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0" r:id="rId5"/>
    <p:sldId id="264" r:id="rId6"/>
    <p:sldId id="261" r:id="rId7"/>
    <p:sldId id="262" r:id="rId8"/>
    <p:sldId id="270" r:id="rId9"/>
    <p:sldId id="271" r:id="rId10"/>
    <p:sldId id="272" r:id="rId11"/>
    <p:sldId id="273" r:id="rId12"/>
    <p:sldId id="274" r:id="rId13"/>
    <p:sldId id="275" r:id="rId14"/>
    <p:sldId id="276" r:id="rId15"/>
    <p:sldId id="278" r:id="rId16"/>
    <p:sldId id="277" r:id="rId17"/>
    <p:sldId id="282"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02" y="4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F34BBD-642D-4283-93F3-120EB1F624F9}" type="datetimeFigureOut">
              <a:rPr lang="en-US" smtClean="0"/>
              <a:t>12/4/2012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BC050A-81BF-4F79-A9EF-53795A4AA2B5}" type="slidenum">
              <a:rPr lang="en-US" smtClean="0"/>
              <a:t>‹#›</a:t>
            </a:fld>
            <a:endParaRPr lang="en-US"/>
          </a:p>
        </p:txBody>
      </p:sp>
    </p:spTree>
    <p:extLst>
      <p:ext uri="{BB962C8B-B14F-4D97-AF65-F5344CB8AC3E}">
        <p14:creationId xmlns:p14="http://schemas.microsoft.com/office/powerpoint/2010/main" val="3768318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BC050A-81BF-4F79-A9EF-53795A4AA2B5}" type="slidenum">
              <a:rPr lang="en-US" smtClean="0"/>
              <a:t>4</a:t>
            </a:fld>
            <a:endParaRPr lang="en-US"/>
          </a:p>
        </p:txBody>
      </p:sp>
    </p:spTree>
    <p:extLst>
      <p:ext uri="{BB962C8B-B14F-4D97-AF65-F5344CB8AC3E}">
        <p14:creationId xmlns:p14="http://schemas.microsoft.com/office/powerpoint/2010/main" val="275731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BC050A-81BF-4F79-A9EF-53795A4AA2B5}" type="slidenum">
              <a:rPr lang="en-US" smtClean="0"/>
              <a:t>12</a:t>
            </a:fld>
            <a:endParaRPr lang="en-US"/>
          </a:p>
        </p:txBody>
      </p:sp>
    </p:spTree>
    <p:extLst>
      <p:ext uri="{BB962C8B-B14F-4D97-AF65-F5344CB8AC3E}">
        <p14:creationId xmlns:p14="http://schemas.microsoft.com/office/powerpoint/2010/main" val="1257492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BC050A-81BF-4F79-A9EF-53795A4AA2B5}" type="slidenum">
              <a:rPr lang="en-US" smtClean="0"/>
              <a:t>15</a:t>
            </a:fld>
            <a:endParaRPr lang="en-US"/>
          </a:p>
        </p:txBody>
      </p:sp>
    </p:spTree>
    <p:extLst>
      <p:ext uri="{BB962C8B-B14F-4D97-AF65-F5344CB8AC3E}">
        <p14:creationId xmlns:p14="http://schemas.microsoft.com/office/powerpoint/2010/main" val="125749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43D2EC-A5A3-4A84-81A8-C51B739A5FD4}"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54A6-E232-48C1-94EC-C6CE05225494}" type="slidenum">
              <a:rPr lang="en-US" smtClean="0"/>
              <a:t>‹#›</a:t>
            </a:fld>
            <a:endParaRPr lang="en-US"/>
          </a:p>
        </p:txBody>
      </p:sp>
    </p:spTree>
    <p:extLst>
      <p:ext uri="{BB962C8B-B14F-4D97-AF65-F5344CB8AC3E}">
        <p14:creationId xmlns:p14="http://schemas.microsoft.com/office/powerpoint/2010/main" val="13811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3D2EC-A5A3-4A84-81A8-C51B739A5FD4}"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54A6-E232-48C1-94EC-C6CE05225494}" type="slidenum">
              <a:rPr lang="en-US" smtClean="0"/>
              <a:t>‹#›</a:t>
            </a:fld>
            <a:endParaRPr lang="en-US"/>
          </a:p>
        </p:txBody>
      </p:sp>
    </p:spTree>
    <p:extLst>
      <p:ext uri="{BB962C8B-B14F-4D97-AF65-F5344CB8AC3E}">
        <p14:creationId xmlns:p14="http://schemas.microsoft.com/office/powerpoint/2010/main" val="113239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3D2EC-A5A3-4A84-81A8-C51B739A5FD4}"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54A6-E232-48C1-94EC-C6CE05225494}" type="slidenum">
              <a:rPr lang="en-US" smtClean="0"/>
              <a:t>‹#›</a:t>
            </a:fld>
            <a:endParaRPr lang="en-US"/>
          </a:p>
        </p:txBody>
      </p:sp>
    </p:spTree>
    <p:extLst>
      <p:ext uri="{BB962C8B-B14F-4D97-AF65-F5344CB8AC3E}">
        <p14:creationId xmlns:p14="http://schemas.microsoft.com/office/powerpoint/2010/main" val="363356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3D2EC-A5A3-4A84-81A8-C51B739A5FD4}"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54A6-E232-48C1-94EC-C6CE05225494}" type="slidenum">
              <a:rPr lang="en-US" smtClean="0"/>
              <a:t>‹#›</a:t>
            </a:fld>
            <a:endParaRPr lang="en-US"/>
          </a:p>
        </p:txBody>
      </p:sp>
    </p:spTree>
    <p:extLst>
      <p:ext uri="{BB962C8B-B14F-4D97-AF65-F5344CB8AC3E}">
        <p14:creationId xmlns:p14="http://schemas.microsoft.com/office/powerpoint/2010/main" val="184043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43D2EC-A5A3-4A84-81A8-C51B739A5FD4}"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754A6-E232-48C1-94EC-C6CE05225494}" type="slidenum">
              <a:rPr lang="en-US" smtClean="0"/>
              <a:t>‹#›</a:t>
            </a:fld>
            <a:endParaRPr lang="en-US"/>
          </a:p>
        </p:txBody>
      </p:sp>
    </p:spTree>
    <p:extLst>
      <p:ext uri="{BB962C8B-B14F-4D97-AF65-F5344CB8AC3E}">
        <p14:creationId xmlns:p14="http://schemas.microsoft.com/office/powerpoint/2010/main" val="153928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43D2EC-A5A3-4A84-81A8-C51B739A5FD4}" type="datetimeFigureOut">
              <a:rPr lang="en-US" smtClean="0"/>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754A6-E232-48C1-94EC-C6CE05225494}" type="slidenum">
              <a:rPr lang="en-US" smtClean="0"/>
              <a:t>‹#›</a:t>
            </a:fld>
            <a:endParaRPr lang="en-US"/>
          </a:p>
        </p:txBody>
      </p:sp>
    </p:spTree>
    <p:extLst>
      <p:ext uri="{BB962C8B-B14F-4D97-AF65-F5344CB8AC3E}">
        <p14:creationId xmlns:p14="http://schemas.microsoft.com/office/powerpoint/2010/main" val="254058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43D2EC-A5A3-4A84-81A8-C51B739A5FD4}" type="datetimeFigureOut">
              <a:rPr lang="en-US" smtClean="0"/>
              <a:t>12/4/2012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B754A6-E232-48C1-94EC-C6CE05225494}" type="slidenum">
              <a:rPr lang="en-US" smtClean="0"/>
              <a:t>‹#›</a:t>
            </a:fld>
            <a:endParaRPr lang="en-US"/>
          </a:p>
        </p:txBody>
      </p:sp>
    </p:spTree>
    <p:extLst>
      <p:ext uri="{BB962C8B-B14F-4D97-AF65-F5344CB8AC3E}">
        <p14:creationId xmlns:p14="http://schemas.microsoft.com/office/powerpoint/2010/main" val="125950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43D2EC-A5A3-4A84-81A8-C51B739A5FD4}" type="datetimeFigureOut">
              <a:rPr lang="en-US" smtClean="0"/>
              <a:t>12/4/2012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B754A6-E232-48C1-94EC-C6CE05225494}" type="slidenum">
              <a:rPr lang="en-US" smtClean="0"/>
              <a:t>‹#›</a:t>
            </a:fld>
            <a:endParaRPr lang="en-US"/>
          </a:p>
        </p:txBody>
      </p:sp>
    </p:spTree>
    <p:extLst>
      <p:ext uri="{BB962C8B-B14F-4D97-AF65-F5344CB8AC3E}">
        <p14:creationId xmlns:p14="http://schemas.microsoft.com/office/powerpoint/2010/main" val="3510737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3D2EC-A5A3-4A84-81A8-C51B739A5FD4}" type="datetimeFigureOut">
              <a:rPr lang="en-US" smtClean="0"/>
              <a:t>12/4/2012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B754A6-E232-48C1-94EC-C6CE05225494}" type="slidenum">
              <a:rPr lang="en-US" smtClean="0"/>
              <a:t>‹#›</a:t>
            </a:fld>
            <a:endParaRPr lang="en-US"/>
          </a:p>
        </p:txBody>
      </p:sp>
    </p:spTree>
    <p:extLst>
      <p:ext uri="{BB962C8B-B14F-4D97-AF65-F5344CB8AC3E}">
        <p14:creationId xmlns:p14="http://schemas.microsoft.com/office/powerpoint/2010/main" val="128380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43D2EC-A5A3-4A84-81A8-C51B739A5FD4}" type="datetimeFigureOut">
              <a:rPr lang="en-US" smtClean="0"/>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754A6-E232-48C1-94EC-C6CE05225494}" type="slidenum">
              <a:rPr lang="en-US" smtClean="0"/>
              <a:t>‹#›</a:t>
            </a:fld>
            <a:endParaRPr lang="en-US"/>
          </a:p>
        </p:txBody>
      </p:sp>
    </p:spTree>
    <p:extLst>
      <p:ext uri="{BB962C8B-B14F-4D97-AF65-F5344CB8AC3E}">
        <p14:creationId xmlns:p14="http://schemas.microsoft.com/office/powerpoint/2010/main" val="122426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43D2EC-A5A3-4A84-81A8-C51B739A5FD4}" type="datetimeFigureOut">
              <a:rPr lang="en-US" smtClean="0"/>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754A6-E232-48C1-94EC-C6CE05225494}" type="slidenum">
              <a:rPr lang="en-US" smtClean="0"/>
              <a:t>‹#›</a:t>
            </a:fld>
            <a:endParaRPr lang="en-US"/>
          </a:p>
        </p:txBody>
      </p:sp>
    </p:spTree>
    <p:extLst>
      <p:ext uri="{BB962C8B-B14F-4D97-AF65-F5344CB8AC3E}">
        <p14:creationId xmlns:p14="http://schemas.microsoft.com/office/powerpoint/2010/main" val="245292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3D2EC-A5A3-4A84-81A8-C51B739A5FD4}" type="datetimeFigureOut">
              <a:rPr lang="en-US" smtClean="0"/>
              <a:t>12/4/2012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754A6-E232-48C1-94EC-C6CE05225494}" type="slidenum">
              <a:rPr lang="en-US" smtClean="0"/>
              <a:t>‹#›</a:t>
            </a:fld>
            <a:endParaRPr lang="en-US"/>
          </a:p>
        </p:txBody>
      </p:sp>
    </p:spTree>
    <p:extLst>
      <p:ext uri="{BB962C8B-B14F-4D97-AF65-F5344CB8AC3E}">
        <p14:creationId xmlns:p14="http://schemas.microsoft.com/office/powerpoint/2010/main" val="1278941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Verification services </a:t>
            </a:r>
            <a:endParaRPr lang="en-US" dirty="0"/>
          </a:p>
        </p:txBody>
      </p:sp>
      <p:sp>
        <p:nvSpPr>
          <p:cNvPr id="3" name="Subtitle 2"/>
          <p:cNvSpPr>
            <a:spLocks noGrp="1"/>
          </p:cNvSpPr>
          <p:nvPr>
            <p:ph type="subTitle" idx="1"/>
          </p:nvPr>
        </p:nvSpPr>
        <p:spPr/>
        <p:txBody>
          <a:bodyPr/>
          <a:lstStyle/>
          <a:p>
            <a:r>
              <a:rPr lang="en-US" dirty="0" smtClean="0"/>
              <a:t>To get </a:t>
            </a:r>
            <a:r>
              <a:rPr lang="en-US" dirty="0" smtClean="0"/>
              <a:t>a cleaner chip in shorter time</a:t>
            </a:r>
          </a:p>
          <a:p>
            <a:endParaRPr lang="en-US" dirty="0"/>
          </a:p>
        </p:txBody>
      </p:sp>
    </p:spTree>
    <p:extLst>
      <p:ext uri="{BB962C8B-B14F-4D97-AF65-F5344CB8AC3E}">
        <p14:creationId xmlns:p14="http://schemas.microsoft.com/office/powerpoint/2010/main" val="657740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8" name="Straight Arrow Connector 137"/>
          <p:cNvCxnSpPr/>
          <p:nvPr/>
        </p:nvCxnSpPr>
        <p:spPr>
          <a:xfrm flipH="1">
            <a:off x="5100308" y="3413246"/>
            <a:ext cx="3047211" cy="45285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37" name="Group 136"/>
          <p:cNvGrpSpPr/>
          <p:nvPr/>
        </p:nvGrpSpPr>
        <p:grpSpPr>
          <a:xfrm>
            <a:off x="-19965" y="3847959"/>
            <a:ext cx="3494097" cy="2808311"/>
            <a:chOff x="-19965" y="2437589"/>
            <a:chExt cx="3494097" cy="2808311"/>
          </a:xfrm>
        </p:grpSpPr>
        <p:grpSp>
          <p:nvGrpSpPr>
            <p:cNvPr id="83" name="Group 82"/>
            <p:cNvGrpSpPr/>
            <p:nvPr/>
          </p:nvGrpSpPr>
          <p:grpSpPr>
            <a:xfrm>
              <a:off x="-19965" y="2437589"/>
              <a:ext cx="3494097" cy="2808311"/>
              <a:chOff x="2888923" y="2449320"/>
              <a:chExt cx="3494097" cy="2808311"/>
            </a:xfrm>
          </p:grpSpPr>
          <p:grpSp>
            <p:nvGrpSpPr>
              <p:cNvPr id="84" name="Group 83"/>
              <p:cNvGrpSpPr/>
              <p:nvPr/>
            </p:nvGrpSpPr>
            <p:grpSpPr>
              <a:xfrm>
                <a:off x="2888923" y="2449320"/>
                <a:ext cx="3494097" cy="2808311"/>
                <a:chOff x="0" y="1052736"/>
                <a:chExt cx="8964488" cy="5616624"/>
              </a:xfrm>
            </p:grpSpPr>
            <p:sp>
              <p:nvSpPr>
                <p:cNvPr id="89" name="Rectangle 88"/>
                <p:cNvSpPr/>
                <p:nvPr/>
              </p:nvSpPr>
              <p:spPr>
                <a:xfrm>
                  <a:off x="107504" y="1052736"/>
                  <a:ext cx="8856984" cy="56166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Arrow 89"/>
                <p:cNvSpPr/>
                <p:nvPr/>
              </p:nvSpPr>
              <p:spPr>
                <a:xfrm rot="10800000">
                  <a:off x="4806236" y="4688511"/>
                  <a:ext cx="2192625"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p:cNvSpPr/>
                <p:nvPr/>
              </p:nvSpPr>
              <p:spPr>
                <a:xfrm rot="10800000">
                  <a:off x="0" y="4688511"/>
                  <a:ext cx="1891604"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1894107" y="4192002"/>
                  <a:ext cx="2912133" cy="238323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DUT2.v</a:t>
                  </a:r>
                </a:p>
                <a:p>
                  <a:pPr algn="ctr"/>
                  <a:endParaRPr lang="en-US" dirty="0"/>
                </a:p>
              </p:txBody>
            </p:sp>
            <p:sp>
              <p:nvSpPr>
                <p:cNvPr id="93" name="Rectangle 92"/>
                <p:cNvSpPr/>
                <p:nvPr/>
              </p:nvSpPr>
              <p:spPr>
                <a:xfrm>
                  <a:off x="6998862" y="3845902"/>
                  <a:ext cx="1471971" cy="26074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4" name="Rectangle 93"/>
                <p:cNvSpPr/>
                <p:nvPr/>
              </p:nvSpPr>
              <p:spPr>
                <a:xfrm>
                  <a:off x="6798226" y="1270499"/>
                  <a:ext cx="1878230" cy="1974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5" name="Rectangle 94"/>
                <p:cNvSpPr/>
                <p:nvPr/>
              </p:nvSpPr>
              <p:spPr>
                <a:xfrm>
                  <a:off x="5076055" y="2276871"/>
                  <a:ext cx="1285749"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96" name="Rectangle 95"/>
                <p:cNvSpPr/>
                <p:nvPr/>
              </p:nvSpPr>
              <p:spPr>
                <a:xfrm>
                  <a:off x="467543" y="2276871"/>
                  <a:ext cx="1310737"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7" name="Rectangle 96"/>
                <p:cNvSpPr/>
                <p:nvPr/>
              </p:nvSpPr>
              <p:spPr>
                <a:xfrm rot="16200000">
                  <a:off x="2675056" y="1863378"/>
                  <a:ext cx="1429764" cy="2091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8" name="Right Arrow 97"/>
                <p:cNvSpPr/>
                <p:nvPr/>
              </p:nvSpPr>
              <p:spPr>
                <a:xfrm rot="16200000">
                  <a:off x="3208745" y="1540104"/>
                  <a:ext cx="290660" cy="10441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ight Arrow 98"/>
                <p:cNvSpPr/>
                <p:nvPr/>
              </p:nvSpPr>
              <p:spPr>
                <a:xfrm rot="16200000">
                  <a:off x="730893" y="4258455"/>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ight Arrow 99"/>
                <p:cNvSpPr/>
                <p:nvPr/>
              </p:nvSpPr>
              <p:spPr>
                <a:xfrm rot="16200000">
                  <a:off x="5328616" y="4251030"/>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10800000">
                  <a:off x="4435864" y="2632900"/>
                  <a:ext cx="640191"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ight Arrow 101"/>
                <p:cNvSpPr/>
                <p:nvPr/>
              </p:nvSpPr>
              <p:spPr>
                <a:xfrm rot="5400000">
                  <a:off x="7430314" y="3280340"/>
                  <a:ext cx="609066"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Arrow 102"/>
                <p:cNvSpPr/>
                <p:nvPr/>
              </p:nvSpPr>
              <p:spPr>
                <a:xfrm>
                  <a:off x="1774802" y="2592317"/>
                  <a:ext cx="569209"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998860" y="2194422"/>
                  <a:ext cx="1471971" cy="9199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6588224" y="1196752"/>
                  <a:ext cx="2232248" cy="5378484"/>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a:off x="3071158" y="3071302"/>
                <a:ext cx="501148"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86" name="Rectangle 85"/>
              <p:cNvSpPr/>
              <p:nvPr/>
            </p:nvSpPr>
            <p:spPr>
              <a:xfrm>
                <a:off x="3802550" y="3017491"/>
                <a:ext cx="815344"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SB</a:t>
                </a:r>
                <a:endParaRPr lang="en-US" sz="1100" dirty="0">
                  <a:solidFill>
                    <a:schemeClr val="accent2">
                      <a:lumMod val="75000"/>
                    </a:schemeClr>
                  </a:solidFill>
                </a:endParaRPr>
              </a:p>
            </p:txBody>
          </p:sp>
          <p:sp>
            <p:nvSpPr>
              <p:cNvPr id="87" name="TextBox 86"/>
              <p:cNvSpPr txBox="1"/>
              <p:nvPr/>
            </p:nvSpPr>
            <p:spPr>
              <a:xfrm>
                <a:off x="5712994" y="2612063"/>
                <a:ext cx="412292" cy="538609"/>
              </a:xfrm>
              <a:prstGeom prst="rect">
                <a:avLst/>
              </a:prstGeom>
              <a:noFill/>
            </p:spPr>
            <p:txBody>
              <a:bodyPr wrap="none" rtlCol="0">
                <a:spAutoFit/>
              </a:bodyPr>
              <a:lstStyle/>
              <a:p>
                <a:r>
                  <a:rPr lang="en-US" sz="1100" dirty="0" smtClean="0">
                    <a:solidFill>
                      <a:schemeClr val="accent2">
                        <a:lumMod val="75000"/>
                      </a:schemeClr>
                    </a:solidFill>
                  </a:rPr>
                  <a:t>SEQ</a:t>
                </a:r>
              </a:p>
              <a:p>
                <a:endParaRPr lang="en-US" dirty="0"/>
              </a:p>
            </p:txBody>
          </p:sp>
          <p:sp>
            <p:nvSpPr>
              <p:cNvPr id="88" name="TextBox 87"/>
              <p:cNvSpPr txBox="1"/>
              <p:nvPr/>
            </p:nvSpPr>
            <p:spPr>
              <a:xfrm>
                <a:off x="5650476" y="3974901"/>
                <a:ext cx="537327" cy="538609"/>
              </a:xfrm>
              <a:prstGeom prst="rect">
                <a:avLst/>
              </a:prstGeom>
              <a:noFill/>
            </p:spPr>
            <p:txBody>
              <a:bodyPr wrap="none" rtlCol="0">
                <a:spAutoFit/>
              </a:bodyPr>
              <a:lstStyle/>
              <a:p>
                <a:r>
                  <a:rPr lang="en-US" sz="1100" dirty="0" smtClean="0">
                    <a:solidFill>
                      <a:schemeClr val="accent2">
                        <a:lumMod val="75000"/>
                      </a:schemeClr>
                    </a:solidFill>
                  </a:rPr>
                  <a:t>Driver</a:t>
                </a:r>
              </a:p>
              <a:p>
                <a:endParaRPr lang="en-US" dirty="0"/>
              </a:p>
            </p:txBody>
          </p:sp>
        </p:grpSp>
        <p:cxnSp>
          <p:nvCxnSpPr>
            <p:cNvPr id="33" name="Straight Connector 32"/>
            <p:cNvCxnSpPr/>
            <p:nvPr/>
          </p:nvCxnSpPr>
          <p:spPr>
            <a:xfrm>
              <a:off x="2547933" y="2558201"/>
              <a:ext cx="502765" cy="26447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47933" y="2521328"/>
              <a:ext cx="548662" cy="26775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4360" y="40414"/>
            <a:ext cx="9036496" cy="868306"/>
          </a:xfrm>
        </p:spPr>
        <p:txBody>
          <a:bodyPr>
            <a:noAutofit/>
          </a:bodyPr>
          <a:lstStyle/>
          <a:p>
            <a:r>
              <a:rPr lang="en-US" sz="3600" dirty="0" smtClean="0"/>
              <a:t>Full chip verification tests </a:t>
            </a:r>
            <a:endParaRPr lang="en-US" sz="3600" dirty="0"/>
          </a:p>
        </p:txBody>
      </p:sp>
      <p:sp>
        <p:nvSpPr>
          <p:cNvPr id="40" name="Rectangle 39"/>
          <p:cNvSpPr/>
          <p:nvPr/>
        </p:nvSpPr>
        <p:spPr>
          <a:xfrm>
            <a:off x="3050698" y="3859690"/>
            <a:ext cx="3332322" cy="28083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4818533" y="5677577"/>
            <a:ext cx="824946"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2707988" y="5677577"/>
            <a:ext cx="1013954"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22883" y="5429322"/>
            <a:ext cx="1095651" cy="11916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DUT1.v</a:t>
            </a:r>
          </a:p>
          <a:p>
            <a:pPr algn="ctr"/>
            <a:endParaRPr lang="en-US" dirty="0"/>
          </a:p>
        </p:txBody>
      </p:sp>
      <p:sp>
        <p:nvSpPr>
          <p:cNvPr id="10" name="Rectangle 9"/>
          <p:cNvSpPr/>
          <p:nvPr/>
        </p:nvSpPr>
        <p:spPr>
          <a:xfrm>
            <a:off x="5643479" y="5256273"/>
            <a:ext cx="553809" cy="13037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2" name="Rectangle 11"/>
          <p:cNvSpPr/>
          <p:nvPr/>
        </p:nvSpPr>
        <p:spPr>
          <a:xfrm>
            <a:off x="5567993" y="3968571"/>
            <a:ext cx="706659" cy="987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9" name="Rectangle 18"/>
          <p:cNvSpPr/>
          <p:nvPr/>
        </p:nvSpPr>
        <p:spPr>
          <a:xfrm>
            <a:off x="4920049" y="4471757"/>
            <a:ext cx="483746"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20" name="Rectangle 19"/>
          <p:cNvSpPr/>
          <p:nvPr/>
        </p:nvSpPr>
        <p:spPr>
          <a:xfrm>
            <a:off x="3186158" y="4471757"/>
            <a:ext cx="493147"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8" name="Rectangle 17"/>
          <p:cNvSpPr/>
          <p:nvPr/>
        </p:nvSpPr>
        <p:spPr>
          <a:xfrm rot="16200000">
            <a:off x="3928229" y="4394458"/>
            <a:ext cx="714882" cy="787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25" name="Right Arrow 24"/>
          <p:cNvSpPr/>
          <p:nvPr/>
        </p:nvSpPr>
        <p:spPr>
          <a:xfrm rot="16200000">
            <a:off x="4199512" y="4167985"/>
            <a:ext cx="145330" cy="3928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rot="16200000">
            <a:off x="3236722" y="5494855"/>
            <a:ext cx="392019" cy="196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16200000">
            <a:off x="4966554" y="5491142"/>
            <a:ext cx="392019" cy="196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10800000">
            <a:off x="4679186" y="4649772"/>
            <a:ext cx="240863" cy="261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5400000">
            <a:off x="5768118" y="5005797"/>
            <a:ext cx="304533" cy="1964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43479" y="4430533"/>
            <a:ext cx="553809" cy="45997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5488982" y="3931698"/>
            <a:ext cx="839854" cy="2689241"/>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3186158" y="4481672"/>
            <a:ext cx="483746"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80" name="Rectangle 79"/>
          <p:cNvSpPr/>
          <p:nvPr/>
        </p:nvSpPr>
        <p:spPr>
          <a:xfrm>
            <a:off x="3892153" y="4427861"/>
            <a:ext cx="787032"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SB</a:t>
            </a:r>
            <a:endParaRPr lang="en-US" sz="1100" dirty="0">
              <a:solidFill>
                <a:schemeClr val="accent2">
                  <a:lumMod val="75000"/>
                </a:schemeClr>
              </a:solidFill>
            </a:endParaRPr>
          </a:p>
        </p:txBody>
      </p:sp>
      <p:sp>
        <p:nvSpPr>
          <p:cNvPr id="14" name="TextBox 13"/>
          <p:cNvSpPr txBox="1"/>
          <p:nvPr/>
        </p:nvSpPr>
        <p:spPr>
          <a:xfrm>
            <a:off x="5736260" y="4022433"/>
            <a:ext cx="397976" cy="538609"/>
          </a:xfrm>
          <a:prstGeom prst="rect">
            <a:avLst/>
          </a:prstGeom>
          <a:noFill/>
        </p:spPr>
        <p:txBody>
          <a:bodyPr wrap="none" rtlCol="0">
            <a:spAutoFit/>
          </a:bodyPr>
          <a:lstStyle/>
          <a:p>
            <a:r>
              <a:rPr lang="en-US" sz="1100" dirty="0" smtClean="0">
                <a:solidFill>
                  <a:schemeClr val="accent2">
                    <a:lumMod val="75000"/>
                  </a:schemeClr>
                </a:solidFill>
              </a:rPr>
              <a:t>SEQ</a:t>
            </a:r>
          </a:p>
          <a:p>
            <a:endParaRPr lang="en-US" dirty="0"/>
          </a:p>
        </p:txBody>
      </p:sp>
      <p:sp>
        <p:nvSpPr>
          <p:cNvPr id="82" name="TextBox 81"/>
          <p:cNvSpPr txBox="1"/>
          <p:nvPr/>
        </p:nvSpPr>
        <p:spPr>
          <a:xfrm>
            <a:off x="5675913" y="5385271"/>
            <a:ext cx="518669" cy="538609"/>
          </a:xfrm>
          <a:prstGeom prst="rect">
            <a:avLst/>
          </a:prstGeom>
          <a:noFill/>
        </p:spPr>
        <p:txBody>
          <a:bodyPr wrap="none" rtlCol="0">
            <a:spAutoFit/>
          </a:bodyPr>
          <a:lstStyle/>
          <a:p>
            <a:r>
              <a:rPr lang="en-US" sz="1100" dirty="0" smtClean="0">
                <a:solidFill>
                  <a:schemeClr val="accent2">
                    <a:lumMod val="75000"/>
                  </a:schemeClr>
                </a:solidFill>
              </a:rPr>
              <a:t>Driver</a:t>
            </a:r>
          </a:p>
          <a:p>
            <a:endParaRPr lang="en-US" dirty="0"/>
          </a:p>
        </p:txBody>
      </p:sp>
      <p:cxnSp>
        <p:nvCxnSpPr>
          <p:cNvPr id="132" name="Straight Connector 131"/>
          <p:cNvCxnSpPr>
            <a:endCxn id="10" idx="2"/>
          </p:cNvCxnSpPr>
          <p:nvPr/>
        </p:nvCxnSpPr>
        <p:spPr>
          <a:xfrm>
            <a:off x="5490219" y="3931698"/>
            <a:ext cx="430165" cy="262829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5495097" y="3956840"/>
            <a:ext cx="392833" cy="266296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5675912" y="3852117"/>
            <a:ext cx="3468088" cy="2808311"/>
            <a:chOff x="2642124" y="2449320"/>
            <a:chExt cx="3740896" cy="2808311"/>
          </a:xfrm>
        </p:grpSpPr>
        <p:grpSp>
          <p:nvGrpSpPr>
            <p:cNvPr id="107" name="Group 106"/>
            <p:cNvGrpSpPr/>
            <p:nvPr/>
          </p:nvGrpSpPr>
          <p:grpSpPr>
            <a:xfrm>
              <a:off x="2642124" y="2449320"/>
              <a:ext cx="3740896" cy="2808311"/>
              <a:chOff x="-633190" y="1052736"/>
              <a:chExt cx="9597678" cy="5616624"/>
            </a:xfrm>
          </p:grpSpPr>
          <p:sp>
            <p:nvSpPr>
              <p:cNvPr id="112" name="Rectangle 111"/>
              <p:cNvSpPr/>
              <p:nvPr/>
            </p:nvSpPr>
            <p:spPr>
              <a:xfrm>
                <a:off x="107504" y="1052736"/>
                <a:ext cx="8856984" cy="56166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ight Arrow 112"/>
              <p:cNvSpPr/>
              <p:nvPr/>
            </p:nvSpPr>
            <p:spPr>
              <a:xfrm rot="10800000">
                <a:off x="4806236" y="4688511"/>
                <a:ext cx="2192625"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ight Arrow 113"/>
              <p:cNvSpPr/>
              <p:nvPr/>
            </p:nvSpPr>
            <p:spPr>
              <a:xfrm rot="10800000">
                <a:off x="-633190" y="4688511"/>
                <a:ext cx="2524792"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894107" y="4192002"/>
                <a:ext cx="2912133" cy="238323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DUT0.v</a:t>
                </a:r>
              </a:p>
              <a:p>
                <a:pPr algn="ctr"/>
                <a:endParaRPr lang="en-US" dirty="0"/>
              </a:p>
            </p:txBody>
          </p:sp>
          <p:sp>
            <p:nvSpPr>
              <p:cNvPr id="116" name="Rectangle 115"/>
              <p:cNvSpPr/>
              <p:nvPr/>
            </p:nvSpPr>
            <p:spPr>
              <a:xfrm>
                <a:off x="6998862" y="3845902"/>
                <a:ext cx="1471971" cy="26074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17" name="Rectangle 116"/>
              <p:cNvSpPr/>
              <p:nvPr/>
            </p:nvSpPr>
            <p:spPr>
              <a:xfrm>
                <a:off x="6798226" y="1270499"/>
                <a:ext cx="1878230" cy="1974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18" name="Rectangle 117"/>
              <p:cNvSpPr/>
              <p:nvPr/>
            </p:nvSpPr>
            <p:spPr>
              <a:xfrm>
                <a:off x="5076055" y="2276871"/>
                <a:ext cx="1285749"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119" name="Rectangle 118"/>
              <p:cNvSpPr/>
              <p:nvPr/>
            </p:nvSpPr>
            <p:spPr>
              <a:xfrm>
                <a:off x="467543" y="2276871"/>
                <a:ext cx="1310737"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20" name="Rectangle 119"/>
              <p:cNvSpPr/>
              <p:nvPr/>
            </p:nvSpPr>
            <p:spPr>
              <a:xfrm rot="16200000">
                <a:off x="2675056" y="1863378"/>
                <a:ext cx="1429764" cy="2091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21" name="Right Arrow 120"/>
              <p:cNvSpPr/>
              <p:nvPr/>
            </p:nvSpPr>
            <p:spPr>
              <a:xfrm rot="16200000">
                <a:off x="3208745" y="1540104"/>
                <a:ext cx="290660" cy="10441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6200000">
                <a:off x="730893" y="4258455"/>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ight Arrow 122"/>
              <p:cNvSpPr/>
              <p:nvPr/>
            </p:nvSpPr>
            <p:spPr>
              <a:xfrm rot="16200000">
                <a:off x="5328616" y="4251030"/>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ight Arrow 123"/>
              <p:cNvSpPr/>
              <p:nvPr/>
            </p:nvSpPr>
            <p:spPr>
              <a:xfrm rot="10800000">
                <a:off x="4435864" y="2632900"/>
                <a:ext cx="640191"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ight Arrow 124"/>
              <p:cNvSpPr/>
              <p:nvPr/>
            </p:nvSpPr>
            <p:spPr>
              <a:xfrm rot="5400000">
                <a:off x="7430314" y="3280340"/>
                <a:ext cx="609066"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ight Arrow 125"/>
              <p:cNvSpPr/>
              <p:nvPr/>
            </p:nvSpPr>
            <p:spPr>
              <a:xfrm>
                <a:off x="1774802" y="2592317"/>
                <a:ext cx="569209"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6998860" y="2194422"/>
                <a:ext cx="1471971" cy="9199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6588224" y="1196752"/>
                <a:ext cx="2232248" cy="5378484"/>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Rectangle 107"/>
            <p:cNvSpPr/>
            <p:nvPr/>
          </p:nvSpPr>
          <p:spPr>
            <a:xfrm>
              <a:off x="3071158" y="3071302"/>
              <a:ext cx="501148"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109" name="Rectangle 108"/>
            <p:cNvSpPr/>
            <p:nvPr/>
          </p:nvSpPr>
          <p:spPr>
            <a:xfrm>
              <a:off x="3802550" y="3017491"/>
              <a:ext cx="815344"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SB</a:t>
              </a:r>
              <a:endParaRPr lang="en-US" sz="1100" dirty="0">
                <a:solidFill>
                  <a:schemeClr val="accent2">
                    <a:lumMod val="75000"/>
                  </a:schemeClr>
                </a:solidFill>
              </a:endParaRPr>
            </a:p>
          </p:txBody>
        </p:sp>
        <p:sp>
          <p:nvSpPr>
            <p:cNvPr id="110" name="TextBox 109"/>
            <p:cNvSpPr txBox="1"/>
            <p:nvPr/>
          </p:nvSpPr>
          <p:spPr>
            <a:xfrm>
              <a:off x="5712994" y="2612063"/>
              <a:ext cx="412292" cy="538609"/>
            </a:xfrm>
            <a:prstGeom prst="rect">
              <a:avLst/>
            </a:prstGeom>
            <a:noFill/>
          </p:spPr>
          <p:txBody>
            <a:bodyPr wrap="none" rtlCol="0">
              <a:spAutoFit/>
            </a:bodyPr>
            <a:lstStyle/>
            <a:p>
              <a:r>
                <a:rPr lang="en-US" sz="1100" dirty="0" smtClean="0">
                  <a:solidFill>
                    <a:schemeClr val="accent2">
                      <a:lumMod val="75000"/>
                    </a:schemeClr>
                  </a:solidFill>
                </a:rPr>
                <a:t>SEQ</a:t>
              </a:r>
            </a:p>
            <a:p>
              <a:endParaRPr lang="en-US" dirty="0"/>
            </a:p>
          </p:txBody>
        </p:sp>
        <p:sp>
          <p:nvSpPr>
            <p:cNvPr id="111" name="TextBox 110"/>
            <p:cNvSpPr txBox="1"/>
            <p:nvPr/>
          </p:nvSpPr>
          <p:spPr>
            <a:xfrm>
              <a:off x="5650476" y="3974901"/>
              <a:ext cx="537327" cy="538609"/>
            </a:xfrm>
            <a:prstGeom prst="rect">
              <a:avLst/>
            </a:prstGeom>
            <a:noFill/>
          </p:spPr>
          <p:txBody>
            <a:bodyPr wrap="none" rtlCol="0">
              <a:spAutoFit/>
            </a:bodyPr>
            <a:lstStyle/>
            <a:p>
              <a:r>
                <a:rPr lang="en-US" sz="1100" dirty="0" smtClean="0">
                  <a:solidFill>
                    <a:schemeClr val="accent2">
                      <a:lumMod val="75000"/>
                    </a:schemeClr>
                  </a:solidFill>
                </a:rPr>
                <a:t>Driver</a:t>
              </a:r>
            </a:p>
            <a:p>
              <a:endParaRPr lang="en-US" dirty="0"/>
            </a:p>
          </p:txBody>
        </p:sp>
      </p:grpSp>
      <p:sp>
        <p:nvSpPr>
          <p:cNvPr id="139" name="TextBox 138"/>
          <p:cNvSpPr txBox="1"/>
          <p:nvPr/>
        </p:nvSpPr>
        <p:spPr>
          <a:xfrm>
            <a:off x="3474132" y="3203684"/>
            <a:ext cx="919804" cy="369332"/>
          </a:xfrm>
          <a:prstGeom prst="rect">
            <a:avLst/>
          </a:prstGeom>
          <a:noFill/>
        </p:spPr>
        <p:txBody>
          <a:bodyPr wrap="none" rtlCol="0">
            <a:spAutoFit/>
          </a:bodyPr>
          <a:lstStyle/>
          <a:p>
            <a:r>
              <a:rPr lang="en-US" dirty="0" smtClean="0">
                <a:solidFill>
                  <a:srgbClr val="FF0000"/>
                </a:solidFill>
              </a:rPr>
              <a:t>Passive</a:t>
            </a:r>
            <a:r>
              <a:rPr lang="en-US" dirty="0" smtClean="0"/>
              <a:t> </a:t>
            </a:r>
            <a:endParaRPr lang="en-US" dirty="0"/>
          </a:p>
        </p:txBody>
      </p:sp>
      <p:sp>
        <p:nvSpPr>
          <p:cNvPr id="140" name="TextBox 139"/>
          <p:cNvSpPr txBox="1"/>
          <p:nvPr/>
        </p:nvSpPr>
        <p:spPr>
          <a:xfrm>
            <a:off x="8150012" y="3203684"/>
            <a:ext cx="815608" cy="369332"/>
          </a:xfrm>
          <a:prstGeom prst="rect">
            <a:avLst/>
          </a:prstGeom>
          <a:noFill/>
        </p:spPr>
        <p:txBody>
          <a:bodyPr wrap="none" rtlCol="0">
            <a:spAutoFit/>
          </a:bodyPr>
          <a:lstStyle/>
          <a:p>
            <a:r>
              <a:rPr lang="en-US" dirty="0" smtClean="0">
                <a:solidFill>
                  <a:srgbClr val="FF0000"/>
                </a:solidFill>
              </a:rPr>
              <a:t>Active </a:t>
            </a:r>
            <a:endParaRPr lang="en-US" dirty="0"/>
          </a:p>
        </p:txBody>
      </p:sp>
      <p:cxnSp>
        <p:nvCxnSpPr>
          <p:cNvPr id="142" name="Straight Arrow Connector 141"/>
          <p:cNvCxnSpPr/>
          <p:nvPr/>
        </p:nvCxnSpPr>
        <p:spPr>
          <a:xfrm>
            <a:off x="8713948" y="3526831"/>
            <a:ext cx="265060" cy="40486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flipH="1">
            <a:off x="2804107" y="3526831"/>
            <a:ext cx="918776" cy="3972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47" name="Group 146"/>
          <p:cNvGrpSpPr/>
          <p:nvPr/>
        </p:nvGrpSpPr>
        <p:grpSpPr>
          <a:xfrm>
            <a:off x="5443904" y="2373234"/>
            <a:ext cx="1878231" cy="1230833"/>
            <a:chOff x="7690504" y="1196752"/>
            <a:chExt cx="1429765" cy="2091852"/>
          </a:xfrm>
        </p:grpSpPr>
        <p:sp>
          <p:nvSpPr>
            <p:cNvPr id="148" name="Rectangle 147"/>
            <p:cNvSpPr/>
            <p:nvPr/>
          </p:nvSpPr>
          <p:spPr>
            <a:xfrm>
              <a:off x="7690504" y="1196752"/>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49" name="TextBox 148"/>
            <p:cNvSpPr txBox="1"/>
            <p:nvPr/>
          </p:nvSpPr>
          <p:spPr>
            <a:xfrm>
              <a:off x="7690504" y="1412776"/>
              <a:ext cx="1425971" cy="1695815"/>
            </a:xfrm>
            <a:prstGeom prst="rect">
              <a:avLst/>
            </a:prstGeom>
            <a:noFill/>
          </p:spPr>
          <p:txBody>
            <a:bodyPr wrap="square" rtlCol="0">
              <a:spAutoFit/>
            </a:bodyPr>
            <a:lstStyle/>
            <a:p>
              <a:pPr algn="ctr"/>
              <a:r>
                <a:rPr lang="en-US" sz="2000" dirty="0" smtClean="0">
                  <a:solidFill>
                    <a:schemeClr val="accent2">
                      <a:lumMod val="75000"/>
                    </a:schemeClr>
                  </a:solidFill>
                </a:rPr>
                <a:t>VIRTUAL</a:t>
              </a:r>
            </a:p>
            <a:p>
              <a:pPr algn="ctr"/>
              <a:r>
                <a:rPr lang="en-US" sz="2000" dirty="0" smtClean="0">
                  <a:solidFill>
                    <a:schemeClr val="accent2">
                      <a:lumMod val="75000"/>
                    </a:schemeClr>
                  </a:solidFill>
                </a:rPr>
                <a:t>SEQUENCE DRIVER</a:t>
              </a:r>
            </a:p>
            <a:p>
              <a:pPr algn="ctr"/>
              <a:endParaRPr lang="en-US" sz="2000" dirty="0" smtClean="0">
                <a:solidFill>
                  <a:schemeClr val="accent2">
                    <a:lumMod val="75000"/>
                  </a:schemeClr>
                </a:solidFill>
              </a:endParaRPr>
            </a:p>
            <a:p>
              <a:pPr algn="ctr"/>
              <a:endParaRPr lang="en-US" dirty="0">
                <a:solidFill>
                  <a:schemeClr val="accent2">
                    <a:lumMod val="75000"/>
                  </a:schemeClr>
                </a:solidFill>
              </a:endParaRPr>
            </a:p>
          </p:txBody>
        </p:sp>
      </p:grpSp>
      <p:sp>
        <p:nvSpPr>
          <p:cNvPr id="151" name="Right Arrow 150"/>
          <p:cNvSpPr/>
          <p:nvPr/>
        </p:nvSpPr>
        <p:spPr>
          <a:xfrm rot="1699075">
            <a:off x="7278120" y="3375633"/>
            <a:ext cx="1299093" cy="30239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84129" y="3836363"/>
            <a:ext cx="1018227" cy="646331"/>
          </a:xfrm>
          <a:prstGeom prst="rect">
            <a:avLst/>
          </a:prstGeom>
          <a:noFill/>
        </p:spPr>
        <p:txBody>
          <a:bodyPr wrap="none" rtlCol="0">
            <a:spAutoFit/>
          </a:bodyPr>
          <a:lstStyle/>
          <a:p>
            <a:pPr algn="ctr"/>
            <a:r>
              <a:rPr lang="en-US" dirty="0" smtClean="0">
                <a:solidFill>
                  <a:schemeClr val="accent6">
                    <a:lumMod val="50000"/>
                  </a:schemeClr>
                </a:solidFill>
              </a:rPr>
              <a:t>Full chip </a:t>
            </a:r>
          </a:p>
          <a:p>
            <a:pPr algn="ctr"/>
            <a:r>
              <a:rPr lang="en-US" dirty="0" smtClean="0">
                <a:solidFill>
                  <a:schemeClr val="accent6">
                    <a:lumMod val="50000"/>
                  </a:schemeClr>
                </a:solidFill>
              </a:rPr>
              <a:t>inputs</a:t>
            </a:r>
            <a:endParaRPr lang="en-US" dirty="0">
              <a:solidFill>
                <a:schemeClr val="accent6">
                  <a:lumMod val="50000"/>
                </a:schemeClr>
              </a:solidFill>
            </a:endParaRPr>
          </a:p>
        </p:txBody>
      </p:sp>
      <p:sp>
        <p:nvSpPr>
          <p:cNvPr id="129" name="TextBox 128"/>
          <p:cNvSpPr txBox="1"/>
          <p:nvPr/>
        </p:nvSpPr>
        <p:spPr>
          <a:xfrm>
            <a:off x="31693" y="3784202"/>
            <a:ext cx="1018227" cy="646331"/>
          </a:xfrm>
          <a:prstGeom prst="rect">
            <a:avLst/>
          </a:prstGeom>
          <a:noFill/>
        </p:spPr>
        <p:txBody>
          <a:bodyPr wrap="none" rtlCol="0">
            <a:spAutoFit/>
          </a:bodyPr>
          <a:lstStyle/>
          <a:p>
            <a:pPr algn="ctr"/>
            <a:r>
              <a:rPr lang="en-US" dirty="0" smtClean="0">
                <a:solidFill>
                  <a:schemeClr val="accent6">
                    <a:lumMod val="50000"/>
                  </a:schemeClr>
                </a:solidFill>
              </a:rPr>
              <a:t>Full chip </a:t>
            </a:r>
          </a:p>
          <a:p>
            <a:pPr algn="ctr"/>
            <a:r>
              <a:rPr lang="en-US" dirty="0" smtClean="0">
                <a:solidFill>
                  <a:schemeClr val="accent6">
                    <a:lumMod val="50000"/>
                  </a:schemeClr>
                </a:solidFill>
              </a:rPr>
              <a:t>outputs</a:t>
            </a:r>
            <a:endParaRPr lang="en-US" dirty="0">
              <a:solidFill>
                <a:schemeClr val="accent6">
                  <a:lumMod val="50000"/>
                </a:schemeClr>
              </a:solidFill>
            </a:endParaRPr>
          </a:p>
        </p:txBody>
      </p:sp>
      <p:sp>
        <p:nvSpPr>
          <p:cNvPr id="130" name="Content Placeholder 2"/>
          <p:cNvSpPr>
            <a:spLocks noGrp="1"/>
          </p:cNvSpPr>
          <p:nvPr>
            <p:ph idx="1"/>
          </p:nvPr>
        </p:nvSpPr>
        <p:spPr>
          <a:xfrm>
            <a:off x="402024" y="833852"/>
            <a:ext cx="8229600" cy="2554498"/>
          </a:xfrm>
        </p:spPr>
        <p:txBody>
          <a:bodyPr>
            <a:normAutofit/>
          </a:bodyPr>
          <a:lstStyle/>
          <a:p>
            <a:pPr marL="0" indent="0" algn="just">
              <a:buNone/>
            </a:pPr>
            <a:r>
              <a:rPr lang="en-US" dirty="0" smtClean="0"/>
              <a:t>The first sequence driver will generate it’s sequences from it’s library. To control this sequence driver we add a virtual sequence driver that give it it’s sequences.</a:t>
            </a:r>
            <a:endParaRPr lang="en-US" dirty="0"/>
          </a:p>
        </p:txBody>
      </p:sp>
      <p:sp>
        <p:nvSpPr>
          <p:cNvPr id="131" name="Rectangle 130"/>
          <p:cNvSpPr/>
          <p:nvPr/>
        </p:nvSpPr>
        <p:spPr>
          <a:xfrm>
            <a:off x="3386020" y="3859689"/>
            <a:ext cx="1114408" cy="4203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34" name="Right Arrow 133"/>
          <p:cNvSpPr/>
          <p:nvPr/>
        </p:nvSpPr>
        <p:spPr>
          <a:xfrm rot="5400000">
            <a:off x="3300664" y="4756837"/>
            <a:ext cx="1096477" cy="188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3386020" y="3899046"/>
            <a:ext cx="1114408" cy="261610"/>
          </a:xfrm>
          <a:prstGeom prst="rect">
            <a:avLst/>
          </a:prstGeom>
          <a:noFill/>
        </p:spPr>
        <p:txBody>
          <a:bodyPr wrap="none" rtlCol="0">
            <a:spAutoFit/>
          </a:bodyPr>
          <a:lstStyle/>
          <a:p>
            <a:r>
              <a:rPr lang="en-US" sz="1100" dirty="0" smtClean="0">
                <a:solidFill>
                  <a:schemeClr val="bg2">
                    <a:lumMod val="25000"/>
                  </a:schemeClr>
                </a:solidFill>
              </a:rPr>
              <a:t>Configure driver</a:t>
            </a:r>
            <a:endParaRPr lang="en-US" sz="1100" dirty="0">
              <a:solidFill>
                <a:schemeClr val="bg2">
                  <a:lumMod val="25000"/>
                </a:schemeClr>
              </a:solidFill>
            </a:endParaRPr>
          </a:p>
        </p:txBody>
      </p:sp>
      <p:sp>
        <p:nvSpPr>
          <p:cNvPr id="141" name="Rectangle 140"/>
          <p:cNvSpPr/>
          <p:nvPr/>
        </p:nvSpPr>
        <p:spPr>
          <a:xfrm>
            <a:off x="4711634" y="3866105"/>
            <a:ext cx="777347" cy="49829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43" name="Rectangle 142"/>
          <p:cNvSpPr/>
          <p:nvPr/>
        </p:nvSpPr>
        <p:spPr>
          <a:xfrm>
            <a:off x="4834361" y="4010702"/>
            <a:ext cx="265946" cy="2299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p:cNvSpPr txBox="1"/>
          <p:nvPr/>
        </p:nvSpPr>
        <p:spPr>
          <a:xfrm>
            <a:off x="5101479" y="3912460"/>
            <a:ext cx="412292" cy="707886"/>
          </a:xfrm>
          <a:prstGeom prst="rect">
            <a:avLst/>
          </a:prstGeom>
          <a:noFill/>
        </p:spPr>
        <p:txBody>
          <a:bodyPr wrap="none" rtlCol="0">
            <a:spAutoFit/>
          </a:bodyPr>
          <a:lstStyle/>
          <a:p>
            <a:r>
              <a:rPr lang="en-US" sz="1100" dirty="0" err="1" smtClean="0">
                <a:solidFill>
                  <a:schemeClr val="accent2">
                    <a:lumMod val="75000"/>
                  </a:schemeClr>
                </a:solidFill>
              </a:rPr>
              <a:t>Cnf</a:t>
            </a:r>
            <a:r>
              <a:rPr lang="en-US" sz="1100" dirty="0" smtClean="0">
                <a:solidFill>
                  <a:schemeClr val="accent2">
                    <a:lumMod val="75000"/>
                  </a:schemeClr>
                </a:solidFill>
              </a:rPr>
              <a:t> </a:t>
            </a:r>
          </a:p>
          <a:p>
            <a:r>
              <a:rPr lang="en-US" sz="1100" dirty="0" smtClean="0">
                <a:solidFill>
                  <a:schemeClr val="accent2">
                    <a:lumMod val="75000"/>
                  </a:schemeClr>
                </a:solidFill>
              </a:rPr>
              <a:t>SEQ</a:t>
            </a:r>
          </a:p>
          <a:p>
            <a:endParaRPr lang="en-US" dirty="0"/>
          </a:p>
        </p:txBody>
      </p:sp>
      <p:sp>
        <p:nvSpPr>
          <p:cNvPr id="150" name="Right Arrow 149"/>
          <p:cNvSpPr/>
          <p:nvPr/>
        </p:nvSpPr>
        <p:spPr>
          <a:xfrm rot="10800000">
            <a:off x="4492956" y="3998491"/>
            <a:ext cx="216822" cy="18184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3677996" y="4629480"/>
            <a:ext cx="214157" cy="261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Arrow 151"/>
          <p:cNvSpPr/>
          <p:nvPr/>
        </p:nvSpPr>
        <p:spPr>
          <a:xfrm rot="5925725">
            <a:off x="5191762" y="3600444"/>
            <a:ext cx="305649" cy="30239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4139952" y="3526831"/>
            <a:ext cx="1263843" cy="4300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4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wipe(left)">
                                      <p:cBhvr>
                                        <p:cTn id="7" dur="500"/>
                                        <p:tgtEl>
                                          <p:spTgt spid="14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1"/>
                                        </p:tgtEl>
                                        <p:attrNameLst>
                                          <p:attrName>style.visibility</p:attrName>
                                        </p:attrNameLst>
                                      </p:cBhvr>
                                      <p:to>
                                        <p:strVal val="visible"/>
                                      </p:to>
                                    </p:set>
                                    <p:animEffect transition="in" filter="wipe(left)">
                                      <p:cBhvr>
                                        <p:cTn id="10" dur="500"/>
                                        <p:tgtEl>
                                          <p:spTgt spid="15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2"/>
                                        </p:tgtEl>
                                        <p:attrNameLst>
                                          <p:attrName>style.visibility</p:attrName>
                                        </p:attrNameLst>
                                      </p:cBhvr>
                                      <p:to>
                                        <p:strVal val="visible"/>
                                      </p:to>
                                    </p:set>
                                    <p:animEffect transition="in" filter="wipe(left)">
                                      <p:cBhvr>
                                        <p:cTn id="13"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7530" y="40776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Changes for chip design</a:t>
            </a:r>
            <a:endParaRPr lang="en-US" dirty="0"/>
          </a:p>
        </p:txBody>
      </p:sp>
      <p:sp>
        <p:nvSpPr>
          <p:cNvPr id="5" name="Content Placeholder 2"/>
          <p:cNvSpPr txBox="1">
            <a:spLocks/>
          </p:cNvSpPr>
          <p:nvPr/>
        </p:nvSpPr>
        <p:spPr>
          <a:xfrm>
            <a:off x="467544" y="191683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Characterization (with or without a client)</a:t>
            </a:r>
          </a:p>
          <a:p>
            <a:pPr marL="514350" indent="-514350">
              <a:buFont typeface="+mj-lt"/>
              <a:buAutoNum type="arabicPeriod"/>
            </a:pPr>
            <a:r>
              <a:rPr lang="en-US" dirty="0" smtClean="0"/>
              <a:t>Architectural </a:t>
            </a:r>
          </a:p>
          <a:p>
            <a:pPr marL="514350" indent="-514350">
              <a:buFont typeface="+mj-lt"/>
              <a:buAutoNum type="arabicPeriod"/>
            </a:pPr>
            <a:r>
              <a:rPr lang="en-US" dirty="0" smtClean="0"/>
              <a:t>Design + module testing.</a:t>
            </a:r>
          </a:p>
          <a:p>
            <a:pPr marL="514350" indent="-514350">
              <a:buFont typeface="+mj-lt"/>
              <a:buAutoNum type="arabicPeriod"/>
            </a:pPr>
            <a:r>
              <a:rPr lang="en-US" dirty="0" smtClean="0"/>
              <a:t>Full chip verification.</a:t>
            </a:r>
          </a:p>
          <a:p>
            <a:pPr marL="514350" indent="-514350">
              <a:buFont typeface="+mj-lt"/>
              <a:buAutoNum type="arabicPeriod"/>
            </a:pPr>
            <a:r>
              <a:rPr lang="en-US" dirty="0" smtClean="0">
                <a:solidFill>
                  <a:srgbClr val="FF0000"/>
                </a:solidFill>
              </a:rPr>
              <a:t>Random testing.</a:t>
            </a:r>
          </a:p>
          <a:p>
            <a:pPr marL="514350" indent="-514350">
              <a:buFont typeface="+mj-lt"/>
              <a:buAutoNum type="arabicPeriod"/>
            </a:pPr>
            <a:r>
              <a:rPr lang="en-US" dirty="0" smtClean="0"/>
              <a:t>Gate level (with timing)</a:t>
            </a:r>
          </a:p>
          <a:p>
            <a:pPr marL="514350" indent="-514350">
              <a:buFont typeface="+mj-lt"/>
              <a:buAutoNum type="arabicPeriod"/>
            </a:pPr>
            <a:r>
              <a:rPr lang="en-US" dirty="0" smtClean="0"/>
              <a:t>Final version.</a:t>
            </a:r>
          </a:p>
          <a:p>
            <a:pPr marL="0" indent="0">
              <a:buFont typeface="Arial" pitchFamily="34" charset="0"/>
              <a:buNone/>
            </a:pPr>
            <a:endParaRPr lang="en-US" dirty="0" smtClean="0"/>
          </a:p>
          <a:p>
            <a:endParaRPr lang="en-US" dirty="0"/>
          </a:p>
        </p:txBody>
      </p:sp>
    </p:spTree>
    <p:extLst>
      <p:ext uri="{BB962C8B-B14F-4D97-AF65-F5344CB8AC3E}">
        <p14:creationId xmlns:p14="http://schemas.microsoft.com/office/powerpoint/2010/main" val="2246106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p:cNvGrpSpPr/>
          <p:nvPr/>
        </p:nvGrpSpPr>
        <p:grpSpPr>
          <a:xfrm>
            <a:off x="-19965" y="3847959"/>
            <a:ext cx="3494097" cy="2808311"/>
            <a:chOff x="-19965" y="2437589"/>
            <a:chExt cx="3494097" cy="2808311"/>
          </a:xfrm>
        </p:grpSpPr>
        <p:grpSp>
          <p:nvGrpSpPr>
            <p:cNvPr id="83" name="Group 82"/>
            <p:cNvGrpSpPr/>
            <p:nvPr/>
          </p:nvGrpSpPr>
          <p:grpSpPr>
            <a:xfrm>
              <a:off x="-19965" y="2437589"/>
              <a:ext cx="3494097" cy="2808311"/>
              <a:chOff x="2888923" y="2449320"/>
              <a:chExt cx="3494097" cy="2808311"/>
            </a:xfrm>
          </p:grpSpPr>
          <p:grpSp>
            <p:nvGrpSpPr>
              <p:cNvPr id="84" name="Group 83"/>
              <p:cNvGrpSpPr/>
              <p:nvPr/>
            </p:nvGrpSpPr>
            <p:grpSpPr>
              <a:xfrm>
                <a:off x="2888923" y="2449320"/>
                <a:ext cx="3494097" cy="2808311"/>
                <a:chOff x="0" y="1052736"/>
                <a:chExt cx="8964488" cy="5616624"/>
              </a:xfrm>
            </p:grpSpPr>
            <p:sp>
              <p:nvSpPr>
                <p:cNvPr id="89" name="Rectangle 88"/>
                <p:cNvSpPr/>
                <p:nvPr/>
              </p:nvSpPr>
              <p:spPr>
                <a:xfrm>
                  <a:off x="107504" y="1052736"/>
                  <a:ext cx="8856984" cy="56166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Arrow 89"/>
                <p:cNvSpPr/>
                <p:nvPr/>
              </p:nvSpPr>
              <p:spPr>
                <a:xfrm rot="10800000">
                  <a:off x="4806236" y="4688511"/>
                  <a:ext cx="2192625"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p:cNvSpPr/>
                <p:nvPr/>
              </p:nvSpPr>
              <p:spPr>
                <a:xfrm rot="10800000">
                  <a:off x="0" y="4688511"/>
                  <a:ext cx="1891604"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1894107" y="4192002"/>
                  <a:ext cx="2912133" cy="238323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DUT2.v</a:t>
                  </a:r>
                </a:p>
                <a:p>
                  <a:pPr algn="ctr"/>
                  <a:endParaRPr lang="en-US" dirty="0"/>
                </a:p>
              </p:txBody>
            </p:sp>
            <p:sp>
              <p:nvSpPr>
                <p:cNvPr id="93" name="Rectangle 92"/>
                <p:cNvSpPr/>
                <p:nvPr/>
              </p:nvSpPr>
              <p:spPr>
                <a:xfrm>
                  <a:off x="6998862" y="3845902"/>
                  <a:ext cx="1471971" cy="26074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4" name="Rectangle 93"/>
                <p:cNvSpPr/>
                <p:nvPr/>
              </p:nvSpPr>
              <p:spPr>
                <a:xfrm>
                  <a:off x="6798226" y="1270499"/>
                  <a:ext cx="1878230" cy="1974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5" name="Rectangle 94"/>
                <p:cNvSpPr/>
                <p:nvPr/>
              </p:nvSpPr>
              <p:spPr>
                <a:xfrm>
                  <a:off x="5076055" y="2276871"/>
                  <a:ext cx="1285749"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96" name="Rectangle 95"/>
                <p:cNvSpPr/>
                <p:nvPr/>
              </p:nvSpPr>
              <p:spPr>
                <a:xfrm>
                  <a:off x="467543" y="2276871"/>
                  <a:ext cx="1310737"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7" name="Rectangle 96"/>
                <p:cNvSpPr/>
                <p:nvPr/>
              </p:nvSpPr>
              <p:spPr>
                <a:xfrm rot="16200000">
                  <a:off x="2675056" y="1863378"/>
                  <a:ext cx="1429764" cy="2091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8" name="Right Arrow 97"/>
                <p:cNvSpPr/>
                <p:nvPr/>
              </p:nvSpPr>
              <p:spPr>
                <a:xfrm rot="16200000">
                  <a:off x="3208745" y="1540104"/>
                  <a:ext cx="290660" cy="10441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ight Arrow 98"/>
                <p:cNvSpPr/>
                <p:nvPr/>
              </p:nvSpPr>
              <p:spPr>
                <a:xfrm rot="16200000">
                  <a:off x="730893" y="4258455"/>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ight Arrow 99"/>
                <p:cNvSpPr/>
                <p:nvPr/>
              </p:nvSpPr>
              <p:spPr>
                <a:xfrm rot="16200000">
                  <a:off x="5328616" y="4251030"/>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10800000">
                  <a:off x="4435864" y="2632900"/>
                  <a:ext cx="640191"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ight Arrow 101"/>
                <p:cNvSpPr/>
                <p:nvPr/>
              </p:nvSpPr>
              <p:spPr>
                <a:xfrm rot="5400000">
                  <a:off x="7430314" y="3280340"/>
                  <a:ext cx="609066"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Arrow 102"/>
                <p:cNvSpPr/>
                <p:nvPr/>
              </p:nvSpPr>
              <p:spPr>
                <a:xfrm>
                  <a:off x="1774802" y="2592317"/>
                  <a:ext cx="569209"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998860" y="2194422"/>
                  <a:ext cx="1471971" cy="9199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6588224" y="1196752"/>
                  <a:ext cx="2232248" cy="5378484"/>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a:off x="3071158" y="3071302"/>
                <a:ext cx="501148"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86" name="Rectangle 85"/>
              <p:cNvSpPr/>
              <p:nvPr/>
            </p:nvSpPr>
            <p:spPr>
              <a:xfrm>
                <a:off x="3802550" y="3017491"/>
                <a:ext cx="815344"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SB</a:t>
                </a:r>
                <a:endParaRPr lang="en-US" sz="1100" dirty="0">
                  <a:solidFill>
                    <a:schemeClr val="accent2">
                      <a:lumMod val="75000"/>
                    </a:schemeClr>
                  </a:solidFill>
                </a:endParaRPr>
              </a:p>
            </p:txBody>
          </p:sp>
          <p:sp>
            <p:nvSpPr>
              <p:cNvPr id="87" name="TextBox 86"/>
              <p:cNvSpPr txBox="1"/>
              <p:nvPr/>
            </p:nvSpPr>
            <p:spPr>
              <a:xfrm>
                <a:off x="5712994" y="2612063"/>
                <a:ext cx="412292" cy="538609"/>
              </a:xfrm>
              <a:prstGeom prst="rect">
                <a:avLst/>
              </a:prstGeom>
              <a:noFill/>
            </p:spPr>
            <p:txBody>
              <a:bodyPr wrap="none" rtlCol="0">
                <a:spAutoFit/>
              </a:bodyPr>
              <a:lstStyle/>
              <a:p>
                <a:r>
                  <a:rPr lang="en-US" sz="1100" dirty="0" smtClean="0">
                    <a:solidFill>
                      <a:schemeClr val="accent2">
                        <a:lumMod val="75000"/>
                      </a:schemeClr>
                    </a:solidFill>
                  </a:rPr>
                  <a:t>SEQ</a:t>
                </a:r>
              </a:p>
              <a:p>
                <a:endParaRPr lang="en-US" dirty="0"/>
              </a:p>
            </p:txBody>
          </p:sp>
          <p:sp>
            <p:nvSpPr>
              <p:cNvPr id="88" name="TextBox 87"/>
              <p:cNvSpPr txBox="1"/>
              <p:nvPr/>
            </p:nvSpPr>
            <p:spPr>
              <a:xfrm>
                <a:off x="5650476" y="3974901"/>
                <a:ext cx="537327" cy="538609"/>
              </a:xfrm>
              <a:prstGeom prst="rect">
                <a:avLst/>
              </a:prstGeom>
              <a:noFill/>
            </p:spPr>
            <p:txBody>
              <a:bodyPr wrap="none" rtlCol="0">
                <a:spAutoFit/>
              </a:bodyPr>
              <a:lstStyle/>
              <a:p>
                <a:r>
                  <a:rPr lang="en-US" sz="1100" dirty="0" smtClean="0">
                    <a:solidFill>
                      <a:schemeClr val="accent2">
                        <a:lumMod val="75000"/>
                      </a:schemeClr>
                    </a:solidFill>
                  </a:rPr>
                  <a:t>Driver</a:t>
                </a:r>
              </a:p>
              <a:p>
                <a:endParaRPr lang="en-US" dirty="0"/>
              </a:p>
            </p:txBody>
          </p:sp>
        </p:grpSp>
        <p:cxnSp>
          <p:nvCxnSpPr>
            <p:cNvPr id="33" name="Straight Connector 32"/>
            <p:cNvCxnSpPr/>
            <p:nvPr/>
          </p:nvCxnSpPr>
          <p:spPr>
            <a:xfrm>
              <a:off x="2547933" y="2558201"/>
              <a:ext cx="502765" cy="26447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47933" y="2521328"/>
              <a:ext cx="548662" cy="26775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4360" y="40414"/>
            <a:ext cx="9036496" cy="868306"/>
          </a:xfrm>
        </p:spPr>
        <p:txBody>
          <a:bodyPr>
            <a:noAutofit/>
          </a:bodyPr>
          <a:lstStyle/>
          <a:p>
            <a:r>
              <a:rPr lang="en-US" sz="3600" dirty="0" smtClean="0"/>
              <a:t>Random testing </a:t>
            </a:r>
            <a:endParaRPr lang="en-US" sz="3600" dirty="0"/>
          </a:p>
        </p:txBody>
      </p:sp>
      <p:sp>
        <p:nvSpPr>
          <p:cNvPr id="40" name="Rectangle 39"/>
          <p:cNvSpPr/>
          <p:nvPr/>
        </p:nvSpPr>
        <p:spPr>
          <a:xfrm>
            <a:off x="3050698" y="3859690"/>
            <a:ext cx="3332322" cy="28083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4818533" y="5677577"/>
            <a:ext cx="824946"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2707988" y="5677577"/>
            <a:ext cx="1013954"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22883" y="5429322"/>
            <a:ext cx="1095651" cy="11916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DUT1.v</a:t>
            </a:r>
          </a:p>
          <a:p>
            <a:pPr algn="ctr"/>
            <a:endParaRPr lang="en-US" dirty="0"/>
          </a:p>
        </p:txBody>
      </p:sp>
      <p:sp>
        <p:nvSpPr>
          <p:cNvPr id="10" name="Rectangle 9"/>
          <p:cNvSpPr/>
          <p:nvPr/>
        </p:nvSpPr>
        <p:spPr>
          <a:xfrm>
            <a:off x="5643479" y="5256273"/>
            <a:ext cx="553809" cy="13037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2" name="Rectangle 11"/>
          <p:cNvSpPr/>
          <p:nvPr/>
        </p:nvSpPr>
        <p:spPr>
          <a:xfrm>
            <a:off x="5567993" y="3968571"/>
            <a:ext cx="706659" cy="987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9" name="Rectangle 18"/>
          <p:cNvSpPr/>
          <p:nvPr/>
        </p:nvSpPr>
        <p:spPr>
          <a:xfrm>
            <a:off x="4920049" y="4471757"/>
            <a:ext cx="483746"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20" name="Rectangle 19"/>
          <p:cNvSpPr/>
          <p:nvPr/>
        </p:nvSpPr>
        <p:spPr>
          <a:xfrm>
            <a:off x="3186158" y="4471757"/>
            <a:ext cx="493147"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8" name="Rectangle 17"/>
          <p:cNvSpPr/>
          <p:nvPr/>
        </p:nvSpPr>
        <p:spPr>
          <a:xfrm rot="16200000">
            <a:off x="3928229" y="4394458"/>
            <a:ext cx="714882" cy="787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25" name="Right Arrow 24"/>
          <p:cNvSpPr/>
          <p:nvPr/>
        </p:nvSpPr>
        <p:spPr>
          <a:xfrm rot="16200000">
            <a:off x="4199512" y="4167985"/>
            <a:ext cx="145330" cy="3928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rot="16200000">
            <a:off x="3236722" y="5494855"/>
            <a:ext cx="392019" cy="196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16200000">
            <a:off x="4966554" y="5491142"/>
            <a:ext cx="392019" cy="196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10800000">
            <a:off x="4679186" y="4649772"/>
            <a:ext cx="240863" cy="261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5400000">
            <a:off x="5768118" y="5005797"/>
            <a:ext cx="304533" cy="1964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43479" y="4430533"/>
            <a:ext cx="553809" cy="45997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5488982" y="3931698"/>
            <a:ext cx="839854" cy="2689241"/>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3186158" y="4481672"/>
            <a:ext cx="483746"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80" name="Rectangle 79"/>
          <p:cNvSpPr/>
          <p:nvPr/>
        </p:nvSpPr>
        <p:spPr>
          <a:xfrm>
            <a:off x="3892153" y="4427861"/>
            <a:ext cx="787032"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SB</a:t>
            </a:r>
            <a:endParaRPr lang="en-US" sz="1100" dirty="0">
              <a:solidFill>
                <a:schemeClr val="accent2">
                  <a:lumMod val="75000"/>
                </a:schemeClr>
              </a:solidFill>
            </a:endParaRPr>
          </a:p>
        </p:txBody>
      </p:sp>
      <p:sp>
        <p:nvSpPr>
          <p:cNvPr id="14" name="TextBox 13"/>
          <p:cNvSpPr txBox="1"/>
          <p:nvPr/>
        </p:nvSpPr>
        <p:spPr>
          <a:xfrm>
            <a:off x="5736260" y="4022433"/>
            <a:ext cx="397976" cy="538609"/>
          </a:xfrm>
          <a:prstGeom prst="rect">
            <a:avLst/>
          </a:prstGeom>
          <a:noFill/>
        </p:spPr>
        <p:txBody>
          <a:bodyPr wrap="none" rtlCol="0">
            <a:spAutoFit/>
          </a:bodyPr>
          <a:lstStyle/>
          <a:p>
            <a:r>
              <a:rPr lang="en-US" sz="1100" dirty="0" smtClean="0">
                <a:solidFill>
                  <a:schemeClr val="accent2">
                    <a:lumMod val="75000"/>
                  </a:schemeClr>
                </a:solidFill>
              </a:rPr>
              <a:t>SEQ</a:t>
            </a:r>
          </a:p>
          <a:p>
            <a:endParaRPr lang="en-US" dirty="0"/>
          </a:p>
        </p:txBody>
      </p:sp>
      <p:sp>
        <p:nvSpPr>
          <p:cNvPr id="82" name="TextBox 81"/>
          <p:cNvSpPr txBox="1"/>
          <p:nvPr/>
        </p:nvSpPr>
        <p:spPr>
          <a:xfrm>
            <a:off x="5675913" y="5385271"/>
            <a:ext cx="518669" cy="538609"/>
          </a:xfrm>
          <a:prstGeom prst="rect">
            <a:avLst/>
          </a:prstGeom>
          <a:noFill/>
        </p:spPr>
        <p:txBody>
          <a:bodyPr wrap="none" rtlCol="0">
            <a:spAutoFit/>
          </a:bodyPr>
          <a:lstStyle/>
          <a:p>
            <a:r>
              <a:rPr lang="en-US" sz="1100" dirty="0" smtClean="0">
                <a:solidFill>
                  <a:schemeClr val="accent2">
                    <a:lumMod val="75000"/>
                  </a:schemeClr>
                </a:solidFill>
              </a:rPr>
              <a:t>Driver</a:t>
            </a:r>
          </a:p>
          <a:p>
            <a:endParaRPr lang="en-US" dirty="0"/>
          </a:p>
        </p:txBody>
      </p:sp>
      <p:cxnSp>
        <p:nvCxnSpPr>
          <p:cNvPr id="132" name="Straight Connector 131"/>
          <p:cNvCxnSpPr>
            <a:endCxn id="10" idx="2"/>
          </p:cNvCxnSpPr>
          <p:nvPr/>
        </p:nvCxnSpPr>
        <p:spPr>
          <a:xfrm>
            <a:off x="5490219" y="3931698"/>
            <a:ext cx="430165" cy="262829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5495097" y="3956840"/>
            <a:ext cx="392833" cy="266296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5675912" y="3852117"/>
            <a:ext cx="3468088" cy="2808311"/>
            <a:chOff x="2642124" y="2449320"/>
            <a:chExt cx="3740896" cy="2808311"/>
          </a:xfrm>
        </p:grpSpPr>
        <p:grpSp>
          <p:nvGrpSpPr>
            <p:cNvPr id="107" name="Group 106"/>
            <p:cNvGrpSpPr/>
            <p:nvPr/>
          </p:nvGrpSpPr>
          <p:grpSpPr>
            <a:xfrm>
              <a:off x="2642124" y="2449320"/>
              <a:ext cx="3740896" cy="2808311"/>
              <a:chOff x="-633190" y="1052736"/>
              <a:chExt cx="9597678" cy="5616624"/>
            </a:xfrm>
          </p:grpSpPr>
          <p:sp>
            <p:nvSpPr>
              <p:cNvPr id="112" name="Rectangle 111"/>
              <p:cNvSpPr/>
              <p:nvPr/>
            </p:nvSpPr>
            <p:spPr>
              <a:xfrm>
                <a:off x="107504" y="1052736"/>
                <a:ext cx="8856984" cy="56166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ight Arrow 112"/>
              <p:cNvSpPr/>
              <p:nvPr/>
            </p:nvSpPr>
            <p:spPr>
              <a:xfrm rot="10800000">
                <a:off x="4806236" y="4688511"/>
                <a:ext cx="2192625"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ight Arrow 113"/>
              <p:cNvSpPr/>
              <p:nvPr/>
            </p:nvSpPr>
            <p:spPr>
              <a:xfrm rot="10800000">
                <a:off x="-633190" y="4688511"/>
                <a:ext cx="2524792"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894107" y="4192002"/>
                <a:ext cx="2912133" cy="238323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DUT0.v</a:t>
                </a:r>
              </a:p>
              <a:p>
                <a:pPr algn="ctr"/>
                <a:endParaRPr lang="en-US" dirty="0"/>
              </a:p>
            </p:txBody>
          </p:sp>
          <p:sp>
            <p:nvSpPr>
              <p:cNvPr id="116" name="Rectangle 115"/>
              <p:cNvSpPr/>
              <p:nvPr/>
            </p:nvSpPr>
            <p:spPr>
              <a:xfrm>
                <a:off x="6998862" y="3845902"/>
                <a:ext cx="1471971" cy="26074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17" name="Rectangle 116"/>
              <p:cNvSpPr/>
              <p:nvPr/>
            </p:nvSpPr>
            <p:spPr>
              <a:xfrm>
                <a:off x="6798226" y="1270499"/>
                <a:ext cx="1878230" cy="1974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18" name="Rectangle 117"/>
              <p:cNvSpPr/>
              <p:nvPr/>
            </p:nvSpPr>
            <p:spPr>
              <a:xfrm>
                <a:off x="5076055" y="2276871"/>
                <a:ext cx="1285749"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119" name="Rectangle 118"/>
              <p:cNvSpPr/>
              <p:nvPr/>
            </p:nvSpPr>
            <p:spPr>
              <a:xfrm>
                <a:off x="467543" y="2276871"/>
                <a:ext cx="1310737"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20" name="Rectangle 119"/>
              <p:cNvSpPr/>
              <p:nvPr/>
            </p:nvSpPr>
            <p:spPr>
              <a:xfrm rot="16200000">
                <a:off x="2675056" y="1863378"/>
                <a:ext cx="1429764" cy="2091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21" name="Right Arrow 120"/>
              <p:cNvSpPr/>
              <p:nvPr/>
            </p:nvSpPr>
            <p:spPr>
              <a:xfrm rot="16200000">
                <a:off x="3208745" y="1540104"/>
                <a:ext cx="290660" cy="10441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6200000">
                <a:off x="730893" y="4258455"/>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ight Arrow 122"/>
              <p:cNvSpPr/>
              <p:nvPr/>
            </p:nvSpPr>
            <p:spPr>
              <a:xfrm rot="16200000">
                <a:off x="5328616" y="4251030"/>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ight Arrow 123"/>
              <p:cNvSpPr/>
              <p:nvPr/>
            </p:nvSpPr>
            <p:spPr>
              <a:xfrm rot="10800000">
                <a:off x="4435864" y="2632900"/>
                <a:ext cx="640191"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ight Arrow 124"/>
              <p:cNvSpPr/>
              <p:nvPr/>
            </p:nvSpPr>
            <p:spPr>
              <a:xfrm rot="5400000">
                <a:off x="7430314" y="3280340"/>
                <a:ext cx="609066"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ight Arrow 125"/>
              <p:cNvSpPr/>
              <p:nvPr/>
            </p:nvSpPr>
            <p:spPr>
              <a:xfrm>
                <a:off x="1774802" y="2592317"/>
                <a:ext cx="569209"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6998860" y="2194422"/>
                <a:ext cx="1471971" cy="9199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6588224" y="1196752"/>
                <a:ext cx="2232248" cy="5378484"/>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Rectangle 107"/>
            <p:cNvSpPr/>
            <p:nvPr/>
          </p:nvSpPr>
          <p:spPr>
            <a:xfrm>
              <a:off x="3071158" y="3071302"/>
              <a:ext cx="501148"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109" name="Rectangle 108"/>
            <p:cNvSpPr/>
            <p:nvPr/>
          </p:nvSpPr>
          <p:spPr>
            <a:xfrm>
              <a:off x="3802550" y="3017491"/>
              <a:ext cx="815344"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SB</a:t>
              </a:r>
              <a:endParaRPr lang="en-US" sz="1100" dirty="0">
                <a:solidFill>
                  <a:schemeClr val="accent2">
                    <a:lumMod val="75000"/>
                  </a:schemeClr>
                </a:solidFill>
              </a:endParaRPr>
            </a:p>
          </p:txBody>
        </p:sp>
        <p:sp>
          <p:nvSpPr>
            <p:cNvPr id="110" name="TextBox 109"/>
            <p:cNvSpPr txBox="1"/>
            <p:nvPr/>
          </p:nvSpPr>
          <p:spPr>
            <a:xfrm>
              <a:off x="5712994" y="2612063"/>
              <a:ext cx="412292" cy="538609"/>
            </a:xfrm>
            <a:prstGeom prst="rect">
              <a:avLst/>
            </a:prstGeom>
            <a:noFill/>
          </p:spPr>
          <p:txBody>
            <a:bodyPr wrap="none" rtlCol="0">
              <a:spAutoFit/>
            </a:bodyPr>
            <a:lstStyle/>
            <a:p>
              <a:r>
                <a:rPr lang="en-US" sz="1100" dirty="0" smtClean="0">
                  <a:solidFill>
                    <a:schemeClr val="accent2">
                      <a:lumMod val="75000"/>
                    </a:schemeClr>
                  </a:solidFill>
                </a:rPr>
                <a:t>SEQ</a:t>
              </a:r>
            </a:p>
            <a:p>
              <a:endParaRPr lang="en-US" dirty="0"/>
            </a:p>
          </p:txBody>
        </p:sp>
        <p:sp>
          <p:nvSpPr>
            <p:cNvPr id="111" name="TextBox 110"/>
            <p:cNvSpPr txBox="1"/>
            <p:nvPr/>
          </p:nvSpPr>
          <p:spPr>
            <a:xfrm>
              <a:off x="5650476" y="3974901"/>
              <a:ext cx="537327" cy="538609"/>
            </a:xfrm>
            <a:prstGeom prst="rect">
              <a:avLst/>
            </a:prstGeom>
            <a:noFill/>
          </p:spPr>
          <p:txBody>
            <a:bodyPr wrap="none" rtlCol="0">
              <a:spAutoFit/>
            </a:bodyPr>
            <a:lstStyle/>
            <a:p>
              <a:r>
                <a:rPr lang="en-US" sz="1100" dirty="0" smtClean="0">
                  <a:solidFill>
                    <a:schemeClr val="accent2">
                      <a:lumMod val="75000"/>
                    </a:schemeClr>
                  </a:solidFill>
                </a:rPr>
                <a:t>Driver</a:t>
              </a:r>
            </a:p>
            <a:p>
              <a:endParaRPr lang="en-US" dirty="0"/>
            </a:p>
          </p:txBody>
        </p:sp>
      </p:grpSp>
      <p:grpSp>
        <p:nvGrpSpPr>
          <p:cNvPr id="147" name="Group 146"/>
          <p:cNvGrpSpPr/>
          <p:nvPr/>
        </p:nvGrpSpPr>
        <p:grpSpPr>
          <a:xfrm>
            <a:off x="6457095" y="2587544"/>
            <a:ext cx="1878231" cy="1103726"/>
            <a:chOff x="7690504" y="1196752"/>
            <a:chExt cx="1429765" cy="2091852"/>
          </a:xfrm>
        </p:grpSpPr>
        <p:sp>
          <p:nvSpPr>
            <p:cNvPr id="148" name="Rectangle 147"/>
            <p:cNvSpPr/>
            <p:nvPr/>
          </p:nvSpPr>
          <p:spPr>
            <a:xfrm>
              <a:off x="7690504" y="1196752"/>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49" name="TextBox 148"/>
            <p:cNvSpPr txBox="1"/>
            <p:nvPr/>
          </p:nvSpPr>
          <p:spPr>
            <a:xfrm>
              <a:off x="7690504" y="1412776"/>
              <a:ext cx="1425971" cy="1695815"/>
            </a:xfrm>
            <a:prstGeom prst="rect">
              <a:avLst/>
            </a:prstGeom>
            <a:noFill/>
          </p:spPr>
          <p:txBody>
            <a:bodyPr wrap="square" rtlCol="0">
              <a:spAutoFit/>
            </a:bodyPr>
            <a:lstStyle/>
            <a:p>
              <a:pPr algn="ctr"/>
              <a:r>
                <a:rPr lang="en-US" sz="2000" dirty="0" smtClean="0">
                  <a:solidFill>
                    <a:schemeClr val="accent2">
                      <a:lumMod val="75000"/>
                    </a:schemeClr>
                  </a:solidFill>
                </a:rPr>
                <a:t>VIRTUAL</a:t>
              </a:r>
            </a:p>
            <a:p>
              <a:pPr algn="ctr"/>
              <a:r>
                <a:rPr lang="en-US" sz="2000" dirty="0" smtClean="0">
                  <a:solidFill>
                    <a:schemeClr val="accent2">
                      <a:lumMod val="75000"/>
                    </a:schemeClr>
                  </a:solidFill>
                </a:rPr>
                <a:t>SEQUENCE DRIVER</a:t>
              </a:r>
            </a:p>
            <a:p>
              <a:pPr algn="ctr"/>
              <a:endParaRPr lang="en-US" sz="2000" dirty="0" smtClean="0">
                <a:solidFill>
                  <a:schemeClr val="accent2">
                    <a:lumMod val="75000"/>
                  </a:schemeClr>
                </a:solidFill>
              </a:endParaRPr>
            </a:p>
            <a:p>
              <a:pPr algn="ctr"/>
              <a:endParaRPr lang="en-US" dirty="0">
                <a:solidFill>
                  <a:schemeClr val="accent2">
                    <a:lumMod val="75000"/>
                  </a:schemeClr>
                </a:solidFill>
              </a:endParaRPr>
            </a:p>
          </p:txBody>
        </p:sp>
      </p:grpSp>
      <p:sp>
        <p:nvSpPr>
          <p:cNvPr id="151" name="Right Arrow 150"/>
          <p:cNvSpPr/>
          <p:nvPr/>
        </p:nvSpPr>
        <p:spPr>
          <a:xfrm rot="1699075">
            <a:off x="8260055" y="3577428"/>
            <a:ext cx="492356" cy="30239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84129" y="3836363"/>
            <a:ext cx="1018227" cy="646331"/>
          </a:xfrm>
          <a:prstGeom prst="rect">
            <a:avLst/>
          </a:prstGeom>
          <a:noFill/>
        </p:spPr>
        <p:txBody>
          <a:bodyPr wrap="none" rtlCol="0">
            <a:spAutoFit/>
          </a:bodyPr>
          <a:lstStyle/>
          <a:p>
            <a:pPr algn="ctr"/>
            <a:r>
              <a:rPr lang="en-US" dirty="0" smtClean="0">
                <a:solidFill>
                  <a:schemeClr val="accent6">
                    <a:lumMod val="50000"/>
                  </a:schemeClr>
                </a:solidFill>
              </a:rPr>
              <a:t>Full chip </a:t>
            </a:r>
          </a:p>
          <a:p>
            <a:pPr algn="ctr"/>
            <a:r>
              <a:rPr lang="en-US" dirty="0" smtClean="0">
                <a:solidFill>
                  <a:schemeClr val="accent6">
                    <a:lumMod val="50000"/>
                  </a:schemeClr>
                </a:solidFill>
              </a:rPr>
              <a:t>inputs</a:t>
            </a:r>
            <a:endParaRPr lang="en-US" dirty="0">
              <a:solidFill>
                <a:schemeClr val="accent6">
                  <a:lumMod val="50000"/>
                </a:schemeClr>
              </a:solidFill>
            </a:endParaRPr>
          </a:p>
        </p:txBody>
      </p:sp>
      <p:sp>
        <p:nvSpPr>
          <p:cNvPr id="129" name="TextBox 128"/>
          <p:cNvSpPr txBox="1"/>
          <p:nvPr/>
        </p:nvSpPr>
        <p:spPr>
          <a:xfrm>
            <a:off x="31693" y="3784202"/>
            <a:ext cx="1018227" cy="646331"/>
          </a:xfrm>
          <a:prstGeom prst="rect">
            <a:avLst/>
          </a:prstGeom>
          <a:noFill/>
        </p:spPr>
        <p:txBody>
          <a:bodyPr wrap="none" rtlCol="0">
            <a:spAutoFit/>
          </a:bodyPr>
          <a:lstStyle/>
          <a:p>
            <a:pPr algn="ctr"/>
            <a:r>
              <a:rPr lang="en-US" dirty="0" smtClean="0">
                <a:solidFill>
                  <a:schemeClr val="accent6">
                    <a:lumMod val="50000"/>
                  </a:schemeClr>
                </a:solidFill>
              </a:rPr>
              <a:t>Full chip </a:t>
            </a:r>
          </a:p>
          <a:p>
            <a:pPr algn="ctr"/>
            <a:r>
              <a:rPr lang="en-US" dirty="0" smtClean="0">
                <a:solidFill>
                  <a:schemeClr val="accent6">
                    <a:lumMod val="50000"/>
                  </a:schemeClr>
                </a:solidFill>
              </a:rPr>
              <a:t>outputs</a:t>
            </a:r>
            <a:endParaRPr lang="en-US" dirty="0">
              <a:solidFill>
                <a:schemeClr val="accent6">
                  <a:lumMod val="50000"/>
                </a:schemeClr>
              </a:solidFill>
            </a:endParaRPr>
          </a:p>
        </p:txBody>
      </p:sp>
      <p:sp>
        <p:nvSpPr>
          <p:cNvPr id="130" name="Content Placeholder 2"/>
          <p:cNvSpPr>
            <a:spLocks noGrp="1"/>
          </p:cNvSpPr>
          <p:nvPr>
            <p:ph idx="1"/>
          </p:nvPr>
        </p:nvSpPr>
        <p:spPr>
          <a:xfrm>
            <a:off x="402024" y="833852"/>
            <a:ext cx="8229600" cy="2369832"/>
          </a:xfrm>
        </p:spPr>
        <p:txBody>
          <a:bodyPr>
            <a:normAutofit fontScale="85000" lnSpcReduction="20000"/>
          </a:bodyPr>
          <a:lstStyle/>
          <a:p>
            <a:pPr marL="0" indent="0" algn="just">
              <a:buNone/>
            </a:pPr>
            <a:r>
              <a:rPr lang="en-US" dirty="0" smtClean="0"/>
              <a:t>Because we have only one shot we can not take the chance we have miss something on out test plan. So after the test plan tests had passed we run random tests to generate scenarios that we didn’t thought of initially. </a:t>
            </a:r>
          </a:p>
          <a:p>
            <a:pPr marL="0" indent="0" algn="just">
              <a:buNone/>
            </a:pPr>
            <a:r>
              <a:rPr lang="en-US" dirty="0" smtClean="0"/>
              <a:t>Also we </a:t>
            </a:r>
            <a:r>
              <a:rPr lang="en-US" dirty="0"/>
              <a:t>k</a:t>
            </a:r>
            <a:r>
              <a:rPr lang="en-US" dirty="0" smtClean="0"/>
              <a:t>eep developing the environment to have more easy pass/fail tests. For …</a:t>
            </a:r>
            <a:endParaRPr lang="en-US" dirty="0"/>
          </a:p>
        </p:txBody>
      </p:sp>
      <p:sp>
        <p:nvSpPr>
          <p:cNvPr id="131" name="Right Arrow 130"/>
          <p:cNvSpPr/>
          <p:nvPr/>
        </p:nvSpPr>
        <p:spPr>
          <a:xfrm rot="16200000">
            <a:off x="4092433" y="2806771"/>
            <a:ext cx="145330" cy="3928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ight Arrow 134"/>
          <p:cNvSpPr/>
          <p:nvPr/>
        </p:nvSpPr>
        <p:spPr>
          <a:xfrm rot="20090511">
            <a:off x="545612" y="3864321"/>
            <a:ext cx="2324632" cy="1850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3386020" y="3859689"/>
            <a:ext cx="1114408" cy="4203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39" name="Right Arrow 138"/>
          <p:cNvSpPr/>
          <p:nvPr/>
        </p:nvSpPr>
        <p:spPr>
          <a:xfrm rot="5400000">
            <a:off x="3300664" y="4756837"/>
            <a:ext cx="1096477" cy="188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p:cNvSpPr txBox="1"/>
          <p:nvPr/>
        </p:nvSpPr>
        <p:spPr>
          <a:xfrm>
            <a:off x="3386020" y="3899046"/>
            <a:ext cx="1114408" cy="261610"/>
          </a:xfrm>
          <a:prstGeom prst="rect">
            <a:avLst/>
          </a:prstGeom>
          <a:noFill/>
        </p:spPr>
        <p:txBody>
          <a:bodyPr wrap="none" rtlCol="0">
            <a:spAutoFit/>
          </a:bodyPr>
          <a:lstStyle/>
          <a:p>
            <a:r>
              <a:rPr lang="en-US" sz="1100" dirty="0" smtClean="0">
                <a:solidFill>
                  <a:schemeClr val="bg2">
                    <a:lumMod val="25000"/>
                  </a:schemeClr>
                </a:solidFill>
              </a:rPr>
              <a:t>Configure driver</a:t>
            </a:r>
            <a:endParaRPr lang="en-US" sz="1100" dirty="0">
              <a:solidFill>
                <a:schemeClr val="bg2">
                  <a:lumMod val="25000"/>
                </a:schemeClr>
              </a:solidFill>
            </a:endParaRPr>
          </a:p>
        </p:txBody>
      </p:sp>
      <p:sp>
        <p:nvSpPr>
          <p:cNvPr id="144" name="Rectangle 143"/>
          <p:cNvSpPr/>
          <p:nvPr/>
        </p:nvSpPr>
        <p:spPr>
          <a:xfrm>
            <a:off x="4711634" y="3866105"/>
            <a:ext cx="777347" cy="49829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45" name="Rectangle 144"/>
          <p:cNvSpPr/>
          <p:nvPr/>
        </p:nvSpPr>
        <p:spPr>
          <a:xfrm>
            <a:off x="4834361" y="4010702"/>
            <a:ext cx="265946" cy="2299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5101479" y="3912460"/>
            <a:ext cx="412292" cy="707886"/>
          </a:xfrm>
          <a:prstGeom prst="rect">
            <a:avLst/>
          </a:prstGeom>
          <a:noFill/>
        </p:spPr>
        <p:txBody>
          <a:bodyPr wrap="none" rtlCol="0">
            <a:spAutoFit/>
          </a:bodyPr>
          <a:lstStyle/>
          <a:p>
            <a:r>
              <a:rPr lang="en-US" sz="1100" dirty="0" err="1" smtClean="0">
                <a:solidFill>
                  <a:schemeClr val="accent2">
                    <a:lumMod val="75000"/>
                  </a:schemeClr>
                </a:solidFill>
              </a:rPr>
              <a:t>Cnf</a:t>
            </a:r>
            <a:r>
              <a:rPr lang="en-US" sz="1100" dirty="0" smtClean="0">
                <a:solidFill>
                  <a:schemeClr val="accent2">
                    <a:lumMod val="75000"/>
                  </a:schemeClr>
                </a:solidFill>
              </a:rPr>
              <a:t> </a:t>
            </a:r>
          </a:p>
          <a:p>
            <a:r>
              <a:rPr lang="en-US" sz="1100" dirty="0" smtClean="0">
                <a:solidFill>
                  <a:schemeClr val="accent2">
                    <a:lumMod val="75000"/>
                  </a:schemeClr>
                </a:solidFill>
              </a:rPr>
              <a:t>SEQ</a:t>
            </a:r>
          </a:p>
          <a:p>
            <a:endParaRPr lang="en-US" dirty="0"/>
          </a:p>
        </p:txBody>
      </p:sp>
      <p:sp>
        <p:nvSpPr>
          <p:cNvPr id="150" name="Right Arrow 149"/>
          <p:cNvSpPr/>
          <p:nvPr/>
        </p:nvSpPr>
        <p:spPr>
          <a:xfrm rot="10800000">
            <a:off x="4492956" y="3998491"/>
            <a:ext cx="216822" cy="18184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3677996" y="4629480"/>
            <a:ext cx="214157" cy="261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Arrow 151"/>
          <p:cNvSpPr/>
          <p:nvPr/>
        </p:nvSpPr>
        <p:spPr>
          <a:xfrm rot="9250480">
            <a:off x="5130900" y="3394584"/>
            <a:ext cx="1474726" cy="30239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2741588" y="3057495"/>
            <a:ext cx="2901891"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2">
                    <a:lumMod val="75000"/>
                  </a:schemeClr>
                </a:solidFill>
              </a:rPr>
              <a:t>Top level score board </a:t>
            </a:r>
            <a:endParaRPr lang="en-US" sz="2000" dirty="0">
              <a:solidFill>
                <a:schemeClr val="accent2">
                  <a:lumMod val="75000"/>
                </a:schemeClr>
              </a:solidFill>
            </a:endParaRPr>
          </a:p>
        </p:txBody>
      </p:sp>
      <p:sp>
        <p:nvSpPr>
          <p:cNvPr id="134" name="Right Arrow 133"/>
          <p:cNvSpPr/>
          <p:nvPr/>
        </p:nvSpPr>
        <p:spPr>
          <a:xfrm rot="12140867">
            <a:off x="5544826" y="3878557"/>
            <a:ext cx="2328914" cy="24907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4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ppt_x"/>
                                          </p:val>
                                        </p:tav>
                                        <p:tav tm="100000">
                                          <p:val>
                                            <p:strVal val="#ppt_x"/>
                                          </p:val>
                                        </p:tav>
                                      </p:tavLst>
                                    </p:anim>
                                    <p:anim calcmode="lin" valueType="num">
                                      <p:cBhvr additive="base">
                                        <p:cTn id="8" dur="500" fill="hold"/>
                                        <p:tgtEl>
                                          <p:spTgt spid="14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1"/>
                                        </p:tgtEl>
                                        <p:attrNameLst>
                                          <p:attrName>style.visibility</p:attrName>
                                        </p:attrNameLst>
                                      </p:cBhvr>
                                      <p:to>
                                        <p:strVal val="visible"/>
                                      </p:to>
                                    </p:set>
                                    <p:anim calcmode="lin" valueType="num">
                                      <p:cBhvr additive="base">
                                        <p:cTn id="11" dur="500" fill="hold"/>
                                        <p:tgtEl>
                                          <p:spTgt spid="131"/>
                                        </p:tgtEl>
                                        <p:attrNameLst>
                                          <p:attrName>ppt_x</p:attrName>
                                        </p:attrNameLst>
                                      </p:cBhvr>
                                      <p:tavLst>
                                        <p:tav tm="0">
                                          <p:val>
                                            <p:strVal val="#ppt_x"/>
                                          </p:val>
                                        </p:tav>
                                        <p:tav tm="100000">
                                          <p:val>
                                            <p:strVal val="#ppt_x"/>
                                          </p:val>
                                        </p:tav>
                                      </p:tavLst>
                                    </p:anim>
                                    <p:anim calcmode="lin" valueType="num">
                                      <p:cBhvr additive="base">
                                        <p:cTn id="12" dur="500" fill="hold"/>
                                        <p:tgtEl>
                                          <p:spTgt spid="1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5"/>
                                        </p:tgtEl>
                                        <p:attrNameLst>
                                          <p:attrName>style.visibility</p:attrName>
                                        </p:attrNameLst>
                                      </p:cBhvr>
                                      <p:to>
                                        <p:strVal val="visible"/>
                                      </p:to>
                                    </p:set>
                                    <p:anim calcmode="lin" valueType="num">
                                      <p:cBhvr additive="base">
                                        <p:cTn id="15" dur="500" fill="hold"/>
                                        <p:tgtEl>
                                          <p:spTgt spid="135"/>
                                        </p:tgtEl>
                                        <p:attrNameLst>
                                          <p:attrName>ppt_x</p:attrName>
                                        </p:attrNameLst>
                                      </p:cBhvr>
                                      <p:tavLst>
                                        <p:tav tm="0">
                                          <p:val>
                                            <p:strVal val="#ppt_x"/>
                                          </p:val>
                                        </p:tav>
                                        <p:tav tm="100000">
                                          <p:val>
                                            <p:strVal val="#ppt_x"/>
                                          </p:val>
                                        </p:tav>
                                      </p:tavLst>
                                    </p:anim>
                                    <p:anim calcmode="lin" valueType="num">
                                      <p:cBhvr additive="base">
                                        <p:cTn id="16" dur="500" fill="hold"/>
                                        <p:tgtEl>
                                          <p:spTgt spid="1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4"/>
                                        </p:tgtEl>
                                        <p:attrNameLst>
                                          <p:attrName>style.visibility</p:attrName>
                                        </p:attrNameLst>
                                      </p:cBhvr>
                                      <p:to>
                                        <p:strVal val="visible"/>
                                      </p:to>
                                    </p:set>
                                    <p:anim calcmode="lin" valueType="num">
                                      <p:cBhvr additive="base">
                                        <p:cTn id="19" dur="500" fill="hold"/>
                                        <p:tgtEl>
                                          <p:spTgt spid="134"/>
                                        </p:tgtEl>
                                        <p:attrNameLst>
                                          <p:attrName>ppt_x</p:attrName>
                                        </p:attrNameLst>
                                      </p:cBhvr>
                                      <p:tavLst>
                                        <p:tav tm="0">
                                          <p:val>
                                            <p:strVal val="#ppt_x"/>
                                          </p:val>
                                        </p:tav>
                                        <p:tav tm="100000">
                                          <p:val>
                                            <p:strVal val="#ppt_x"/>
                                          </p:val>
                                        </p:tav>
                                      </p:tavLst>
                                    </p:anim>
                                    <p:anim calcmode="lin" valueType="num">
                                      <p:cBhvr additive="base">
                                        <p:cTn id="20"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5" grpId="0" animBg="1"/>
      <p:bldP spid="141" grpId="0" animBg="1"/>
      <p:bldP spid="1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7530" y="40776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Changes for chip design</a:t>
            </a:r>
            <a:endParaRPr lang="en-US" dirty="0"/>
          </a:p>
        </p:txBody>
      </p:sp>
      <p:sp>
        <p:nvSpPr>
          <p:cNvPr id="5" name="Content Placeholder 2"/>
          <p:cNvSpPr txBox="1">
            <a:spLocks/>
          </p:cNvSpPr>
          <p:nvPr/>
        </p:nvSpPr>
        <p:spPr>
          <a:xfrm>
            <a:off x="467544" y="191683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Characterization (with or without a client)</a:t>
            </a:r>
          </a:p>
          <a:p>
            <a:pPr marL="514350" indent="-514350">
              <a:buFont typeface="+mj-lt"/>
              <a:buAutoNum type="arabicPeriod"/>
            </a:pPr>
            <a:r>
              <a:rPr lang="en-US" dirty="0" smtClean="0"/>
              <a:t>Architectural </a:t>
            </a:r>
          </a:p>
          <a:p>
            <a:pPr marL="514350" indent="-514350">
              <a:buFont typeface="+mj-lt"/>
              <a:buAutoNum type="arabicPeriod"/>
            </a:pPr>
            <a:r>
              <a:rPr lang="en-US" dirty="0" smtClean="0"/>
              <a:t>Design + module testing.</a:t>
            </a:r>
          </a:p>
          <a:p>
            <a:pPr marL="514350" indent="-514350">
              <a:buFont typeface="+mj-lt"/>
              <a:buAutoNum type="arabicPeriod"/>
            </a:pPr>
            <a:r>
              <a:rPr lang="en-US" dirty="0" smtClean="0"/>
              <a:t>Full chip verification.</a:t>
            </a:r>
          </a:p>
          <a:p>
            <a:pPr marL="514350" indent="-514350">
              <a:buFont typeface="+mj-lt"/>
              <a:buAutoNum type="arabicPeriod"/>
            </a:pPr>
            <a:r>
              <a:rPr lang="en-US" dirty="0" smtClean="0"/>
              <a:t>Random testing.</a:t>
            </a:r>
          </a:p>
          <a:p>
            <a:pPr marL="514350" indent="-514350">
              <a:buFont typeface="+mj-lt"/>
              <a:buAutoNum type="arabicPeriod"/>
            </a:pPr>
            <a:r>
              <a:rPr lang="en-US" dirty="0" smtClean="0">
                <a:solidFill>
                  <a:srgbClr val="FF0000"/>
                </a:solidFill>
              </a:rPr>
              <a:t>Gate level (with timing)</a:t>
            </a:r>
          </a:p>
          <a:p>
            <a:pPr marL="514350" indent="-514350">
              <a:buFont typeface="+mj-lt"/>
              <a:buAutoNum type="arabicPeriod"/>
            </a:pPr>
            <a:r>
              <a:rPr lang="en-US" dirty="0" smtClean="0"/>
              <a:t>Final version.</a:t>
            </a:r>
          </a:p>
          <a:p>
            <a:pPr marL="0" indent="0">
              <a:buFont typeface="Arial" pitchFamily="34" charset="0"/>
              <a:buNone/>
            </a:pPr>
            <a:endParaRPr lang="en-US" dirty="0" smtClean="0"/>
          </a:p>
          <a:p>
            <a:endParaRPr lang="en-US" dirty="0"/>
          </a:p>
        </p:txBody>
      </p:sp>
    </p:spTree>
    <p:extLst>
      <p:ext uri="{BB962C8B-B14F-4D97-AF65-F5344CB8AC3E}">
        <p14:creationId xmlns:p14="http://schemas.microsoft.com/office/powerpoint/2010/main" val="1859418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ight Arrow 89"/>
          <p:cNvSpPr/>
          <p:nvPr/>
        </p:nvSpPr>
        <p:spPr>
          <a:xfrm rot="10800000">
            <a:off x="1853366" y="5665846"/>
            <a:ext cx="854622"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p:cNvSpPr/>
          <p:nvPr/>
        </p:nvSpPr>
        <p:spPr>
          <a:xfrm rot="10800000">
            <a:off x="-19965" y="5665846"/>
            <a:ext cx="142718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718303" y="5417591"/>
            <a:ext cx="1135065" cy="11916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DUT2.v</a:t>
            </a:r>
          </a:p>
          <a:p>
            <a:pPr algn="ctr"/>
            <a:endParaRPr lang="en-US" dirty="0"/>
          </a:p>
        </p:txBody>
      </p:sp>
      <p:sp>
        <p:nvSpPr>
          <p:cNvPr id="6" name="Right Arrow 5"/>
          <p:cNvSpPr/>
          <p:nvPr/>
        </p:nvSpPr>
        <p:spPr>
          <a:xfrm rot="10800000">
            <a:off x="4818533" y="5677577"/>
            <a:ext cx="824946"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2707988" y="5677577"/>
            <a:ext cx="1013954"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22883" y="5429322"/>
            <a:ext cx="1095651" cy="11916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DUT1.v</a:t>
            </a:r>
          </a:p>
          <a:p>
            <a:pPr algn="ctr"/>
            <a:endParaRPr lang="en-US" dirty="0"/>
          </a:p>
        </p:txBody>
      </p:sp>
      <p:sp>
        <p:nvSpPr>
          <p:cNvPr id="113" name="Right Arrow 112"/>
          <p:cNvSpPr/>
          <p:nvPr/>
        </p:nvSpPr>
        <p:spPr>
          <a:xfrm rot="10800000">
            <a:off x="7641430" y="5670004"/>
            <a:ext cx="79229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ight Arrow 113"/>
          <p:cNvSpPr/>
          <p:nvPr/>
        </p:nvSpPr>
        <p:spPr>
          <a:xfrm rot="10800000">
            <a:off x="5675912" y="5670004"/>
            <a:ext cx="912325"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6589142" y="5421749"/>
            <a:ext cx="1052289" cy="11916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DUT0.v</a:t>
            </a:r>
          </a:p>
          <a:p>
            <a:pPr algn="ctr"/>
            <a:endParaRPr lang="en-US" dirty="0"/>
          </a:p>
        </p:txBody>
      </p:sp>
      <p:sp>
        <p:nvSpPr>
          <p:cNvPr id="3" name="TextBox 2"/>
          <p:cNvSpPr txBox="1"/>
          <p:nvPr/>
        </p:nvSpPr>
        <p:spPr>
          <a:xfrm>
            <a:off x="7284129" y="3836363"/>
            <a:ext cx="1018227" cy="646331"/>
          </a:xfrm>
          <a:prstGeom prst="rect">
            <a:avLst/>
          </a:prstGeom>
          <a:noFill/>
        </p:spPr>
        <p:txBody>
          <a:bodyPr wrap="none" rtlCol="0">
            <a:spAutoFit/>
          </a:bodyPr>
          <a:lstStyle/>
          <a:p>
            <a:pPr algn="ctr"/>
            <a:r>
              <a:rPr lang="en-US" dirty="0" smtClean="0">
                <a:solidFill>
                  <a:schemeClr val="accent6">
                    <a:lumMod val="50000"/>
                  </a:schemeClr>
                </a:solidFill>
              </a:rPr>
              <a:t>Full chip </a:t>
            </a:r>
          </a:p>
          <a:p>
            <a:pPr algn="ctr"/>
            <a:r>
              <a:rPr lang="en-US" dirty="0" smtClean="0">
                <a:solidFill>
                  <a:schemeClr val="accent6">
                    <a:lumMod val="50000"/>
                  </a:schemeClr>
                </a:solidFill>
              </a:rPr>
              <a:t>inputs</a:t>
            </a:r>
            <a:endParaRPr lang="en-US" dirty="0">
              <a:solidFill>
                <a:schemeClr val="accent6">
                  <a:lumMod val="50000"/>
                </a:schemeClr>
              </a:solidFill>
            </a:endParaRPr>
          </a:p>
        </p:txBody>
      </p:sp>
      <p:sp>
        <p:nvSpPr>
          <p:cNvPr id="129" name="TextBox 128"/>
          <p:cNvSpPr txBox="1"/>
          <p:nvPr/>
        </p:nvSpPr>
        <p:spPr>
          <a:xfrm>
            <a:off x="31693" y="3784202"/>
            <a:ext cx="1018227" cy="646331"/>
          </a:xfrm>
          <a:prstGeom prst="rect">
            <a:avLst/>
          </a:prstGeom>
          <a:noFill/>
        </p:spPr>
        <p:txBody>
          <a:bodyPr wrap="none" rtlCol="0">
            <a:spAutoFit/>
          </a:bodyPr>
          <a:lstStyle/>
          <a:p>
            <a:pPr algn="ctr"/>
            <a:r>
              <a:rPr lang="en-US" dirty="0" smtClean="0">
                <a:solidFill>
                  <a:schemeClr val="accent6">
                    <a:lumMod val="50000"/>
                  </a:schemeClr>
                </a:solidFill>
              </a:rPr>
              <a:t>Full chip </a:t>
            </a:r>
          </a:p>
          <a:p>
            <a:pPr algn="ctr"/>
            <a:r>
              <a:rPr lang="en-US" dirty="0" smtClean="0">
                <a:solidFill>
                  <a:schemeClr val="accent6">
                    <a:lumMod val="50000"/>
                  </a:schemeClr>
                </a:solidFill>
              </a:rPr>
              <a:t>outputs</a:t>
            </a:r>
            <a:endParaRPr lang="en-US" dirty="0">
              <a:solidFill>
                <a:schemeClr val="accent6">
                  <a:lumMod val="50000"/>
                </a:schemeClr>
              </a:solidFill>
            </a:endParaRPr>
          </a:p>
        </p:txBody>
      </p:sp>
      <p:sp>
        <p:nvSpPr>
          <p:cNvPr id="130" name="Title 1"/>
          <p:cNvSpPr>
            <a:spLocks noGrp="1"/>
          </p:cNvSpPr>
          <p:nvPr>
            <p:ph type="title"/>
          </p:nvPr>
        </p:nvSpPr>
        <p:spPr>
          <a:xfrm>
            <a:off x="74360" y="40414"/>
            <a:ext cx="9036496" cy="868306"/>
          </a:xfrm>
        </p:spPr>
        <p:txBody>
          <a:bodyPr>
            <a:noAutofit/>
          </a:bodyPr>
          <a:lstStyle/>
          <a:p>
            <a:r>
              <a:rPr lang="en-US" sz="3600" dirty="0" smtClean="0"/>
              <a:t>Gate level</a:t>
            </a:r>
            <a:endParaRPr lang="en-US" sz="3600" dirty="0"/>
          </a:p>
        </p:txBody>
      </p:sp>
      <p:sp>
        <p:nvSpPr>
          <p:cNvPr id="131" name="Content Placeholder 2"/>
          <p:cNvSpPr>
            <a:spLocks noGrp="1"/>
          </p:cNvSpPr>
          <p:nvPr>
            <p:ph idx="1"/>
          </p:nvPr>
        </p:nvSpPr>
        <p:spPr>
          <a:xfrm>
            <a:off x="348681" y="1126901"/>
            <a:ext cx="8229600" cy="2446115"/>
          </a:xfrm>
        </p:spPr>
        <p:txBody>
          <a:bodyPr>
            <a:normAutofit lnSpcReduction="10000"/>
          </a:bodyPr>
          <a:lstStyle/>
          <a:p>
            <a:pPr marL="0" indent="0" algn="just">
              <a:buNone/>
            </a:pPr>
            <a:r>
              <a:rPr lang="en-US" dirty="0" smtClean="0"/>
              <a:t>After the code is checked (for some stability) we do synthesis. This turn the code lines into electronic gates &amp; flip-flops </a:t>
            </a:r>
          </a:p>
          <a:p>
            <a:pPr marL="0" indent="0" algn="just">
              <a:buNone/>
            </a:pPr>
            <a:r>
              <a:rPr lang="en-US" dirty="0" smtClean="0"/>
              <a:t>Some of the inner signals will be lost in the process. </a:t>
            </a:r>
          </a:p>
        </p:txBody>
      </p:sp>
      <p:grpSp>
        <p:nvGrpSpPr>
          <p:cNvPr id="79" name="Group 78"/>
          <p:cNvGrpSpPr/>
          <p:nvPr/>
        </p:nvGrpSpPr>
        <p:grpSpPr>
          <a:xfrm>
            <a:off x="1407223" y="4957733"/>
            <a:ext cx="6234208" cy="1772567"/>
            <a:chOff x="1049921" y="3273244"/>
            <a:chExt cx="6234208" cy="1772567"/>
          </a:xfrm>
        </p:grpSpPr>
        <p:sp>
          <p:nvSpPr>
            <p:cNvPr id="80" name="Rectangle 79"/>
            <p:cNvSpPr/>
            <p:nvPr/>
          </p:nvSpPr>
          <p:spPr>
            <a:xfrm>
              <a:off x="1049921" y="3273244"/>
              <a:ext cx="6234208" cy="17725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033246" y="3573016"/>
              <a:ext cx="674742" cy="10801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6">
                    <a:lumMod val="50000"/>
                  </a:schemeClr>
                </a:solidFill>
              </a:endParaRPr>
            </a:p>
          </p:txBody>
        </p:sp>
        <p:sp>
          <p:nvSpPr>
            <p:cNvPr id="82" name="Flowchart: Delay 81"/>
            <p:cNvSpPr/>
            <p:nvPr/>
          </p:nvSpPr>
          <p:spPr>
            <a:xfrm rot="10800000">
              <a:off x="4330934" y="4104644"/>
              <a:ext cx="306324" cy="306323"/>
            </a:xfrm>
            <a:prstGeom prst="flowChartDelay">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436760" y="3608659"/>
              <a:ext cx="311304" cy="338554"/>
            </a:xfrm>
            <a:prstGeom prst="rect">
              <a:avLst/>
            </a:prstGeom>
            <a:noFill/>
          </p:spPr>
          <p:txBody>
            <a:bodyPr wrap="none" rtlCol="0">
              <a:spAutoFit/>
            </a:bodyPr>
            <a:lstStyle/>
            <a:p>
              <a:r>
                <a:rPr lang="en-US" sz="1600" dirty="0">
                  <a:solidFill>
                    <a:srgbClr val="FFC000"/>
                  </a:solidFill>
                </a:rPr>
                <a:t>D</a:t>
              </a:r>
            </a:p>
          </p:txBody>
        </p:sp>
        <p:sp>
          <p:nvSpPr>
            <p:cNvPr id="84" name="TextBox 83"/>
            <p:cNvSpPr txBox="1"/>
            <p:nvPr/>
          </p:nvSpPr>
          <p:spPr>
            <a:xfrm>
              <a:off x="2022023" y="3608659"/>
              <a:ext cx="322524" cy="338554"/>
            </a:xfrm>
            <a:prstGeom prst="rect">
              <a:avLst/>
            </a:prstGeom>
            <a:noFill/>
          </p:spPr>
          <p:txBody>
            <a:bodyPr wrap="none" rtlCol="0">
              <a:spAutoFit/>
            </a:bodyPr>
            <a:lstStyle/>
            <a:p>
              <a:r>
                <a:rPr lang="en-US" sz="1600" dirty="0" smtClean="0">
                  <a:solidFill>
                    <a:srgbClr val="FFC000"/>
                  </a:solidFill>
                </a:rPr>
                <a:t>Q</a:t>
              </a:r>
              <a:endParaRPr lang="en-US" sz="1600" dirty="0">
                <a:solidFill>
                  <a:srgbClr val="FFC000"/>
                </a:solidFill>
              </a:endParaRPr>
            </a:p>
          </p:txBody>
        </p:sp>
        <p:sp>
          <p:nvSpPr>
            <p:cNvPr id="85" name="TextBox 84"/>
            <p:cNvSpPr txBox="1"/>
            <p:nvPr/>
          </p:nvSpPr>
          <p:spPr>
            <a:xfrm>
              <a:off x="2310885" y="4113076"/>
              <a:ext cx="449162" cy="307777"/>
            </a:xfrm>
            <a:prstGeom prst="rect">
              <a:avLst/>
            </a:prstGeom>
            <a:noFill/>
          </p:spPr>
          <p:txBody>
            <a:bodyPr wrap="none" rtlCol="0">
              <a:spAutoFit/>
            </a:bodyPr>
            <a:lstStyle/>
            <a:p>
              <a:r>
                <a:rPr lang="en-US" sz="1400" dirty="0" smtClean="0">
                  <a:solidFill>
                    <a:schemeClr val="bg2">
                      <a:lumMod val="10000"/>
                    </a:schemeClr>
                  </a:solidFill>
                </a:rPr>
                <a:t>CLK</a:t>
              </a:r>
              <a:endParaRPr lang="en-US" sz="1400" dirty="0">
                <a:solidFill>
                  <a:schemeClr val="bg2">
                    <a:lumMod val="10000"/>
                  </a:schemeClr>
                </a:solidFill>
              </a:endParaRPr>
            </a:p>
          </p:txBody>
        </p:sp>
        <p:sp>
          <p:nvSpPr>
            <p:cNvPr id="86" name="TextBox 85"/>
            <p:cNvSpPr txBox="1"/>
            <p:nvPr/>
          </p:nvSpPr>
          <p:spPr>
            <a:xfrm>
              <a:off x="2157765" y="4345359"/>
              <a:ext cx="373564" cy="307777"/>
            </a:xfrm>
            <a:prstGeom prst="rect">
              <a:avLst/>
            </a:prstGeom>
            <a:noFill/>
          </p:spPr>
          <p:txBody>
            <a:bodyPr wrap="none" rtlCol="0">
              <a:spAutoFit/>
            </a:bodyPr>
            <a:lstStyle/>
            <a:p>
              <a:r>
                <a:rPr lang="en-US" sz="1400" dirty="0" err="1" smtClean="0">
                  <a:solidFill>
                    <a:schemeClr val="bg2">
                      <a:lumMod val="10000"/>
                    </a:schemeClr>
                  </a:solidFill>
                </a:rPr>
                <a:t>rst</a:t>
              </a:r>
              <a:endParaRPr lang="en-US" sz="1400" dirty="0">
                <a:solidFill>
                  <a:schemeClr val="bg2">
                    <a:lumMod val="10000"/>
                  </a:schemeClr>
                </a:solidFill>
              </a:endParaRPr>
            </a:p>
          </p:txBody>
        </p:sp>
        <p:sp>
          <p:nvSpPr>
            <p:cNvPr id="87" name="Rectangle 86"/>
            <p:cNvSpPr/>
            <p:nvPr/>
          </p:nvSpPr>
          <p:spPr>
            <a:xfrm>
              <a:off x="5565806" y="3567307"/>
              <a:ext cx="674742" cy="10801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6">
                    <a:lumMod val="50000"/>
                  </a:schemeClr>
                </a:solidFill>
              </a:endParaRPr>
            </a:p>
          </p:txBody>
        </p:sp>
        <p:sp>
          <p:nvSpPr>
            <p:cNvPr id="88" name="TextBox 87"/>
            <p:cNvSpPr txBox="1"/>
            <p:nvPr/>
          </p:nvSpPr>
          <p:spPr>
            <a:xfrm>
              <a:off x="5969320" y="3602950"/>
              <a:ext cx="311304" cy="338554"/>
            </a:xfrm>
            <a:prstGeom prst="rect">
              <a:avLst/>
            </a:prstGeom>
            <a:noFill/>
          </p:spPr>
          <p:txBody>
            <a:bodyPr wrap="none" rtlCol="0">
              <a:spAutoFit/>
            </a:bodyPr>
            <a:lstStyle/>
            <a:p>
              <a:r>
                <a:rPr lang="en-US" sz="1600" dirty="0">
                  <a:solidFill>
                    <a:srgbClr val="FFC000"/>
                  </a:solidFill>
                </a:rPr>
                <a:t>D</a:t>
              </a:r>
            </a:p>
          </p:txBody>
        </p:sp>
        <p:sp>
          <p:nvSpPr>
            <p:cNvPr id="89" name="TextBox 88"/>
            <p:cNvSpPr txBox="1"/>
            <p:nvPr/>
          </p:nvSpPr>
          <p:spPr>
            <a:xfrm>
              <a:off x="5554583" y="3602950"/>
              <a:ext cx="322524" cy="338554"/>
            </a:xfrm>
            <a:prstGeom prst="rect">
              <a:avLst/>
            </a:prstGeom>
            <a:noFill/>
          </p:spPr>
          <p:txBody>
            <a:bodyPr wrap="none" rtlCol="0">
              <a:spAutoFit/>
            </a:bodyPr>
            <a:lstStyle/>
            <a:p>
              <a:r>
                <a:rPr lang="en-US" sz="1600" dirty="0" smtClean="0">
                  <a:solidFill>
                    <a:srgbClr val="FFC000"/>
                  </a:solidFill>
                </a:rPr>
                <a:t>Q</a:t>
              </a:r>
              <a:endParaRPr lang="en-US" sz="1600" dirty="0">
                <a:solidFill>
                  <a:srgbClr val="FFC000"/>
                </a:solidFill>
              </a:endParaRPr>
            </a:p>
          </p:txBody>
        </p:sp>
        <p:sp>
          <p:nvSpPr>
            <p:cNvPr id="93" name="TextBox 92"/>
            <p:cNvSpPr txBox="1"/>
            <p:nvPr/>
          </p:nvSpPr>
          <p:spPr>
            <a:xfrm>
              <a:off x="5843445" y="4107367"/>
              <a:ext cx="449162" cy="307777"/>
            </a:xfrm>
            <a:prstGeom prst="rect">
              <a:avLst/>
            </a:prstGeom>
            <a:noFill/>
          </p:spPr>
          <p:txBody>
            <a:bodyPr wrap="none" rtlCol="0">
              <a:spAutoFit/>
            </a:bodyPr>
            <a:lstStyle/>
            <a:p>
              <a:r>
                <a:rPr lang="en-US" sz="1400" dirty="0" smtClean="0">
                  <a:solidFill>
                    <a:schemeClr val="bg2">
                      <a:lumMod val="10000"/>
                    </a:schemeClr>
                  </a:solidFill>
                </a:rPr>
                <a:t>CLK</a:t>
              </a:r>
              <a:endParaRPr lang="en-US" sz="1400" dirty="0">
                <a:solidFill>
                  <a:schemeClr val="bg2">
                    <a:lumMod val="10000"/>
                  </a:schemeClr>
                </a:solidFill>
              </a:endParaRPr>
            </a:p>
          </p:txBody>
        </p:sp>
        <p:sp>
          <p:nvSpPr>
            <p:cNvPr id="94" name="TextBox 93"/>
            <p:cNvSpPr txBox="1"/>
            <p:nvPr/>
          </p:nvSpPr>
          <p:spPr>
            <a:xfrm>
              <a:off x="5690325" y="4339650"/>
              <a:ext cx="373564" cy="307777"/>
            </a:xfrm>
            <a:prstGeom prst="rect">
              <a:avLst/>
            </a:prstGeom>
            <a:noFill/>
          </p:spPr>
          <p:txBody>
            <a:bodyPr wrap="none" rtlCol="0">
              <a:spAutoFit/>
            </a:bodyPr>
            <a:lstStyle/>
            <a:p>
              <a:r>
                <a:rPr lang="en-US" sz="1400" dirty="0" err="1" smtClean="0">
                  <a:solidFill>
                    <a:schemeClr val="bg2">
                      <a:lumMod val="10000"/>
                    </a:schemeClr>
                  </a:solidFill>
                </a:rPr>
                <a:t>rst</a:t>
              </a:r>
              <a:endParaRPr lang="en-US" sz="1400" dirty="0">
                <a:solidFill>
                  <a:schemeClr val="bg2">
                    <a:lumMod val="10000"/>
                  </a:schemeClr>
                </a:solidFill>
              </a:endParaRPr>
            </a:p>
          </p:txBody>
        </p:sp>
        <p:cxnSp>
          <p:nvCxnSpPr>
            <p:cNvPr id="95" name="Straight Arrow Connector 94"/>
            <p:cNvCxnSpPr/>
            <p:nvPr/>
          </p:nvCxnSpPr>
          <p:spPr>
            <a:xfrm flipV="1">
              <a:off x="2344547" y="465313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903177" y="4643979"/>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2344547" y="4937720"/>
              <a:ext cx="4891749" cy="3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2707988" y="4266964"/>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6251771" y="4261255"/>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068028" y="4266964"/>
              <a:ext cx="0" cy="530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611811" y="4257807"/>
              <a:ext cx="0" cy="530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3068028" y="4782240"/>
              <a:ext cx="4168987" cy="3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1673206" y="3771991"/>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2707988" y="378420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6251771" y="3772227"/>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Flowchart: Delay 105"/>
            <p:cNvSpPr/>
            <p:nvPr/>
          </p:nvSpPr>
          <p:spPr>
            <a:xfrm rot="10800000">
              <a:off x="4330934" y="3455497"/>
              <a:ext cx="306324" cy="306323"/>
            </a:xfrm>
            <a:prstGeom prst="flowChartDelay">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Elbow Connector 106"/>
            <p:cNvCxnSpPr>
              <a:stCxn id="82" idx="3"/>
            </p:cNvCxnSpPr>
            <p:nvPr/>
          </p:nvCxnSpPr>
          <p:spPr>
            <a:xfrm rot="10800000">
              <a:off x="3635896" y="4077073"/>
              <a:ext cx="695039" cy="1807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p:cNvCxnSpPr/>
            <p:nvPr/>
          </p:nvCxnSpPr>
          <p:spPr>
            <a:xfrm rot="10800000" flipV="1">
              <a:off x="3635895" y="3602950"/>
              <a:ext cx="695038" cy="1812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9" name="Flowchart: Stored Data 108"/>
            <p:cNvSpPr/>
            <p:nvPr/>
          </p:nvSpPr>
          <p:spPr>
            <a:xfrm>
              <a:off x="3401580" y="3602949"/>
              <a:ext cx="306324" cy="654855"/>
            </a:xfrm>
            <a:prstGeom prst="flowChartOnlineStorag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Elbow Connector 109"/>
            <p:cNvCxnSpPr/>
            <p:nvPr/>
          </p:nvCxnSpPr>
          <p:spPr>
            <a:xfrm>
              <a:off x="3059832" y="3784203"/>
              <a:ext cx="341748" cy="1630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4644008" y="433965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a:off x="4638514" y="350100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Elbow Connector 115"/>
            <p:cNvCxnSpPr/>
            <p:nvPr/>
          </p:nvCxnSpPr>
          <p:spPr>
            <a:xfrm rot="10800000">
              <a:off x="4644009" y="3699025"/>
              <a:ext cx="921799" cy="9036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p:cNvCxnSpPr/>
            <p:nvPr/>
          </p:nvCxnSpPr>
          <p:spPr>
            <a:xfrm rot="10800000" flipV="1">
              <a:off x="4644010" y="3789391"/>
              <a:ext cx="876967" cy="378047"/>
            </a:xfrm>
            <a:prstGeom prst="bentConnector3">
              <a:avLst>
                <a:gd name="adj1" fmla="val 47828"/>
              </a:avLst>
            </a:prstGeom>
          </p:spPr>
          <p:style>
            <a:lnRef idx="1">
              <a:schemeClr val="accent1"/>
            </a:lnRef>
            <a:fillRef idx="0">
              <a:schemeClr val="accent1"/>
            </a:fillRef>
            <a:effectRef idx="0">
              <a:schemeClr val="accent1"/>
            </a:effectRef>
            <a:fontRef idx="minor">
              <a:schemeClr val="tx1"/>
            </a:fontRef>
          </p:style>
        </p:cxnSp>
      </p:grpSp>
      <p:sp>
        <p:nvSpPr>
          <p:cNvPr id="48" name="Right Arrow 47"/>
          <p:cNvSpPr/>
          <p:nvPr/>
        </p:nvSpPr>
        <p:spPr>
          <a:xfrm rot="5400000">
            <a:off x="3300664" y="4756837"/>
            <a:ext cx="1096477" cy="188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503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2" grpId="0" animBg="1"/>
      <p:bldP spid="6" grpId="0" animBg="1"/>
      <p:bldP spid="7" grpId="0" animBg="1"/>
      <p:bldP spid="4" grpId="0" animBg="1"/>
      <p:bldP spid="114" grpId="0" animBg="1"/>
      <p:bldP spid="1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p:cNvGrpSpPr/>
          <p:nvPr/>
        </p:nvGrpSpPr>
        <p:grpSpPr>
          <a:xfrm>
            <a:off x="-19966" y="3847959"/>
            <a:ext cx="3494098" cy="2808311"/>
            <a:chOff x="-19966" y="2437589"/>
            <a:chExt cx="3494098" cy="2808311"/>
          </a:xfrm>
        </p:grpSpPr>
        <p:grpSp>
          <p:nvGrpSpPr>
            <p:cNvPr id="83" name="Group 82"/>
            <p:cNvGrpSpPr/>
            <p:nvPr/>
          </p:nvGrpSpPr>
          <p:grpSpPr>
            <a:xfrm>
              <a:off x="-19966" y="2437589"/>
              <a:ext cx="3494098" cy="2808311"/>
              <a:chOff x="2888922" y="2449320"/>
              <a:chExt cx="3494098" cy="2808311"/>
            </a:xfrm>
          </p:grpSpPr>
          <p:grpSp>
            <p:nvGrpSpPr>
              <p:cNvPr id="84" name="Group 83"/>
              <p:cNvGrpSpPr/>
              <p:nvPr/>
            </p:nvGrpSpPr>
            <p:grpSpPr>
              <a:xfrm>
                <a:off x="2888922" y="2449320"/>
                <a:ext cx="3494098" cy="2808311"/>
                <a:chOff x="-3" y="1052736"/>
                <a:chExt cx="8964491" cy="5616624"/>
              </a:xfrm>
            </p:grpSpPr>
            <p:sp>
              <p:nvSpPr>
                <p:cNvPr id="89" name="Rectangle 88"/>
                <p:cNvSpPr/>
                <p:nvPr/>
              </p:nvSpPr>
              <p:spPr>
                <a:xfrm>
                  <a:off x="107504" y="1052736"/>
                  <a:ext cx="8856984" cy="56166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Arrow 89"/>
                <p:cNvSpPr/>
                <p:nvPr/>
              </p:nvSpPr>
              <p:spPr>
                <a:xfrm rot="10800000">
                  <a:off x="4806236" y="4688511"/>
                  <a:ext cx="2192625"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p:cNvSpPr/>
                <p:nvPr/>
              </p:nvSpPr>
              <p:spPr>
                <a:xfrm rot="10800000">
                  <a:off x="-3" y="4688511"/>
                  <a:ext cx="3661604"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998862" y="3845902"/>
                  <a:ext cx="1471971" cy="26074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4" name="Rectangle 93"/>
                <p:cNvSpPr/>
                <p:nvPr/>
              </p:nvSpPr>
              <p:spPr>
                <a:xfrm>
                  <a:off x="6798226" y="1270499"/>
                  <a:ext cx="1878230" cy="1974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5" name="Rectangle 94"/>
                <p:cNvSpPr/>
                <p:nvPr/>
              </p:nvSpPr>
              <p:spPr>
                <a:xfrm>
                  <a:off x="5076055" y="2276871"/>
                  <a:ext cx="1285749"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96" name="Rectangle 95"/>
                <p:cNvSpPr/>
                <p:nvPr/>
              </p:nvSpPr>
              <p:spPr>
                <a:xfrm>
                  <a:off x="467543" y="2276871"/>
                  <a:ext cx="1310737"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7" name="Rectangle 96"/>
                <p:cNvSpPr/>
                <p:nvPr/>
              </p:nvSpPr>
              <p:spPr>
                <a:xfrm rot="16200000">
                  <a:off x="2675056" y="1863378"/>
                  <a:ext cx="1429764" cy="2091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8" name="Right Arrow 97"/>
                <p:cNvSpPr/>
                <p:nvPr/>
              </p:nvSpPr>
              <p:spPr>
                <a:xfrm rot="16200000">
                  <a:off x="3208745" y="1540104"/>
                  <a:ext cx="290660" cy="10441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ight Arrow 98"/>
                <p:cNvSpPr/>
                <p:nvPr/>
              </p:nvSpPr>
              <p:spPr>
                <a:xfrm rot="16200000">
                  <a:off x="730893" y="4258455"/>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ight Arrow 99"/>
                <p:cNvSpPr/>
                <p:nvPr/>
              </p:nvSpPr>
              <p:spPr>
                <a:xfrm rot="16200000">
                  <a:off x="5328616" y="4251030"/>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10800000">
                  <a:off x="4435864" y="2632900"/>
                  <a:ext cx="640191"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ight Arrow 101"/>
                <p:cNvSpPr/>
                <p:nvPr/>
              </p:nvSpPr>
              <p:spPr>
                <a:xfrm rot="5400000">
                  <a:off x="7430314" y="3280340"/>
                  <a:ext cx="609066"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Arrow 102"/>
                <p:cNvSpPr/>
                <p:nvPr/>
              </p:nvSpPr>
              <p:spPr>
                <a:xfrm>
                  <a:off x="1774802" y="2592317"/>
                  <a:ext cx="569209"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998860" y="2194422"/>
                  <a:ext cx="1471971" cy="9199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6588224" y="1196752"/>
                  <a:ext cx="2232248" cy="5378484"/>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a:off x="3071158" y="3071302"/>
                <a:ext cx="501148"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86" name="Rectangle 85"/>
              <p:cNvSpPr/>
              <p:nvPr/>
            </p:nvSpPr>
            <p:spPr>
              <a:xfrm>
                <a:off x="3802550" y="3017491"/>
                <a:ext cx="815344"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SB</a:t>
                </a:r>
                <a:endParaRPr lang="en-US" sz="1100" dirty="0">
                  <a:solidFill>
                    <a:schemeClr val="accent2">
                      <a:lumMod val="75000"/>
                    </a:schemeClr>
                  </a:solidFill>
                </a:endParaRPr>
              </a:p>
            </p:txBody>
          </p:sp>
          <p:sp>
            <p:nvSpPr>
              <p:cNvPr id="87" name="TextBox 86"/>
              <p:cNvSpPr txBox="1"/>
              <p:nvPr/>
            </p:nvSpPr>
            <p:spPr>
              <a:xfrm>
                <a:off x="5712994" y="2612063"/>
                <a:ext cx="412292" cy="538609"/>
              </a:xfrm>
              <a:prstGeom prst="rect">
                <a:avLst/>
              </a:prstGeom>
              <a:noFill/>
            </p:spPr>
            <p:txBody>
              <a:bodyPr wrap="none" rtlCol="0">
                <a:spAutoFit/>
              </a:bodyPr>
              <a:lstStyle/>
              <a:p>
                <a:r>
                  <a:rPr lang="en-US" sz="1100" dirty="0" smtClean="0">
                    <a:solidFill>
                      <a:schemeClr val="accent2">
                        <a:lumMod val="75000"/>
                      </a:schemeClr>
                    </a:solidFill>
                  </a:rPr>
                  <a:t>SEQ</a:t>
                </a:r>
              </a:p>
              <a:p>
                <a:endParaRPr lang="en-US" dirty="0"/>
              </a:p>
            </p:txBody>
          </p:sp>
          <p:sp>
            <p:nvSpPr>
              <p:cNvPr id="88" name="TextBox 87"/>
              <p:cNvSpPr txBox="1"/>
              <p:nvPr/>
            </p:nvSpPr>
            <p:spPr>
              <a:xfrm>
                <a:off x="5650476" y="3974901"/>
                <a:ext cx="537327" cy="538609"/>
              </a:xfrm>
              <a:prstGeom prst="rect">
                <a:avLst/>
              </a:prstGeom>
              <a:noFill/>
            </p:spPr>
            <p:txBody>
              <a:bodyPr wrap="none" rtlCol="0">
                <a:spAutoFit/>
              </a:bodyPr>
              <a:lstStyle/>
              <a:p>
                <a:r>
                  <a:rPr lang="en-US" sz="1100" dirty="0" smtClean="0">
                    <a:solidFill>
                      <a:schemeClr val="accent2">
                        <a:lumMod val="75000"/>
                      </a:schemeClr>
                    </a:solidFill>
                  </a:rPr>
                  <a:t>Driver</a:t>
                </a:r>
              </a:p>
              <a:p>
                <a:endParaRPr lang="en-US" dirty="0"/>
              </a:p>
            </p:txBody>
          </p:sp>
        </p:grpSp>
        <p:cxnSp>
          <p:nvCxnSpPr>
            <p:cNvPr id="33" name="Straight Connector 32"/>
            <p:cNvCxnSpPr/>
            <p:nvPr/>
          </p:nvCxnSpPr>
          <p:spPr>
            <a:xfrm>
              <a:off x="2547933" y="2558201"/>
              <a:ext cx="502765" cy="26447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47933" y="2521328"/>
              <a:ext cx="548662" cy="26775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4360" y="40414"/>
            <a:ext cx="9036496" cy="868306"/>
          </a:xfrm>
        </p:spPr>
        <p:txBody>
          <a:bodyPr>
            <a:noAutofit/>
          </a:bodyPr>
          <a:lstStyle/>
          <a:p>
            <a:r>
              <a:rPr lang="en-US" sz="3600" dirty="0" smtClean="0"/>
              <a:t>Gate level testing </a:t>
            </a:r>
            <a:endParaRPr lang="en-US" sz="3600" dirty="0"/>
          </a:p>
        </p:txBody>
      </p:sp>
      <p:sp>
        <p:nvSpPr>
          <p:cNvPr id="40" name="Rectangle 39"/>
          <p:cNvSpPr/>
          <p:nvPr/>
        </p:nvSpPr>
        <p:spPr>
          <a:xfrm>
            <a:off x="3050698" y="3859690"/>
            <a:ext cx="3332322" cy="28083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4818533" y="5677577"/>
            <a:ext cx="824946"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2707988" y="5677577"/>
            <a:ext cx="1013954"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22883" y="5429322"/>
            <a:ext cx="1095651" cy="11916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DUT1.v</a:t>
            </a:r>
          </a:p>
          <a:p>
            <a:pPr algn="ctr"/>
            <a:endParaRPr lang="en-US" dirty="0"/>
          </a:p>
        </p:txBody>
      </p:sp>
      <p:sp>
        <p:nvSpPr>
          <p:cNvPr id="10" name="Rectangle 9"/>
          <p:cNvSpPr/>
          <p:nvPr/>
        </p:nvSpPr>
        <p:spPr>
          <a:xfrm>
            <a:off x="5643479" y="5256273"/>
            <a:ext cx="553809" cy="13037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2" name="Rectangle 11"/>
          <p:cNvSpPr/>
          <p:nvPr/>
        </p:nvSpPr>
        <p:spPr>
          <a:xfrm>
            <a:off x="5567993" y="3968571"/>
            <a:ext cx="706659" cy="987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9" name="Rectangle 18"/>
          <p:cNvSpPr/>
          <p:nvPr/>
        </p:nvSpPr>
        <p:spPr>
          <a:xfrm>
            <a:off x="4920049" y="4471757"/>
            <a:ext cx="483746"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20" name="Rectangle 19"/>
          <p:cNvSpPr/>
          <p:nvPr/>
        </p:nvSpPr>
        <p:spPr>
          <a:xfrm>
            <a:off x="3186158" y="4471757"/>
            <a:ext cx="493147"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8" name="Rectangle 17"/>
          <p:cNvSpPr/>
          <p:nvPr/>
        </p:nvSpPr>
        <p:spPr>
          <a:xfrm rot="16200000">
            <a:off x="3928229" y="4394458"/>
            <a:ext cx="714882" cy="787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25" name="Right Arrow 24"/>
          <p:cNvSpPr/>
          <p:nvPr/>
        </p:nvSpPr>
        <p:spPr>
          <a:xfrm rot="16200000">
            <a:off x="4199512" y="4167985"/>
            <a:ext cx="145330" cy="3928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rot="16200000">
            <a:off x="3236722" y="5494855"/>
            <a:ext cx="392019" cy="196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16200000">
            <a:off x="4966554" y="5491142"/>
            <a:ext cx="392019" cy="196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10800000">
            <a:off x="4679186" y="4649772"/>
            <a:ext cx="240863" cy="261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5400000">
            <a:off x="5768118" y="5005797"/>
            <a:ext cx="304533" cy="1964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43479" y="4430533"/>
            <a:ext cx="553809" cy="45997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5488982" y="3931698"/>
            <a:ext cx="839854" cy="2689241"/>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3186158" y="4481672"/>
            <a:ext cx="483746"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80" name="Rectangle 79"/>
          <p:cNvSpPr/>
          <p:nvPr/>
        </p:nvSpPr>
        <p:spPr>
          <a:xfrm>
            <a:off x="3892153" y="4427861"/>
            <a:ext cx="787032"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SB</a:t>
            </a:r>
            <a:endParaRPr lang="en-US" sz="1100" dirty="0">
              <a:solidFill>
                <a:schemeClr val="accent2">
                  <a:lumMod val="75000"/>
                </a:schemeClr>
              </a:solidFill>
            </a:endParaRPr>
          </a:p>
        </p:txBody>
      </p:sp>
      <p:sp>
        <p:nvSpPr>
          <p:cNvPr id="14" name="TextBox 13"/>
          <p:cNvSpPr txBox="1"/>
          <p:nvPr/>
        </p:nvSpPr>
        <p:spPr>
          <a:xfrm>
            <a:off x="5736260" y="4022433"/>
            <a:ext cx="397976" cy="538609"/>
          </a:xfrm>
          <a:prstGeom prst="rect">
            <a:avLst/>
          </a:prstGeom>
          <a:noFill/>
        </p:spPr>
        <p:txBody>
          <a:bodyPr wrap="none" rtlCol="0">
            <a:spAutoFit/>
          </a:bodyPr>
          <a:lstStyle/>
          <a:p>
            <a:r>
              <a:rPr lang="en-US" sz="1100" dirty="0" smtClean="0">
                <a:solidFill>
                  <a:schemeClr val="accent2">
                    <a:lumMod val="75000"/>
                  </a:schemeClr>
                </a:solidFill>
              </a:rPr>
              <a:t>SEQ</a:t>
            </a:r>
          </a:p>
          <a:p>
            <a:endParaRPr lang="en-US" dirty="0"/>
          </a:p>
        </p:txBody>
      </p:sp>
      <p:sp>
        <p:nvSpPr>
          <p:cNvPr id="82" name="TextBox 81"/>
          <p:cNvSpPr txBox="1"/>
          <p:nvPr/>
        </p:nvSpPr>
        <p:spPr>
          <a:xfrm>
            <a:off x="5675913" y="5385271"/>
            <a:ext cx="518669" cy="538609"/>
          </a:xfrm>
          <a:prstGeom prst="rect">
            <a:avLst/>
          </a:prstGeom>
          <a:noFill/>
        </p:spPr>
        <p:txBody>
          <a:bodyPr wrap="none" rtlCol="0">
            <a:spAutoFit/>
          </a:bodyPr>
          <a:lstStyle/>
          <a:p>
            <a:r>
              <a:rPr lang="en-US" sz="1100" dirty="0" smtClean="0">
                <a:solidFill>
                  <a:schemeClr val="accent2">
                    <a:lumMod val="75000"/>
                  </a:schemeClr>
                </a:solidFill>
              </a:rPr>
              <a:t>Driver</a:t>
            </a:r>
          </a:p>
          <a:p>
            <a:endParaRPr lang="en-US" dirty="0"/>
          </a:p>
        </p:txBody>
      </p:sp>
      <p:cxnSp>
        <p:nvCxnSpPr>
          <p:cNvPr id="132" name="Straight Connector 131"/>
          <p:cNvCxnSpPr>
            <a:endCxn id="10" idx="2"/>
          </p:cNvCxnSpPr>
          <p:nvPr/>
        </p:nvCxnSpPr>
        <p:spPr>
          <a:xfrm>
            <a:off x="5490219" y="3931698"/>
            <a:ext cx="430165" cy="262829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5495097" y="3956840"/>
            <a:ext cx="392833" cy="266296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5675912" y="3852117"/>
            <a:ext cx="3468088" cy="2808311"/>
            <a:chOff x="2642124" y="2449320"/>
            <a:chExt cx="3740896" cy="2808311"/>
          </a:xfrm>
        </p:grpSpPr>
        <p:grpSp>
          <p:nvGrpSpPr>
            <p:cNvPr id="107" name="Group 106"/>
            <p:cNvGrpSpPr/>
            <p:nvPr/>
          </p:nvGrpSpPr>
          <p:grpSpPr>
            <a:xfrm>
              <a:off x="2642124" y="2449320"/>
              <a:ext cx="3740896" cy="2808311"/>
              <a:chOff x="-633190" y="1052736"/>
              <a:chExt cx="9597678" cy="5616624"/>
            </a:xfrm>
          </p:grpSpPr>
          <p:sp>
            <p:nvSpPr>
              <p:cNvPr id="112" name="Rectangle 111"/>
              <p:cNvSpPr/>
              <p:nvPr/>
            </p:nvSpPr>
            <p:spPr>
              <a:xfrm>
                <a:off x="107504" y="1052736"/>
                <a:ext cx="8856984" cy="56166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ight Arrow 112"/>
              <p:cNvSpPr/>
              <p:nvPr/>
            </p:nvSpPr>
            <p:spPr>
              <a:xfrm rot="10800000">
                <a:off x="4806236" y="4688511"/>
                <a:ext cx="2192625"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ight Arrow 113"/>
              <p:cNvSpPr/>
              <p:nvPr/>
            </p:nvSpPr>
            <p:spPr>
              <a:xfrm rot="10800000">
                <a:off x="-633190" y="4688511"/>
                <a:ext cx="2524792"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894107" y="4192002"/>
                <a:ext cx="2912133" cy="238323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DUT0.v</a:t>
                </a:r>
              </a:p>
              <a:p>
                <a:pPr algn="ctr"/>
                <a:endParaRPr lang="en-US" dirty="0"/>
              </a:p>
            </p:txBody>
          </p:sp>
          <p:sp>
            <p:nvSpPr>
              <p:cNvPr id="116" name="Rectangle 115"/>
              <p:cNvSpPr/>
              <p:nvPr/>
            </p:nvSpPr>
            <p:spPr>
              <a:xfrm>
                <a:off x="6998862" y="3845902"/>
                <a:ext cx="1471971" cy="26074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17" name="Rectangle 116"/>
              <p:cNvSpPr/>
              <p:nvPr/>
            </p:nvSpPr>
            <p:spPr>
              <a:xfrm>
                <a:off x="6798226" y="1270499"/>
                <a:ext cx="1878230" cy="1974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18" name="Rectangle 117"/>
              <p:cNvSpPr/>
              <p:nvPr/>
            </p:nvSpPr>
            <p:spPr>
              <a:xfrm>
                <a:off x="5076055" y="2276871"/>
                <a:ext cx="1285749"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119" name="Rectangle 118"/>
              <p:cNvSpPr/>
              <p:nvPr/>
            </p:nvSpPr>
            <p:spPr>
              <a:xfrm>
                <a:off x="467543" y="2276871"/>
                <a:ext cx="1310737"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20" name="Rectangle 119"/>
              <p:cNvSpPr/>
              <p:nvPr/>
            </p:nvSpPr>
            <p:spPr>
              <a:xfrm rot="16200000">
                <a:off x="2675056" y="1863378"/>
                <a:ext cx="1429764" cy="2091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21" name="Right Arrow 120"/>
              <p:cNvSpPr/>
              <p:nvPr/>
            </p:nvSpPr>
            <p:spPr>
              <a:xfrm rot="16200000">
                <a:off x="3208745" y="1540104"/>
                <a:ext cx="290660" cy="10441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6200000">
                <a:off x="730893" y="4258455"/>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ight Arrow 122"/>
              <p:cNvSpPr/>
              <p:nvPr/>
            </p:nvSpPr>
            <p:spPr>
              <a:xfrm rot="16200000">
                <a:off x="5328616" y="4251030"/>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ight Arrow 123"/>
              <p:cNvSpPr/>
              <p:nvPr/>
            </p:nvSpPr>
            <p:spPr>
              <a:xfrm rot="10800000">
                <a:off x="4435864" y="2632900"/>
                <a:ext cx="640191"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ight Arrow 124"/>
              <p:cNvSpPr/>
              <p:nvPr/>
            </p:nvSpPr>
            <p:spPr>
              <a:xfrm rot="5400000">
                <a:off x="7430314" y="3280340"/>
                <a:ext cx="609066"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ight Arrow 125"/>
              <p:cNvSpPr/>
              <p:nvPr/>
            </p:nvSpPr>
            <p:spPr>
              <a:xfrm>
                <a:off x="1774802" y="2592317"/>
                <a:ext cx="569209"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6998860" y="2194422"/>
                <a:ext cx="1471971" cy="9199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6588224" y="1196752"/>
                <a:ext cx="2232248" cy="5378484"/>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Rectangle 107"/>
            <p:cNvSpPr/>
            <p:nvPr/>
          </p:nvSpPr>
          <p:spPr>
            <a:xfrm>
              <a:off x="3071158" y="3071302"/>
              <a:ext cx="501148"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109" name="Rectangle 108"/>
            <p:cNvSpPr/>
            <p:nvPr/>
          </p:nvSpPr>
          <p:spPr>
            <a:xfrm>
              <a:off x="3802550" y="3017491"/>
              <a:ext cx="815344"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SB</a:t>
              </a:r>
              <a:endParaRPr lang="en-US" sz="1100" dirty="0">
                <a:solidFill>
                  <a:schemeClr val="accent2">
                    <a:lumMod val="75000"/>
                  </a:schemeClr>
                </a:solidFill>
              </a:endParaRPr>
            </a:p>
          </p:txBody>
        </p:sp>
        <p:sp>
          <p:nvSpPr>
            <p:cNvPr id="110" name="TextBox 109"/>
            <p:cNvSpPr txBox="1"/>
            <p:nvPr/>
          </p:nvSpPr>
          <p:spPr>
            <a:xfrm>
              <a:off x="5712994" y="2612063"/>
              <a:ext cx="412292" cy="538609"/>
            </a:xfrm>
            <a:prstGeom prst="rect">
              <a:avLst/>
            </a:prstGeom>
            <a:noFill/>
          </p:spPr>
          <p:txBody>
            <a:bodyPr wrap="none" rtlCol="0">
              <a:spAutoFit/>
            </a:bodyPr>
            <a:lstStyle/>
            <a:p>
              <a:r>
                <a:rPr lang="en-US" sz="1100" dirty="0" smtClean="0">
                  <a:solidFill>
                    <a:schemeClr val="accent2">
                      <a:lumMod val="75000"/>
                    </a:schemeClr>
                  </a:solidFill>
                </a:rPr>
                <a:t>SEQ</a:t>
              </a:r>
            </a:p>
            <a:p>
              <a:endParaRPr lang="en-US" dirty="0"/>
            </a:p>
          </p:txBody>
        </p:sp>
        <p:sp>
          <p:nvSpPr>
            <p:cNvPr id="111" name="TextBox 110"/>
            <p:cNvSpPr txBox="1"/>
            <p:nvPr/>
          </p:nvSpPr>
          <p:spPr>
            <a:xfrm>
              <a:off x="5650476" y="3974901"/>
              <a:ext cx="537327" cy="538609"/>
            </a:xfrm>
            <a:prstGeom prst="rect">
              <a:avLst/>
            </a:prstGeom>
            <a:noFill/>
          </p:spPr>
          <p:txBody>
            <a:bodyPr wrap="none" rtlCol="0">
              <a:spAutoFit/>
            </a:bodyPr>
            <a:lstStyle/>
            <a:p>
              <a:r>
                <a:rPr lang="en-US" sz="1100" dirty="0" smtClean="0">
                  <a:solidFill>
                    <a:schemeClr val="accent2">
                      <a:lumMod val="75000"/>
                    </a:schemeClr>
                  </a:solidFill>
                </a:rPr>
                <a:t>Driver</a:t>
              </a:r>
            </a:p>
            <a:p>
              <a:endParaRPr lang="en-US" dirty="0"/>
            </a:p>
          </p:txBody>
        </p:sp>
      </p:grpSp>
      <p:grpSp>
        <p:nvGrpSpPr>
          <p:cNvPr id="147" name="Group 146"/>
          <p:cNvGrpSpPr/>
          <p:nvPr/>
        </p:nvGrpSpPr>
        <p:grpSpPr>
          <a:xfrm>
            <a:off x="6457095" y="2587544"/>
            <a:ext cx="1878231" cy="1103726"/>
            <a:chOff x="7690504" y="1196752"/>
            <a:chExt cx="1429765" cy="2091852"/>
          </a:xfrm>
        </p:grpSpPr>
        <p:sp>
          <p:nvSpPr>
            <p:cNvPr id="148" name="Rectangle 147"/>
            <p:cNvSpPr/>
            <p:nvPr/>
          </p:nvSpPr>
          <p:spPr>
            <a:xfrm>
              <a:off x="7690504" y="1196752"/>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49" name="TextBox 148"/>
            <p:cNvSpPr txBox="1"/>
            <p:nvPr/>
          </p:nvSpPr>
          <p:spPr>
            <a:xfrm>
              <a:off x="7690504" y="1412776"/>
              <a:ext cx="1425971" cy="1695815"/>
            </a:xfrm>
            <a:prstGeom prst="rect">
              <a:avLst/>
            </a:prstGeom>
            <a:noFill/>
          </p:spPr>
          <p:txBody>
            <a:bodyPr wrap="square" rtlCol="0">
              <a:spAutoFit/>
            </a:bodyPr>
            <a:lstStyle/>
            <a:p>
              <a:pPr algn="ctr"/>
              <a:r>
                <a:rPr lang="en-US" sz="2000" dirty="0" smtClean="0">
                  <a:solidFill>
                    <a:schemeClr val="accent2">
                      <a:lumMod val="75000"/>
                    </a:schemeClr>
                  </a:solidFill>
                </a:rPr>
                <a:t>VIRTUAL</a:t>
              </a:r>
            </a:p>
            <a:p>
              <a:pPr algn="ctr"/>
              <a:r>
                <a:rPr lang="en-US" sz="2000" dirty="0" smtClean="0">
                  <a:solidFill>
                    <a:schemeClr val="accent2">
                      <a:lumMod val="75000"/>
                    </a:schemeClr>
                  </a:solidFill>
                </a:rPr>
                <a:t>SEQUENCE DRIVER</a:t>
              </a:r>
            </a:p>
            <a:p>
              <a:pPr algn="ctr"/>
              <a:endParaRPr lang="en-US" sz="2000" dirty="0" smtClean="0">
                <a:solidFill>
                  <a:schemeClr val="accent2">
                    <a:lumMod val="75000"/>
                  </a:schemeClr>
                </a:solidFill>
              </a:endParaRPr>
            </a:p>
            <a:p>
              <a:pPr algn="ctr"/>
              <a:endParaRPr lang="en-US" dirty="0">
                <a:solidFill>
                  <a:schemeClr val="accent2">
                    <a:lumMod val="75000"/>
                  </a:schemeClr>
                </a:solidFill>
              </a:endParaRPr>
            </a:p>
          </p:txBody>
        </p:sp>
      </p:grpSp>
      <p:sp>
        <p:nvSpPr>
          <p:cNvPr id="151" name="Right Arrow 150"/>
          <p:cNvSpPr/>
          <p:nvPr/>
        </p:nvSpPr>
        <p:spPr>
          <a:xfrm rot="1699075">
            <a:off x="8260055" y="3577428"/>
            <a:ext cx="492356" cy="30239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84129" y="3836363"/>
            <a:ext cx="1018227" cy="646331"/>
          </a:xfrm>
          <a:prstGeom prst="rect">
            <a:avLst/>
          </a:prstGeom>
          <a:noFill/>
        </p:spPr>
        <p:txBody>
          <a:bodyPr wrap="none" rtlCol="0">
            <a:spAutoFit/>
          </a:bodyPr>
          <a:lstStyle/>
          <a:p>
            <a:pPr algn="ctr"/>
            <a:r>
              <a:rPr lang="en-US" dirty="0" smtClean="0">
                <a:solidFill>
                  <a:schemeClr val="accent6">
                    <a:lumMod val="50000"/>
                  </a:schemeClr>
                </a:solidFill>
              </a:rPr>
              <a:t>Full chip </a:t>
            </a:r>
          </a:p>
          <a:p>
            <a:pPr algn="ctr"/>
            <a:r>
              <a:rPr lang="en-US" dirty="0" smtClean="0">
                <a:solidFill>
                  <a:schemeClr val="accent6">
                    <a:lumMod val="50000"/>
                  </a:schemeClr>
                </a:solidFill>
              </a:rPr>
              <a:t>inputs</a:t>
            </a:r>
            <a:endParaRPr lang="en-US" dirty="0">
              <a:solidFill>
                <a:schemeClr val="accent6">
                  <a:lumMod val="50000"/>
                </a:schemeClr>
              </a:solidFill>
            </a:endParaRPr>
          </a:p>
        </p:txBody>
      </p:sp>
      <p:sp>
        <p:nvSpPr>
          <p:cNvPr id="129" name="TextBox 128"/>
          <p:cNvSpPr txBox="1"/>
          <p:nvPr/>
        </p:nvSpPr>
        <p:spPr>
          <a:xfrm>
            <a:off x="31693" y="3784202"/>
            <a:ext cx="1018227" cy="646331"/>
          </a:xfrm>
          <a:prstGeom prst="rect">
            <a:avLst/>
          </a:prstGeom>
          <a:noFill/>
        </p:spPr>
        <p:txBody>
          <a:bodyPr wrap="none" rtlCol="0">
            <a:spAutoFit/>
          </a:bodyPr>
          <a:lstStyle/>
          <a:p>
            <a:pPr algn="ctr"/>
            <a:r>
              <a:rPr lang="en-US" dirty="0" smtClean="0">
                <a:solidFill>
                  <a:schemeClr val="accent6">
                    <a:lumMod val="50000"/>
                  </a:schemeClr>
                </a:solidFill>
              </a:rPr>
              <a:t>Full chip </a:t>
            </a:r>
          </a:p>
          <a:p>
            <a:pPr algn="ctr"/>
            <a:r>
              <a:rPr lang="en-US" dirty="0" smtClean="0">
                <a:solidFill>
                  <a:schemeClr val="accent6">
                    <a:lumMod val="50000"/>
                  </a:schemeClr>
                </a:solidFill>
              </a:rPr>
              <a:t>outputs</a:t>
            </a:r>
            <a:endParaRPr lang="en-US" dirty="0">
              <a:solidFill>
                <a:schemeClr val="accent6">
                  <a:lumMod val="50000"/>
                </a:schemeClr>
              </a:solidFill>
            </a:endParaRPr>
          </a:p>
        </p:txBody>
      </p:sp>
      <p:sp>
        <p:nvSpPr>
          <p:cNvPr id="130" name="Content Placeholder 2"/>
          <p:cNvSpPr>
            <a:spLocks noGrp="1"/>
          </p:cNvSpPr>
          <p:nvPr>
            <p:ph idx="1"/>
          </p:nvPr>
        </p:nvSpPr>
        <p:spPr>
          <a:xfrm>
            <a:off x="402024" y="833852"/>
            <a:ext cx="8229600" cy="2369832"/>
          </a:xfrm>
        </p:spPr>
        <p:txBody>
          <a:bodyPr>
            <a:normAutofit lnSpcReduction="10000"/>
          </a:bodyPr>
          <a:lstStyle/>
          <a:p>
            <a:pPr marL="0" indent="0" algn="just">
              <a:buNone/>
            </a:pPr>
            <a:r>
              <a:rPr lang="en-US" dirty="0" smtClean="0"/>
              <a:t>Because will lost some of the inner signals we can’t work with all of the monitors &amp; score boards. But we now knew that those tests had passed in logic so if they fail now it is an electrical problem.</a:t>
            </a:r>
            <a:endParaRPr lang="en-US" dirty="0"/>
          </a:p>
        </p:txBody>
      </p:sp>
      <p:sp>
        <p:nvSpPr>
          <p:cNvPr id="131" name="Right Arrow 130"/>
          <p:cNvSpPr/>
          <p:nvPr/>
        </p:nvSpPr>
        <p:spPr>
          <a:xfrm rot="16200000">
            <a:off x="4092433" y="2806771"/>
            <a:ext cx="145330" cy="3928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ight Arrow 134"/>
          <p:cNvSpPr/>
          <p:nvPr/>
        </p:nvSpPr>
        <p:spPr>
          <a:xfrm rot="20090511">
            <a:off x="545612" y="3864321"/>
            <a:ext cx="2324632" cy="1850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p:cNvGrpSpPr/>
          <p:nvPr/>
        </p:nvGrpSpPr>
        <p:grpSpPr>
          <a:xfrm>
            <a:off x="1407222" y="5256273"/>
            <a:ext cx="6234208" cy="1406787"/>
            <a:chOff x="1049921" y="3273244"/>
            <a:chExt cx="6234208" cy="1772567"/>
          </a:xfrm>
        </p:grpSpPr>
        <p:sp>
          <p:nvSpPr>
            <p:cNvPr id="139" name="Rectangle 138"/>
            <p:cNvSpPr/>
            <p:nvPr/>
          </p:nvSpPr>
          <p:spPr>
            <a:xfrm>
              <a:off x="1049921" y="3273244"/>
              <a:ext cx="6234208" cy="17725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2033246" y="3573016"/>
              <a:ext cx="674742" cy="10801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6">
                    <a:lumMod val="50000"/>
                  </a:schemeClr>
                </a:solidFill>
              </a:endParaRPr>
            </a:p>
          </p:txBody>
        </p:sp>
        <p:sp>
          <p:nvSpPr>
            <p:cNvPr id="144" name="Flowchart: Delay 143"/>
            <p:cNvSpPr/>
            <p:nvPr/>
          </p:nvSpPr>
          <p:spPr>
            <a:xfrm rot="10800000">
              <a:off x="4330934" y="4104644"/>
              <a:ext cx="306324" cy="306323"/>
            </a:xfrm>
            <a:prstGeom prst="flowChartDelay">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2436760" y="3608659"/>
              <a:ext cx="311304" cy="338554"/>
            </a:xfrm>
            <a:prstGeom prst="rect">
              <a:avLst/>
            </a:prstGeom>
            <a:noFill/>
          </p:spPr>
          <p:txBody>
            <a:bodyPr wrap="none" rtlCol="0">
              <a:spAutoFit/>
            </a:bodyPr>
            <a:lstStyle/>
            <a:p>
              <a:r>
                <a:rPr lang="en-US" sz="1600" dirty="0">
                  <a:solidFill>
                    <a:srgbClr val="FFC000"/>
                  </a:solidFill>
                </a:rPr>
                <a:t>D</a:t>
              </a:r>
            </a:p>
          </p:txBody>
        </p:sp>
        <p:sp>
          <p:nvSpPr>
            <p:cNvPr id="146" name="TextBox 145"/>
            <p:cNvSpPr txBox="1"/>
            <p:nvPr/>
          </p:nvSpPr>
          <p:spPr>
            <a:xfrm>
              <a:off x="2022023" y="3608659"/>
              <a:ext cx="322524" cy="338554"/>
            </a:xfrm>
            <a:prstGeom prst="rect">
              <a:avLst/>
            </a:prstGeom>
            <a:noFill/>
          </p:spPr>
          <p:txBody>
            <a:bodyPr wrap="none" rtlCol="0">
              <a:spAutoFit/>
            </a:bodyPr>
            <a:lstStyle/>
            <a:p>
              <a:r>
                <a:rPr lang="en-US" sz="1600" dirty="0" smtClean="0">
                  <a:solidFill>
                    <a:srgbClr val="FFC000"/>
                  </a:solidFill>
                </a:rPr>
                <a:t>Q</a:t>
              </a:r>
              <a:endParaRPr lang="en-US" sz="1600" dirty="0">
                <a:solidFill>
                  <a:srgbClr val="FFC000"/>
                </a:solidFill>
              </a:endParaRPr>
            </a:p>
          </p:txBody>
        </p:sp>
        <p:sp>
          <p:nvSpPr>
            <p:cNvPr id="150" name="TextBox 149"/>
            <p:cNvSpPr txBox="1"/>
            <p:nvPr/>
          </p:nvSpPr>
          <p:spPr>
            <a:xfrm>
              <a:off x="2310885" y="4113076"/>
              <a:ext cx="449162" cy="307777"/>
            </a:xfrm>
            <a:prstGeom prst="rect">
              <a:avLst/>
            </a:prstGeom>
            <a:noFill/>
          </p:spPr>
          <p:txBody>
            <a:bodyPr wrap="none" rtlCol="0">
              <a:spAutoFit/>
            </a:bodyPr>
            <a:lstStyle/>
            <a:p>
              <a:r>
                <a:rPr lang="en-US" sz="1400" dirty="0" smtClean="0">
                  <a:solidFill>
                    <a:schemeClr val="bg2">
                      <a:lumMod val="10000"/>
                    </a:schemeClr>
                  </a:solidFill>
                </a:rPr>
                <a:t>CLK</a:t>
              </a:r>
              <a:endParaRPr lang="en-US" sz="1400" dirty="0">
                <a:solidFill>
                  <a:schemeClr val="bg2">
                    <a:lumMod val="10000"/>
                  </a:schemeClr>
                </a:solidFill>
              </a:endParaRPr>
            </a:p>
          </p:txBody>
        </p:sp>
        <p:sp>
          <p:nvSpPr>
            <p:cNvPr id="152" name="TextBox 151"/>
            <p:cNvSpPr txBox="1"/>
            <p:nvPr/>
          </p:nvSpPr>
          <p:spPr>
            <a:xfrm>
              <a:off x="2157765" y="4345359"/>
              <a:ext cx="373564" cy="307777"/>
            </a:xfrm>
            <a:prstGeom prst="rect">
              <a:avLst/>
            </a:prstGeom>
            <a:noFill/>
          </p:spPr>
          <p:txBody>
            <a:bodyPr wrap="none" rtlCol="0">
              <a:spAutoFit/>
            </a:bodyPr>
            <a:lstStyle/>
            <a:p>
              <a:r>
                <a:rPr lang="en-US" sz="1400" dirty="0" err="1" smtClean="0">
                  <a:solidFill>
                    <a:schemeClr val="bg2">
                      <a:lumMod val="10000"/>
                    </a:schemeClr>
                  </a:solidFill>
                </a:rPr>
                <a:t>rst</a:t>
              </a:r>
              <a:endParaRPr lang="en-US" sz="1400" dirty="0">
                <a:solidFill>
                  <a:schemeClr val="bg2">
                    <a:lumMod val="10000"/>
                  </a:schemeClr>
                </a:solidFill>
              </a:endParaRPr>
            </a:p>
          </p:txBody>
        </p:sp>
        <p:sp>
          <p:nvSpPr>
            <p:cNvPr id="153" name="Rectangle 152"/>
            <p:cNvSpPr/>
            <p:nvPr/>
          </p:nvSpPr>
          <p:spPr>
            <a:xfrm>
              <a:off x="5565806" y="3567307"/>
              <a:ext cx="674742" cy="108012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accent6">
                    <a:lumMod val="50000"/>
                  </a:schemeClr>
                </a:solidFill>
              </a:endParaRPr>
            </a:p>
          </p:txBody>
        </p:sp>
        <p:sp>
          <p:nvSpPr>
            <p:cNvPr id="154" name="TextBox 153"/>
            <p:cNvSpPr txBox="1"/>
            <p:nvPr/>
          </p:nvSpPr>
          <p:spPr>
            <a:xfrm>
              <a:off x="5969320" y="3602950"/>
              <a:ext cx="311304" cy="338554"/>
            </a:xfrm>
            <a:prstGeom prst="rect">
              <a:avLst/>
            </a:prstGeom>
            <a:noFill/>
          </p:spPr>
          <p:txBody>
            <a:bodyPr wrap="none" rtlCol="0">
              <a:spAutoFit/>
            </a:bodyPr>
            <a:lstStyle/>
            <a:p>
              <a:r>
                <a:rPr lang="en-US" sz="1600" dirty="0">
                  <a:solidFill>
                    <a:srgbClr val="FFC000"/>
                  </a:solidFill>
                </a:rPr>
                <a:t>D</a:t>
              </a:r>
            </a:p>
          </p:txBody>
        </p:sp>
        <p:sp>
          <p:nvSpPr>
            <p:cNvPr id="155" name="TextBox 154"/>
            <p:cNvSpPr txBox="1"/>
            <p:nvPr/>
          </p:nvSpPr>
          <p:spPr>
            <a:xfrm>
              <a:off x="5554583" y="3602950"/>
              <a:ext cx="322524" cy="338554"/>
            </a:xfrm>
            <a:prstGeom prst="rect">
              <a:avLst/>
            </a:prstGeom>
            <a:noFill/>
          </p:spPr>
          <p:txBody>
            <a:bodyPr wrap="none" rtlCol="0">
              <a:spAutoFit/>
            </a:bodyPr>
            <a:lstStyle/>
            <a:p>
              <a:r>
                <a:rPr lang="en-US" sz="1600" dirty="0" smtClean="0">
                  <a:solidFill>
                    <a:srgbClr val="FFC000"/>
                  </a:solidFill>
                </a:rPr>
                <a:t>Q</a:t>
              </a:r>
              <a:endParaRPr lang="en-US" sz="1600" dirty="0">
                <a:solidFill>
                  <a:srgbClr val="FFC000"/>
                </a:solidFill>
              </a:endParaRPr>
            </a:p>
          </p:txBody>
        </p:sp>
        <p:sp>
          <p:nvSpPr>
            <p:cNvPr id="156" name="TextBox 155"/>
            <p:cNvSpPr txBox="1"/>
            <p:nvPr/>
          </p:nvSpPr>
          <p:spPr>
            <a:xfrm>
              <a:off x="5843445" y="4107367"/>
              <a:ext cx="449162" cy="307777"/>
            </a:xfrm>
            <a:prstGeom prst="rect">
              <a:avLst/>
            </a:prstGeom>
            <a:noFill/>
          </p:spPr>
          <p:txBody>
            <a:bodyPr wrap="none" rtlCol="0">
              <a:spAutoFit/>
            </a:bodyPr>
            <a:lstStyle/>
            <a:p>
              <a:r>
                <a:rPr lang="en-US" sz="1400" dirty="0" smtClean="0">
                  <a:solidFill>
                    <a:schemeClr val="bg2">
                      <a:lumMod val="10000"/>
                    </a:schemeClr>
                  </a:solidFill>
                </a:rPr>
                <a:t>CLK</a:t>
              </a:r>
              <a:endParaRPr lang="en-US" sz="1400" dirty="0">
                <a:solidFill>
                  <a:schemeClr val="bg2">
                    <a:lumMod val="10000"/>
                  </a:schemeClr>
                </a:solidFill>
              </a:endParaRPr>
            </a:p>
          </p:txBody>
        </p:sp>
        <p:sp>
          <p:nvSpPr>
            <p:cNvPr id="157" name="TextBox 156"/>
            <p:cNvSpPr txBox="1"/>
            <p:nvPr/>
          </p:nvSpPr>
          <p:spPr>
            <a:xfrm>
              <a:off x="5690325" y="4339650"/>
              <a:ext cx="373564" cy="307777"/>
            </a:xfrm>
            <a:prstGeom prst="rect">
              <a:avLst/>
            </a:prstGeom>
            <a:noFill/>
          </p:spPr>
          <p:txBody>
            <a:bodyPr wrap="none" rtlCol="0">
              <a:spAutoFit/>
            </a:bodyPr>
            <a:lstStyle/>
            <a:p>
              <a:r>
                <a:rPr lang="en-US" sz="1400" dirty="0" err="1" smtClean="0">
                  <a:solidFill>
                    <a:schemeClr val="bg2">
                      <a:lumMod val="10000"/>
                    </a:schemeClr>
                  </a:solidFill>
                </a:rPr>
                <a:t>rst</a:t>
              </a:r>
              <a:endParaRPr lang="en-US" sz="1400" dirty="0">
                <a:solidFill>
                  <a:schemeClr val="bg2">
                    <a:lumMod val="10000"/>
                  </a:schemeClr>
                </a:solidFill>
              </a:endParaRPr>
            </a:p>
          </p:txBody>
        </p:sp>
        <p:cxnSp>
          <p:nvCxnSpPr>
            <p:cNvPr id="158" name="Straight Arrow Connector 157"/>
            <p:cNvCxnSpPr/>
            <p:nvPr/>
          </p:nvCxnSpPr>
          <p:spPr>
            <a:xfrm flipV="1">
              <a:off x="2344547" y="465313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5903177" y="4643979"/>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2344547" y="4937720"/>
              <a:ext cx="4891749" cy="3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a:off x="2707988" y="4266964"/>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a:off x="6251771" y="4261255"/>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3068028" y="4266964"/>
              <a:ext cx="0" cy="530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6611811" y="4257807"/>
              <a:ext cx="0" cy="530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3068028" y="4782240"/>
              <a:ext cx="4168987" cy="3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1673206" y="3771991"/>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2707988" y="378420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6251771" y="3772227"/>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Flowchart: Delay 168"/>
            <p:cNvSpPr/>
            <p:nvPr/>
          </p:nvSpPr>
          <p:spPr>
            <a:xfrm rot="10800000">
              <a:off x="4330934" y="3455497"/>
              <a:ext cx="306324" cy="306323"/>
            </a:xfrm>
            <a:prstGeom prst="flowChartDelay">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Elbow Connector 169"/>
            <p:cNvCxnSpPr>
              <a:stCxn id="144" idx="3"/>
            </p:cNvCxnSpPr>
            <p:nvPr/>
          </p:nvCxnSpPr>
          <p:spPr>
            <a:xfrm rot="10800000">
              <a:off x="3635896" y="4077073"/>
              <a:ext cx="695039" cy="1807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1" name="Elbow Connector 170"/>
            <p:cNvCxnSpPr/>
            <p:nvPr/>
          </p:nvCxnSpPr>
          <p:spPr>
            <a:xfrm rot="10800000" flipV="1">
              <a:off x="3635895" y="3602950"/>
              <a:ext cx="695038" cy="1812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2" name="Flowchart: Stored Data 171"/>
            <p:cNvSpPr/>
            <p:nvPr/>
          </p:nvSpPr>
          <p:spPr>
            <a:xfrm>
              <a:off x="3401580" y="3602949"/>
              <a:ext cx="306324" cy="654855"/>
            </a:xfrm>
            <a:prstGeom prst="flowChartOnlineStorag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Elbow Connector 172"/>
            <p:cNvCxnSpPr/>
            <p:nvPr/>
          </p:nvCxnSpPr>
          <p:spPr>
            <a:xfrm>
              <a:off x="3059832" y="3784203"/>
              <a:ext cx="341748" cy="1630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flipH="1">
              <a:off x="4644008" y="433965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flipH="1">
              <a:off x="4638514" y="350100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rot="10800000">
              <a:off x="4644009" y="3699025"/>
              <a:ext cx="921799" cy="9036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rot="10800000" flipV="1">
              <a:off x="4644010" y="3789391"/>
              <a:ext cx="876967" cy="378047"/>
            </a:xfrm>
            <a:prstGeom prst="bentConnector3">
              <a:avLst>
                <a:gd name="adj1" fmla="val 47828"/>
              </a:avLst>
            </a:prstGeom>
          </p:spPr>
          <p:style>
            <a:lnRef idx="1">
              <a:schemeClr val="accent1"/>
            </a:lnRef>
            <a:fillRef idx="0">
              <a:schemeClr val="accent1"/>
            </a:fillRef>
            <a:effectRef idx="0">
              <a:schemeClr val="accent1"/>
            </a:effectRef>
            <a:fontRef idx="minor">
              <a:schemeClr val="tx1"/>
            </a:fontRef>
          </p:style>
        </p:cxnSp>
      </p:grpSp>
      <p:cxnSp>
        <p:nvCxnSpPr>
          <p:cNvPr id="178" name="Straight Connector 177"/>
          <p:cNvCxnSpPr/>
          <p:nvPr/>
        </p:nvCxnSpPr>
        <p:spPr>
          <a:xfrm>
            <a:off x="1089304" y="4384541"/>
            <a:ext cx="418640" cy="80469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1075896" y="4418801"/>
            <a:ext cx="432048" cy="77043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007911" y="4393601"/>
            <a:ext cx="418640" cy="80469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1994503" y="4427861"/>
            <a:ext cx="432048" cy="77043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3197754" y="4402808"/>
            <a:ext cx="418640" cy="80469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3184346" y="4437068"/>
            <a:ext cx="432048" cy="77043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069765" y="4376471"/>
            <a:ext cx="418640" cy="80469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4056357" y="4410731"/>
            <a:ext cx="432048" cy="77043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933457" y="4427754"/>
            <a:ext cx="418640" cy="80469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H="1">
            <a:off x="4920049" y="4462014"/>
            <a:ext cx="432048" cy="77043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6072036" y="4393601"/>
            <a:ext cx="418640" cy="80469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6058628" y="4427861"/>
            <a:ext cx="432048" cy="77043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6865489" y="4384531"/>
            <a:ext cx="418640" cy="80469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6852081" y="4418791"/>
            <a:ext cx="432048" cy="770436"/>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3386020" y="3859689"/>
            <a:ext cx="1114408" cy="4203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92" name="Right Arrow 191"/>
          <p:cNvSpPr/>
          <p:nvPr/>
        </p:nvSpPr>
        <p:spPr>
          <a:xfrm rot="5400000">
            <a:off x="3300664" y="4756837"/>
            <a:ext cx="1096477" cy="188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3386020" y="3899046"/>
            <a:ext cx="1114408" cy="261610"/>
          </a:xfrm>
          <a:prstGeom prst="rect">
            <a:avLst/>
          </a:prstGeom>
          <a:noFill/>
        </p:spPr>
        <p:txBody>
          <a:bodyPr wrap="none" rtlCol="0">
            <a:spAutoFit/>
          </a:bodyPr>
          <a:lstStyle/>
          <a:p>
            <a:r>
              <a:rPr lang="en-US" sz="1100" dirty="0" smtClean="0">
                <a:solidFill>
                  <a:schemeClr val="bg2">
                    <a:lumMod val="25000"/>
                  </a:schemeClr>
                </a:solidFill>
              </a:rPr>
              <a:t>Configure driver</a:t>
            </a:r>
            <a:endParaRPr lang="en-US" sz="1100" dirty="0">
              <a:solidFill>
                <a:schemeClr val="bg2">
                  <a:lumMod val="25000"/>
                </a:schemeClr>
              </a:solidFill>
            </a:endParaRPr>
          </a:p>
        </p:txBody>
      </p:sp>
      <p:sp>
        <p:nvSpPr>
          <p:cNvPr id="194" name="Rectangle 193"/>
          <p:cNvSpPr/>
          <p:nvPr/>
        </p:nvSpPr>
        <p:spPr>
          <a:xfrm>
            <a:off x="4711634" y="3866105"/>
            <a:ext cx="777347" cy="49829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95" name="Rectangle 194"/>
          <p:cNvSpPr/>
          <p:nvPr/>
        </p:nvSpPr>
        <p:spPr>
          <a:xfrm>
            <a:off x="4834361" y="4010702"/>
            <a:ext cx="265946" cy="2299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TextBox 195"/>
          <p:cNvSpPr txBox="1"/>
          <p:nvPr/>
        </p:nvSpPr>
        <p:spPr>
          <a:xfrm>
            <a:off x="5101479" y="3912460"/>
            <a:ext cx="412292" cy="707886"/>
          </a:xfrm>
          <a:prstGeom prst="rect">
            <a:avLst/>
          </a:prstGeom>
          <a:noFill/>
        </p:spPr>
        <p:txBody>
          <a:bodyPr wrap="none" rtlCol="0">
            <a:spAutoFit/>
          </a:bodyPr>
          <a:lstStyle/>
          <a:p>
            <a:r>
              <a:rPr lang="en-US" sz="1100" dirty="0" err="1" smtClean="0">
                <a:solidFill>
                  <a:schemeClr val="accent2">
                    <a:lumMod val="75000"/>
                  </a:schemeClr>
                </a:solidFill>
              </a:rPr>
              <a:t>Cnf</a:t>
            </a:r>
            <a:r>
              <a:rPr lang="en-US" sz="1100" dirty="0" smtClean="0">
                <a:solidFill>
                  <a:schemeClr val="accent2">
                    <a:lumMod val="75000"/>
                  </a:schemeClr>
                </a:solidFill>
              </a:rPr>
              <a:t> </a:t>
            </a:r>
          </a:p>
          <a:p>
            <a:r>
              <a:rPr lang="en-US" sz="1100" dirty="0" smtClean="0">
                <a:solidFill>
                  <a:schemeClr val="accent2">
                    <a:lumMod val="75000"/>
                  </a:schemeClr>
                </a:solidFill>
              </a:rPr>
              <a:t>SEQ</a:t>
            </a:r>
          </a:p>
          <a:p>
            <a:endParaRPr lang="en-US" dirty="0"/>
          </a:p>
        </p:txBody>
      </p:sp>
      <p:sp>
        <p:nvSpPr>
          <p:cNvPr id="197" name="Right Arrow 196"/>
          <p:cNvSpPr/>
          <p:nvPr/>
        </p:nvSpPr>
        <p:spPr>
          <a:xfrm rot="10800000">
            <a:off x="4492956" y="3998491"/>
            <a:ext cx="216822" cy="18184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ight Arrow 197"/>
          <p:cNvSpPr/>
          <p:nvPr/>
        </p:nvSpPr>
        <p:spPr>
          <a:xfrm rot="9250480">
            <a:off x="5130900" y="3394584"/>
            <a:ext cx="1474726" cy="30239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3677996" y="4629480"/>
            <a:ext cx="214157" cy="261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2741588" y="3057495"/>
            <a:ext cx="2901891"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2">
                    <a:lumMod val="75000"/>
                  </a:schemeClr>
                </a:solidFill>
              </a:rPr>
              <a:t>Top level score board </a:t>
            </a:r>
            <a:endParaRPr lang="en-US" sz="2000" dirty="0">
              <a:solidFill>
                <a:schemeClr val="accent2">
                  <a:lumMod val="75000"/>
                </a:schemeClr>
              </a:solidFill>
            </a:endParaRPr>
          </a:p>
        </p:txBody>
      </p:sp>
      <p:sp>
        <p:nvSpPr>
          <p:cNvPr id="134" name="Right Arrow 133"/>
          <p:cNvSpPr/>
          <p:nvPr/>
        </p:nvSpPr>
        <p:spPr>
          <a:xfrm rot="12140867">
            <a:off x="5544826" y="3878557"/>
            <a:ext cx="2328914" cy="24907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9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a:spLocks noGrp="1"/>
          </p:cNvSpPr>
          <p:nvPr>
            <p:ph type="title"/>
          </p:nvPr>
        </p:nvSpPr>
        <p:spPr>
          <a:xfrm>
            <a:off x="74360" y="40414"/>
            <a:ext cx="9036496" cy="868306"/>
          </a:xfrm>
        </p:spPr>
        <p:txBody>
          <a:bodyPr>
            <a:noAutofit/>
          </a:bodyPr>
          <a:lstStyle/>
          <a:p>
            <a:r>
              <a:rPr lang="en-US" sz="3600" dirty="0" smtClean="0"/>
              <a:t>Gate level with timing </a:t>
            </a:r>
            <a:endParaRPr lang="en-US" sz="3600" dirty="0"/>
          </a:p>
        </p:txBody>
      </p:sp>
      <p:sp>
        <p:nvSpPr>
          <p:cNvPr id="131" name="Content Placeholder 2"/>
          <p:cNvSpPr>
            <a:spLocks noGrp="1"/>
          </p:cNvSpPr>
          <p:nvPr>
            <p:ph idx="1"/>
          </p:nvPr>
        </p:nvSpPr>
        <p:spPr>
          <a:xfrm>
            <a:off x="323528" y="942379"/>
            <a:ext cx="5472608" cy="1012682"/>
          </a:xfrm>
        </p:spPr>
        <p:txBody>
          <a:bodyPr>
            <a:normAutofit fontScale="77500" lnSpcReduction="20000"/>
          </a:bodyPr>
          <a:lstStyle/>
          <a:p>
            <a:pPr algn="just"/>
            <a:r>
              <a:rPr lang="en-US" dirty="0" smtClean="0"/>
              <a:t>Up till now we looked at the signals as rising &amp; falling in 0 time. In the real would they don’t. </a:t>
            </a:r>
          </a:p>
        </p:txBody>
      </p:sp>
      <p:cxnSp>
        <p:nvCxnSpPr>
          <p:cNvPr id="54" name="Elbow Connector 53"/>
          <p:cNvCxnSpPr/>
          <p:nvPr/>
        </p:nvCxnSpPr>
        <p:spPr>
          <a:xfrm flipV="1">
            <a:off x="7196844" y="892403"/>
            <a:ext cx="720080" cy="504056"/>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916924" y="892403"/>
            <a:ext cx="0" cy="5040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flipV="1">
            <a:off x="7916924" y="882717"/>
            <a:ext cx="720080" cy="504056"/>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637004" y="882717"/>
            <a:ext cx="0" cy="5040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flipV="1">
            <a:off x="7099684" y="1540475"/>
            <a:ext cx="914400" cy="51414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a:off x="7722604" y="1540475"/>
            <a:ext cx="986408" cy="514140"/>
          </a:xfrm>
          <a:prstGeom prst="bentConnector3">
            <a:avLst>
              <a:gd name="adj1" fmla="val 56759"/>
            </a:avLst>
          </a:prstGeom>
          <a:ln w="19050"/>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flipV="1">
            <a:off x="7099684" y="2229195"/>
            <a:ext cx="914400" cy="51414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556884" y="1134745"/>
            <a:ext cx="0" cy="1598904"/>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8276964" y="1134745"/>
            <a:ext cx="0" cy="1598904"/>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a:off x="7772908" y="2233096"/>
            <a:ext cx="986408" cy="51414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099684" y="1400948"/>
            <a:ext cx="18865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092280" y="2056723"/>
            <a:ext cx="1893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7092280" y="811439"/>
            <a:ext cx="0" cy="19318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469994" y="975154"/>
            <a:ext cx="606256" cy="338554"/>
          </a:xfrm>
          <a:prstGeom prst="rect">
            <a:avLst/>
          </a:prstGeom>
          <a:noFill/>
        </p:spPr>
        <p:txBody>
          <a:bodyPr wrap="none" rtlCol="0">
            <a:spAutoFit/>
          </a:bodyPr>
          <a:lstStyle/>
          <a:p>
            <a:r>
              <a:rPr lang="en-US" sz="1600" dirty="0" smtClean="0"/>
              <a:t>clock</a:t>
            </a:r>
            <a:endParaRPr lang="en-US" sz="1600" dirty="0"/>
          </a:p>
        </p:txBody>
      </p:sp>
      <p:sp>
        <p:nvSpPr>
          <p:cNvPr id="75" name="TextBox 74"/>
          <p:cNvSpPr txBox="1"/>
          <p:nvPr/>
        </p:nvSpPr>
        <p:spPr>
          <a:xfrm>
            <a:off x="6469994" y="1634690"/>
            <a:ext cx="622286" cy="338554"/>
          </a:xfrm>
          <a:prstGeom prst="rect">
            <a:avLst/>
          </a:prstGeom>
          <a:noFill/>
        </p:spPr>
        <p:txBody>
          <a:bodyPr wrap="none" rtlCol="0">
            <a:spAutoFit/>
          </a:bodyPr>
          <a:lstStyle/>
          <a:p>
            <a:r>
              <a:rPr lang="en-US" sz="1600" dirty="0" smtClean="0"/>
              <a:t>input</a:t>
            </a:r>
            <a:endParaRPr lang="en-US" sz="1600" dirty="0"/>
          </a:p>
        </p:txBody>
      </p:sp>
      <p:sp>
        <p:nvSpPr>
          <p:cNvPr id="76" name="TextBox 75"/>
          <p:cNvSpPr txBox="1"/>
          <p:nvPr/>
        </p:nvSpPr>
        <p:spPr>
          <a:xfrm>
            <a:off x="6329420" y="2316988"/>
            <a:ext cx="753732" cy="338554"/>
          </a:xfrm>
          <a:prstGeom prst="rect">
            <a:avLst/>
          </a:prstGeom>
          <a:noFill/>
        </p:spPr>
        <p:txBody>
          <a:bodyPr wrap="none" rtlCol="0">
            <a:spAutoFit/>
          </a:bodyPr>
          <a:lstStyle/>
          <a:p>
            <a:r>
              <a:rPr lang="en-US" sz="1600" dirty="0" smtClean="0"/>
              <a:t>output</a:t>
            </a:r>
            <a:endParaRPr lang="en-US" sz="1600" dirty="0"/>
          </a:p>
        </p:txBody>
      </p:sp>
      <p:cxnSp>
        <p:nvCxnSpPr>
          <p:cNvPr id="124" name="Elbow Connector 123"/>
          <p:cNvCxnSpPr/>
          <p:nvPr/>
        </p:nvCxnSpPr>
        <p:spPr>
          <a:xfrm flipV="1">
            <a:off x="7180814" y="3351396"/>
            <a:ext cx="720080" cy="504056"/>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7900894" y="3351396"/>
            <a:ext cx="0" cy="5040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6" name="Elbow Connector 125"/>
          <p:cNvCxnSpPr/>
          <p:nvPr/>
        </p:nvCxnSpPr>
        <p:spPr>
          <a:xfrm flipV="1">
            <a:off x="7900894" y="3341710"/>
            <a:ext cx="720080" cy="504056"/>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8620974" y="3341710"/>
            <a:ext cx="0" cy="5040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8" name="Elbow Connector 127"/>
          <p:cNvCxnSpPr/>
          <p:nvPr/>
        </p:nvCxnSpPr>
        <p:spPr>
          <a:xfrm flipV="1">
            <a:off x="7180814" y="3999468"/>
            <a:ext cx="615516" cy="514140"/>
          </a:xfrm>
          <a:prstGeom prst="bentConnector3">
            <a:avLst>
              <a:gd name="adj1" fmla="val 19050"/>
            </a:avLst>
          </a:prstGeom>
          <a:ln w="19050"/>
        </p:spPr>
        <p:style>
          <a:lnRef idx="1">
            <a:schemeClr val="accent1"/>
          </a:lnRef>
          <a:fillRef idx="0">
            <a:schemeClr val="accent1"/>
          </a:fillRef>
          <a:effectRef idx="0">
            <a:schemeClr val="accent1"/>
          </a:effectRef>
          <a:fontRef idx="minor">
            <a:schemeClr val="tx1"/>
          </a:fontRef>
        </p:style>
      </p:cxnSp>
      <p:cxnSp>
        <p:nvCxnSpPr>
          <p:cNvPr id="132" name="Elbow Connector 131"/>
          <p:cNvCxnSpPr/>
          <p:nvPr/>
        </p:nvCxnSpPr>
        <p:spPr>
          <a:xfrm>
            <a:off x="7580306" y="3999468"/>
            <a:ext cx="986408" cy="514140"/>
          </a:xfrm>
          <a:prstGeom prst="bentConnector3">
            <a:avLst>
              <a:gd name="adj1" fmla="val 21996"/>
            </a:avLst>
          </a:prstGeom>
          <a:ln w="19050"/>
        </p:spPr>
        <p:style>
          <a:lnRef idx="1">
            <a:schemeClr val="accent1"/>
          </a:lnRef>
          <a:fillRef idx="0">
            <a:schemeClr val="accent1"/>
          </a:fillRef>
          <a:effectRef idx="0">
            <a:schemeClr val="accent1"/>
          </a:effectRef>
          <a:fontRef idx="minor">
            <a:schemeClr val="tx1"/>
          </a:fontRef>
        </p:style>
      </p:cxnSp>
      <p:cxnSp>
        <p:nvCxnSpPr>
          <p:cNvPr id="133" name="Elbow Connector 132"/>
          <p:cNvCxnSpPr/>
          <p:nvPr/>
        </p:nvCxnSpPr>
        <p:spPr>
          <a:xfrm flipV="1">
            <a:off x="7580306" y="4688188"/>
            <a:ext cx="914400" cy="514140"/>
          </a:xfrm>
          <a:prstGeom prst="bentConnector3">
            <a:avLst>
              <a:gd name="adj1" fmla="val 54167"/>
            </a:avLst>
          </a:prstGeom>
          <a:ln w="190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540854" y="3593738"/>
            <a:ext cx="0" cy="1598904"/>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8260934" y="3593738"/>
            <a:ext cx="0" cy="1598904"/>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a:off x="8211517" y="4687418"/>
            <a:ext cx="853244" cy="50872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7076250" y="5202328"/>
            <a:ext cx="1893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7083654" y="3859941"/>
            <a:ext cx="18865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7076250" y="4515716"/>
            <a:ext cx="1893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7076250" y="3270432"/>
            <a:ext cx="0" cy="19318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6453964" y="3434147"/>
            <a:ext cx="606256" cy="338554"/>
          </a:xfrm>
          <a:prstGeom prst="rect">
            <a:avLst/>
          </a:prstGeom>
          <a:noFill/>
        </p:spPr>
        <p:txBody>
          <a:bodyPr wrap="none" rtlCol="0">
            <a:spAutoFit/>
          </a:bodyPr>
          <a:lstStyle/>
          <a:p>
            <a:r>
              <a:rPr lang="en-US" sz="1600" dirty="0" smtClean="0"/>
              <a:t>clock</a:t>
            </a:r>
            <a:endParaRPr lang="en-US" sz="1600" dirty="0"/>
          </a:p>
        </p:txBody>
      </p:sp>
      <p:sp>
        <p:nvSpPr>
          <p:cNvPr id="142" name="TextBox 141"/>
          <p:cNvSpPr txBox="1"/>
          <p:nvPr/>
        </p:nvSpPr>
        <p:spPr>
          <a:xfrm>
            <a:off x="6453964" y="4093683"/>
            <a:ext cx="622286" cy="338554"/>
          </a:xfrm>
          <a:prstGeom prst="rect">
            <a:avLst/>
          </a:prstGeom>
          <a:noFill/>
        </p:spPr>
        <p:txBody>
          <a:bodyPr wrap="none" rtlCol="0">
            <a:spAutoFit/>
          </a:bodyPr>
          <a:lstStyle/>
          <a:p>
            <a:r>
              <a:rPr lang="en-US" sz="1600" dirty="0" smtClean="0"/>
              <a:t>input</a:t>
            </a:r>
            <a:endParaRPr lang="en-US" sz="1600" dirty="0"/>
          </a:p>
        </p:txBody>
      </p:sp>
      <p:sp>
        <p:nvSpPr>
          <p:cNvPr id="143" name="TextBox 142"/>
          <p:cNvSpPr txBox="1"/>
          <p:nvPr/>
        </p:nvSpPr>
        <p:spPr>
          <a:xfrm>
            <a:off x="6313390" y="4775981"/>
            <a:ext cx="753732" cy="338554"/>
          </a:xfrm>
          <a:prstGeom prst="rect">
            <a:avLst/>
          </a:prstGeom>
          <a:noFill/>
        </p:spPr>
        <p:txBody>
          <a:bodyPr wrap="none" rtlCol="0">
            <a:spAutoFit/>
          </a:bodyPr>
          <a:lstStyle/>
          <a:p>
            <a:r>
              <a:rPr lang="en-US" sz="1600" dirty="0" smtClean="0"/>
              <a:t>output</a:t>
            </a:r>
            <a:endParaRPr lang="en-US" sz="1600" dirty="0"/>
          </a:p>
        </p:txBody>
      </p:sp>
      <p:cxnSp>
        <p:nvCxnSpPr>
          <p:cNvPr id="144" name="Straight Connector 143"/>
          <p:cNvCxnSpPr/>
          <p:nvPr/>
        </p:nvCxnSpPr>
        <p:spPr>
          <a:xfrm flipH="1">
            <a:off x="7270322" y="3999468"/>
            <a:ext cx="89507" cy="51414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8011691" y="4688188"/>
            <a:ext cx="89507" cy="51414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7744472" y="3999468"/>
            <a:ext cx="103716" cy="52056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582205" y="4665102"/>
            <a:ext cx="103716" cy="52056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48" name="Content Placeholder 2"/>
          <p:cNvSpPr txBox="1">
            <a:spLocks/>
          </p:cNvSpPr>
          <p:nvPr/>
        </p:nvSpPr>
        <p:spPr>
          <a:xfrm>
            <a:off x="475928" y="3270432"/>
            <a:ext cx="5472608" cy="7290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In real life it takes the gates &amp; flip-flops to change their values. </a:t>
            </a:r>
          </a:p>
        </p:txBody>
      </p:sp>
      <p:cxnSp>
        <p:nvCxnSpPr>
          <p:cNvPr id="149" name="Straight Connector 148"/>
          <p:cNvCxnSpPr/>
          <p:nvPr/>
        </p:nvCxnSpPr>
        <p:spPr>
          <a:xfrm>
            <a:off x="7095982" y="2747236"/>
            <a:ext cx="1893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868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360" y="40414"/>
            <a:ext cx="9036496" cy="868306"/>
          </a:xfrm>
        </p:spPr>
        <p:txBody>
          <a:bodyPr>
            <a:noAutofit/>
          </a:bodyPr>
          <a:lstStyle/>
          <a:p>
            <a:r>
              <a:rPr lang="en-US" sz="3600" dirty="0" smtClean="0"/>
              <a:t>Gate level with timing </a:t>
            </a:r>
            <a:endParaRPr lang="en-US" sz="3600" dirty="0"/>
          </a:p>
        </p:txBody>
      </p:sp>
      <p:sp>
        <p:nvSpPr>
          <p:cNvPr id="6" name="Content Placeholder 2"/>
          <p:cNvSpPr txBox="1">
            <a:spLocks/>
          </p:cNvSpPr>
          <p:nvPr/>
        </p:nvSpPr>
        <p:spPr>
          <a:xfrm>
            <a:off x="428092" y="992317"/>
            <a:ext cx="5779016" cy="3372787"/>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So we have to make sure that all the inputs will be ready ‘setup time’ before the clock and remain stable for ‘hold time’ after the clock.</a:t>
            </a:r>
          </a:p>
          <a:p>
            <a:pPr algn="just"/>
            <a:r>
              <a:rPr lang="en-US" dirty="0" smtClean="0"/>
              <a:t>Our flip-flop takes ‘clock to Q’ time to produce it’s output. And this output may be the input for the next level.</a:t>
            </a:r>
          </a:p>
          <a:p>
            <a:pPr algn="just"/>
            <a:r>
              <a:rPr lang="en-US" dirty="0" smtClean="0"/>
              <a:t>And out logic has also ‘delay time’ to work.</a:t>
            </a:r>
          </a:p>
          <a:p>
            <a:pPr algn="just"/>
            <a:r>
              <a:rPr lang="en-US" dirty="0" smtClean="0"/>
              <a:t>As we can see in gate level with timing simulation all the signals are being pushed forward and we need to make sure that the gate level tests still pass.</a:t>
            </a:r>
          </a:p>
        </p:txBody>
      </p:sp>
      <p:cxnSp>
        <p:nvCxnSpPr>
          <p:cNvPr id="7" name="Elbow Connector 6"/>
          <p:cNvCxnSpPr/>
          <p:nvPr/>
        </p:nvCxnSpPr>
        <p:spPr>
          <a:xfrm flipV="1">
            <a:off x="7074532" y="1611121"/>
            <a:ext cx="720080" cy="504056"/>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94612" y="1611121"/>
            <a:ext cx="0" cy="5040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V="1">
            <a:off x="7794612" y="1601435"/>
            <a:ext cx="720080" cy="504056"/>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514692" y="1601435"/>
            <a:ext cx="0" cy="5040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6977372" y="2259193"/>
            <a:ext cx="712676" cy="516248"/>
          </a:xfrm>
          <a:prstGeom prst="bentConnector3">
            <a:avLst>
              <a:gd name="adj1" fmla="val 27279"/>
            </a:avLst>
          </a:prstGeom>
          <a:ln w="19050"/>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7474024" y="2259193"/>
            <a:ext cx="986408" cy="514140"/>
          </a:xfrm>
          <a:prstGeom prst="bentConnector3">
            <a:avLst>
              <a:gd name="adj1" fmla="val 21996"/>
            </a:avLst>
          </a:prstGeom>
          <a:ln w="19050"/>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flipV="1">
            <a:off x="7474024" y="2947913"/>
            <a:ext cx="914400" cy="514140"/>
          </a:xfrm>
          <a:prstGeom prst="bentConnector3">
            <a:avLst>
              <a:gd name="adj1" fmla="val 54167"/>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34572" y="1853463"/>
            <a:ext cx="0" cy="1598904"/>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154652" y="1853463"/>
            <a:ext cx="0" cy="1598904"/>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8105235" y="2947143"/>
            <a:ext cx="853244" cy="50872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969968" y="3462053"/>
            <a:ext cx="1893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77372" y="2119666"/>
            <a:ext cx="18865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69968" y="2775441"/>
            <a:ext cx="18939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969968" y="1530157"/>
            <a:ext cx="0" cy="19318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47682" y="1693872"/>
            <a:ext cx="606256" cy="338554"/>
          </a:xfrm>
          <a:prstGeom prst="rect">
            <a:avLst/>
          </a:prstGeom>
          <a:noFill/>
        </p:spPr>
        <p:txBody>
          <a:bodyPr wrap="none" rtlCol="0">
            <a:spAutoFit/>
          </a:bodyPr>
          <a:lstStyle/>
          <a:p>
            <a:r>
              <a:rPr lang="en-US" sz="1600" dirty="0" smtClean="0"/>
              <a:t>clock</a:t>
            </a:r>
            <a:endParaRPr lang="en-US" sz="1600" dirty="0"/>
          </a:p>
        </p:txBody>
      </p:sp>
      <p:sp>
        <p:nvSpPr>
          <p:cNvPr id="22" name="TextBox 21"/>
          <p:cNvSpPr txBox="1"/>
          <p:nvPr/>
        </p:nvSpPr>
        <p:spPr>
          <a:xfrm>
            <a:off x="6347682" y="2353408"/>
            <a:ext cx="622286" cy="338554"/>
          </a:xfrm>
          <a:prstGeom prst="rect">
            <a:avLst/>
          </a:prstGeom>
          <a:noFill/>
        </p:spPr>
        <p:txBody>
          <a:bodyPr wrap="none" rtlCol="0">
            <a:spAutoFit/>
          </a:bodyPr>
          <a:lstStyle/>
          <a:p>
            <a:r>
              <a:rPr lang="en-US" sz="1600" dirty="0" smtClean="0"/>
              <a:t>input</a:t>
            </a:r>
            <a:endParaRPr lang="en-US" sz="1600" dirty="0"/>
          </a:p>
        </p:txBody>
      </p:sp>
      <p:sp>
        <p:nvSpPr>
          <p:cNvPr id="23" name="TextBox 22"/>
          <p:cNvSpPr txBox="1"/>
          <p:nvPr/>
        </p:nvSpPr>
        <p:spPr>
          <a:xfrm>
            <a:off x="6207108" y="3035706"/>
            <a:ext cx="753732" cy="338554"/>
          </a:xfrm>
          <a:prstGeom prst="rect">
            <a:avLst/>
          </a:prstGeom>
          <a:noFill/>
        </p:spPr>
        <p:txBody>
          <a:bodyPr wrap="none" rtlCol="0">
            <a:spAutoFit/>
          </a:bodyPr>
          <a:lstStyle/>
          <a:p>
            <a:r>
              <a:rPr lang="en-US" sz="1600" dirty="0" smtClean="0"/>
              <a:t>output</a:t>
            </a:r>
            <a:endParaRPr lang="en-US" sz="1600" dirty="0"/>
          </a:p>
        </p:txBody>
      </p:sp>
      <p:sp>
        <p:nvSpPr>
          <p:cNvPr id="24" name="TextBox 23"/>
          <p:cNvSpPr txBox="1"/>
          <p:nvPr/>
        </p:nvSpPr>
        <p:spPr>
          <a:xfrm>
            <a:off x="6433331" y="1149227"/>
            <a:ext cx="1207767" cy="369332"/>
          </a:xfrm>
          <a:prstGeom prst="rect">
            <a:avLst/>
          </a:prstGeom>
          <a:noFill/>
        </p:spPr>
        <p:txBody>
          <a:bodyPr wrap="none" rtlCol="0">
            <a:spAutoFit/>
          </a:bodyPr>
          <a:lstStyle/>
          <a:p>
            <a:r>
              <a:rPr lang="en-US" dirty="0" smtClean="0"/>
              <a:t>Setup time</a:t>
            </a:r>
            <a:endParaRPr lang="en-US" dirty="0"/>
          </a:p>
        </p:txBody>
      </p:sp>
      <p:sp>
        <p:nvSpPr>
          <p:cNvPr id="25" name="TextBox 24"/>
          <p:cNvSpPr txBox="1"/>
          <p:nvPr/>
        </p:nvSpPr>
        <p:spPr>
          <a:xfrm>
            <a:off x="7668929" y="1176078"/>
            <a:ext cx="1160895" cy="369332"/>
          </a:xfrm>
          <a:prstGeom prst="rect">
            <a:avLst/>
          </a:prstGeom>
          <a:noFill/>
        </p:spPr>
        <p:txBody>
          <a:bodyPr wrap="none" rtlCol="0">
            <a:spAutoFit/>
          </a:bodyPr>
          <a:lstStyle/>
          <a:p>
            <a:r>
              <a:rPr lang="en-US" dirty="0" smtClean="0"/>
              <a:t>Hold  time</a:t>
            </a:r>
            <a:endParaRPr lang="en-US" dirty="0"/>
          </a:p>
        </p:txBody>
      </p:sp>
      <p:cxnSp>
        <p:nvCxnSpPr>
          <p:cNvPr id="26" name="Straight Arrow Connector 25"/>
          <p:cNvCxnSpPr>
            <a:stCxn id="24" idx="2"/>
          </p:cNvCxnSpPr>
          <p:nvPr/>
        </p:nvCxnSpPr>
        <p:spPr>
          <a:xfrm>
            <a:off x="7037215" y="1518559"/>
            <a:ext cx="296495" cy="6645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641098" y="1521211"/>
            <a:ext cx="290126" cy="6645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28535" y="3710157"/>
            <a:ext cx="1625125" cy="369332"/>
          </a:xfrm>
          <a:prstGeom prst="rect">
            <a:avLst/>
          </a:prstGeom>
          <a:noFill/>
        </p:spPr>
        <p:txBody>
          <a:bodyPr wrap="none" rtlCol="0">
            <a:spAutoFit/>
          </a:bodyPr>
          <a:lstStyle/>
          <a:p>
            <a:r>
              <a:rPr lang="en-US" dirty="0" smtClean="0"/>
              <a:t>Clock to Q time</a:t>
            </a:r>
            <a:endParaRPr lang="en-US" dirty="0"/>
          </a:p>
        </p:txBody>
      </p:sp>
      <p:cxnSp>
        <p:nvCxnSpPr>
          <p:cNvPr id="29" name="Straight Arrow Connector 28"/>
          <p:cNvCxnSpPr/>
          <p:nvPr/>
        </p:nvCxnSpPr>
        <p:spPr>
          <a:xfrm flipV="1">
            <a:off x="7474024" y="3309467"/>
            <a:ext cx="320588" cy="4006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81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229600" cy="4525963"/>
          </a:xfrm>
        </p:spPr>
        <p:txBody>
          <a:bodyPr/>
          <a:lstStyle/>
          <a:p>
            <a:pPr marL="0" indent="0">
              <a:buNone/>
            </a:pPr>
            <a:r>
              <a:rPr lang="en-US" dirty="0" smtClean="0"/>
              <a:t>And … </a:t>
            </a:r>
          </a:p>
          <a:p>
            <a:pPr marL="0" indent="0" algn="ctr">
              <a:buNone/>
            </a:pPr>
            <a:r>
              <a:rPr lang="en-US" sz="6000" dirty="0" smtClean="0">
                <a:solidFill>
                  <a:srgbClr val="92D050"/>
                </a:solidFill>
              </a:rPr>
              <a:t>Type out </a:t>
            </a:r>
          </a:p>
          <a:p>
            <a:pPr marL="0" indent="0" algn="ctr">
              <a:buNone/>
            </a:pPr>
            <a:endParaRPr lang="en-US" sz="2000" dirty="0" smtClean="0">
              <a:solidFill>
                <a:srgbClr val="92D050"/>
              </a:solidFill>
            </a:endParaRPr>
          </a:p>
          <a:p>
            <a:pPr marL="0" indent="0" algn="ctr">
              <a:buNone/>
            </a:pPr>
            <a:endParaRPr lang="en-US" sz="2000" dirty="0">
              <a:solidFill>
                <a:srgbClr val="92D050"/>
              </a:solidFill>
            </a:endParaRPr>
          </a:p>
          <a:p>
            <a:pPr marL="0" indent="0" algn="ctr">
              <a:buNone/>
            </a:pPr>
            <a:r>
              <a:rPr lang="en-US" sz="2000" dirty="0" smtClean="0">
                <a:solidFill>
                  <a:srgbClr val="FF0000"/>
                </a:solidFill>
              </a:rPr>
              <a:t>We send the design to production and hope for the best </a:t>
            </a:r>
            <a:r>
              <a:rPr lang="en-US" sz="2000" dirty="0" smtClean="0">
                <a:solidFill>
                  <a:srgbClr val="FF0000"/>
                </a:solidFill>
                <a:sym typeface="Wingdings" pitchFamily="2" charset="2"/>
              </a:rPr>
              <a:t></a:t>
            </a:r>
            <a:endParaRPr lang="en-US" sz="2000" dirty="0">
              <a:solidFill>
                <a:srgbClr val="FF0000"/>
              </a:solidFill>
            </a:endParaRPr>
          </a:p>
        </p:txBody>
      </p:sp>
    </p:spTree>
    <p:extLst>
      <p:ext uri="{BB962C8B-B14F-4D97-AF65-F5344CB8AC3E}">
        <p14:creationId xmlns:p14="http://schemas.microsoft.com/office/powerpoint/2010/main" val="52268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nodeType="withEffect">
                                  <p:stCondLst>
                                    <p:cond delay="0"/>
                                  </p:stCondLst>
                                  <p:endCondLst>
                                    <p:cond evt="onNext" delay="0">
                                      <p:tgtEl>
                                        <p:sldTgt/>
                                      </p:tgtEl>
                                    </p:cond>
                                  </p:endCondLst>
                                  <p:childTnLst>
                                    <p:animClr clrSpc="rgb" dir="cw">
                                      <p:cBhvr override="childStyle">
                                        <p:cTn id="6" dur="250" autoRev="1" fill="remove"/>
                                        <p:tgtEl>
                                          <p:spTgt spid="3">
                                            <p:txEl>
                                              <p:pRg st="1" end="1"/>
                                            </p:txEl>
                                          </p:spTgt>
                                        </p:tgtEl>
                                        <p:attrNameLst>
                                          <p:attrName>style.color</p:attrName>
                                        </p:attrNameLst>
                                      </p:cBhvr>
                                      <p:to>
                                        <a:schemeClr val="bg1"/>
                                      </p:to>
                                    </p:animClr>
                                    <p:animClr clrSpc="rgb" dir="cw">
                                      <p:cBhvr>
                                        <p:cTn id="7" dur="250" autoRev="1" fill="remove"/>
                                        <p:tgtEl>
                                          <p:spTgt spid="3">
                                            <p:txEl>
                                              <p:pRg st="1" end="1"/>
                                            </p:txEl>
                                          </p:spTgt>
                                        </p:tgtEl>
                                        <p:attrNameLst>
                                          <p:attrName>fillcolor</p:attrName>
                                        </p:attrNameLst>
                                      </p:cBhvr>
                                      <p:to>
                                        <a:schemeClr val="bg1"/>
                                      </p:to>
                                    </p:animClr>
                                    <p:set>
                                      <p:cBhvr>
                                        <p:cTn id="8" dur="250" autoRev="1" fill="remove"/>
                                        <p:tgtEl>
                                          <p:spTgt spid="3">
                                            <p:txEl>
                                              <p:pRg st="1" end="1"/>
                                            </p:txEl>
                                          </p:spTgt>
                                        </p:tgtEl>
                                        <p:attrNameLst>
                                          <p:attrName>fill.type</p:attrName>
                                        </p:attrNameLst>
                                      </p:cBhvr>
                                      <p:to>
                                        <p:strVal val="solid"/>
                                      </p:to>
                                    </p:set>
                                    <p:set>
                                      <p:cBhvr>
                                        <p:cTn id="9" dur="250" autoRev="1" fill="remove"/>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making a product</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Characterization (with or without a client)</a:t>
            </a:r>
          </a:p>
          <a:p>
            <a:pPr marL="514350" indent="-514350">
              <a:buFont typeface="+mj-lt"/>
              <a:buAutoNum type="arabicPeriod"/>
            </a:pPr>
            <a:r>
              <a:rPr lang="en-US" dirty="0" smtClean="0"/>
              <a:t>Architectural </a:t>
            </a:r>
          </a:p>
          <a:p>
            <a:pPr marL="514350" indent="-514350">
              <a:buFont typeface="+mj-lt"/>
              <a:buAutoNum type="arabicPeriod"/>
            </a:pPr>
            <a:r>
              <a:rPr lang="en-US" dirty="0" smtClean="0"/>
              <a:t>Design + basic functional testing.</a:t>
            </a:r>
          </a:p>
          <a:p>
            <a:pPr marL="514350" indent="-514350">
              <a:buFont typeface="+mj-lt"/>
              <a:buAutoNum type="arabicPeriod"/>
            </a:pPr>
            <a:r>
              <a:rPr lang="en-US" dirty="0" smtClean="0"/>
              <a:t>Producing first version.</a:t>
            </a:r>
          </a:p>
          <a:p>
            <a:pPr marL="514350" indent="-514350">
              <a:buFont typeface="+mj-lt"/>
              <a:buAutoNum type="arabicPeriod"/>
            </a:pPr>
            <a:r>
              <a:rPr lang="en-US" dirty="0" smtClean="0"/>
              <a:t>Testing and corrections.</a:t>
            </a:r>
          </a:p>
          <a:p>
            <a:pPr marL="514350" indent="-514350">
              <a:buFont typeface="+mj-lt"/>
              <a:buAutoNum type="arabicPeriod"/>
            </a:pPr>
            <a:r>
              <a:rPr lang="en-US" dirty="0" smtClean="0"/>
              <a:t>Making beta version.</a:t>
            </a:r>
          </a:p>
          <a:p>
            <a:pPr marL="514350" indent="-514350">
              <a:buFont typeface="+mj-lt"/>
              <a:buAutoNum type="arabicPeriod"/>
            </a:pPr>
            <a:r>
              <a:rPr lang="en-US" dirty="0" smtClean="0"/>
              <a:t>Field testing (with client).</a:t>
            </a:r>
          </a:p>
          <a:p>
            <a:pPr marL="514350" indent="-514350">
              <a:buFont typeface="+mj-lt"/>
              <a:buAutoNum type="arabicPeriod"/>
            </a:pPr>
            <a:r>
              <a:rPr lang="en-US" dirty="0" smtClean="0"/>
              <a:t>Final version.</a:t>
            </a:r>
          </a:p>
          <a:p>
            <a:pPr marL="514350" indent="-514350">
              <a:buFont typeface="+mj-lt"/>
              <a:buAutoNum type="arabicPeriod"/>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357926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7530" y="40776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Changes for chip design</a:t>
            </a:r>
            <a:endParaRPr lang="en-US" dirty="0"/>
          </a:p>
        </p:txBody>
      </p:sp>
      <p:sp>
        <p:nvSpPr>
          <p:cNvPr id="5" name="Content Placeholder 2"/>
          <p:cNvSpPr txBox="1">
            <a:spLocks/>
          </p:cNvSpPr>
          <p:nvPr/>
        </p:nvSpPr>
        <p:spPr>
          <a:xfrm>
            <a:off x="467544" y="191683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Characterization (with or without a client)</a:t>
            </a:r>
          </a:p>
          <a:p>
            <a:pPr marL="514350" indent="-514350">
              <a:buFont typeface="+mj-lt"/>
              <a:buAutoNum type="arabicPeriod"/>
            </a:pPr>
            <a:r>
              <a:rPr lang="en-US" dirty="0" smtClean="0"/>
              <a:t>Architectural </a:t>
            </a:r>
          </a:p>
          <a:p>
            <a:pPr marL="514350" indent="-514350">
              <a:buFont typeface="+mj-lt"/>
              <a:buAutoNum type="arabicPeriod"/>
            </a:pPr>
            <a:r>
              <a:rPr lang="en-US" dirty="0" smtClean="0"/>
              <a:t>Design + module testing.</a:t>
            </a:r>
          </a:p>
          <a:p>
            <a:pPr marL="514350" indent="-514350">
              <a:buFont typeface="+mj-lt"/>
              <a:buAutoNum type="arabicPeriod"/>
            </a:pPr>
            <a:r>
              <a:rPr lang="en-US" dirty="0" smtClean="0"/>
              <a:t>Full chip integration &amp; verification.</a:t>
            </a:r>
          </a:p>
          <a:p>
            <a:pPr marL="514350" indent="-514350">
              <a:buFont typeface="+mj-lt"/>
              <a:buAutoNum type="arabicPeriod"/>
            </a:pPr>
            <a:r>
              <a:rPr lang="en-US" dirty="0" smtClean="0"/>
              <a:t>Random testing.(RTL freeze)</a:t>
            </a:r>
          </a:p>
          <a:p>
            <a:pPr marL="514350" indent="-514350">
              <a:buFont typeface="+mj-lt"/>
              <a:buAutoNum type="arabicPeriod"/>
            </a:pPr>
            <a:r>
              <a:rPr lang="en-US" dirty="0" smtClean="0"/>
              <a:t>Gate level (with timing)</a:t>
            </a:r>
          </a:p>
          <a:p>
            <a:pPr marL="514350" indent="-514350">
              <a:buFont typeface="+mj-lt"/>
              <a:buAutoNum type="arabicPeriod"/>
            </a:pPr>
            <a:r>
              <a:rPr lang="en-US" dirty="0" smtClean="0"/>
              <a:t>Final version(</a:t>
            </a:r>
            <a:r>
              <a:rPr lang="en-US" dirty="0" err="1" smtClean="0"/>
              <a:t>typeout</a:t>
            </a:r>
            <a:r>
              <a:rPr lang="en-US" dirty="0" smtClean="0"/>
              <a:t>).</a:t>
            </a:r>
          </a:p>
          <a:p>
            <a:pPr marL="514350" indent="-514350">
              <a:buFont typeface="+mj-lt"/>
              <a:buAutoNum type="arabicPeriod"/>
            </a:pPr>
            <a:endParaRPr lang="en-US" dirty="0" smtClean="0"/>
          </a:p>
          <a:p>
            <a:pPr marL="0" indent="0">
              <a:buFont typeface="Arial" pitchFamily="34" charset="0"/>
              <a:buNone/>
            </a:pPr>
            <a:endParaRPr lang="en-US" dirty="0" smtClean="0"/>
          </a:p>
          <a:p>
            <a:endParaRPr lang="en-US" dirty="0"/>
          </a:p>
        </p:txBody>
      </p:sp>
    </p:spTree>
    <p:extLst>
      <p:ext uri="{BB962C8B-B14F-4D97-AF65-F5344CB8AC3E}">
        <p14:creationId xmlns:p14="http://schemas.microsoft.com/office/powerpoint/2010/main" val="1519214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1107876"/>
            <a:ext cx="9144000" cy="53454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5536" y="260648"/>
            <a:ext cx="8229600" cy="1143000"/>
          </a:xfrm>
        </p:spPr>
        <p:txBody>
          <a:bodyPr/>
          <a:lstStyle/>
          <a:p>
            <a:r>
              <a:rPr lang="en-US" dirty="0" smtClean="0"/>
              <a:t>Testing hardware modules</a:t>
            </a:r>
            <a:endParaRPr lang="en-US" dirty="0"/>
          </a:p>
        </p:txBody>
      </p:sp>
      <p:sp>
        <p:nvSpPr>
          <p:cNvPr id="4" name="Rectangle 3"/>
          <p:cNvSpPr/>
          <p:nvPr/>
        </p:nvSpPr>
        <p:spPr>
          <a:xfrm>
            <a:off x="2843809" y="2636912"/>
            <a:ext cx="3240360" cy="26642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068414" y="1738603"/>
            <a:ext cx="2791149" cy="830997"/>
          </a:xfrm>
          <a:prstGeom prst="rect">
            <a:avLst/>
          </a:prstGeom>
          <a:noFill/>
        </p:spPr>
        <p:txBody>
          <a:bodyPr wrap="none" rtlCol="0">
            <a:spAutoFit/>
          </a:bodyPr>
          <a:lstStyle/>
          <a:p>
            <a:pPr algn="ctr"/>
            <a:r>
              <a:rPr lang="en-US" sz="2400" dirty="0" err="1" smtClean="0">
                <a:solidFill>
                  <a:srgbClr val="FF0000"/>
                </a:solidFill>
                <a:latin typeface="Aharoni" pitchFamily="2" charset="-79"/>
                <a:cs typeface="Aharoni" pitchFamily="2" charset="-79"/>
              </a:rPr>
              <a:t>DUT.v</a:t>
            </a:r>
            <a:endParaRPr lang="en-US" sz="2400" dirty="0" smtClean="0">
              <a:solidFill>
                <a:srgbClr val="FF0000"/>
              </a:solidFill>
              <a:latin typeface="Aharoni" pitchFamily="2" charset="-79"/>
              <a:cs typeface="Aharoni" pitchFamily="2" charset="-79"/>
            </a:endParaRPr>
          </a:p>
          <a:p>
            <a:pPr algn="ctr"/>
            <a:r>
              <a:rPr lang="en-US" sz="2400" dirty="0" smtClean="0">
                <a:solidFill>
                  <a:srgbClr val="FF0000"/>
                </a:solidFill>
                <a:latin typeface="Aharoni" pitchFamily="2" charset="-79"/>
                <a:cs typeface="Aharoni" pitchFamily="2" charset="-79"/>
              </a:rPr>
              <a:t>Design Under Test</a:t>
            </a:r>
            <a:endParaRPr lang="en-US" sz="2400" dirty="0">
              <a:solidFill>
                <a:srgbClr val="FF0000"/>
              </a:solidFill>
              <a:latin typeface="Aharoni" pitchFamily="2" charset="-79"/>
              <a:cs typeface="Aharoni" pitchFamily="2" charset="-79"/>
            </a:endParaRPr>
          </a:p>
        </p:txBody>
      </p:sp>
      <p:sp>
        <p:nvSpPr>
          <p:cNvPr id="6" name="Right Arrow 5"/>
          <p:cNvSpPr/>
          <p:nvPr/>
        </p:nvSpPr>
        <p:spPr>
          <a:xfrm rot="10800000">
            <a:off x="6084168" y="3447002"/>
            <a:ext cx="576064"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2411761" y="3447002"/>
            <a:ext cx="432048"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292079" y="3784394"/>
            <a:ext cx="792088" cy="369332"/>
          </a:xfrm>
          <a:prstGeom prst="rect">
            <a:avLst/>
          </a:prstGeom>
          <a:noFill/>
        </p:spPr>
        <p:txBody>
          <a:bodyPr wrap="square" rtlCol="0">
            <a:spAutoFit/>
          </a:bodyPr>
          <a:lstStyle/>
          <a:p>
            <a:r>
              <a:rPr lang="en-US" dirty="0" smtClean="0">
                <a:solidFill>
                  <a:srgbClr val="FF0000"/>
                </a:solidFill>
              </a:rPr>
              <a:t>inputs</a:t>
            </a:r>
            <a:endParaRPr lang="en-US" dirty="0">
              <a:solidFill>
                <a:srgbClr val="FF0000"/>
              </a:solidFill>
            </a:endParaRPr>
          </a:p>
        </p:txBody>
      </p:sp>
      <p:sp>
        <p:nvSpPr>
          <p:cNvPr id="9" name="TextBox 8"/>
          <p:cNvSpPr txBox="1"/>
          <p:nvPr/>
        </p:nvSpPr>
        <p:spPr>
          <a:xfrm>
            <a:off x="2862977" y="3784394"/>
            <a:ext cx="988943" cy="369332"/>
          </a:xfrm>
          <a:prstGeom prst="rect">
            <a:avLst/>
          </a:prstGeom>
          <a:noFill/>
        </p:spPr>
        <p:txBody>
          <a:bodyPr wrap="square" rtlCol="0">
            <a:spAutoFit/>
          </a:bodyPr>
          <a:lstStyle/>
          <a:p>
            <a:r>
              <a:rPr lang="en-US" dirty="0" smtClean="0">
                <a:solidFill>
                  <a:srgbClr val="FF0000"/>
                </a:solidFill>
              </a:rPr>
              <a:t>outputs</a:t>
            </a:r>
            <a:endParaRPr lang="en-US" dirty="0">
              <a:solidFill>
                <a:srgbClr val="FF0000"/>
              </a:solidFill>
            </a:endParaRPr>
          </a:p>
        </p:txBody>
      </p:sp>
      <p:sp>
        <p:nvSpPr>
          <p:cNvPr id="10" name="Rectangle 9"/>
          <p:cNvSpPr/>
          <p:nvPr/>
        </p:nvSpPr>
        <p:spPr>
          <a:xfrm>
            <a:off x="6660232" y="2276872"/>
            <a:ext cx="2304256" cy="33843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1" name="TextBox 10"/>
          <p:cNvSpPr txBox="1"/>
          <p:nvPr/>
        </p:nvSpPr>
        <p:spPr>
          <a:xfrm>
            <a:off x="6696236" y="2420888"/>
            <a:ext cx="2232247" cy="1231106"/>
          </a:xfrm>
          <a:prstGeom prst="rect">
            <a:avLst/>
          </a:prstGeom>
          <a:noFill/>
        </p:spPr>
        <p:txBody>
          <a:bodyPr wrap="square" rtlCol="0">
            <a:spAutoFit/>
          </a:bodyPr>
          <a:lstStyle/>
          <a:p>
            <a:pPr algn="ctr"/>
            <a:r>
              <a:rPr lang="en-US" sz="2000" dirty="0" smtClean="0">
                <a:solidFill>
                  <a:schemeClr val="accent2">
                    <a:lumMod val="75000"/>
                  </a:schemeClr>
                </a:solidFill>
              </a:rPr>
              <a:t>SIGNAL DRIVER</a:t>
            </a:r>
          </a:p>
          <a:p>
            <a:pPr algn="ctr"/>
            <a:r>
              <a:rPr lang="en-US" dirty="0" smtClean="0">
                <a:solidFill>
                  <a:schemeClr val="accent2">
                    <a:lumMod val="75000"/>
                  </a:schemeClr>
                </a:solidFill>
              </a:rPr>
              <a:t>Simulate the full system inputs to our DUT</a:t>
            </a:r>
            <a:endParaRPr lang="en-US" dirty="0">
              <a:solidFill>
                <a:schemeClr val="accent2">
                  <a:lumMod val="75000"/>
                </a:schemeClr>
              </a:solidFill>
            </a:endParaRPr>
          </a:p>
        </p:txBody>
      </p:sp>
      <p:sp>
        <p:nvSpPr>
          <p:cNvPr id="12" name="Rectangle 11"/>
          <p:cNvSpPr/>
          <p:nvPr/>
        </p:nvSpPr>
        <p:spPr>
          <a:xfrm>
            <a:off x="107504" y="2276872"/>
            <a:ext cx="2304256" cy="33843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3" name="TextBox 12"/>
          <p:cNvSpPr txBox="1"/>
          <p:nvPr/>
        </p:nvSpPr>
        <p:spPr>
          <a:xfrm>
            <a:off x="143508" y="2420888"/>
            <a:ext cx="2232247" cy="1508105"/>
          </a:xfrm>
          <a:prstGeom prst="rect">
            <a:avLst/>
          </a:prstGeom>
          <a:noFill/>
        </p:spPr>
        <p:txBody>
          <a:bodyPr wrap="square" rtlCol="0">
            <a:spAutoFit/>
          </a:bodyPr>
          <a:lstStyle/>
          <a:p>
            <a:pPr algn="ctr"/>
            <a:r>
              <a:rPr lang="en-US" sz="2000" dirty="0" smtClean="0">
                <a:solidFill>
                  <a:schemeClr val="accent2">
                    <a:lumMod val="75000"/>
                  </a:schemeClr>
                </a:solidFill>
              </a:rPr>
              <a:t>OUTPUTS CHECKER</a:t>
            </a:r>
          </a:p>
          <a:p>
            <a:pPr algn="ctr"/>
            <a:r>
              <a:rPr lang="en-US" dirty="0" smtClean="0">
                <a:solidFill>
                  <a:schemeClr val="accent2">
                    <a:lumMod val="75000"/>
                  </a:schemeClr>
                </a:solidFill>
              </a:rPr>
              <a:t>Checks the DUT outputs against the DUT expected outputs  </a:t>
            </a:r>
            <a:endParaRPr lang="en-US" dirty="0">
              <a:solidFill>
                <a:schemeClr val="accent2">
                  <a:lumMod val="75000"/>
                </a:schemeClr>
              </a:solidFill>
            </a:endParaRPr>
          </a:p>
        </p:txBody>
      </p:sp>
      <p:sp>
        <p:nvSpPr>
          <p:cNvPr id="14" name="Right Arrow 13"/>
          <p:cNvSpPr/>
          <p:nvPr/>
        </p:nvSpPr>
        <p:spPr>
          <a:xfrm rot="16200000">
            <a:off x="917594" y="1538790"/>
            <a:ext cx="432048" cy="10441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63320" y="1107876"/>
            <a:ext cx="1940596" cy="646331"/>
          </a:xfrm>
          <a:prstGeom prst="rect">
            <a:avLst/>
          </a:prstGeom>
          <a:noFill/>
        </p:spPr>
        <p:txBody>
          <a:bodyPr wrap="none" rtlCol="0">
            <a:spAutoFit/>
          </a:bodyPr>
          <a:lstStyle/>
          <a:p>
            <a:pPr algn="ctr"/>
            <a:r>
              <a:rPr lang="en-US" dirty="0" smtClean="0"/>
              <a:t>PASS/FAIL</a:t>
            </a:r>
          </a:p>
          <a:p>
            <a:pPr algn="ctr"/>
            <a:r>
              <a:rPr lang="en-US" dirty="0" smtClean="0"/>
              <a:t>Message to log file</a:t>
            </a:r>
            <a:endParaRPr lang="en-US" dirty="0"/>
          </a:p>
        </p:txBody>
      </p:sp>
      <p:sp>
        <p:nvSpPr>
          <p:cNvPr id="17" name="TextBox 16"/>
          <p:cNvSpPr txBox="1"/>
          <p:nvPr/>
        </p:nvSpPr>
        <p:spPr>
          <a:xfrm>
            <a:off x="5506288" y="1200386"/>
            <a:ext cx="1731821" cy="646331"/>
          </a:xfrm>
          <a:prstGeom prst="rect">
            <a:avLst/>
          </a:prstGeom>
          <a:noFill/>
        </p:spPr>
        <p:txBody>
          <a:bodyPr wrap="none" rtlCol="0">
            <a:spAutoFit/>
          </a:bodyPr>
          <a:lstStyle/>
          <a:p>
            <a:r>
              <a:rPr lang="en-US" dirty="0" smtClean="0">
                <a:solidFill>
                  <a:schemeClr val="bg2">
                    <a:lumMod val="25000"/>
                  </a:schemeClr>
                </a:solidFill>
              </a:rPr>
              <a:t>Test </a:t>
            </a:r>
            <a:r>
              <a:rPr lang="en-US" dirty="0" err="1" smtClean="0">
                <a:solidFill>
                  <a:schemeClr val="bg2">
                    <a:lumMod val="25000"/>
                  </a:schemeClr>
                </a:solidFill>
              </a:rPr>
              <a:t>bench.v</a:t>
            </a:r>
            <a:r>
              <a:rPr lang="en-US" dirty="0" smtClean="0">
                <a:solidFill>
                  <a:schemeClr val="bg2">
                    <a:lumMod val="25000"/>
                  </a:schemeClr>
                </a:solidFill>
              </a:rPr>
              <a:t> </a:t>
            </a:r>
          </a:p>
          <a:p>
            <a:r>
              <a:rPr lang="en-US" dirty="0" smtClean="0">
                <a:solidFill>
                  <a:schemeClr val="bg2">
                    <a:lumMod val="25000"/>
                  </a:schemeClr>
                </a:solidFill>
              </a:rPr>
              <a:t>(simulate board)</a:t>
            </a:r>
            <a:endParaRPr lang="en-US" dirty="0">
              <a:solidFill>
                <a:schemeClr val="bg2">
                  <a:lumMod val="25000"/>
                </a:schemeClr>
              </a:solidFill>
            </a:endParaRPr>
          </a:p>
        </p:txBody>
      </p:sp>
    </p:spTree>
    <p:extLst>
      <p:ext uri="{BB962C8B-B14F-4D97-AF65-F5344CB8AC3E}">
        <p14:creationId xmlns:p14="http://schemas.microsoft.com/office/powerpoint/2010/main" val="57684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P spid="11" grpId="0"/>
      <p:bldP spid="12" grpId="0" animBg="1"/>
      <p:bldP spid="13" grpId="0"/>
      <p:bldP spid="14" grpId="0" animBg="1"/>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the old hardware testing method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signal driver machine only worked in low level. We had to prepare the data manually to feed it to the machine. Making high level sequences is very hard.</a:t>
            </a:r>
          </a:p>
          <a:p>
            <a:r>
              <a:rPr lang="en-US" dirty="0" smtClean="0"/>
              <a:t>The machine was relevant to the test-bench. Making it harder to reuse.</a:t>
            </a:r>
          </a:p>
          <a:p>
            <a:r>
              <a:rPr lang="en-US" dirty="0" smtClean="0"/>
              <a:t>We had to prepare the test outcome to match with the DUT outputs. We don’t have an automatic mechanism to prepare it for us from the inputs. So it is very hard to do random tests.</a:t>
            </a:r>
            <a:endParaRPr lang="en-US" dirty="0"/>
          </a:p>
        </p:txBody>
      </p:sp>
    </p:spTree>
    <p:extLst>
      <p:ext uri="{BB962C8B-B14F-4D97-AF65-F5344CB8AC3E}">
        <p14:creationId xmlns:p14="http://schemas.microsoft.com/office/powerpoint/2010/main" val="915709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07504" y="1052736"/>
            <a:ext cx="8856984" cy="56166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7504" y="0"/>
            <a:ext cx="9036496" cy="1143000"/>
          </a:xfrm>
        </p:spPr>
        <p:txBody>
          <a:bodyPr>
            <a:noAutofit/>
          </a:bodyPr>
          <a:lstStyle/>
          <a:p>
            <a:r>
              <a:rPr lang="en-US" sz="3600" dirty="0" smtClean="0"/>
              <a:t>Automatic hardware verification environment</a:t>
            </a:r>
            <a:endParaRPr lang="en-US" sz="3600" dirty="0"/>
          </a:p>
        </p:txBody>
      </p:sp>
      <p:sp>
        <p:nvSpPr>
          <p:cNvPr id="6" name="Right Arrow 5"/>
          <p:cNvSpPr/>
          <p:nvPr/>
        </p:nvSpPr>
        <p:spPr>
          <a:xfrm rot="10800000">
            <a:off x="4806236" y="4688511"/>
            <a:ext cx="2192625"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Arrow 6"/>
          <p:cNvSpPr/>
          <p:nvPr/>
        </p:nvSpPr>
        <p:spPr>
          <a:xfrm rot="10800000">
            <a:off x="0" y="4688511"/>
            <a:ext cx="1891604"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894107" y="4192002"/>
            <a:ext cx="2912132" cy="2383234"/>
            <a:chOff x="2803612" y="3651994"/>
            <a:chExt cx="3240360" cy="2664296"/>
          </a:xfrm>
        </p:grpSpPr>
        <p:sp>
          <p:nvSpPr>
            <p:cNvPr id="4" name="Rectangle 3"/>
            <p:cNvSpPr/>
            <p:nvPr/>
          </p:nvSpPr>
          <p:spPr>
            <a:xfrm>
              <a:off x="2803612" y="3651994"/>
              <a:ext cx="3240360" cy="2664296"/>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875924" y="3818625"/>
              <a:ext cx="3105742" cy="928999"/>
            </a:xfrm>
            <a:prstGeom prst="rect">
              <a:avLst/>
            </a:prstGeom>
            <a:noFill/>
          </p:spPr>
          <p:txBody>
            <a:bodyPr wrap="none" rtlCol="0">
              <a:spAutoFit/>
            </a:bodyPr>
            <a:lstStyle/>
            <a:p>
              <a:pPr algn="ctr"/>
              <a:r>
                <a:rPr lang="en-US" sz="2400" dirty="0" err="1" smtClean="0">
                  <a:solidFill>
                    <a:srgbClr val="FF0000"/>
                  </a:solidFill>
                  <a:latin typeface="Aharoni" pitchFamily="2" charset="-79"/>
                  <a:cs typeface="Aharoni" pitchFamily="2" charset="-79"/>
                </a:rPr>
                <a:t>DUT.v</a:t>
              </a:r>
              <a:endParaRPr lang="en-US" sz="2400" dirty="0" smtClean="0">
                <a:solidFill>
                  <a:srgbClr val="FF0000"/>
                </a:solidFill>
                <a:latin typeface="Aharoni" pitchFamily="2" charset="-79"/>
                <a:cs typeface="Aharoni" pitchFamily="2" charset="-79"/>
              </a:endParaRPr>
            </a:p>
            <a:p>
              <a:pPr algn="ctr"/>
              <a:r>
                <a:rPr lang="en-US" sz="2400" dirty="0" smtClean="0">
                  <a:solidFill>
                    <a:srgbClr val="FF0000"/>
                  </a:solidFill>
                  <a:latin typeface="Aharoni" pitchFamily="2" charset="-79"/>
                  <a:cs typeface="Aharoni" pitchFamily="2" charset="-79"/>
                </a:rPr>
                <a:t>Design Under Test</a:t>
              </a:r>
              <a:endParaRPr lang="en-US" sz="2400" dirty="0">
                <a:solidFill>
                  <a:srgbClr val="FF0000"/>
                </a:solidFill>
                <a:latin typeface="Aharoni" pitchFamily="2" charset="-79"/>
                <a:cs typeface="Aharoni" pitchFamily="2" charset="-79"/>
              </a:endParaRPr>
            </a:p>
          </p:txBody>
        </p:sp>
        <p:sp>
          <p:nvSpPr>
            <p:cNvPr id="8" name="TextBox 7"/>
            <p:cNvSpPr txBox="1"/>
            <p:nvPr/>
          </p:nvSpPr>
          <p:spPr>
            <a:xfrm>
              <a:off x="5047086" y="4799476"/>
              <a:ext cx="996884" cy="412888"/>
            </a:xfrm>
            <a:prstGeom prst="rect">
              <a:avLst/>
            </a:prstGeom>
            <a:noFill/>
          </p:spPr>
          <p:txBody>
            <a:bodyPr wrap="square" rtlCol="0">
              <a:spAutoFit/>
            </a:bodyPr>
            <a:lstStyle/>
            <a:p>
              <a:r>
                <a:rPr lang="en-US" dirty="0" smtClean="0">
                  <a:solidFill>
                    <a:srgbClr val="FF0000"/>
                  </a:solidFill>
                </a:rPr>
                <a:t>inputs</a:t>
              </a:r>
              <a:endParaRPr lang="en-US" dirty="0">
                <a:solidFill>
                  <a:srgbClr val="FF0000"/>
                </a:solidFill>
              </a:endParaRPr>
            </a:p>
          </p:txBody>
        </p:sp>
        <p:sp>
          <p:nvSpPr>
            <p:cNvPr id="9" name="TextBox 8"/>
            <p:cNvSpPr txBox="1"/>
            <p:nvPr/>
          </p:nvSpPr>
          <p:spPr>
            <a:xfrm>
              <a:off x="2822780" y="4799476"/>
              <a:ext cx="1182693" cy="412888"/>
            </a:xfrm>
            <a:prstGeom prst="rect">
              <a:avLst/>
            </a:prstGeom>
            <a:noFill/>
          </p:spPr>
          <p:txBody>
            <a:bodyPr wrap="square" rtlCol="0">
              <a:spAutoFit/>
            </a:bodyPr>
            <a:lstStyle/>
            <a:p>
              <a:r>
                <a:rPr lang="en-US" dirty="0" smtClean="0">
                  <a:solidFill>
                    <a:srgbClr val="FF0000"/>
                  </a:solidFill>
                </a:rPr>
                <a:t>outputs</a:t>
              </a:r>
              <a:endParaRPr lang="en-US" dirty="0">
                <a:solidFill>
                  <a:srgbClr val="FF0000"/>
                </a:solidFill>
              </a:endParaRPr>
            </a:p>
          </p:txBody>
        </p:sp>
      </p:grpSp>
      <p:grpSp>
        <p:nvGrpSpPr>
          <p:cNvPr id="3" name="Group 2"/>
          <p:cNvGrpSpPr/>
          <p:nvPr/>
        </p:nvGrpSpPr>
        <p:grpSpPr>
          <a:xfrm>
            <a:off x="6998862" y="3845902"/>
            <a:ext cx="1471971" cy="2607434"/>
            <a:chOff x="6620035" y="3291954"/>
            <a:chExt cx="2304256" cy="3384376"/>
          </a:xfrm>
        </p:grpSpPr>
        <p:sp>
          <p:nvSpPr>
            <p:cNvPr id="10" name="Rectangle 9"/>
            <p:cNvSpPr/>
            <p:nvPr/>
          </p:nvSpPr>
          <p:spPr>
            <a:xfrm>
              <a:off x="6620035" y="3291954"/>
              <a:ext cx="2304256" cy="33843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1" name="TextBox 10"/>
            <p:cNvSpPr txBox="1"/>
            <p:nvPr/>
          </p:nvSpPr>
          <p:spPr>
            <a:xfrm>
              <a:off x="6656040" y="3435970"/>
              <a:ext cx="2232247" cy="1997427"/>
            </a:xfrm>
            <a:prstGeom prst="rect">
              <a:avLst/>
            </a:prstGeom>
            <a:noFill/>
          </p:spPr>
          <p:txBody>
            <a:bodyPr wrap="square" rtlCol="0">
              <a:spAutoFit/>
            </a:bodyPr>
            <a:lstStyle/>
            <a:p>
              <a:pPr algn="ctr"/>
              <a:r>
                <a:rPr lang="en-US" sz="2000" dirty="0" smtClean="0">
                  <a:solidFill>
                    <a:schemeClr val="accent2">
                      <a:lumMod val="75000"/>
                    </a:schemeClr>
                  </a:solidFill>
                </a:rPr>
                <a:t>SIGNAL DRIVER</a:t>
              </a:r>
            </a:p>
            <a:p>
              <a:pPr algn="ctr"/>
              <a:r>
                <a:rPr lang="en-US" dirty="0" smtClean="0">
                  <a:solidFill>
                    <a:schemeClr val="accent2">
                      <a:lumMod val="75000"/>
                    </a:schemeClr>
                  </a:solidFill>
                </a:rPr>
                <a:t>Generate the input signals to our DUT</a:t>
              </a:r>
              <a:endParaRPr lang="en-US" dirty="0">
                <a:solidFill>
                  <a:schemeClr val="accent2">
                    <a:lumMod val="75000"/>
                  </a:schemeClr>
                </a:solidFill>
              </a:endParaRPr>
            </a:p>
          </p:txBody>
        </p:sp>
      </p:grpSp>
      <p:grpSp>
        <p:nvGrpSpPr>
          <p:cNvPr id="30" name="Group 29"/>
          <p:cNvGrpSpPr/>
          <p:nvPr/>
        </p:nvGrpSpPr>
        <p:grpSpPr>
          <a:xfrm>
            <a:off x="6798225" y="1270500"/>
            <a:ext cx="1878231" cy="1974201"/>
            <a:chOff x="7690504" y="1196752"/>
            <a:chExt cx="1429765" cy="2091852"/>
          </a:xfrm>
        </p:grpSpPr>
        <p:sp>
          <p:nvSpPr>
            <p:cNvPr id="12" name="Rectangle 11"/>
            <p:cNvSpPr/>
            <p:nvPr/>
          </p:nvSpPr>
          <p:spPr>
            <a:xfrm>
              <a:off x="7690504" y="1196752"/>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7" name="TextBox 16"/>
            <p:cNvSpPr txBox="1"/>
            <p:nvPr/>
          </p:nvSpPr>
          <p:spPr>
            <a:xfrm>
              <a:off x="7690504" y="1412776"/>
              <a:ext cx="1425971" cy="1292662"/>
            </a:xfrm>
            <a:prstGeom prst="rect">
              <a:avLst/>
            </a:prstGeom>
            <a:noFill/>
          </p:spPr>
          <p:txBody>
            <a:bodyPr wrap="square" rtlCol="0">
              <a:spAutoFit/>
            </a:bodyPr>
            <a:lstStyle/>
            <a:p>
              <a:pPr algn="ctr"/>
              <a:r>
                <a:rPr lang="en-US" sz="2000" dirty="0" smtClean="0">
                  <a:solidFill>
                    <a:schemeClr val="accent2">
                      <a:lumMod val="75000"/>
                    </a:schemeClr>
                  </a:solidFill>
                </a:rPr>
                <a:t>SEQUENCE DRIVER</a:t>
              </a:r>
            </a:p>
            <a:p>
              <a:pPr algn="ctr"/>
              <a:endParaRPr lang="en-US" sz="2000" dirty="0" smtClean="0">
                <a:solidFill>
                  <a:schemeClr val="accent2">
                    <a:lumMod val="75000"/>
                  </a:schemeClr>
                </a:solidFill>
              </a:endParaRPr>
            </a:p>
            <a:p>
              <a:pPr algn="ctr"/>
              <a:endParaRPr lang="en-US" dirty="0">
                <a:solidFill>
                  <a:schemeClr val="accent2">
                    <a:lumMod val="75000"/>
                  </a:schemeClr>
                </a:solidFill>
              </a:endParaRPr>
            </a:p>
          </p:txBody>
        </p:sp>
      </p:grpSp>
      <p:grpSp>
        <p:nvGrpSpPr>
          <p:cNvPr id="29" name="Group 28"/>
          <p:cNvGrpSpPr/>
          <p:nvPr/>
        </p:nvGrpSpPr>
        <p:grpSpPr>
          <a:xfrm>
            <a:off x="5079467" y="2555796"/>
            <a:ext cx="1285749" cy="1850594"/>
            <a:chOff x="4716016" y="2107621"/>
            <a:chExt cx="1429765" cy="2091852"/>
          </a:xfrm>
        </p:grpSpPr>
        <p:sp>
          <p:nvSpPr>
            <p:cNvPr id="19" name="Rectangle 18"/>
            <p:cNvSpPr/>
            <p:nvPr/>
          </p:nvSpPr>
          <p:spPr>
            <a:xfrm>
              <a:off x="4716016" y="2107621"/>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22" name="TextBox 21"/>
            <p:cNvSpPr txBox="1"/>
            <p:nvPr/>
          </p:nvSpPr>
          <p:spPr>
            <a:xfrm>
              <a:off x="4719810" y="2176173"/>
              <a:ext cx="1425971" cy="1292662"/>
            </a:xfrm>
            <a:prstGeom prst="rect">
              <a:avLst/>
            </a:prstGeom>
            <a:noFill/>
          </p:spPr>
          <p:txBody>
            <a:bodyPr wrap="square" rtlCol="0">
              <a:spAutoFit/>
            </a:bodyPr>
            <a:lstStyle/>
            <a:p>
              <a:pPr algn="ctr"/>
              <a:r>
                <a:rPr lang="en-US" sz="2000" dirty="0" smtClean="0">
                  <a:solidFill>
                    <a:schemeClr val="accent2">
                      <a:lumMod val="75000"/>
                    </a:schemeClr>
                  </a:solidFill>
                </a:rPr>
                <a:t>INPUT</a:t>
              </a:r>
            </a:p>
            <a:p>
              <a:pPr algn="ctr"/>
              <a:r>
                <a:rPr lang="en-US" sz="2000" dirty="0" smtClean="0">
                  <a:solidFill>
                    <a:schemeClr val="accent2">
                      <a:lumMod val="75000"/>
                    </a:schemeClr>
                  </a:solidFill>
                </a:rPr>
                <a:t>MONITOR</a:t>
              </a:r>
            </a:p>
            <a:p>
              <a:pPr algn="ctr"/>
              <a:endParaRPr lang="en-US" sz="2000" dirty="0" smtClean="0">
                <a:solidFill>
                  <a:schemeClr val="accent2">
                    <a:lumMod val="75000"/>
                  </a:schemeClr>
                </a:solidFill>
              </a:endParaRPr>
            </a:p>
            <a:p>
              <a:pPr algn="ctr"/>
              <a:endParaRPr lang="en-US" dirty="0">
                <a:solidFill>
                  <a:schemeClr val="accent2">
                    <a:lumMod val="75000"/>
                  </a:schemeClr>
                </a:solidFill>
              </a:endParaRPr>
            </a:p>
          </p:txBody>
        </p:sp>
      </p:grpSp>
      <p:grpSp>
        <p:nvGrpSpPr>
          <p:cNvPr id="27" name="Group 26"/>
          <p:cNvGrpSpPr/>
          <p:nvPr/>
        </p:nvGrpSpPr>
        <p:grpSpPr>
          <a:xfrm>
            <a:off x="470956" y="2555796"/>
            <a:ext cx="1310736" cy="1850593"/>
            <a:chOff x="395536" y="1809713"/>
            <a:chExt cx="1429765" cy="2091852"/>
          </a:xfrm>
        </p:grpSpPr>
        <p:sp>
          <p:nvSpPr>
            <p:cNvPr id="20" name="Rectangle 19"/>
            <p:cNvSpPr/>
            <p:nvPr/>
          </p:nvSpPr>
          <p:spPr>
            <a:xfrm>
              <a:off x="395536" y="1809713"/>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23" name="TextBox 22"/>
            <p:cNvSpPr txBox="1"/>
            <p:nvPr/>
          </p:nvSpPr>
          <p:spPr>
            <a:xfrm>
              <a:off x="395536" y="1860885"/>
              <a:ext cx="1425971" cy="1292662"/>
            </a:xfrm>
            <a:prstGeom prst="rect">
              <a:avLst/>
            </a:prstGeom>
            <a:noFill/>
          </p:spPr>
          <p:txBody>
            <a:bodyPr wrap="square" rtlCol="0">
              <a:spAutoFit/>
            </a:bodyPr>
            <a:lstStyle/>
            <a:p>
              <a:pPr algn="ctr"/>
              <a:r>
                <a:rPr lang="en-US" sz="2000" dirty="0" smtClean="0">
                  <a:solidFill>
                    <a:schemeClr val="accent2">
                      <a:lumMod val="75000"/>
                    </a:schemeClr>
                  </a:solidFill>
                </a:rPr>
                <a:t>OUTPUT</a:t>
              </a:r>
            </a:p>
            <a:p>
              <a:pPr algn="ctr"/>
              <a:r>
                <a:rPr lang="en-US" sz="2000" dirty="0" smtClean="0">
                  <a:solidFill>
                    <a:schemeClr val="accent2">
                      <a:lumMod val="75000"/>
                    </a:schemeClr>
                  </a:solidFill>
                </a:rPr>
                <a:t>MONITOR</a:t>
              </a:r>
            </a:p>
            <a:p>
              <a:pPr algn="ctr"/>
              <a:endParaRPr lang="en-US" sz="2000" dirty="0" smtClean="0">
                <a:solidFill>
                  <a:schemeClr val="accent2">
                    <a:lumMod val="75000"/>
                  </a:schemeClr>
                </a:solidFill>
              </a:endParaRPr>
            </a:p>
            <a:p>
              <a:pPr algn="ctr"/>
              <a:endParaRPr lang="en-US" dirty="0">
                <a:solidFill>
                  <a:schemeClr val="accent2">
                    <a:lumMod val="75000"/>
                  </a:schemeClr>
                </a:solidFill>
              </a:endParaRPr>
            </a:p>
          </p:txBody>
        </p:sp>
      </p:grpSp>
      <p:grpSp>
        <p:nvGrpSpPr>
          <p:cNvPr id="28" name="Group 27"/>
          <p:cNvGrpSpPr/>
          <p:nvPr/>
        </p:nvGrpSpPr>
        <p:grpSpPr>
          <a:xfrm>
            <a:off x="2347424" y="2473347"/>
            <a:ext cx="2091852" cy="1429765"/>
            <a:chOff x="2498361" y="1094830"/>
            <a:chExt cx="2091852" cy="1429765"/>
          </a:xfrm>
        </p:grpSpPr>
        <p:sp>
          <p:nvSpPr>
            <p:cNvPr id="18" name="Rectangle 17"/>
            <p:cNvSpPr/>
            <p:nvPr/>
          </p:nvSpPr>
          <p:spPr>
            <a:xfrm rot="16200000">
              <a:off x="2829404" y="763787"/>
              <a:ext cx="1429765" cy="20918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24" name="TextBox 23"/>
            <p:cNvSpPr txBox="1"/>
            <p:nvPr/>
          </p:nvSpPr>
          <p:spPr>
            <a:xfrm>
              <a:off x="2831300" y="1107423"/>
              <a:ext cx="1425971" cy="1292662"/>
            </a:xfrm>
            <a:prstGeom prst="rect">
              <a:avLst/>
            </a:prstGeom>
            <a:noFill/>
          </p:spPr>
          <p:txBody>
            <a:bodyPr wrap="square" rtlCol="0">
              <a:spAutoFit/>
            </a:bodyPr>
            <a:lstStyle/>
            <a:p>
              <a:pPr algn="ctr"/>
              <a:r>
                <a:rPr lang="en-US" sz="2000" dirty="0" smtClean="0">
                  <a:solidFill>
                    <a:schemeClr val="accent2">
                      <a:lumMod val="75000"/>
                    </a:schemeClr>
                  </a:solidFill>
                </a:rPr>
                <a:t>CHECKER</a:t>
              </a:r>
            </a:p>
            <a:p>
              <a:pPr algn="ctr"/>
              <a:r>
                <a:rPr lang="en-US" sz="2000" dirty="0" smtClean="0">
                  <a:solidFill>
                    <a:schemeClr val="accent2">
                      <a:lumMod val="75000"/>
                    </a:schemeClr>
                  </a:solidFill>
                </a:rPr>
                <a:t>(S/B)</a:t>
              </a:r>
            </a:p>
            <a:p>
              <a:pPr algn="ctr"/>
              <a:endParaRPr lang="en-US" sz="2000" dirty="0" smtClean="0">
                <a:solidFill>
                  <a:schemeClr val="accent2">
                    <a:lumMod val="75000"/>
                  </a:schemeClr>
                </a:solidFill>
              </a:endParaRPr>
            </a:p>
            <a:p>
              <a:pPr algn="ctr"/>
              <a:endParaRPr lang="en-US" dirty="0">
                <a:solidFill>
                  <a:schemeClr val="accent2">
                    <a:lumMod val="75000"/>
                  </a:schemeClr>
                </a:solidFill>
              </a:endParaRPr>
            </a:p>
          </p:txBody>
        </p:sp>
      </p:grpSp>
      <p:sp>
        <p:nvSpPr>
          <p:cNvPr id="25" name="Right Arrow 24"/>
          <p:cNvSpPr/>
          <p:nvPr/>
        </p:nvSpPr>
        <p:spPr>
          <a:xfrm rot="16200000">
            <a:off x="3212157" y="1819029"/>
            <a:ext cx="290660" cy="10441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781692" y="1901225"/>
            <a:ext cx="3186567" cy="369332"/>
          </a:xfrm>
          <a:prstGeom prst="rect">
            <a:avLst/>
          </a:prstGeom>
          <a:noFill/>
        </p:spPr>
        <p:txBody>
          <a:bodyPr wrap="square" rtlCol="0">
            <a:spAutoFit/>
          </a:bodyPr>
          <a:lstStyle/>
          <a:p>
            <a:pPr algn="ctr"/>
            <a:r>
              <a:rPr lang="en-US" dirty="0" smtClean="0"/>
              <a:t>Message to log file</a:t>
            </a:r>
            <a:endParaRPr lang="en-US" dirty="0"/>
          </a:p>
        </p:txBody>
      </p:sp>
      <p:sp>
        <p:nvSpPr>
          <p:cNvPr id="31" name="Right Arrow 30"/>
          <p:cNvSpPr/>
          <p:nvPr/>
        </p:nvSpPr>
        <p:spPr>
          <a:xfrm rot="16200000">
            <a:off x="870355" y="4397917"/>
            <a:ext cx="505113"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16200000">
            <a:off x="5471790" y="4394204"/>
            <a:ext cx="497689"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10800000">
            <a:off x="4439276" y="2911825"/>
            <a:ext cx="640191"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5400000">
            <a:off x="7430314" y="3280340"/>
            <a:ext cx="609066"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1778214" y="2871242"/>
            <a:ext cx="569209"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998861" y="2194422"/>
            <a:ext cx="1471972" cy="9199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SEQUENCE</a:t>
            </a:r>
          </a:p>
          <a:p>
            <a:pPr algn="ctr"/>
            <a:r>
              <a:rPr lang="en-US" dirty="0" smtClean="0"/>
              <a:t>LIBRARY</a:t>
            </a:r>
            <a:endParaRPr lang="en-US" dirty="0"/>
          </a:p>
        </p:txBody>
      </p:sp>
      <p:sp>
        <p:nvSpPr>
          <p:cNvPr id="41" name="Rectangle 40"/>
          <p:cNvSpPr/>
          <p:nvPr/>
        </p:nvSpPr>
        <p:spPr>
          <a:xfrm>
            <a:off x="6588224" y="1218868"/>
            <a:ext cx="2232248" cy="5378484"/>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75241" y="1087760"/>
            <a:ext cx="6364491" cy="923330"/>
          </a:xfrm>
          <a:prstGeom prst="rect">
            <a:avLst/>
          </a:prstGeom>
          <a:noFill/>
        </p:spPr>
        <p:txBody>
          <a:bodyPr wrap="square" rtlCol="0">
            <a:spAutoFit/>
          </a:bodyPr>
          <a:lstStyle/>
          <a:p>
            <a:pPr algn="ctr"/>
            <a:r>
              <a:rPr lang="en-US" dirty="0">
                <a:solidFill>
                  <a:srgbClr val="FF0000"/>
                </a:solidFill>
              </a:rPr>
              <a:t>The Checker (score board). </a:t>
            </a:r>
            <a:r>
              <a:rPr lang="en-US" dirty="0" smtClean="0">
                <a:solidFill>
                  <a:srgbClr val="FF0000"/>
                </a:solidFill>
              </a:rPr>
              <a:t>Prepare </a:t>
            </a:r>
            <a:r>
              <a:rPr lang="en-US" dirty="0">
                <a:solidFill>
                  <a:srgbClr val="FF0000"/>
                </a:solidFill>
              </a:rPr>
              <a:t>form the input signals, the expected output signals. Compare them and give a pass/fail massage.</a:t>
            </a:r>
          </a:p>
        </p:txBody>
      </p:sp>
      <p:cxnSp>
        <p:nvCxnSpPr>
          <p:cNvPr id="15" name="Straight Arrow Connector 14"/>
          <p:cNvCxnSpPr/>
          <p:nvPr/>
        </p:nvCxnSpPr>
        <p:spPr>
          <a:xfrm>
            <a:off x="3910331" y="1844824"/>
            <a:ext cx="0" cy="77161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83449" y="1151208"/>
            <a:ext cx="5281767" cy="646331"/>
          </a:xfrm>
          <a:prstGeom prst="rect">
            <a:avLst/>
          </a:prstGeom>
          <a:noFill/>
        </p:spPr>
        <p:txBody>
          <a:bodyPr wrap="none" rtlCol="0">
            <a:spAutoFit/>
          </a:bodyPr>
          <a:lstStyle/>
          <a:p>
            <a:r>
              <a:rPr lang="en-US" dirty="0">
                <a:solidFill>
                  <a:srgbClr val="FF0000"/>
                </a:solidFill>
              </a:rPr>
              <a:t>The sequence driver. Send the scenarios to the design.</a:t>
            </a:r>
          </a:p>
          <a:p>
            <a:endParaRPr lang="en-US" dirty="0">
              <a:solidFill>
                <a:srgbClr val="FF0000"/>
              </a:solidFill>
            </a:endParaRPr>
          </a:p>
        </p:txBody>
      </p:sp>
      <p:cxnSp>
        <p:nvCxnSpPr>
          <p:cNvPr id="39" name="Straight Arrow Connector 38"/>
          <p:cNvCxnSpPr/>
          <p:nvPr/>
        </p:nvCxnSpPr>
        <p:spPr>
          <a:xfrm>
            <a:off x="5981664" y="1700808"/>
            <a:ext cx="1017197"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780830" y="5000109"/>
            <a:ext cx="2520280" cy="1754326"/>
          </a:xfrm>
          <a:prstGeom prst="rect">
            <a:avLst/>
          </a:prstGeom>
          <a:noFill/>
        </p:spPr>
        <p:txBody>
          <a:bodyPr wrap="square" rtlCol="0">
            <a:spAutoFit/>
          </a:bodyPr>
          <a:lstStyle/>
          <a:p>
            <a:r>
              <a:rPr lang="en-US" dirty="0">
                <a:solidFill>
                  <a:srgbClr val="C00000"/>
                </a:solidFill>
              </a:rPr>
              <a:t>Signal Driver. Translate the high level scenarios (sequences) to low level signal, to be driven to the DUT.</a:t>
            </a:r>
          </a:p>
          <a:p>
            <a:endParaRPr lang="en-US" dirty="0"/>
          </a:p>
        </p:txBody>
      </p:sp>
      <p:cxnSp>
        <p:nvCxnSpPr>
          <p:cNvPr id="43" name="Straight Arrow Connector 42"/>
          <p:cNvCxnSpPr/>
          <p:nvPr/>
        </p:nvCxnSpPr>
        <p:spPr>
          <a:xfrm>
            <a:off x="6265350" y="4911503"/>
            <a:ext cx="1017197"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98218" y="1196752"/>
            <a:ext cx="5990261" cy="923330"/>
          </a:xfrm>
          <a:prstGeom prst="rect">
            <a:avLst/>
          </a:prstGeom>
          <a:noFill/>
        </p:spPr>
        <p:txBody>
          <a:bodyPr wrap="square" rtlCol="0">
            <a:spAutoFit/>
          </a:bodyPr>
          <a:lstStyle/>
          <a:p>
            <a:pPr algn="ctr"/>
            <a:r>
              <a:rPr lang="en-US" dirty="0">
                <a:solidFill>
                  <a:srgbClr val="FF0000"/>
                </a:solidFill>
              </a:rPr>
              <a:t>The monitors (inputs &amp; outputs). Read back the input/output signals and generate back a data structure to be transfer to the checker.</a:t>
            </a:r>
          </a:p>
        </p:txBody>
      </p:sp>
      <p:cxnSp>
        <p:nvCxnSpPr>
          <p:cNvPr id="45" name="Straight Arrow Connector 44"/>
          <p:cNvCxnSpPr/>
          <p:nvPr/>
        </p:nvCxnSpPr>
        <p:spPr>
          <a:xfrm>
            <a:off x="1170211" y="1809947"/>
            <a:ext cx="0" cy="77161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459605" y="1860848"/>
            <a:ext cx="0" cy="77161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048882" y="908720"/>
            <a:ext cx="1376915" cy="338554"/>
          </a:xfrm>
          <a:prstGeom prst="rect">
            <a:avLst/>
          </a:prstGeom>
          <a:noFill/>
        </p:spPr>
        <p:txBody>
          <a:bodyPr wrap="none" rtlCol="0">
            <a:spAutoFit/>
          </a:bodyPr>
          <a:lstStyle/>
          <a:p>
            <a:r>
              <a:rPr lang="en-US" sz="1600" dirty="0" smtClean="0">
                <a:solidFill>
                  <a:schemeClr val="bg2">
                    <a:lumMod val="50000"/>
                  </a:schemeClr>
                </a:solidFill>
              </a:rPr>
              <a:t>Active/Passive</a:t>
            </a:r>
            <a:endParaRPr lang="en-US" sz="1600" dirty="0">
              <a:solidFill>
                <a:schemeClr val="bg2">
                  <a:lumMod val="50000"/>
                </a:schemeClr>
              </a:solidFill>
            </a:endParaRPr>
          </a:p>
        </p:txBody>
      </p:sp>
    </p:spTree>
    <p:extLst>
      <p:ext uri="{BB962C8B-B14F-4D97-AF65-F5344CB8AC3E}">
        <p14:creationId xmlns:p14="http://schemas.microsoft.com/office/powerpoint/2010/main" val="264381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ppt_x"/>
                                          </p:val>
                                        </p:tav>
                                        <p:tav tm="100000">
                                          <p:val>
                                            <p:strVal val="#ppt_x"/>
                                          </p:val>
                                        </p:tav>
                                      </p:tavLst>
                                    </p:anim>
                                    <p:anim calcmode="lin" valueType="num">
                                      <p:cBhvr additive="base">
                                        <p:cTn id="18" dur="500" fill="hold"/>
                                        <p:tgtEl>
                                          <p:spTgt spid="3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fill="hold"/>
                                        <p:tgtEl>
                                          <p:spTgt spid="45"/>
                                        </p:tgtEl>
                                        <p:attrNameLst>
                                          <p:attrName>ppt_x</p:attrName>
                                        </p:attrNameLst>
                                      </p:cBhvr>
                                      <p:tavLst>
                                        <p:tav tm="0">
                                          <p:val>
                                            <p:strVal val="#ppt_x"/>
                                          </p:val>
                                        </p:tav>
                                        <p:tav tm="100000">
                                          <p:val>
                                            <p:strVal val="#ppt_x"/>
                                          </p:val>
                                        </p:tav>
                                      </p:tavLst>
                                    </p:anim>
                                    <p:anim calcmode="lin" valueType="num">
                                      <p:cBhvr additive="base">
                                        <p:cTn id="40" dur="50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ppt_x"/>
                                          </p:val>
                                        </p:tav>
                                        <p:tav tm="100000">
                                          <p:val>
                                            <p:strVal val="#ppt_x"/>
                                          </p:val>
                                        </p:tav>
                                      </p:tavLst>
                                    </p:anim>
                                    <p:anim calcmode="lin" valueType="num">
                                      <p:cBhvr additive="base">
                                        <p:cTn id="44" dur="50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fill="hold"/>
                                        <p:tgtEl>
                                          <p:spTgt spid="44"/>
                                        </p:tgtEl>
                                        <p:attrNameLst>
                                          <p:attrName>ppt_x</p:attrName>
                                        </p:attrNameLst>
                                      </p:cBhvr>
                                      <p:tavLst>
                                        <p:tav tm="0">
                                          <p:val>
                                            <p:strVal val="#ppt_x"/>
                                          </p:val>
                                        </p:tav>
                                        <p:tav tm="100000">
                                          <p:val>
                                            <p:strVal val="#ppt_x"/>
                                          </p:val>
                                        </p:tav>
                                      </p:tavLst>
                                    </p:anim>
                                    <p:anim calcmode="lin" valueType="num">
                                      <p:cBhvr additive="base">
                                        <p:cTn id="4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46"/>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4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xEl>
                                              <p:pRg st="0" end="0"/>
                                            </p:txEl>
                                          </p:spTgt>
                                        </p:tgtEl>
                                        <p:attrNameLst>
                                          <p:attrName>style.visibility</p:attrName>
                                        </p:attrNameLst>
                                      </p:cBhvr>
                                      <p:to>
                                        <p:strVal val="visible"/>
                                      </p:to>
                                    </p:set>
                                    <p:anim calcmode="lin" valueType="num">
                                      <p:cBhvr additive="base">
                                        <p:cTn id="6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ppt_x"/>
                                          </p:val>
                                        </p:tav>
                                        <p:tav tm="100000">
                                          <p:val>
                                            <p:strVal val="#ppt_x"/>
                                          </p:val>
                                        </p:tav>
                                      </p:tavLst>
                                    </p:anim>
                                    <p:anim calcmode="lin" valueType="num">
                                      <p:cBhvr additive="base">
                                        <p:cTn id="6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P spid="33" grpId="0"/>
      <p:bldP spid="33" grpId="1"/>
      <p:bldP spid="42" grpId="0"/>
      <p:bldP spid="42" grpId="1"/>
      <p:bldP spid="44" grpId="0"/>
      <p:bldP spid="4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7530" y="40776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Changes for chip design</a:t>
            </a:r>
            <a:endParaRPr lang="en-US" dirty="0"/>
          </a:p>
        </p:txBody>
      </p:sp>
      <p:sp>
        <p:nvSpPr>
          <p:cNvPr id="5" name="Content Placeholder 2"/>
          <p:cNvSpPr txBox="1">
            <a:spLocks/>
          </p:cNvSpPr>
          <p:nvPr/>
        </p:nvSpPr>
        <p:spPr>
          <a:xfrm>
            <a:off x="467544" y="191683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Characterization (with or without a client)</a:t>
            </a:r>
          </a:p>
          <a:p>
            <a:pPr marL="514350" indent="-514350">
              <a:buFont typeface="+mj-lt"/>
              <a:buAutoNum type="arabicPeriod"/>
            </a:pPr>
            <a:r>
              <a:rPr lang="en-US" dirty="0" smtClean="0"/>
              <a:t>Architectural </a:t>
            </a:r>
          </a:p>
          <a:p>
            <a:pPr marL="514350" indent="-514350">
              <a:buFont typeface="+mj-lt"/>
              <a:buAutoNum type="arabicPeriod"/>
            </a:pPr>
            <a:r>
              <a:rPr lang="en-US" dirty="0" smtClean="0"/>
              <a:t>Design + module testing.</a:t>
            </a:r>
          </a:p>
          <a:p>
            <a:pPr marL="514350" indent="-514350">
              <a:buFont typeface="+mj-lt"/>
              <a:buAutoNum type="arabicPeriod"/>
            </a:pPr>
            <a:r>
              <a:rPr lang="en-US" dirty="0" smtClean="0">
                <a:solidFill>
                  <a:srgbClr val="FF0000"/>
                </a:solidFill>
              </a:rPr>
              <a:t>Full chip verification.</a:t>
            </a:r>
          </a:p>
          <a:p>
            <a:pPr marL="514350" indent="-514350">
              <a:buFont typeface="+mj-lt"/>
              <a:buAutoNum type="arabicPeriod"/>
            </a:pPr>
            <a:r>
              <a:rPr lang="en-US" dirty="0" smtClean="0"/>
              <a:t>Random testing.</a:t>
            </a:r>
          </a:p>
          <a:p>
            <a:pPr marL="514350" indent="-514350">
              <a:buFont typeface="+mj-lt"/>
              <a:buAutoNum type="arabicPeriod"/>
            </a:pPr>
            <a:r>
              <a:rPr lang="en-US" dirty="0" smtClean="0"/>
              <a:t>Gate level (with timing)</a:t>
            </a:r>
          </a:p>
          <a:p>
            <a:pPr marL="514350" indent="-514350">
              <a:buFont typeface="+mj-lt"/>
              <a:buAutoNum type="arabicPeriod"/>
            </a:pPr>
            <a:r>
              <a:rPr lang="en-US" dirty="0" smtClean="0"/>
              <a:t>Final version.</a:t>
            </a:r>
          </a:p>
          <a:p>
            <a:pPr marL="0" indent="0">
              <a:buFont typeface="Arial" pitchFamily="34" charset="0"/>
              <a:buNone/>
            </a:pPr>
            <a:endParaRPr lang="en-US" dirty="0" smtClean="0"/>
          </a:p>
          <a:p>
            <a:endParaRPr lang="en-US" dirty="0"/>
          </a:p>
        </p:txBody>
      </p:sp>
    </p:spTree>
    <p:extLst>
      <p:ext uri="{BB962C8B-B14F-4D97-AF65-F5344CB8AC3E}">
        <p14:creationId xmlns:p14="http://schemas.microsoft.com/office/powerpoint/2010/main" val="280182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ight Arrow 89"/>
          <p:cNvSpPr/>
          <p:nvPr/>
        </p:nvSpPr>
        <p:spPr>
          <a:xfrm rot="10800000">
            <a:off x="1853366" y="5665846"/>
            <a:ext cx="854622"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p:cNvSpPr/>
          <p:nvPr/>
        </p:nvSpPr>
        <p:spPr>
          <a:xfrm rot="10800000">
            <a:off x="-19965" y="5665846"/>
            <a:ext cx="737292"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718303" y="5417591"/>
            <a:ext cx="1135065" cy="11916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DUT2.v</a:t>
            </a:r>
          </a:p>
          <a:p>
            <a:pPr algn="ctr"/>
            <a:endParaRPr lang="en-US" dirty="0"/>
          </a:p>
        </p:txBody>
      </p:sp>
      <p:sp>
        <p:nvSpPr>
          <p:cNvPr id="6" name="Right Arrow 5"/>
          <p:cNvSpPr/>
          <p:nvPr/>
        </p:nvSpPr>
        <p:spPr>
          <a:xfrm rot="10800000">
            <a:off x="4818533" y="5677577"/>
            <a:ext cx="824946"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2707988" y="5677577"/>
            <a:ext cx="1013954"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22883" y="5429322"/>
            <a:ext cx="1095651" cy="11916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DUT1.v</a:t>
            </a:r>
          </a:p>
          <a:p>
            <a:pPr algn="ctr"/>
            <a:endParaRPr lang="en-US" dirty="0"/>
          </a:p>
        </p:txBody>
      </p:sp>
      <p:sp>
        <p:nvSpPr>
          <p:cNvPr id="113" name="Right Arrow 112"/>
          <p:cNvSpPr/>
          <p:nvPr/>
        </p:nvSpPr>
        <p:spPr>
          <a:xfrm rot="10800000">
            <a:off x="7641430" y="5670004"/>
            <a:ext cx="79229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ight Arrow 113"/>
          <p:cNvSpPr/>
          <p:nvPr/>
        </p:nvSpPr>
        <p:spPr>
          <a:xfrm rot="10800000">
            <a:off x="5675912" y="5670004"/>
            <a:ext cx="912325"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6589142" y="5421749"/>
            <a:ext cx="1052289" cy="11916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DUT0.v</a:t>
            </a:r>
          </a:p>
          <a:p>
            <a:pPr algn="ctr"/>
            <a:endParaRPr lang="en-US" dirty="0"/>
          </a:p>
        </p:txBody>
      </p:sp>
      <p:sp>
        <p:nvSpPr>
          <p:cNvPr id="3" name="TextBox 2"/>
          <p:cNvSpPr txBox="1"/>
          <p:nvPr/>
        </p:nvSpPr>
        <p:spPr>
          <a:xfrm>
            <a:off x="7284129" y="3836363"/>
            <a:ext cx="1018227" cy="646331"/>
          </a:xfrm>
          <a:prstGeom prst="rect">
            <a:avLst/>
          </a:prstGeom>
          <a:noFill/>
        </p:spPr>
        <p:txBody>
          <a:bodyPr wrap="none" rtlCol="0">
            <a:spAutoFit/>
          </a:bodyPr>
          <a:lstStyle/>
          <a:p>
            <a:pPr algn="ctr"/>
            <a:r>
              <a:rPr lang="en-US" dirty="0" smtClean="0">
                <a:solidFill>
                  <a:schemeClr val="accent6">
                    <a:lumMod val="50000"/>
                  </a:schemeClr>
                </a:solidFill>
              </a:rPr>
              <a:t>Full chip </a:t>
            </a:r>
          </a:p>
          <a:p>
            <a:pPr algn="ctr"/>
            <a:r>
              <a:rPr lang="en-US" dirty="0" smtClean="0">
                <a:solidFill>
                  <a:schemeClr val="accent6">
                    <a:lumMod val="50000"/>
                  </a:schemeClr>
                </a:solidFill>
              </a:rPr>
              <a:t>inputs</a:t>
            </a:r>
            <a:endParaRPr lang="en-US" dirty="0">
              <a:solidFill>
                <a:schemeClr val="accent6">
                  <a:lumMod val="50000"/>
                </a:schemeClr>
              </a:solidFill>
            </a:endParaRPr>
          </a:p>
        </p:txBody>
      </p:sp>
      <p:sp>
        <p:nvSpPr>
          <p:cNvPr id="129" name="TextBox 128"/>
          <p:cNvSpPr txBox="1"/>
          <p:nvPr/>
        </p:nvSpPr>
        <p:spPr>
          <a:xfrm>
            <a:off x="31693" y="3784202"/>
            <a:ext cx="1018227" cy="646331"/>
          </a:xfrm>
          <a:prstGeom prst="rect">
            <a:avLst/>
          </a:prstGeom>
          <a:noFill/>
        </p:spPr>
        <p:txBody>
          <a:bodyPr wrap="none" rtlCol="0">
            <a:spAutoFit/>
          </a:bodyPr>
          <a:lstStyle/>
          <a:p>
            <a:pPr algn="ctr"/>
            <a:r>
              <a:rPr lang="en-US" dirty="0" smtClean="0">
                <a:solidFill>
                  <a:schemeClr val="accent6">
                    <a:lumMod val="50000"/>
                  </a:schemeClr>
                </a:solidFill>
              </a:rPr>
              <a:t>Full chip </a:t>
            </a:r>
          </a:p>
          <a:p>
            <a:pPr algn="ctr"/>
            <a:r>
              <a:rPr lang="en-US" dirty="0" smtClean="0">
                <a:solidFill>
                  <a:schemeClr val="accent6">
                    <a:lumMod val="50000"/>
                  </a:schemeClr>
                </a:solidFill>
              </a:rPr>
              <a:t>outputs</a:t>
            </a:r>
            <a:endParaRPr lang="en-US" dirty="0">
              <a:solidFill>
                <a:schemeClr val="accent6">
                  <a:lumMod val="50000"/>
                </a:schemeClr>
              </a:solidFill>
            </a:endParaRPr>
          </a:p>
        </p:txBody>
      </p:sp>
      <p:sp>
        <p:nvSpPr>
          <p:cNvPr id="130" name="Title 1"/>
          <p:cNvSpPr>
            <a:spLocks noGrp="1"/>
          </p:cNvSpPr>
          <p:nvPr>
            <p:ph type="title"/>
          </p:nvPr>
        </p:nvSpPr>
        <p:spPr>
          <a:xfrm>
            <a:off x="74360" y="40414"/>
            <a:ext cx="9036496" cy="868306"/>
          </a:xfrm>
        </p:spPr>
        <p:txBody>
          <a:bodyPr>
            <a:noAutofit/>
          </a:bodyPr>
          <a:lstStyle/>
          <a:p>
            <a:r>
              <a:rPr lang="en-US" sz="3600" dirty="0" smtClean="0"/>
              <a:t>Full chip integration </a:t>
            </a:r>
            <a:endParaRPr lang="en-US" sz="3600" dirty="0"/>
          </a:p>
        </p:txBody>
      </p:sp>
      <p:sp>
        <p:nvSpPr>
          <p:cNvPr id="131" name="Content Placeholder 2"/>
          <p:cNvSpPr>
            <a:spLocks noGrp="1"/>
          </p:cNvSpPr>
          <p:nvPr>
            <p:ph idx="1"/>
          </p:nvPr>
        </p:nvSpPr>
        <p:spPr>
          <a:xfrm>
            <a:off x="348681" y="1126901"/>
            <a:ext cx="8229600" cy="2446115"/>
          </a:xfrm>
        </p:spPr>
        <p:txBody>
          <a:bodyPr>
            <a:normAutofit lnSpcReduction="10000"/>
          </a:bodyPr>
          <a:lstStyle/>
          <a:p>
            <a:pPr marL="0" indent="0" algn="just">
              <a:buNone/>
            </a:pPr>
            <a:r>
              <a:rPr lang="en-US" dirty="0" smtClean="0"/>
              <a:t>The chip integrator integrate all the chip’s modules into the chip’s top level file. </a:t>
            </a:r>
          </a:p>
          <a:p>
            <a:pPr marL="0" indent="0" algn="just">
              <a:buNone/>
            </a:pPr>
            <a:r>
              <a:rPr lang="en-US" dirty="0" smtClean="0"/>
              <a:t>Most </a:t>
            </a:r>
            <a:r>
              <a:rPr lang="en-US" dirty="0"/>
              <a:t>modules inputs are now being driven by the previous modules (except for the chips inputs). </a:t>
            </a:r>
            <a:endParaRPr lang="en-US" dirty="0" smtClean="0"/>
          </a:p>
        </p:txBody>
      </p:sp>
      <p:sp>
        <p:nvSpPr>
          <p:cNvPr id="15" name="Right Arrow 14"/>
          <p:cNvSpPr/>
          <p:nvPr/>
        </p:nvSpPr>
        <p:spPr>
          <a:xfrm rot="5400000">
            <a:off x="3574784" y="5030958"/>
            <a:ext cx="548237" cy="188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513224" y="4527995"/>
            <a:ext cx="1514967" cy="646331"/>
          </a:xfrm>
          <a:prstGeom prst="rect">
            <a:avLst/>
          </a:prstGeom>
          <a:noFill/>
        </p:spPr>
        <p:txBody>
          <a:bodyPr wrap="none" rtlCol="0">
            <a:spAutoFit/>
          </a:bodyPr>
          <a:lstStyle/>
          <a:p>
            <a:pPr algn="ctr"/>
            <a:r>
              <a:rPr lang="en-US" dirty="0" smtClean="0">
                <a:solidFill>
                  <a:schemeClr val="accent6">
                    <a:lumMod val="50000"/>
                  </a:schemeClr>
                </a:solidFill>
              </a:rPr>
              <a:t>Configuration </a:t>
            </a:r>
          </a:p>
          <a:p>
            <a:pPr algn="ctr"/>
            <a:r>
              <a:rPr lang="en-US" dirty="0" smtClean="0">
                <a:solidFill>
                  <a:schemeClr val="accent6">
                    <a:lumMod val="50000"/>
                  </a:schemeClr>
                </a:solidFill>
              </a:rPr>
              <a:t>inputs</a:t>
            </a:r>
            <a:endParaRPr lang="en-US" dirty="0">
              <a:solidFill>
                <a:schemeClr val="accent6">
                  <a:lumMod val="50000"/>
                </a:schemeClr>
              </a:solidFill>
            </a:endParaRPr>
          </a:p>
        </p:txBody>
      </p:sp>
    </p:spTree>
    <p:extLst>
      <p:ext uri="{BB962C8B-B14F-4D97-AF65-F5344CB8AC3E}">
        <p14:creationId xmlns:p14="http://schemas.microsoft.com/office/powerpoint/2010/main" val="260532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ontent Placeholder 2"/>
          <p:cNvSpPr>
            <a:spLocks noGrp="1"/>
          </p:cNvSpPr>
          <p:nvPr>
            <p:ph idx="1"/>
          </p:nvPr>
        </p:nvSpPr>
        <p:spPr>
          <a:xfrm>
            <a:off x="513071" y="859312"/>
            <a:ext cx="8229600" cy="2801053"/>
          </a:xfrm>
        </p:spPr>
        <p:txBody>
          <a:bodyPr>
            <a:normAutofit fontScale="77500" lnSpcReduction="20000"/>
          </a:bodyPr>
          <a:lstStyle/>
          <a:p>
            <a:pPr marL="0" indent="0" algn="just">
              <a:buNone/>
            </a:pPr>
            <a:r>
              <a:rPr lang="en-US" dirty="0" smtClean="0"/>
              <a:t>The verification full chip integrator should combine all the module’s environments into one big full chip environment.</a:t>
            </a:r>
          </a:p>
          <a:p>
            <a:pPr marL="0" indent="0" algn="just">
              <a:buNone/>
            </a:pPr>
            <a:r>
              <a:rPr lang="en-US" dirty="0" smtClean="0"/>
              <a:t>The modules which have inputs that are driven by other modules outputs, don’t need theirs sequence &amp; signals drivers anymore. So we just need to turn them off (passive mode) </a:t>
            </a:r>
          </a:p>
          <a:p>
            <a:pPr marL="0" indent="0" algn="just">
              <a:buNone/>
            </a:pPr>
            <a:r>
              <a:rPr lang="en-US" dirty="0" smtClean="0"/>
              <a:t>The score board will see no different because it gets it’s input from the input monitor which is still on.</a:t>
            </a:r>
          </a:p>
        </p:txBody>
      </p:sp>
      <p:grpSp>
        <p:nvGrpSpPr>
          <p:cNvPr id="83" name="Group 82"/>
          <p:cNvGrpSpPr/>
          <p:nvPr/>
        </p:nvGrpSpPr>
        <p:grpSpPr>
          <a:xfrm>
            <a:off x="-19965" y="3847959"/>
            <a:ext cx="3494097" cy="2808311"/>
            <a:chOff x="2888923" y="2449320"/>
            <a:chExt cx="3494097" cy="2808311"/>
          </a:xfrm>
        </p:grpSpPr>
        <p:grpSp>
          <p:nvGrpSpPr>
            <p:cNvPr id="84" name="Group 83"/>
            <p:cNvGrpSpPr/>
            <p:nvPr/>
          </p:nvGrpSpPr>
          <p:grpSpPr>
            <a:xfrm>
              <a:off x="2888923" y="2449320"/>
              <a:ext cx="3494097" cy="2808311"/>
              <a:chOff x="0" y="1052736"/>
              <a:chExt cx="8964488" cy="5616624"/>
            </a:xfrm>
          </p:grpSpPr>
          <p:sp>
            <p:nvSpPr>
              <p:cNvPr id="89" name="Rectangle 88"/>
              <p:cNvSpPr/>
              <p:nvPr/>
            </p:nvSpPr>
            <p:spPr>
              <a:xfrm>
                <a:off x="107504" y="1052736"/>
                <a:ext cx="8856984" cy="56166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Arrow 89"/>
              <p:cNvSpPr/>
              <p:nvPr/>
            </p:nvSpPr>
            <p:spPr>
              <a:xfrm rot="10800000">
                <a:off x="4806236" y="4688511"/>
                <a:ext cx="2192625"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p:cNvSpPr/>
              <p:nvPr/>
            </p:nvSpPr>
            <p:spPr>
              <a:xfrm rot="10800000">
                <a:off x="0" y="4688511"/>
                <a:ext cx="1891604" cy="10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1894107" y="4192002"/>
                <a:ext cx="2912133" cy="238323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DUT2.v</a:t>
                </a:r>
              </a:p>
              <a:p>
                <a:pPr algn="ctr"/>
                <a:endParaRPr lang="en-US" dirty="0"/>
              </a:p>
            </p:txBody>
          </p:sp>
          <p:sp>
            <p:nvSpPr>
              <p:cNvPr id="93" name="Rectangle 92"/>
              <p:cNvSpPr/>
              <p:nvPr/>
            </p:nvSpPr>
            <p:spPr>
              <a:xfrm>
                <a:off x="6998862" y="3845902"/>
                <a:ext cx="1471971" cy="260743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4" name="Rectangle 93"/>
              <p:cNvSpPr/>
              <p:nvPr/>
            </p:nvSpPr>
            <p:spPr>
              <a:xfrm>
                <a:off x="6798226" y="1270499"/>
                <a:ext cx="1878230" cy="1974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5" name="Rectangle 94"/>
              <p:cNvSpPr/>
              <p:nvPr/>
            </p:nvSpPr>
            <p:spPr>
              <a:xfrm>
                <a:off x="5076055" y="2276871"/>
                <a:ext cx="1285749"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96" name="Rectangle 95"/>
              <p:cNvSpPr/>
              <p:nvPr/>
            </p:nvSpPr>
            <p:spPr>
              <a:xfrm>
                <a:off x="467543" y="2276871"/>
                <a:ext cx="1310737" cy="18505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7" name="Rectangle 96"/>
              <p:cNvSpPr/>
              <p:nvPr/>
            </p:nvSpPr>
            <p:spPr>
              <a:xfrm rot="16200000">
                <a:off x="2675056" y="1863378"/>
                <a:ext cx="1429764" cy="20918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8" name="Right Arrow 97"/>
              <p:cNvSpPr/>
              <p:nvPr/>
            </p:nvSpPr>
            <p:spPr>
              <a:xfrm rot="16200000">
                <a:off x="3208745" y="1540104"/>
                <a:ext cx="290660" cy="10441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ight Arrow 98"/>
              <p:cNvSpPr/>
              <p:nvPr/>
            </p:nvSpPr>
            <p:spPr>
              <a:xfrm rot="16200000">
                <a:off x="730893" y="4258455"/>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ight Arrow 99"/>
              <p:cNvSpPr/>
              <p:nvPr/>
            </p:nvSpPr>
            <p:spPr>
              <a:xfrm rot="16200000">
                <a:off x="5328616" y="4251030"/>
                <a:ext cx="78403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ight Arrow 100"/>
              <p:cNvSpPr/>
              <p:nvPr/>
            </p:nvSpPr>
            <p:spPr>
              <a:xfrm rot="10800000">
                <a:off x="4435864" y="2632900"/>
                <a:ext cx="640191"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ight Arrow 101"/>
              <p:cNvSpPr/>
              <p:nvPr/>
            </p:nvSpPr>
            <p:spPr>
              <a:xfrm rot="5400000">
                <a:off x="7430314" y="3280340"/>
                <a:ext cx="609066"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Arrow 102"/>
              <p:cNvSpPr/>
              <p:nvPr/>
            </p:nvSpPr>
            <p:spPr>
              <a:xfrm>
                <a:off x="1774802" y="2592317"/>
                <a:ext cx="569209" cy="52205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998860" y="2194422"/>
                <a:ext cx="1471971" cy="9199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6588224" y="1196752"/>
                <a:ext cx="2232248" cy="5378484"/>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a:off x="3071158" y="3071302"/>
              <a:ext cx="501148"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86" name="Rectangle 85"/>
            <p:cNvSpPr/>
            <p:nvPr/>
          </p:nvSpPr>
          <p:spPr>
            <a:xfrm>
              <a:off x="3802550" y="3017491"/>
              <a:ext cx="815344"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SB</a:t>
              </a:r>
              <a:endParaRPr lang="en-US" sz="1100" dirty="0">
                <a:solidFill>
                  <a:schemeClr val="accent2">
                    <a:lumMod val="75000"/>
                  </a:schemeClr>
                </a:solidFill>
              </a:endParaRPr>
            </a:p>
          </p:txBody>
        </p:sp>
        <p:sp>
          <p:nvSpPr>
            <p:cNvPr id="87" name="TextBox 86"/>
            <p:cNvSpPr txBox="1"/>
            <p:nvPr/>
          </p:nvSpPr>
          <p:spPr>
            <a:xfrm>
              <a:off x="5712994" y="2612063"/>
              <a:ext cx="412292" cy="538609"/>
            </a:xfrm>
            <a:prstGeom prst="rect">
              <a:avLst/>
            </a:prstGeom>
            <a:noFill/>
          </p:spPr>
          <p:txBody>
            <a:bodyPr wrap="none" rtlCol="0">
              <a:spAutoFit/>
            </a:bodyPr>
            <a:lstStyle/>
            <a:p>
              <a:r>
                <a:rPr lang="en-US" sz="1100" dirty="0" smtClean="0">
                  <a:solidFill>
                    <a:schemeClr val="accent2">
                      <a:lumMod val="75000"/>
                    </a:schemeClr>
                  </a:solidFill>
                </a:rPr>
                <a:t>SEQ</a:t>
              </a:r>
            </a:p>
            <a:p>
              <a:endParaRPr lang="en-US" dirty="0"/>
            </a:p>
          </p:txBody>
        </p:sp>
        <p:sp>
          <p:nvSpPr>
            <p:cNvPr id="88" name="TextBox 87"/>
            <p:cNvSpPr txBox="1"/>
            <p:nvPr/>
          </p:nvSpPr>
          <p:spPr>
            <a:xfrm>
              <a:off x="5650476" y="3974901"/>
              <a:ext cx="537327" cy="538609"/>
            </a:xfrm>
            <a:prstGeom prst="rect">
              <a:avLst/>
            </a:prstGeom>
            <a:noFill/>
          </p:spPr>
          <p:txBody>
            <a:bodyPr wrap="none" rtlCol="0">
              <a:spAutoFit/>
            </a:bodyPr>
            <a:lstStyle/>
            <a:p>
              <a:r>
                <a:rPr lang="en-US" sz="1100" dirty="0" smtClean="0">
                  <a:solidFill>
                    <a:schemeClr val="accent2">
                      <a:lumMod val="75000"/>
                    </a:schemeClr>
                  </a:solidFill>
                </a:rPr>
                <a:t>Driver</a:t>
              </a:r>
            </a:p>
            <a:p>
              <a:endParaRPr lang="en-US" dirty="0"/>
            </a:p>
          </p:txBody>
        </p:sp>
      </p:grpSp>
      <p:cxnSp>
        <p:nvCxnSpPr>
          <p:cNvPr id="33" name="Straight Connector 32"/>
          <p:cNvCxnSpPr/>
          <p:nvPr/>
        </p:nvCxnSpPr>
        <p:spPr>
          <a:xfrm>
            <a:off x="2547933" y="3968571"/>
            <a:ext cx="502765" cy="26447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47933" y="3931698"/>
            <a:ext cx="548662" cy="26775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4360" y="40414"/>
            <a:ext cx="9036496" cy="868306"/>
          </a:xfrm>
        </p:spPr>
        <p:txBody>
          <a:bodyPr>
            <a:noAutofit/>
          </a:bodyPr>
          <a:lstStyle/>
          <a:p>
            <a:r>
              <a:rPr lang="en-US" sz="3600" dirty="0" smtClean="0"/>
              <a:t>Full chip verification environment</a:t>
            </a:r>
            <a:endParaRPr lang="en-US" sz="3600" dirty="0"/>
          </a:p>
        </p:txBody>
      </p:sp>
      <p:sp>
        <p:nvSpPr>
          <p:cNvPr id="40" name="Rectangle 39"/>
          <p:cNvSpPr/>
          <p:nvPr/>
        </p:nvSpPr>
        <p:spPr>
          <a:xfrm>
            <a:off x="3050698" y="3859690"/>
            <a:ext cx="3332322" cy="28083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4818533" y="5677577"/>
            <a:ext cx="824946"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2707988" y="5677577"/>
            <a:ext cx="1013954"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22883" y="5429322"/>
            <a:ext cx="1095651" cy="11916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DUT1.v</a:t>
            </a:r>
          </a:p>
          <a:p>
            <a:pPr algn="ctr"/>
            <a:endParaRPr lang="en-US" dirty="0"/>
          </a:p>
        </p:txBody>
      </p:sp>
      <p:sp>
        <p:nvSpPr>
          <p:cNvPr id="10" name="Rectangle 9"/>
          <p:cNvSpPr/>
          <p:nvPr/>
        </p:nvSpPr>
        <p:spPr>
          <a:xfrm>
            <a:off x="5643479" y="5256273"/>
            <a:ext cx="553809" cy="13037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2" name="Rectangle 11"/>
          <p:cNvSpPr/>
          <p:nvPr/>
        </p:nvSpPr>
        <p:spPr>
          <a:xfrm>
            <a:off x="5567993" y="3968571"/>
            <a:ext cx="706659" cy="987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9" name="Rectangle 18"/>
          <p:cNvSpPr/>
          <p:nvPr/>
        </p:nvSpPr>
        <p:spPr>
          <a:xfrm>
            <a:off x="4920049" y="4471757"/>
            <a:ext cx="483746"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20" name="Rectangle 19"/>
          <p:cNvSpPr/>
          <p:nvPr/>
        </p:nvSpPr>
        <p:spPr>
          <a:xfrm>
            <a:off x="3186158" y="4471757"/>
            <a:ext cx="493147"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8" name="Rectangle 17"/>
          <p:cNvSpPr/>
          <p:nvPr/>
        </p:nvSpPr>
        <p:spPr>
          <a:xfrm rot="16200000">
            <a:off x="3928229" y="4394458"/>
            <a:ext cx="714882" cy="7870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25" name="Right Arrow 24"/>
          <p:cNvSpPr/>
          <p:nvPr/>
        </p:nvSpPr>
        <p:spPr>
          <a:xfrm rot="16200000">
            <a:off x="4199512" y="4167985"/>
            <a:ext cx="145330" cy="3928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rot="16200000">
            <a:off x="3236722" y="5494855"/>
            <a:ext cx="392019" cy="196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16200000">
            <a:off x="4966554" y="5491142"/>
            <a:ext cx="392019" cy="196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10800000">
            <a:off x="4679186" y="4649772"/>
            <a:ext cx="240863" cy="261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5400000">
            <a:off x="5768118" y="5005797"/>
            <a:ext cx="304533" cy="1964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43479" y="4430533"/>
            <a:ext cx="553809" cy="45997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5488982" y="3931698"/>
            <a:ext cx="839854" cy="2689241"/>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3186158" y="4481672"/>
            <a:ext cx="483746"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14" name="TextBox 13"/>
          <p:cNvSpPr txBox="1"/>
          <p:nvPr/>
        </p:nvSpPr>
        <p:spPr>
          <a:xfrm>
            <a:off x="5736260" y="4022433"/>
            <a:ext cx="397976" cy="538609"/>
          </a:xfrm>
          <a:prstGeom prst="rect">
            <a:avLst/>
          </a:prstGeom>
          <a:noFill/>
        </p:spPr>
        <p:txBody>
          <a:bodyPr wrap="none" rtlCol="0">
            <a:spAutoFit/>
          </a:bodyPr>
          <a:lstStyle/>
          <a:p>
            <a:r>
              <a:rPr lang="en-US" sz="1100" dirty="0" smtClean="0">
                <a:solidFill>
                  <a:schemeClr val="accent2">
                    <a:lumMod val="75000"/>
                  </a:schemeClr>
                </a:solidFill>
              </a:rPr>
              <a:t>SEQ</a:t>
            </a:r>
          </a:p>
          <a:p>
            <a:endParaRPr lang="en-US" dirty="0"/>
          </a:p>
        </p:txBody>
      </p:sp>
      <p:sp>
        <p:nvSpPr>
          <p:cNvPr id="82" name="TextBox 81"/>
          <p:cNvSpPr txBox="1"/>
          <p:nvPr/>
        </p:nvSpPr>
        <p:spPr>
          <a:xfrm>
            <a:off x="5675913" y="5385271"/>
            <a:ext cx="518669" cy="538609"/>
          </a:xfrm>
          <a:prstGeom prst="rect">
            <a:avLst/>
          </a:prstGeom>
          <a:noFill/>
        </p:spPr>
        <p:txBody>
          <a:bodyPr wrap="none" rtlCol="0">
            <a:spAutoFit/>
          </a:bodyPr>
          <a:lstStyle/>
          <a:p>
            <a:r>
              <a:rPr lang="en-US" sz="1100" dirty="0" smtClean="0">
                <a:solidFill>
                  <a:schemeClr val="accent2">
                    <a:lumMod val="75000"/>
                  </a:schemeClr>
                </a:solidFill>
              </a:rPr>
              <a:t>Driver</a:t>
            </a:r>
          </a:p>
          <a:p>
            <a:endParaRPr lang="en-US" dirty="0"/>
          </a:p>
        </p:txBody>
      </p:sp>
      <p:cxnSp>
        <p:nvCxnSpPr>
          <p:cNvPr id="132" name="Straight Connector 131"/>
          <p:cNvCxnSpPr>
            <a:endCxn id="10" idx="2"/>
          </p:cNvCxnSpPr>
          <p:nvPr/>
        </p:nvCxnSpPr>
        <p:spPr>
          <a:xfrm>
            <a:off x="5490219" y="3931698"/>
            <a:ext cx="430165" cy="262829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5495097" y="3956840"/>
            <a:ext cx="392833" cy="266296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5943559" y="3852117"/>
            <a:ext cx="3200441" cy="28083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ight Arrow 112"/>
          <p:cNvSpPr/>
          <p:nvPr/>
        </p:nvSpPr>
        <p:spPr>
          <a:xfrm rot="10800000">
            <a:off x="7641430" y="5670004"/>
            <a:ext cx="792298"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ight Arrow 113"/>
          <p:cNvSpPr/>
          <p:nvPr/>
        </p:nvSpPr>
        <p:spPr>
          <a:xfrm rot="10800000">
            <a:off x="5675912" y="5670004"/>
            <a:ext cx="912325" cy="522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6589142" y="5421749"/>
            <a:ext cx="1052289" cy="11916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Aharoni" pitchFamily="2" charset="-79"/>
                <a:cs typeface="Aharoni" pitchFamily="2" charset="-79"/>
              </a:rPr>
              <a:t>DUT0.v</a:t>
            </a:r>
          </a:p>
          <a:p>
            <a:pPr algn="ctr"/>
            <a:endParaRPr lang="en-US" dirty="0"/>
          </a:p>
        </p:txBody>
      </p:sp>
      <p:sp>
        <p:nvSpPr>
          <p:cNvPr id="116" name="Rectangle 115"/>
          <p:cNvSpPr/>
          <p:nvPr/>
        </p:nvSpPr>
        <p:spPr>
          <a:xfrm>
            <a:off x="8433728" y="5248700"/>
            <a:ext cx="531892" cy="13037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17" name="Rectangle 116"/>
          <p:cNvSpPr/>
          <p:nvPr/>
        </p:nvSpPr>
        <p:spPr>
          <a:xfrm>
            <a:off x="8361229" y="3960998"/>
            <a:ext cx="678692" cy="987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18" name="Rectangle 117"/>
          <p:cNvSpPr/>
          <p:nvPr/>
        </p:nvSpPr>
        <p:spPr>
          <a:xfrm>
            <a:off x="7738928" y="4464184"/>
            <a:ext cx="464601"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119" name="Rectangle 118"/>
          <p:cNvSpPr/>
          <p:nvPr/>
        </p:nvSpPr>
        <p:spPr>
          <a:xfrm>
            <a:off x="6073658" y="4464184"/>
            <a:ext cx="473630"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20" name="Rectangle 119"/>
          <p:cNvSpPr/>
          <p:nvPr/>
        </p:nvSpPr>
        <p:spPr>
          <a:xfrm rot="16200000">
            <a:off x="6772215" y="4402459"/>
            <a:ext cx="714882" cy="75588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21" name="Right Arrow 120"/>
          <p:cNvSpPr/>
          <p:nvPr/>
        </p:nvSpPr>
        <p:spPr>
          <a:xfrm rot="16200000">
            <a:off x="7044032" y="4168186"/>
            <a:ext cx="145330" cy="37728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6200000">
            <a:off x="6114464" y="5491168"/>
            <a:ext cx="392019" cy="188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ight Arrow 122"/>
          <p:cNvSpPr/>
          <p:nvPr/>
        </p:nvSpPr>
        <p:spPr>
          <a:xfrm rot="16200000">
            <a:off x="7775835" y="5487456"/>
            <a:ext cx="392019" cy="188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ight Arrow 123"/>
          <p:cNvSpPr/>
          <p:nvPr/>
        </p:nvSpPr>
        <p:spPr>
          <a:xfrm rot="10800000">
            <a:off x="7507597" y="4642199"/>
            <a:ext cx="231331" cy="261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ight Arrow 124"/>
          <p:cNvSpPr/>
          <p:nvPr/>
        </p:nvSpPr>
        <p:spPr>
          <a:xfrm rot="5400000">
            <a:off x="8547407" y="5002111"/>
            <a:ext cx="304533" cy="18864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ight Arrow 125"/>
          <p:cNvSpPr/>
          <p:nvPr/>
        </p:nvSpPr>
        <p:spPr>
          <a:xfrm>
            <a:off x="6546032" y="4621907"/>
            <a:ext cx="205682" cy="261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8433727" y="4422960"/>
            <a:ext cx="531892" cy="45997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8285345" y="3924125"/>
            <a:ext cx="806615" cy="2689241"/>
          </a:xfrm>
          <a:prstGeom prst="rect">
            <a:avLst/>
          </a:prstGeom>
          <a:noFill/>
          <a:ln>
            <a:solidFill>
              <a:schemeClr val="bg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073658" y="4474099"/>
            <a:ext cx="464601" cy="9252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MON</a:t>
            </a:r>
            <a:endParaRPr lang="en-US" sz="1100" dirty="0">
              <a:solidFill>
                <a:schemeClr val="accent2">
                  <a:lumMod val="75000"/>
                </a:schemeClr>
              </a:solidFill>
            </a:endParaRPr>
          </a:p>
        </p:txBody>
      </p:sp>
      <p:sp>
        <p:nvSpPr>
          <p:cNvPr id="109" name="Rectangle 108"/>
          <p:cNvSpPr/>
          <p:nvPr/>
        </p:nvSpPr>
        <p:spPr>
          <a:xfrm>
            <a:off x="6751713" y="4420288"/>
            <a:ext cx="755884"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SB</a:t>
            </a:r>
            <a:endParaRPr lang="en-US" sz="1100" dirty="0">
              <a:solidFill>
                <a:schemeClr val="accent2">
                  <a:lumMod val="75000"/>
                </a:schemeClr>
              </a:solidFill>
            </a:endParaRPr>
          </a:p>
        </p:txBody>
      </p:sp>
      <p:sp>
        <p:nvSpPr>
          <p:cNvPr id="110" name="TextBox 109"/>
          <p:cNvSpPr txBox="1"/>
          <p:nvPr/>
        </p:nvSpPr>
        <p:spPr>
          <a:xfrm>
            <a:off x="8522836" y="4014860"/>
            <a:ext cx="382225" cy="538609"/>
          </a:xfrm>
          <a:prstGeom prst="rect">
            <a:avLst/>
          </a:prstGeom>
          <a:noFill/>
        </p:spPr>
        <p:txBody>
          <a:bodyPr wrap="none" rtlCol="0">
            <a:spAutoFit/>
          </a:bodyPr>
          <a:lstStyle/>
          <a:p>
            <a:r>
              <a:rPr lang="en-US" sz="1100" dirty="0" smtClean="0">
                <a:solidFill>
                  <a:schemeClr val="accent2">
                    <a:lumMod val="75000"/>
                  </a:schemeClr>
                </a:solidFill>
              </a:rPr>
              <a:t>SEQ</a:t>
            </a:r>
          </a:p>
          <a:p>
            <a:endParaRPr lang="en-US" dirty="0"/>
          </a:p>
        </p:txBody>
      </p:sp>
      <p:sp>
        <p:nvSpPr>
          <p:cNvPr id="111" name="TextBox 110"/>
          <p:cNvSpPr txBox="1"/>
          <p:nvPr/>
        </p:nvSpPr>
        <p:spPr>
          <a:xfrm>
            <a:off x="8464877" y="5377698"/>
            <a:ext cx="498142" cy="538609"/>
          </a:xfrm>
          <a:prstGeom prst="rect">
            <a:avLst/>
          </a:prstGeom>
          <a:noFill/>
        </p:spPr>
        <p:txBody>
          <a:bodyPr wrap="none" rtlCol="0">
            <a:spAutoFit/>
          </a:bodyPr>
          <a:lstStyle/>
          <a:p>
            <a:r>
              <a:rPr lang="en-US" sz="1100" dirty="0" smtClean="0">
                <a:solidFill>
                  <a:schemeClr val="accent2">
                    <a:lumMod val="75000"/>
                  </a:schemeClr>
                </a:solidFill>
              </a:rPr>
              <a:t>Driver</a:t>
            </a:r>
          </a:p>
          <a:p>
            <a:endParaRPr lang="en-US" dirty="0"/>
          </a:p>
        </p:txBody>
      </p:sp>
      <p:sp>
        <p:nvSpPr>
          <p:cNvPr id="139" name="TextBox 138"/>
          <p:cNvSpPr txBox="1"/>
          <p:nvPr/>
        </p:nvSpPr>
        <p:spPr>
          <a:xfrm>
            <a:off x="3474132" y="3186798"/>
            <a:ext cx="919804" cy="369332"/>
          </a:xfrm>
          <a:prstGeom prst="rect">
            <a:avLst/>
          </a:prstGeom>
          <a:noFill/>
        </p:spPr>
        <p:txBody>
          <a:bodyPr wrap="none" rtlCol="0">
            <a:spAutoFit/>
          </a:bodyPr>
          <a:lstStyle/>
          <a:p>
            <a:r>
              <a:rPr lang="en-US" dirty="0" smtClean="0">
                <a:solidFill>
                  <a:srgbClr val="FF0000"/>
                </a:solidFill>
              </a:rPr>
              <a:t>Passive</a:t>
            </a:r>
            <a:r>
              <a:rPr lang="en-US" dirty="0" smtClean="0"/>
              <a:t> </a:t>
            </a:r>
            <a:endParaRPr lang="en-US" dirty="0"/>
          </a:p>
        </p:txBody>
      </p:sp>
      <p:sp>
        <p:nvSpPr>
          <p:cNvPr id="140" name="TextBox 139"/>
          <p:cNvSpPr txBox="1"/>
          <p:nvPr/>
        </p:nvSpPr>
        <p:spPr>
          <a:xfrm>
            <a:off x="8150012" y="3131676"/>
            <a:ext cx="815608" cy="369332"/>
          </a:xfrm>
          <a:prstGeom prst="rect">
            <a:avLst/>
          </a:prstGeom>
          <a:noFill/>
        </p:spPr>
        <p:txBody>
          <a:bodyPr wrap="none" rtlCol="0">
            <a:spAutoFit/>
          </a:bodyPr>
          <a:lstStyle/>
          <a:p>
            <a:r>
              <a:rPr lang="en-US" dirty="0" smtClean="0">
                <a:solidFill>
                  <a:srgbClr val="FF0000"/>
                </a:solidFill>
              </a:rPr>
              <a:t>Active </a:t>
            </a:r>
            <a:endParaRPr lang="en-US" dirty="0"/>
          </a:p>
        </p:txBody>
      </p:sp>
      <p:cxnSp>
        <p:nvCxnSpPr>
          <p:cNvPr id="142" name="Straight Arrow Connector 141"/>
          <p:cNvCxnSpPr/>
          <p:nvPr/>
        </p:nvCxnSpPr>
        <p:spPr>
          <a:xfrm>
            <a:off x="8755232" y="3501008"/>
            <a:ext cx="223776" cy="4306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flipH="1">
            <a:off x="2804107" y="3501008"/>
            <a:ext cx="917836" cy="42311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284129" y="3836363"/>
            <a:ext cx="1018227" cy="646331"/>
          </a:xfrm>
          <a:prstGeom prst="rect">
            <a:avLst/>
          </a:prstGeom>
          <a:noFill/>
        </p:spPr>
        <p:txBody>
          <a:bodyPr wrap="none" rtlCol="0">
            <a:spAutoFit/>
          </a:bodyPr>
          <a:lstStyle/>
          <a:p>
            <a:pPr algn="ctr"/>
            <a:r>
              <a:rPr lang="en-US" dirty="0" smtClean="0">
                <a:solidFill>
                  <a:schemeClr val="accent6">
                    <a:lumMod val="50000"/>
                  </a:schemeClr>
                </a:solidFill>
              </a:rPr>
              <a:t>Full chip </a:t>
            </a:r>
          </a:p>
          <a:p>
            <a:pPr algn="ctr"/>
            <a:r>
              <a:rPr lang="en-US" dirty="0" smtClean="0">
                <a:solidFill>
                  <a:schemeClr val="accent6">
                    <a:lumMod val="50000"/>
                  </a:schemeClr>
                </a:solidFill>
              </a:rPr>
              <a:t>inputs</a:t>
            </a:r>
            <a:endParaRPr lang="en-US" dirty="0">
              <a:solidFill>
                <a:schemeClr val="accent6">
                  <a:lumMod val="50000"/>
                </a:schemeClr>
              </a:solidFill>
            </a:endParaRPr>
          </a:p>
        </p:txBody>
      </p:sp>
      <p:sp>
        <p:nvSpPr>
          <p:cNvPr id="129" name="TextBox 128"/>
          <p:cNvSpPr txBox="1"/>
          <p:nvPr/>
        </p:nvSpPr>
        <p:spPr>
          <a:xfrm>
            <a:off x="31693" y="3784202"/>
            <a:ext cx="1018227" cy="646331"/>
          </a:xfrm>
          <a:prstGeom prst="rect">
            <a:avLst/>
          </a:prstGeom>
          <a:noFill/>
        </p:spPr>
        <p:txBody>
          <a:bodyPr wrap="none" rtlCol="0">
            <a:spAutoFit/>
          </a:bodyPr>
          <a:lstStyle/>
          <a:p>
            <a:pPr algn="ctr"/>
            <a:r>
              <a:rPr lang="en-US" dirty="0" smtClean="0">
                <a:solidFill>
                  <a:schemeClr val="accent6">
                    <a:lumMod val="50000"/>
                  </a:schemeClr>
                </a:solidFill>
              </a:rPr>
              <a:t>Full chip </a:t>
            </a:r>
          </a:p>
          <a:p>
            <a:pPr algn="ctr"/>
            <a:r>
              <a:rPr lang="en-US" dirty="0" smtClean="0">
                <a:solidFill>
                  <a:schemeClr val="accent6">
                    <a:lumMod val="50000"/>
                  </a:schemeClr>
                </a:solidFill>
              </a:rPr>
              <a:t>outputs</a:t>
            </a:r>
            <a:endParaRPr lang="en-US" dirty="0">
              <a:solidFill>
                <a:schemeClr val="accent6">
                  <a:lumMod val="50000"/>
                </a:schemeClr>
              </a:solidFill>
            </a:endParaRPr>
          </a:p>
        </p:txBody>
      </p:sp>
      <p:sp>
        <p:nvSpPr>
          <p:cNvPr id="106" name="Rectangle 105"/>
          <p:cNvSpPr/>
          <p:nvPr/>
        </p:nvSpPr>
        <p:spPr>
          <a:xfrm>
            <a:off x="3386020" y="3859689"/>
            <a:ext cx="1114408" cy="4203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31" name="Right Arrow 130"/>
          <p:cNvSpPr/>
          <p:nvPr/>
        </p:nvSpPr>
        <p:spPr>
          <a:xfrm rot="5400000">
            <a:off x="3300664" y="4756837"/>
            <a:ext cx="1096477" cy="188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386020" y="3899046"/>
            <a:ext cx="1114408" cy="261610"/>
          </a:xfrm>
          <a:prstGeom prst="rect">
            <a:avLst/>
          </a:prstGeom>
          <a:noFill/>
        </p:spPr>
        <p:txBody>
          <a:bodyPr wrap="none" rtlCol="0">
            <a:spAutoFit/>
          </a:bodyPr>
          <a:lstStyle/>
          <a:p>
            <a:r>
              <a:rPr lang="en-US" sz="1100" dirty="0" smtClean="0">
                <a:solidFill>
                  <a:schemeClr val="bg2">
                    <a:lumMod val="25000"/>
                  </a:schemeClr>
                </a:solidFill>
              </a:rPr>
              <a:t>Configure driver</a:t>
            </a:r>
            <a:endParaRPr lang="en-US" sz="1100" dirty="0">
              <a:solidFill>
                <a:schemeClr val="bg2">
                  <a:lumMod val="25000"/>
                </a:schemeClr>
              </a:solidFill>
            </a:endParaRPr>
          </a:p>
        </p:txBody>
      </p:sp>
      <p:sp>
        <p:nvSpPr>
          <p:cNvPr id="36" name="Right Arrow 35"/>
          <p:cNvSpPr/>
          <p:nvPr/>
        </p:nvSpPr>
        <p:spPr>
          <a:xfrm>
            <a:off x="3683905" y="4650269"/>
            <a:ext cx="214157" cy="261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11634" y="3866105"/>
            <a:ext cx="777347" cy="49829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35" name="Rectangle 134"/>
          <p:cNvSpPr/>
          <p:nvPr/>
        </p:nvSpPr>
        <p:spPr>
          <a:xfrm>
            <a:off x="4834361" y="4010702"/>
            <a:ext cx="265946" cy="2299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TextBox 136"/>
          <p:cNvSpPr txBox="1"/>
          <p:nvPr/>
        </p:nvSpPr>
        <p:spPr>
          <a:xfrm>
            <a:off x="5101479" y="3912460"/>
            <a:ext cx="412292" cy="707886"/>
          </a:xfrm>
          <a:prstGeom prst="rect">
            <a:avLst/>
          </a:prstGeom>
          <a:noFill/>
        </p:spPr>
        <p:txBody>
          <a:bodyPr wrap="none" rtlCol="0">
            <a:spAutoFit/>
          </a:bodyPr>
          <a:lstStyle/>
          <a:p>
            <a:r>
              <a:rPr lang="en-US" sz="1100" dirty="0" err="1" smtClean="0">
                <a:solidFill>
                  <a:schemeClr val="accent2">
                    <a:lumMod val="75000"/>
                  </a:schemeClr>
                </a:solidFill>
              </a:rPr>
              <a:t>Cnf</a:t>
            </a:r>
            <a:r>
              <a:rPr lang="en-US" sz="1100" dirty="0" smtClean="0">
                <a:solidFill>
                  <a:schemeClr val="accent2">
                    <a:lumMod val="75000"/>
                  </a:schemeClr>
                </a:solidFill>
              </a:rPr>
              <a:t> </a:t>
            </a:r>
          </a:p>
          <a:p>
            <a:r>
              <a:rPr lang="en-US" sz="1100" dirty="0" smtClean="0">
                <a:solidFill>
                  <a:schemeClr val="accent2">
                    <a:lumMod val="75000"/>
                  </a:schemeClr>
                </a:solidFill>
              </a:rPr>
              <a:t>SEQ</a:t>
            </a:r>
          </a:p>
          <a:p>
            <a:endParaRPr lang="en-US" dirty="0"/>
          </a:p>
        </p:txBody>
      </p:sp>
      <p:sp>
        <p:nvSpPr>
          <p:cNvPr id="138" name="Right Arrow 137"/>
          <p:cNvSpPr/>
          <p:nvPr/>
        </p:nvSpPr>
        <p:spPr>
          <a:xfrm rot="10800000">
            <a:off x="4492956" y="3998491"/>
            <a:ext cx="216822" cy="18184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892153" y="4427861"/>
            <a:ext cx="787032" cy="7175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2">
                    <a:lumMod val="75000"/>
                  </a:schemeClr>
                </a:solidFill>
              </a:rPr>
              <a:t>SB</a:t>
            </a:r>
            <a:endParaRPr lang="en-US" sz="1100" dirty="0">
              <a:solidFill>
                <a:schemeClr val="accent2">
                  <a:lumMod val="75000"/>
                </a:schemeClr>
              </a:solidFill>
            </a:endParaRPr>
          </a:p>
        </p:txBody>
      </p:sp>
      <p:cxnSp>
        <p:nvCxnSpPr>
          <p:cNvPr id="144" name="Straight Arrow Connector 143"/>
          <p:cNvCxnSpPr/>
          <p:nvPr/>
        </p:nvCxnSpPr>
        <p:spPr>
          <a:xfrm>
            <a:off x="4139952" y="3501008"/>
            <a:ext cx="1263843" cy="4558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endCxn id="134" idx="0"/>
          </p:cNvCxnSpPr>
          <p:nvPr/>
        </p:nvCxnSpPr>
        <p:spPr>
          <a:xfrm flipH="1">
            <a:off x="5100308" y="3413246"/>
            <a:ext cx="3047211" cy="45285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2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
                                        </p:tgtEl>
                                        <p:attrNameLst>
                                          <p:attrName>style.visibility</p:attrName>
                                        </p:attrNameLst>
                                      </p:cBhvr>
                                      <p:to>
                                        <p:strVal val="visible"/>
                                      </p:to>
                                    </p:set>
                                    <p:anim calcmode="lin" valueType="num">
                                      <p:cBhvr additive="base">
                                        <p:cTn id="11" dur="500" fill="hold"/>
                                        <p:tgtEl>
                                          <p:spTgt spid="133"/>
                                        </p:tgtEl>
                                        <p:attrNameLst>
                                          <p:attrName>ppt_x</p:attrName>
                                        </p:attrNameLst>
                                      </p:cBhvr>
                                      <p:tavLst>
                                        <p:tav tm="0">
                                          <p:val>
                                            <p:strVal val="#ppt_x"/>
                                          </p:val>
                                        </p:tav>
                                        <p:tav tm="100000">
                                          <p:val>
                                            <p:strVal val="#ppt_x"/>
                                          </p:val>
                                        </p:tav>
                                      </p:tavLst>
                                    </p:anim>
                                    <p:anim calcmode="lin" valueType="num">
                                      <p:cBhvr additive="base">
                                        <p:cTn id="12" dur="500" fill="hold"/>
                                        <p:tgtEl>
                                          <p:spTgt spid="13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6"/>
                                        </p:tgtEl>
                                        <p:attrNameLst>
                                          <p:attrName>style.visibility</p:attrName>
                                        </p:attrNameLst>
                                      </p:cBhvr>
                                      <p:to>
                                        <p:strVal val="visible"/>
                                      </p:to>
                                    </p:set>
                                    <p:anim calcmode="lin" valueType="num">
                                      <p:cBhvr additive="base">
                                        <p:cTn id="15" dur="500" fill="hold"/>
                                        <p:tgtEl>
                                          <p:spTgt spid="146"/>
                                        </p:tgtEl>
                                        <p:attrNameLst>
                                          <p:attrName>ppt_x</p:attrName>
                                        </p:attrNameLst>
                                      </p:cBhvr>
                                      <p:tavLst>
                                        <p:tav tm="0">
                                          <p:val>
                                            <p:strVal val="#ppt_x"/>
                                          </p:val>
                                        </p:tav>
                                        <p:tav tm="100000">
                                          <p:val>
                                            <p:strVal val="#ppt_x"/>
                                          </p:val>
                                        </p:tav>
                                      </p:tavLst>
                                    </p:anim>
                                    <p:anim calcmode="lin" valueType="num">
                                      <p:cBhvr additive="base">
                                        <p:cTn id="16" dur="500" fill="hold"/>
                                        <p:tgtEl>
                                          <p:spTgt spid="1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9"/>
                                        </p:tgtEl>
                                        <p:attrNameLst>
                                          <p:attrName>style.visibility</p:attrName>
                                        </p:attrNameLst>
                                      </p:cBhvr>
                                      <p:to>
                                        <p:strVal val="visible"/>
                                      </p:to>
                                    </p:set>
                                    <p:anim calcmode="lin" valueType="num">
                                      <p:cBhvr additive="base">
                                        <p:cTn id="19" dur="500" fill="hold"/>
                                        <p:tgtEl>
                                          <p:spTgt spid="139"/>
                                        </p:tgtEl>
                                        <p:attrNameLst>
                                          <p:attrName>ppt_x</p:attrName>
                                        </p:attrNameLst>
                                      </p:cBhvr>
                                      <p:tavLst>
                                        <p:tav tm="0">
                                          <p:val>
                                            <p:strVal val="#ppt_x"/>
                                          </p:val>
                                        </p:tav>
                                        <p:tav tm="100000">
                                          <p:val>
                                            <p:strVal val="#ppt_x"/>
                                          </p:val>
                                        </p:tav>
                                      </p:tavLst>
                                    </p:anim>
                                    <p:anim calcmode="lin" valueType="num">
                                      <p:cBhvr additive="base">
                                        <p:cTn id="20" dur="500" fill="hold"/>
                                        <p:tgtEl>
                                          <p:spTgt spid="13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anim calcmode="lin" valueType="num">
                                      <p:cBhvr additive="base">
                                        <p:cTn id="23" dur="500" fill="hold"/>
                                        <p:tgtEl>
                                          <p:spTgt spid="144"/>
                                        </p:tgtEl>
                                        <p:attrNameLst>
                                          <p:attrName>ppt_x</p:attrName>
                                        </p:attrNameLst>
                                      </p:cBhvr>
                                      <p:tavLst>
                                        <p:tav tm="0">
                                          <p:val>
                                            <p:strVal val="#ppt_x"/>
                                          </p:val>
                                        </p:tav>
                                        <p:tav tm="100000">
                                          <p:val>
                                            <p:strVal val="#ppt_x"/>
                                          </p:val>
                                        </p:tav>
                                      </p:tavLst>
                                    </p:anim>
                                    <p:anim calcmode="lin" valueType="num">
                                      <p:cBhvr additive="base">
                                        <p:cTn id="24" dur="500" fill="hold"/>
                                        <p:tgtEl>
                                          <p:spTgt spid="14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2"/>
                                        </p:tgtEl>
                                        <p:attrNameLst>
                                          <p:attrName>style.visibility</p:attrName>
                                        </p:attrNameLst>
                                      </p:cBhvr>
                                      <p:to>
                                        <p:strVal val="visible"/>
                                      </p:to>
                                    </p:set>
                                    <p:anim calcmode="lin" valueType="num">
                                      <p:cBhvr additive="base">
                                        <p:cTn id="27" dur="500" fill="hold"/>
                                        <p:tgtEl>
                                          <p:spTgt spid="132"/>
                                        </p:tgtEl>
                                        <p:attrNameLst>
                                          <p:attrName>ppt_x</p:attrName>
                                        </p:attrNameLst>
                                      </p:cBhvr>
                                      <p:tavLst>
                                        <p:tav tm="0">
                                          <p:val>
                                            <p:strVal val="#ppt_x"/>
                                          </p:val>
                                        </p:tav>
                                        <p:tav tm="100000">
                                          <p:val>
                                            <p:strVal val="#ppt_x"/>
                                          </p:val>
                                        </p:tav>
                                      </p:tavLst>
                                    </p:anim>
                                    <p:anim calcmode="lin" valueType="num">
                                      <p:cBhvr additive="base">
                                        <p:cTn id="28" dur="500" fill="hold"/>
                                        <p:tgtEl>
                                          <p:spTgt spid="13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6"/>
                                        </p:tgtEl>
                                        <p:attrNameLst>
                                          <p:attrName>style.visibility</p:attrName>
                                        </p:attrNameLst>
                                      </p:cBhvr>
                                      <p:to>
                                        <p:strVal val="visible"/>
                                      </p:to>
                                    </p:set>
                                    <p:anim calcmode="lin" valueType="num">
                                      <p:cBhvr additive="base">
                                        <p:cTn id="31" dur="500" fill="hold"/>
                                        <p:tgtEl>
                                          <p:spTgt spid="136"/>
                                        </p:tgtEl>
                                        <p:attrNameLst>
                                          <p:attrName>ppt_x</p:attrName>
                                        </p:attrNameLst>
                                      </p:cBhvr>
                                      <p:tavLst>
                                        <p:tav tm="0">
                                          <p:val>
                                            <p:strVal val="#ppt_x"/>
                                          </p:val>
                                        </p:tav>
                                        <p:tav tm="100000">
                                          <p:val>
                                            <p:strVal val="#ppt_x"/>
                                          </p:val>
                                        </p:tav>
                                      </p:tavLst>
                                    </p:anim>
                                    <p:anim calcmode="lin" valueType="num">
                                      <p:cBhvr additive="base">
                                        <p:cTn id="32" dur="500" fill="hold"/>
                                        <p:tgtEl>
                                          <p:spTgt spid="13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2"/>
                                        </p:tgtEl>
                                        <p:attrNameLst>
                                          <p:attrName>style.visibility</p:attrName>
                                        </p:attrNameLst>
                                      </p:cBhvr>
                                      <p:to>
                                        <p:strVal val="visible"/>
                                      </p:to>
                                    </p:set>
                                    <p:anim calcmode="lin" valueType="num">
                                      <p:cBhvr additive="base">
                                        <p:cTn id="35" dur="500" fill="hold"/>
                                        <p:tgtEl>
                                          <p:spTgt spid="142"/>
                                        </p:tgtEl>
                                        <p:attrNameLst>
                                          <p:attrName>ppt_x</p:attrName>
                                        </p:attrNameLst>
                                      </p:cBhvr>
                                      <p:tavLst>
                                        <p:tav tm="0">
                                          <p:val>
                                            <p:strVal val="#ppt_x"/>
                                          </p:val>
                                        </p:tav>
                                        <p:tav tm="100000">
                                          <p:val>
                                            <p:strVal val="#ppt_x"/>
                                          </p:val>
                                        </p:tav>
                                      </p:tavLst>
                                    </p:anim>
                                    <p:anim calcmode="lin" valueType="num">
                                      <p:cBhvr additive="base">
                                        <p:cTn id="36" dur="500" fill="hold"/>
                                        <p:tgtEl>
                                          <p:spTgt spid="1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0"/>
                                        </p:tgtEl>
                                        <p:attrNameLst>
                                          <p:attrName>style.visibility</p:attrName>
                                        </p:attrNameLst>
                                      </p:cBhvr>
                                      <p:to>
                                        <p:strVal val="visible"/>
                                      </p:to>
                                    </p:set>
                                    <p:anim calcmode="lin" valueType="num">
                                      <p:cBhvr additive="base">
                                        <p:cTn id="39" dur="500" fill="hold"/>
                                        <p:tgtEl>
                                          <p:spTgt spid="140"/>
                                        </p:tgtEl>
                                        <p:attrNameLst>
                                          <p:attrName>ppt_x</p:attrName>
                                        </p:attrNameLst>
                                      </p:cBhvr>
                                      <p:tavLst>
                                        <p:tav tm="0">
                                          <p:val>
                                            <p:strVal val="#ppt_x"/>
                                          </p:val>
                                        </p:tav>
                                        <p:tav tm="100000">
                                          <p:val>
                                            <p:strVal val="#ppt_x"/>
                                          </p:val>
                                        </p:tav>
                                      </p:tavLst>
                                    </p:anim>
                                    <p:anim calcmode="lin" valueType="num">
                                      <p:cBhvr additive="base">
                                        <p:cTn id="40" dur="500" fill="hold"/>
                                        <p:tgtEl>
                                          <p:spTgt spid="14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1"/>
                                        </p:tgtEl>
                                        <p:attrNameLst>
                                          <p:attrName>style.visibility</p:attrName>
                                        </p:attrNameLst>
                                      </p:cBhvr>
                                      <p:to>
                                        <p:strVal val="visible"/>
                                      </p:to>
                                    </p:set>
                                    <p:anim calcmode="lin" valueType="num">
                                      <p:cBhvr additive="base">
                                        <p:cTn id="43" dur="500" fill="hold"/>
                                        <p:tgtEl>
                                          <p:spTgt spid="141"/>
                                        </p:tgtEl>
                                        <p:attrNameLst>
                                          <p:attrName>ppt_x</p:attrName>
                                        </p:attrNameLst>
                                      </p:cBhvr>
                                      <p:tavLst>
                                        <p:tav tm="0">
                                          <p:val>
                                            <p:strVal val="#ppt_x"/>
                                          </p:val>
                                        </p:tav>
                                        <p:tav tm="100000">
                                          <p:val>
                                            <p:strVal val="#ppt_x"/>
                                          </p:val>
                                        </p:tav>
                                      </p:tavLst>
                                    </p:anim>
                                    <p:anim calcmode="lin" valueType="num">
                                      <p:cBhvr additive="base">
                                        <p:cTn id="44"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P spid="14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1843</TotalTime>
  <Words>1084</Words>
  <Application>Microsoft Office PowerPoint</Application>
  <PresentationFormat>On-screen Show (4:3)</PresentationFormat>
  <Paragraphs>272</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Verification services </vt:lpstr>
      <vt:lpstr>Stages in making a product</vt:lpstr>
      <vt:lpstr>PowerPoint Presentation</vt:lpstr>
      <vt:lpstr>Testing hardware modules</vt:lpstr>
      <vt:lpstr>Problems with the old hardware testing method </vt:lpstr>
      <vt:lpstr>Automatic hardware verification environment</vt:lpstr>
      <vt:lpstr>PowerPoint Presentation</vt:lpstr>
      <vt:lpstr>Full chip integration </vt:lpstr>
      <vt:lpstr>Full chip verification environment</vt:lpstr>
      <vt:lpstr>Full chip verification tests </vt:lpstr>
      <vt:lpstr>PowerPoint Presentation</vt:lpstr>
      <vt:lpstr>Random testing </vt:lpstr>
      <vt:lpstr>PowerPoint Presentation</vt:lpstr>
      <vt:lpstr>Gate level</vt:lpstr>
      <vt:lpstr>Gate level testing </vt:lpstr>
      <vt:lpstr>Gate level with timing </vt:lpstr>
      <vt:lpstr>Gate level with timing </vt:lpstr>
      <vt:lpstr>PowerPoint Presentation</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services</dc:title>
  <dc:creator>Edny, ItzhakX</dc:creator>
  <cp:lastModifiedBy>Edny, ItzhakX</cp:lastModifiedBy>
  <cp:revision>123</cp:revision>
  <dcterms:created xsi:type="dcterms:W3CDTF">2012-09-27T08:11:31Z</dcterms:created>
  <dcterms:modified xsi:type="dcterms:W3CDTF">2012-12-04T06:45:50Z</dcterms:modified>
</cp:coreProperties>
</file>