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/>
    <p:restoredTop sz="94648"/>
  </p:normalViewPr>
  <p:slideViewPr>
    <p:cSldViewPr snapToGrid="0" snapToObjects="1">
      <p:cViewPr varScale="1">
        <p:scale>
          <a:sx n="105" d="100"/>
          <a:sy n="10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FDED6-4583-B949-A55E-CD1A503AF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B056B2-2D2E-8E43-BC92-BD01BA684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27C67-B1A3-5F47-980E-259AC298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11.07.2018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F8162-CB82-3542-A699-48A6B1CC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323047-ED52-A34C-918A-004B068D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79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EE393-64D2-E640-B9D1-BE733C32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A24020-05E7-1340-B578-085867E3B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2571C1-90B5-0C40-B377-19CFF1A5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11.07.2018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2C2D54-450B-8944-9E40-85D2F1B1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09626E-07A2-C443-A051-4ACF6020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675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46AA14-BE61-DE4A-914D-12DA58B8D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23B884-9A66-134E-BAD4-4D5020F91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0EC02-2955-8E44-92BA-3B4A006A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11.07.2018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2A8B25-1C99-2149-95E5-BB3B2204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B1ADE-F8C2-374D-8A02-F005B30E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62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8167D-2F6B-1E4F-BE9B-6CF8D55E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A72E6-233E-6D4A-9832-648FCDAA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3F8CAB-2F1E-2941-96AF-206B54A1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11.07.2018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55ABB-8E0C-FE42-AB0F-5C4D7430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63A473-DBFE-3942-B8EF-3B372D66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59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AF16B-37B7-C645-8D90-31BF445F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09E8D9-B2DB-BF4C-9C2D-43226DD8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88AA22-5431-8045-A0C6-86EB531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11.07.2018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19661-2CAD-FF40-B339-B9C062D2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4E94E7-CCCA-E74A-A264-CAFCA4A3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74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4C797-7077-944C-B1F1-0F2B6E78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3B0F1-275D-DA42-A66A-BD7264E0E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8A6277-1AA0-CC42-BA67-FCB0234CC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2783F5-7D54-AD4B-880E-6CFD3E13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11.07.2018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1510B2-D0F1-034D-96F0-895C22B6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F75A9B-AE66-1440-A331-E0EEC6EA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571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97F4A-D6AE-E848-B853-5579ECCC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E3D87-517C-0B4F-A0BC-A9E972D1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AEFAAB-8986-D543-B66B-F6893576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0EF2EB-3156-D14B-A51B-EFF7D707D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F078C9-3F2D-E64B-B362-690BDE488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A68518-7031-834F-909D-B120FD52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11.07.2018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E3BAB3-D87A-AD4F-AF2B-B3A22EEA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C4451F-7205-0C43-BD56-657DBE4F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8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1CC80-4E59-8D43-B01B-B037BF54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DB6645-51DD-B144-A67C-F83658A6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11.07.2018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A4D719-41A8-7B40-BC6A-C6075D65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78C4B7-ED57-7744-AC1B-491720EE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05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0BDEAF-9C63-E641-9CE4-15905A88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11.07.2018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E9ACAC-E819-D34D-9C2D-6D1FEF8B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8A874E-C327-D743-9405-B0A081D9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3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DBC2-B339-6C44-8AFC-5A8BBBF7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E5678A-6F77-C641-83B1-5DC58F0D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EFB8B3-F7CF-A04F-BA8A-526B58A6B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9D9E26-CA94-C046-968C-09700C6A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11.07.2018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C7CFDC-42EB-4C43-94E4-2F2885E6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7D8A1E-6B2B-5545-B6B5-44E47A12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03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92679-FA19-D54B-A75C-3B349BF5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11ABFC-E494-6247-9368-4F3E3E6D0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7FAEBE-C588-4044-B74C-8B58590A0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B628A8-EEFC-C348-8655-A74F004B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11.07.2018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7458DD-383D-8B4C-B259-FA916707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B4146D-DF2B-1D4A-BD3A-5DD0F87B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07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224089-6AAD-FA4F-B2ED-57B7C47F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BCE12A-CA9B-764E-8023-9259E8302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6273B4-0A3D-7248-8A66-D8DEB5C6A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2E92E-D976-E24C-BB97-5CD9BE23D6A9}" type="datetimeFigureOut">
              <a:rPr lang="de-DE" smtClean="0"/>
              <a:t>11.07.2018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3C5962-9D7B-5A42-BB8E-FBD35465C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6060C-45F9-E942-BAB2-F0EEDC0E1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70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30936" y="411480"/>
            <a:ext cx="338328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SUPER – gefällt mir schon als ersten Aufschlag ganz gut… !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15F9D4-634B-D24F-A67A-0D0BE7CF0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REST API für Freigaben in Workflow Prozessen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D08C1F-726C-8442-971A-2E8A861C1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01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F33D9A0-AA16-764C-B3AB-AD4E969C18B4}"/>
              </a:ext>
            </a:extLst>
          </p:cNvPr>
          <p:cNvSpPr/>
          <p:nvPr/>
        </p:nvSpPr>
        <p:spPr>
          <a:xfrm>
            <a:off x="838200" y="1825624"/>
            <a:ext cx="1765663" cy="473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/>
              <a:t>Beispiel: </a:t>
            </a:r>
            <a:r>
              <a:rPr lang="de-DE" sz="2400" dirty="0" err="1" smtClean="0"/>
              <a:t>authenticate</a:t>
            </a:r>
            <a:r>
              <a:rPr lang="de-DE" sz="2400" dirty="0" smtClean="0"/>
              <a:t> (</a:t>
            </a:r>
            <a:r>
              <a:rPr lang="de-DE" sz="2400" dirty="0" err="1" smtClean="0"/>
              <a:t>returning</a:t>
            </a:r>
            <a:r>
              <a:rPr lang="de-DE" sz="2400" dirty="0" smtClean="0"/>
              <a:t> </a:t>
            </a:r>
            <a:r>
              <a:rPr lang="de-DE" sz="2400" dirty="0" err="1" smtClean="0"/>
              <a:t>session</a:t>
            </a:r>
            <a:r>
              <a:rPr lang="de-DE" sz="2400" dirty="0" smtClean="0"/>
              <a:t> </a:t>
            </a:r>
            <a:r>
              <a:rPr lang="de-DE" sz="2400" dirty="0" err="1" smtClean="0"/>
              <a:t>token</a:t>
            </a:r>
            <a:r>
              <a:rPr lang="de-DE" sz="2400" dirty="0" smtClean="0"/>
              <a:t>….)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B0B52-F55E-284A-8272-E7B26D6D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/</a:t>
            </a:r>
            <a:r>
              <a:rPr lang="de-DE" dirty="0" err="1" smtClean="0"/>
              <a:t>authenticate</a:t>
            </a:r>
            <a:endParaRPr lang="de-DE" dirty="0"/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[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{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  </a:t>
            </a:r>
            <a:r>
              <a:rPr lang="de-DE" sz="1600" b="1" dirty="0" smtClean="0">
                <a:latin typeface="Andale Mono" panose="020B0509000000000004" pitchFamily="49" charset="0"/>
              </a:rPr>
              <a:t>„</a:t>
            </a:r>
            <a:r>
              <a:rPr lang="de-DE" sz="1600" b="1" dirty="0" err="1" smtClean="0">
                <a:latin typeface="Andale Mono" panose="020B0509000000000004" pitchFamily="49" charset="0"/>
              </a:rPr>
              <a:t>login</a:t>
            </a:r>
            <a:r>
              <a:rPr lang="de-DE" sz="1600" b="1" dirty="0" smtClean="0">
                <a:latin typeface="Andale Mono" panose="020B0509000000000004" pitchFamily="49" charset="0"/>
              </a:rPr>
              <a:t>": </a:t>
            </a:r>
            <a:r>
              <a:rPr lang="de-DE" sz="1600" dirty="0" smtClean="0">
                <a:latin typeface="Andale Mono" panose="020B0509000000000004" pitchFamily="49" charset="0"/>
              </a:rPr>
              <a:t>„U0043957",</a:t>
            </a:r>
            <a:endParaRPr lang="de-DE" sz="16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de-DE" sz="1600" b="1" dirty="0">
                <a:latin typeface="Andale Mono" panose="020B0509000000000004" pitchFamily="49" charset="0"/>
              </a:rPr>
              <a:t>    </a:t>
            </a:r>
            <a:r>
              <a:rPr lang="de-DE" sz="1600" b="1" dirty="0" smtClean="0">
                <a:latin typeface="Andale Mono" panose="020B0509000000000004" pitchFamily="49" charset="0"/>
              </a:rPr>
              <a:t>“</a:t>
            </a:r>
            <a:r>
              <a:rPr lang="de-DE" sz="1600" b="1" dirty="0" err="1" smtClean="0">
                <a:latin typeface="Andale Mono" panose="020B0509000000000004" pitchFamily="49" charset="0"/>
              </a:rPr>
              <a:t>password</a:t>
            </a:r>
            <a:r>
              <a:rPr lang="de-DE" sz="1600" b="1" dirty="0" smtClean="0">
                <a:latin typeface="Andale Mono" panose="020B0509000000000004" pitchFamily="49" charset="0"/>
              </a:rPr>
              <a:t>":</a:t>
            </a:r>
            <a:r>
              <a:rPr lang="de-DE" sz="1600" dirty="0" smtClean="0">
                <a:latin typeface="Andale Mono" panose="020B0509000000000004" pitchFamily="49" charset="0"/>
              </a:rPr>
              <a:t> “???"</a:t>
            </a:r>
            <a:endParaRPr lang="de-DE" sz="16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Andale Mono" panose="020B0509000000000004" pitchFamily="49" charset="0"/>
              </a:rPr>
              <a:t>},</a:t>
            </a:r>
            <a:endParaRPr lang="de-DE" sz="16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…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]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970520" y="230189"/>
            <a:ext cx="338328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Eine Seite für Login API und kurze Beschreibung, wie der gelieferte Session Token (+ </a:t>
            </a:r>
            <a:r>
              <a:rPr lang="de-DE" dirty="0" err="1" smtClean="0"/>
              <a:t>maturity</a:t>
            </a:r>
            <a:r>
              <a:rPr lang="de-DE" dirty="0" smtClean="0"/>
              <a:t>) in die Aufrufe kommt …!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000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F33D9A0-AA16-764C-B3AB-AD4E969C18B4}"/>
              </a:ext>
            </a:extLst>
          </p:cNvPr>
          <p:cNvSpPr/>
          <p:nvPr/>
        </p:nvSpPr>
        <p:spPr>
          <a:xfrm>
            <a:off x="838200" y="1825624"/>
            <a:ext cx="1765663" cy="473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Auflisten aller Freigaben (1/3)</a:t>
            </a:r>
            <a:br>
              <a:rPr lang="de-DE" dirty="0"/>
            </a:br>
            <a:r>
              <a:rPr lang="de-DE" sz="2400" dirty="0"/>
              <a:t>Beispiel: Offene Freigabe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B0B52-F55E-284A-8272-E7B26D6D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/approvals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[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{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latin typeface="Andale Mono" panose="020B0509000000000004" pitchFamily="49" charset="0"/>
              </a:rPr>
              <a:t>"id": </a:t>
            </a:r>
            <a:r>
              <a:rPr lang="de-DE" sz="1600" dirty="0">
                <a:latin typeface="Andale Mono" panose="020B0509000000000004" pitchFamily="49" charset="0"/>
              </a:rPr>
              <a:t>"56473",</a:t>
            </a:r>
          </a:p>
          <a:p>
            <a:pPr marL="0" indent="0">
              <a:buNone/>
            </a:pPr>
            <a:r>
              <a:rPr lang="de-DE" sz="1600" b="1" dirty="0">
                <a:latin typeface="Andale Mono" panose="020B0509000000000004" pitchFamily="49" charset="0"/>
              </a:rPr>
              <a:t>    “timestamp":</a:t>
            </a:r>
            <a:r>
              <a:rPr lang="de-DE" sz="1600" dirty="0">
                <a:latin typeface="Andale Mono" panose="020B0509000000000004" pitchFamily="49" charset="0"/>
              </a:rPr>
              <a:t> “2018-07-03T14:31:12.000Z",</a:t>
            </a:r>
          </a:p>
          <a:p>
            <a:pPr marL="0" indent="0">
              <a:buNone/>
            </a:pPr>
            <a:r>
              <a:rPr lang="de-DE" sz="1600" b="1" dirty="0">
                <a:latin typeface="Andale Mono" panose="020B0509000000000004" pitchFamily="49" charset="0"/>
              </a:rPr>
              <a:t>    "due timestamp":</a:t>
            </a:r>
            <a:r>
              <a:rPr lang="de-DE" sz="1600" dirty="0">
                <a:latin typeface="Andale Mono" panose="020B0509000000000004" pitchFamily="49" charset="0"/>
              </a:rPr>
              <a:t> "2018-07-14T14:31:12.000Z",</a:t>
            </a:r>
          </a:p>
          <a:p>
            <a:pPr marL="0" indent="0">
              <a:buNone/>
            </a:pPr>
            <a:r>
              <a:rPr lang="de-DE" sz="1600" b="1" dirty="0">
                <a:latin typeface="Andale Mono" panose="020B0509000000000004" pitchFamily="49" charset="0"/>
              </a:rPr>
              <a:t>    "description":</a:t>
            </a:r>
            <a:r>
              <a:rPr lang="de-DE" sz="1600" dirty="0">
                <a:latin typeface="Andale Mono" panose="020B0509000000000004" pitchFamily="49" charset="0"/>
              </a:rPr>
              <a:t> "Urlaub Jan Bernhardt (19.07.2018 - 31.07.2018)",</a:t>
            </a:r>
          </a:p>
          <a:p>
            <a:pPr marL="0" indent="0">
              <a:buNone/>
            </a:pPr>
            <a:r>
              <a:rPr lang="de-DE" sz="1600" b="1" dirty="0">
                <a:latin typeface="Andale Mono" panose="020B0509000000000004" pitchFamily="49" charset="0"/>
              </a:rPr>
              <a:t>    "actions":</a:t>
            </a:r>
            <a:r>
              <a:rPr lang="de-DE" sz="1600" dirty="0">
                <a:latin typeface="Andale Mono" panose="020B0509000000000004" pitchFamily="49" charset="0"/>
              </a:rPr>
              <a:t> [ "APPROVE", “REJECT", "DELEGATE", “RETURN" ],</a:t>
            </a:r>
          </a:p>
          <a:p>
            <a:pPr marL="0" indent="0">
              <a:buNone/>
            </a:pPr>
            <a:r>
              <a:rPr lang="de-DE" sz="1600" b="1" dirty="0">
                <a:latin typeface="Andale Mono" panose="020B0509000000000004" pitchFamily="49" charset="0"/>
              </a:rPr>
              <a:t>    "delegates":</a:t>
            </a:r>
            <a:r>
              <a:rPr lang="de-DE" sz="1600" dirty="0">
                <a:latin typeface="Andale Mono" panose="020B0509000000000004" pitchFamily="49" charset="0"/>
              </a:rPr>
              <a:t> [ "U0041234", "U0043555" ],</a:t>
            </a:r>
          </a:p>
          <a:p>
            <a:pPr marL="0" indent="0">
              <a:buNone/>
            </a:pPr>
            <a:r>
              <a:rPr lang="de-DE" sz="1600" b="1" dirty="0">
                <a:latin typeface="Andale Mono" panose="020B0509000000000004" pitchFamily="49" charset="0"/>
              </a:rPr>
              <a:t>    "status":</a:t>
            </a:r>
            <a:r>
              <a:rPr lang="de-DE" sz="1600" dirty="0">
                <a:latin typeface="Andale Mono" panose="020B0509000000000004" pitchFamily="49" charset="0"/>
              </a:rPr>
              <a:t> "OPEN"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},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…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]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729984" y="1421900"/>
            <a:ext cx="4974336" cy="258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… ich würde „</a:t>
            </a:r>
            <a:r>
              <a:rPr lang="de-DE" dirty="0" err="1" smtClean="0"/>
              <a:t>actions</a:t>
            </a:r>
            <a:r>
              <a:rPr lang="de-DE" dirty="0" smtClean="0"/>
              <a:t>“ weglassen …. (werden seitens Anwendung gesetzt….)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description</a:t>
            </a:r>
            <a:r>
              <a:rPr lang="de-DE" dirty="0" smtClean="0"/>
              <a:t>“ ist eigentlich „title“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description</a:t>
            </a:r>
            <a:r>
              <a:rPr lang="de-DE" dirty="0" smtClean="0"/>
              <a:t>“ (als langer Text) extra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attachements</a:t>
            </a:r>
            <a:r>
              <a:rPr lang="de-DE" dirty="0" smtClean="0"/>
              <a:t>“ (</a:t>
            </a:r>
            <a:r>
              <a:rPr lang="de-DE" dirty="0" err="1" smtClean="0"/>
              <a:t>array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comments</a:t>
            </a:r>
            <a:r>
              <a:rPr lang="de-DE" dirty="0" smtClean="0"/>
              <a:t>“ (</a:t>
            </a:r>
            <a:r>
              <a:rPr lang="de-DE" dirty="0" err="1" smtClean="0"/>
              <a:t>array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Evtl. eine extra API für /</a:t>
            </a:r>
            <a:r>
              <a:rPr lang="de-DE" dirty="0" err="1" smtClean="0"/>
              <a:t>approvals</a:t>
            </a:r>
            <a:r>
              <a:rPr lang="de-DE" dirty="0" smtClean="0"/>
              <a:t>/xxx/</a:t>
            </a:r>
            <a:r>
              <a:rPr lang="de-DE" dirty="0" err="1" smtClean="0"/>
              <a:t>details</a:t>
            </a:r>
            <a:r>
              <a:rPr lang="de-DE" dirty="0" smtClean="0"/>
              <a:t>, damit wir alle </a:t>
            </a:r>
            <a:r>
              <a:rPr lang="de-DE" dirty="0" err="1" smtClean="0"/>
              <a:t>attachements</a:t>
            </a:r>
            <a:r>
              <a:rPr lang="de-DE" dirty="0" smtClean="0"/>
              <a:t> und </a:t>
            </a:r>
            <a:r>
              <a:rPr lang="de-DE" dirty="0" err="1" smtClean="0"/>
              <a:t>comments</a:t>
            </a:r>
            <a:r>
              <a:rPr lang="de-DE" dirty="0" smtClean="0"/>
              <a:t> liefern…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558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904E7BC-A19D-6746-911B-45537B3DAB0E}"/>
              </a:ext>
            </a:extLst>
          </p:cNvPr>
          <p:cNvSpPr/>
          <p:nvPr/>
        </p:nvSpPr>
        <p:spPr>
          <a:xfrm>
            <a:off x="838200" y="1825624"/>
            <a:ext cx="1765663" cy="473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Auflisten aller Freigaben (2/3)</a:t>
            </a:r>
            <a:br>
              <a:rPr lang="de-DE" dirty="0"/>
            </a:br>
            <a:r>
              <a:rPr lang="de-DE" sz="2400" dirty="0"/>
              <a:t>Beispiel: Erteilte Freigabe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B0B52-F55E-284A-8272-E7B26D6D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/approvals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[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{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latin typeface="Andale Mono" panose="020B0509000000000004" pitchFamily="49" charset="0"/>
              </a:rPr>
              <a:t>"id":</a:t>
            </a:r>
            <a:r>
              <a:rPr lang="de-DE" sz="1600" dirty="0">
                <a:latin typeface="Andale Mono" panose="020B0509000000000004" pitchFamily="49" charset="0"/>
              </a:rPr>
              <a:t> "56473",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latin typeface="Andale Mono" panose="020B0509000000000004" pitchFamily="49" charset="0"/>
              </a:rPr>
              <a:t>“timestamp":</a:t>
            </a:r>
            <a:r>
              <a:rPr lang="de-DE" sz="1600" dirty="0">
                <a:latin typeface="Andale Mono" panose="020B0509000000000004" pitchFamily="49" charset="0"/>
              </a:rPr>
              <a:t> “2018-07-03T14:31:12.000Z",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latin typeface="Andale Mono" panose="020B0509000000000004" pitchFamily="49" charset="0"/>
              </a:rPr>
              <a:t>"due timestamp":</a:t>
            </a:r>
            <a:r>
              <a:rPr lang="de-DE" sz="1600" dirty="0">
                <a:latin typeface="Andale Mono" panose="020B0509000000000004" pitchFamily="49" charset="0"/>
              </a:rPr>
              <a:t> "2018-07-14T14:31:12.000Z",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latin typeface="Andale Mono" panose="020B0509000000000004" pitchFamily="49" charset="0"/>
              </a:rPr>
              <a:t>“closed timestamp":</a:t>
            </a:r>
            <a:r>
              <a:rPr lang="de-DE" sz="1600" dirty="0">
                <a:latin typeface="Andale Mono" panose="020B0509000000000004" pitchFamily="49" charset="0"/>
              </a:rPr>
              <a:t> "2018-07-05T17:11:57.000Z",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latin typeface="Andale Mono" panose="020B0509000000000004" pitchFamily="49" charset="0"/>
              </a:rPr>
              <a:t>"description":</a:t>
            </a:r>
            <a:r>
              <a:rPr lang="de-DE" sz="1600" dirty="0">
                <a:latin typeface="Andale Mono" panose="020B0509000000000004" pitchFamily="49" charset="0"/>
              </a:rPr>
              <a:t> "Urlaub Jan Bernhardt (19.07.2018 - 31.07.2018)",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latin typeface="Andale Mono" panose="020B0509000000000004" pitchFamily="49" charset="0"/>
              </a:rPr>
              <a:t>"status":</a:t>
            </a:r>
            <a:r>
              <a:rPr lang="de-DE" sz="1600" dirty="0">
                <a:latin typeface="Andale Mono" panose="020B0509000000000004" pitchFamily="49" charset="0"/>
              </a:rPr>
              <a:t> “APPROVED"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},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…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]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729984" y="1421900"/>
            <a:ext cx="497433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… ist doch eigentlich das gleich – nur der Status steht auf „APPROVED“ und ggfs. weitere Attribute („</a:t>
            </a:r>
            <a:r>
              <a:rPr lang="de-DE" dirty="0" err="1" smtClean="0"/>
              <a:t>closed</a:t>
            </a:r>
            <a:r>
              <a:rPr lang="de-DE" dirty="0" smtClean="0"/>
              <a:t> </a:t>
            </a:r>
            <a:r>
              <a:rPr lang="de-DE" dirty="0" err="1" smtClean="0"/>
              <a:t>timestamp</a:t>
            </a:r>
            <a:r>
              <a:rPr lang="de-DE" dirty="0" smtClean="0"/>
              <a:t>“, „</a:t>
            </a:r>
            <a:r>
              <a:rPr lang="de-DE" dirty="0" err="1" smtClean="0"/>
              <a:t>comment</a:t>
            </a:r>
            <a:r>
              <a:rPr lang="de-DE" dirty="0" smtClean="0"/>
              <a:t>“,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Dies würde ich ebenfalls unter /</a:t>
            </a:r>
            <a:r>
              <a:rPr lang="de-DE" dirty="0" err="1" smtClean="0"/>
              <a:t>approvals</a:t>
            </a:r>
            <a:r>
              <a:rPr lang="de-DE" dirty="0" smtClean="0"/>
              <a:t>/xxx/</a:t>
            </a:r>
            <a:r>
              <a:rPr lang="de-DE" dirty="0" err="1" smtClean="0"/>
              <a:t>details</a:t>
            </a:r>
            <a:r>
              <a:rPr lang="de-DE" dirty="0" smtClean="0"/>
              <a:t> auflisten…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EE56E89F-A445-1947-9F4C-D4E905198F7C}"/>
              </a:ext>
            </a:extLst>
          </p:cNvPr>
          <p:cNvSpPr/>
          <p:nvPr/>
        </p:nvSpPr>
        <p:spPr>
          <a:xfrm>
            <a:off x="838200" y="1825624"/>
            <a:ext cx="1765663" cy="473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Auflisten aller Freigaben (3/3)</a:t>
            </a:r>
            <a:br>
              <a:rPr lang="de-DE" dirty="0"/>
            </a:br>
            <a:r>
              <a:rPr lang="de-DE" sz="2400" dirty="0"/>
              <a:t>Beispiel: Delegierte Freigabe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B0B52-F55E-284A-8272-E7B26D6D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460"/>
            <a:ext cx="10515600" cy="4746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/approvals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[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{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latin typeface="Andale Mono" panose="020B0509000000000004" pitchFamily="49" charset="0"/>
              </a:rPr>
              <a:t>"id":</a:t>
            </a:r>
            <a:r>
              <a:rPr lang="de-DE" sz="1600" dirty="0">
                <a:latin typeface="Andale Mono" panose="020B0509000000000004" pitchFamily="49" charset="0"/>
              </a:rPr>
              <a:t> "56473",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latin typeface="Andale Mono" panose="020B0509000000000004" pitchFamily="49" charset="0"/>
              </a:rPr>
              <a:t>“timestamp":</a:t>
            </a:r>
            <a:r>
              <a:rPr lang="de-DE" sz="1600" dirty="0">
                <a:latin typeface="Andale Mono" panose="020B0509000000000004" pitchFamily="49" charset="0"/>
              </a:rPr>
              <a:t> “2018-07-03T14:31:12.000Z",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latin typeface="Andale Mono" panose="020B0509000000000004" pitchFamily="49" charset="0"/>
              </a:rPr>
              <a:t>"due timestamp":</a:t>
            </a:r>
            <a:r>
              <a:rPr lang="de-DE" sz="1600" dirty="0">
                <a:latin typeface="Andale Mono" panose="020B0509000000000004" pitchFamily="49" charset="0"/>
              </a:rPr>
              <a:t> "2018-07-14T14:31:12.000Z",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latin typeface="Andale Mono" panose="020B0509000000000004" pitchFamily="49" charset="0"/>
              </a:rPr>
              <a:t>“closed timestamp":</a:t>
            </a:r>
            <a:r>
              <a:rPr lang="de-DE" sz="1600" dirty="0">
                <a:latin typeface="Andale Mono" panose="020B0509000000000004" pitchFamily="49" charset="0"/>
              </a:rPr>
              <a:t> "2018-07-05T17:11:57.000Z",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latin typeface="Andale Mono" panose="020B0509000000000004" pitchFamily="49" charset="0"/>
              </a:rPr>
              <a:t>"description":</a:t>
            </a:r>
            <a:r>
              <a:rPr lang="de-DE" sz="1600" dirty="0">
                <a:latin typeface="Andale Mono" panose="020B0509000000000004" pitchFamily="49" charset="0"/>
              </a:rPr>
              <a:t> "Urlaub Jan Bernhardt (19.07.2018 - 31.07.2018)",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latin typeface="Andale Mono" panose="020B0509000000000004" pitchFamily="49" charset="0"/>
              </a:rPr>
              <a:t>"status":</a:t>
            </a:r>
            <a:r>
              <a:rPr lang="de-DE" sz="1600" dirty="0">
                <a:latin typeface="Andale Mono" panose="020B0509000000000004" pitchFamily="49" charset="0"/>
              </a:rPr>
              <a:t> "DELEGATED",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latin typeface="Andale Mono" panose="020B0509000000000004" pitchFamily="49" charset="0"/>
              </a:rPr>
              <a:t>"delegatee":</a:t>
            </a:r>
            <a:r>
              <a:rPr lang="de-DE" sz="1600" dirty="0">
                <a:latin typeface="Andale Mono" panose="020B0509000000000004" pitchFamily="49" charset="0"/>
              </a:rPr>
              <a:t> "U0043555",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latin typeface="Andale Mono" panose="020B0509000000000004" pitchFamily="49" charset="0"/>
              </a:rPr>
              <a:t>“references":</a:t>
            </a:r>
            <a:r>
              <a:rPr lang="de-DE" sz="1600" dirty="0">
                <a:latin typeface="Andale Mono" panose="020B0509000000000004" pitchFamily="49" charset="0"/>
              </a:rPr>
              <a:t> [ “56481“ ]    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},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  …</a:t>
            </a:r>
          </a:p>
          <a:p>
            <a:pPr marL="0" indent="0">
              <a:buNone/>
            </a:pPr>
            <a:r>
              <a:rPr lang="de-DE" sz="1600" dirty="0">
                <a:latin typeface="Andale Mono" panose="020B0509000000000004" pitchFamily="49" charset="0"/>
              </a:rPr>
              <a:t>]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729984" y="1421900"/>
            <a:ext cx="49743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Genauso wie „</a:t>
            </a:r>
            <a:r>
              <a:rPr lang="de-DE" dirty="0" err="1" smtClean="0"/>
              <a:t>approved</a:t>
            </a:r>
            <a:r>
              <a:rPr lang="de-DE" dirty="0" smtClean="0"/>
              <a:t>“ ….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41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8CCF520D-4090-E740-9412-FA952A18F042}"/>
              </a:ext>
            </a:extLst>
          </p:cNvPr>
          <p:cNvSpPr/>
          <p:nvPr/>
        </p:nvSpPr>
        <p:spPr>
          <a:xfrm>
            <a:off x="1018904" y="3653535"/>
            <a:ext cx="5921828" cy="3629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3298DB3-A927-004A-A031-C2183F0B8F03}"/>
              </a:ext>
            </a:extLst>
          </p:cNvPr>
          <p:cNvSpPr/>
          <p:nvPr/>
        </p:nvSpPr>
        <p:spPr>
          <a:xfrm>
            <a:off x="838200" y="5846269"/>
            <a:ext cx="2495205" cy="3629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73EDDFE3-4833-2045-B370-C4AD212B2854}"/>
              </a:ext>
            </a:extLst>
          </p:cNvPr>
          <p:cNvSpPr/>
          <p:nvPr/>
        </p:nvSpPr>
        <p:spPr>
          <a:xfrm>
            <a:off x="838198" y="4753054"/>
            <a:ext cx="3768635" cy="3629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62A3073-2DB4-E74F-B2B3-7033CBF66291}"/>
              </a:ext>
            </a:extLst>
          </p:cNvPr>
          <p:cNvSpPr/>
          <p:nvPr/>
        </p:nvSpPr>
        <p:spPr>
          <a:xfrm>
            <a:off x="838201" y="3296850"/>
            <a:ext cx="2495204" cy="3629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8912F74E-CE7D-5840-B850-4DC84E7EED78}"/>
              </a:ext>
            </a:extLst>
          </p:cNvPr>
          <p:cNvSpPr/>
          <p:nvPr/>
        </p:nvSpPr>
        <p:spPr>
          <a:xfrm>
            <a:off x="838200" y="2171204"/>
            <a:ext cx="2706189" cy="3629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Aktionen auf Freigaben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B0B52-F55E-284A-8272-E7B26D6D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/>
              <a:t>Freigabe erteilen</a:t>
            </a:r>
          </a:p>
          <a:p>
            <a:pPr marL="0" indent="0">
              <a:buNone/>
            </a:pPr>
            <a:r>
              <a:rPr lang="de-DE" sz="1800" dirty="0"/>
              <a:t>/approvals/56473/approve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b="1" dirty="0"/>
              <a:t>Freigabe ablehnen (mit optionaler Begründung im Body)</a:t>
            </a:r>
          </a:p>
          <a:p>
            <a:pPr marL="0" indent="0">
              <a:buNone/>
            </a:pPr>
            <a:r>
              <a:rPr lang="de-DE" sz="1800" dirty="0"/>
              <a:t>/approvals/56473/reject</a:t>
            </a:r>
          </a:p>
          <a:p>
            <a:pPr marL="0" indent="0">
              <a:buNone/>
            </a:pPr>
            <a:r>
              <a:rPr lang="de-DE" sz="1400" dirty="0">
                <a:latin typeface="Andale Mono" panose="020B0509000000000004" pitchFamily="49" charset="0"/>
              </a:rPr>
              <a:t>  { </a:t>
            </a:r>
            <a:r>
              <a:rPr lang="de-DE" sz="1400" b="1" dirty="0">
                <a:latin typeface="Andale Mono" panose="020B0509000000000004" pitchFamily="49" charset="0"/>
              </a:rPr>
              <a:t>“reason“:</a:t>
            </a:r>
            <a:r>
              <a:rPr lang="de-DE" sz="1400" dirty="0">
                <a:latin typeface="Andale Mono" panose="020B0509000000000004" pitchFamily="49" charset="0"/>
              </a:rPr>
              <a:t> “Keine Urlaubsvertretung sichergestellt“ }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b="1" dirty="0"/>
              <a:t>Freigabe delegieren</a:t>
            </a:r>
          </a:p>
          <a:p>
            <a:pPr marL="0" indent="0">
              <a:buNone/>
            </a:pPr>
            <a:r>
              <a:rPr lang="de-DE" sz="1800" dirty="0"/>
              <a:t>/approvals/56473/delegate/U0043555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b="1" dirty="0"/>
              <a:t>Vorgang zurückgeben (weil z.B. nicht zuständig)</a:t>
            </a:r>
          </a:p>
          <a:p>
            <a:pPr marL="0" indent="0">
              <a:buNone/>
            </a:pPr>
            <a:r>
              <a:rPr lang="de-DE" sz="1800" dirty="0"/>
              <a:t>/approvals/56473/return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729984" y="1421900"/>
            <a:ext cx="497433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Alle „</a:t>
            </a:r>
            <a:r>
              <a:rPr lang="de-DE" dirty="0" err="1" smtClean="0"/>
              <a:t>posts</a:t>
            </a:r>
            <a:r>
              <a:rPr lang="de-DE" dirty="0" smtClean="0"/>
              <a:t>“ sollten die Möglichkeit eines „</a:t>
            </a:r>
            <a:r>
              <a:rPr lang="de-DE" dirty="0" err="1" smtClean="0"/>
              <a:t>comments</a:t>
            </a:r>
            <a:r>
              <a:rPr lang="de-DE" dirty="0" smtClean="0"/>
              <a:t>“ (anstelle von „</a:t>
            </a:r>
            <a:r>
              <a:rPr lang="de-DE" dirty="0" err="1" smtClean="0"/>
              <a:t>reason</a:t>
            </a:r>
            <a:r>
              <a:rPr lang="de-DE" dirty="0" smtClean="0"/>
              <a:t>“) 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23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Breitbild</PresentationFormat>
  <Paragraphs>77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Andale Mono</vt:lpstr>
      <vt:lpstr>Arial</vt:lpstr>
      <vt:lpstr>Calibri</vt:lpstr>
      <vt:lpstr>Calibri Light</vt:lpstr>
      <vt:lpstr>Office</vt:lpstr>
      <vt:lpstr>REST API für Freigaben in Workflow Prozessen</vt:lpstr>
      <vt:lpstr>Security  Beispiel: authenticate (returning session token….)</vt:lpstr>
      <vt:lpstr>Auflisten aller Freigaben (1/3) Beispiel: Offene Freigabe</vt:lpstr>
      <vt:lpstr>Auflisten aller Freigaben (2/3) Beispiel: Erteilte Freigabe</vt:lpstr>
      <vt:lpstr>Auflisten aller Freigaben (3/3) Beispiel: Delegierte Freigabe</vt:lpstr>
      <vt:lpstr>Aktionen auf Freigaben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Bernhardt</dc:creator>
  <cp:lastModifiedBy>U0043957</cp:lastModifiedBy>
  <cp:revision>15</cp:revision>
  <dcterms:created xsi:type="dcterms:W3CDTF">2018-07-09T14:45:37Z</dcterms:created>
  <dcterms:modified xsi:type="dcterms:W3CDTF">2018-07-11T10:43:28Z</dcterms:modified>
</cp:coreProperties>
</file>