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/>
    <p:restoredTop sz="94648"/>
  </p:normalViewPr>
  <p:slideViewPr>
    <p:cSldViewPr snapToGrid="0" snapToObjects="1">
      <p:cViewPr varScale="1">
        <p:scale>
          <a:sx n="146" d="100"/>
          <a:sy n="146" d="100"/>
        </p:scale>
        <p:origin x="176" y="320"/>
      </p:cViewPr>
      <p:guideLst/>
    </p:cSldViewPr>
  </p:slideViewPr>
  <p:outlineViewPr>
    <p:cViewPr>
      <p:scale>
        <a:sx n="33" d="100"/>
        <a:sy n="33" d="100"/>
      </p:scale>
      <p:origin x="0" y="-18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B6B83-2E7C-EE46-BD7E-4DA1ED2022A2}" type="datetimeFigureOut">
              <a:rPr lang="de-DE" smtClean="0"/>
              <a:t>17.07.18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A9FD-9CED-594D-9749-288945F2E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93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10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65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23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49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41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3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8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DED6-4583-B949-A55E-CD1A503A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B056B2-2D2E-8E43-BC92-BD01BA684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27C67-B1A3-5F47-980E-259AC298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8162-CB82-3542-A699-48A6B1CC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323047-ED52-A34C-918A-004B068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7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EE393-64D2-E640-B9D1-BE733C32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A24020-05E7-1340-B578-085867E3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571C1-90B5-0C40-B377-19CFF1A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C2D54-450B-8944-9E40-85D2F1B1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626E-07A2-C443-A051-4ACF6020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7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46AA14-BE61-DE4A-914D-12DA58B8D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23B884-9A66-134E-BAD4-4D5020F9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0EC02-2955-8E44-92BA-3B4A006A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A8B25-1C99-2149-95E5-BB3B2204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B1ADE-F8C2-374D-8A02-F005B30E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8167D-2F6B-1E4F-BE9B-6CF8D55E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72E6-233E-6D4A-9832-648FCDAA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F8CAB-2F1E-2941-96AF-206B54A1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55ABB-8E0C-FE42-AB0F-5C4D7430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3A473-DBFE-3942-B8EF-3B372D6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AF16B-37B7-C645-8D90-31BF445F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9E8D9-B2DB-BF4C-9C2D-43226DD8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8AA22-5431-8045-A0C6-86EB531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19661-2CAD-FF40-B339-B9C062D2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E94E7-CCCA-E74A-A264-CAFCA4A3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7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C797-7077-944C-B1F1-0F2B6E78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3B0F1-275D-DA42-A66A-BD7264E0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A6277-1AA0-CC42-BA67-FCB0234C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2783F5-7D54-AD4B-880E-6CFD3E13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1510B2-D0F1-034D-96F0-895C22B6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F75A9B-AE66-1440-A331-E0EEC6EA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1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7F4A-D6AE-E848-B853-5579ECCC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E3D87-517C-0B4F-A0BC-A9E972D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EFAAB-8986-D543-B66B-F6893576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0EF2EB-3156-D14B-A51B-EFF7D707D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F078C9-3F2D-E64B-B362-690BDE488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A68518-7031-834F-909D-B120FD5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E3BAB3-D87A-AD4F-AF2B-B3A22EEA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C4451F-7205-0C43-BD56-657DBE4F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1CC80-4E59-8D43-B01B-B037BF54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DB6645-51DD-B144-A67C-F83658A6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A4D719-41A8-7B40-BC6A-C6075D6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8C4B7-ED57-7744-AC1B-491720EE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0BDEAF-9C63-E641-9CE4-15905A88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E9ACAC-E819-D34D-9C2D-6D1FEF8B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8A874E-C327-D743-9405-B0A081D9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DBC2-B339-6C44-8AFC-5A8BBBF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5678A-6F77-C641-83B1-5DC58F0D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FB8B3-F7CF-A04F-BA8A-526B58A6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D9E26-CA94-C046-968C-09700C6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7CFDC-42EB-4C43-94E4-2F2885E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D8A1E-6B2B-5545-B6B5-44E47A12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0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92679-FA19-D54B-A75C-3B349BF5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11ABFC-E494-6247-9368-4F3E3E6D0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7FAEBE-C588-4044-B74C-8B58590A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B628A8-EEFC-C348-8655-A74F004B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458DD-383D-8B4C-B259-FA91670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4146D-DF2B-1D4A-BD3A-5DD0F87B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0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224089-6AAD-FA4F-B2ED-57B7C47F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CE12A-CA9B-764E-8023-9259E830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273B4-0A3D-7248-8A66-D8DEB5C6A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E92E-D976-E24C-BB97-5CD9BE23D6A9}" type="datetimeFigureOut">
              <a:rPr lang="de-DE" smtClean="0"/>
              <a:t>17.07.18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C5962-9D7B-5A42-BB8E-FBD35465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6060C-45F9-E942-BAB2-F0EEDC0E1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70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5F9D4-634B-D24F-A67A-0D0BE7CF0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REST API für Freigaben in Workflow Prozessen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D08C1F-726C-8442-971A-2E8A861C1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01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de-DE" sz="2400" dirty="0"/>
              <a:t>Authentifizierung erfolgt über </a:t>
            </a:r>
            <a:r>
              <a:rPr lang="de-DE" sz="2400" b="1" dirty="0"/>
              <a:t>zentralen Authentifizierungsdienst</a:t>
            </a:r>
          </a:p>
          <a:p>
            <a:r>
              <a:rPr lang="de-DE" sz="2400" dirty="0"/>
              <a:t>Nutzeridentität wird </a:t>
            </a:r>
            <a:r>
              <a:rPr lang="de-DE" sz="2400" b="1" dirty="0"/>
              <a:t>über JSON Web Token (JWT) </a:t>
            </a:r>
            <a:r>
              <a:rPr lang="de-DE" sz="2400" dirty="0"/>
              <a:t>im Headerfeld </a:t>
            </a:r>
            <a:r>
              <a:rPr lang="de-DE" sz="2400" b="1" dirty="0"/>
              <a:t>AUTHORIZATION</a:t>
            </a:r>
            <a:r>
              <a:rPr lang="de-DE" sz="2400" dirty="0"/>
              <a:t> transportiert</a:t>
            </a:r>
          </a:p>
          <a:p>
            <a:r>
              <a:rPr lang="de-DE" sz="2400" dirty="0"/>
              <a:t>Das JWT hat eine </a:t>
            </a:r>
            <a:r>
              <a:rPr lang="de-DE" sz="2400" b="1" dirty="0"/>
              <a:t>kurze Gültigkeit</a:t>
            </a:r>
            <a:r>
              <a:rPr lang="de-DE" sz="2400" dirty="0"/>
              <a:t>, die eine regelmäßige transparente Erneuerung der Authentifizierung notwendig macht</a:t>
            </a:r>
          </a:p>
          <a:p>
            <a:r>
              <a:rPr lang="de-DE" sz="2400" b="1" dirty="0"/>
              <a:t>Autorisierung</a:t>
            </a:r>
          </a:p>
          <a:p>
            <a:pPr lvl="1"/>
            <a:r>
              <a:rPr lang="de-DE" dirty="0"/>
              <a:t>Implizit aus Berechtigungen der </a:t>
            </a:r>
            <a:r>
              <a:rPr lang="de-DE" b="1" dirty="0"/>
              <a:t>Upstream-Systeme</a:t>
            </a:r>
            <a:r>
              <a:rPr lang="de-DE" dirty="0"/>
              <a:t> wie z.B. DIM</a:t>
            </a:r>
          </a:p>
          <a:p>
            <a:pPr lvl="1"/>
            <a:r>
              <a:rPr lang="de-DE" b="1" dirty="0"/>
              <a:t>Zentraler Autorisierungsdienst </a:t>
            </a:r>
            <a:r>
              <a:rPr lang="de-DE" dirty="0"/>
              <a:t>auf Basis der verifizierten Identität aus JWT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 und Autorisierung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4000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Auflisten aller Freigaben (1/3)</a:t>
            </a:r>
            <a:br>
              <a:rPr lang="de-DE" dirty="0"/>
            </a:br>
            <a:r>
              <a:rPr lang="de-DE" sz="2400" dirty="0"/>
              <a:t>Beispiel: Offene Freigabe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7D761DC-4794-494B-8429-FE9F8C33236E}"/>
              </a:ext>
            </a:extLst>
          </p:cNvPr>
          <p:cNvSpPr/>
          <p:nvPr/>
        </p:nvSpPr>
        <p:spPr>
          <a:xfrm>
            <a:off x="838200" y="1690688"/>
            <a:ext cx="1269274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/approvals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838200" y="2164127"/>
            <a:ext cx="10515600" cy="4087152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[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{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id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 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"56473",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“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"2018-07-03T14:31:12.000Z",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"due 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"2018-07-14T14:31:12.000Z",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"title":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"Urlaub Jan Bernhardt (19.07.2018 - 31.07.2018)",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description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"8 Urlaubstage, 14 Resturlaubstage",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actions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[ "APPROVE", "REJECT", "DELEGATE", "RETURN" ],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"category": 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"VACATION",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status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"OPEN",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attachments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2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},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…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0228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904E7BC-A19D-6746-911B-45537B3DAB0E}"/>
              </a:ext>
            </a:extLst>
          </p:cNvPr>
          <p:cNvSpPr/>
          <p:nvPr/>
        </p:nvSpPr>
        <p:spPr>
          <a:xfrm>
            <a:off x="838200" y="1690688"/>
            <a:ext cx="1269274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/approvals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Auflisten aller Freigaben (2/3)</a:t>
            </a:r>
            <a:br>
              <a:rPr lang="de-DE" dirty="0"/>
            </a:br>
            <a:r>
              <a:rPr lang="de-DE" sz="2400" dirty="0"/>
              <a:t>Beispiel: Erteilte Freigabe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08A7EF28-BCD4-DF46-B23E-38B99B22819F}"/>
              </a:ext>
            </a:extLst>
          </p:cNvPr>
          <p:cNvSpPr/>
          <p:nvPr/>
        </p:nvSpPr>
        <p:spPr>
          <a:xfrm>
            <a:off x="838200" y="2164127"/>
            <a:ext cx="10515600" cy="4087152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[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{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id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"56473",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"2018-07-03T14:31:12.000Z",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"due 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"2018-07-14T14:31:12.000Z",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closed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"2018-07-05T17:11:57.000Z",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"title":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"Urlaub Jan Bernhardt (19.07.2018 - 31.07.2018)",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description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"8 Urlaubstage, 14 Resturlaubstage",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"category": 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"VACATION",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status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"APPROVED",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attachments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2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},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…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]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Auflisten aller Freigaben (3/3)</a:t>
            </a:r>
            <a:br>
              <a:rPr lang="de-DE" dirty="0"/>
            </a:br>
            <a:r>
              <a:rPr lang="de-DE" sz="2400" dirty="0"/>
              <a:t>Beispiel: Delegierte Freigabe</a:t>
            </a:r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4355FA5-8F68-D94C-807C-4B45D30369A2}"/>
              </a:ext>
            </a:extLst>
          </p:cNvPr>
          <p:cNvSpPr/>
          <p:nvPr/>
        </p:nvSpPr>
        <p:spPr>
          <a:xfrm>
            <a:off x="838200" y="1690688"/>
            <a:ext cx="1269274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/approvals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6691320-C66A-D142-9C2F-28AFE9785F97}"/>
              </a:ext>
            </a:extLst>
          </p:cNvPr>
          <p:cNvSpPr/>
          <p:nvPr/>
        </p:nvSpPr>
        <p:spPr>
          <a:xfrm>
            <a:off x="838200" y="2164127"/>
            <a:ext cx="10515600" cy="4087152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[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{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id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"56473",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“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“2018-07-03T14:31:12.000Z",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"due 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"2018-07-14T14:31:12.000Z",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closed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"2018-07-05T17:11:57.000Z",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"title":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"Urlaub Jan Bernhardt (19.07.2018 - 31.07.2018)",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description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"8 Urlaubstage, 14 Resturlaubstage",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status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"DELEGATED",</a:t>
            </a:r>
          </a:p>
          <a:p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    "category": 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"VACATION",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delegatee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"U0043555",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references</a:t>
            </a:r>
            <a:r>
              <a:rPr lang="de-DE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[ "56481" ]    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},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  …</a:t>
            </a:r>
          </a:p>
          <a:p>
            <a:r>
              <a:rPr lang="de-DE" dirty="0">
                <a:solidFill>
                  <a:schemeClr val="tx1"/>
                </a:solidFill>
                <a:latin typeface="Andale Mono" panose="020B0509000000000004" pitchFamily="49" charset="0"/>
              </a:rPr>
              <a:t>]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1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 der Aktionen an einer Freigabe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4355FA5-8F68-D94C-807C-4B45D30369A2}"/>
              </a:ext>
            </a:extLst>
          </p:cNvPr>
          <p:cNvSpPr/>
          <p:nvPr/>
        </p:nvSpPr>
        <p:spPr>
          <a:xfrm>
            <a:off x="838200" y="1690688"/>
            <a:ext cx="2627811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/approvals/56473/</a:t>
            </a:r>
            <a:r>
              <a:rPr lang="de-DE" dirty="0" err="1">
                <a:solidFill>
                  <a:schemeClr val="tx1"/>
                </a:solidFill>
              </a:rPr>
              <a:t>history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6691320-C66A-D142-9C2F-28AFE9785F97}"/>
              </a:ext>
            </a:extLst>
          </p:cNvPr>
          <p:cNvSpPr/>
          <p:nvPr/>
        </p:nvSpPr>
        <p:spPr>
          <a:xfrm>
            <a:off x="838200" y="2164127"/>
            <a:ext cx="10515600" cy="4087152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[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{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user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"U0041234",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“2018-07-03T14:31:12.000Z",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action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"DELEGATE",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delegatee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"U0054321",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references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[ "56811" ]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},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{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user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"U0054321",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timestamp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“2018-07-04T09:00:54.000Z",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action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"REJECT",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comment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"Keine Urlaubsvertretung benannt"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},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…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90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Auflisten der Attachments einer Freigabe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4355FA5-8F68-D94C-807C-4B45D30369A2}"/>
              </a:ext>
            </a:extLst>
          </p:cNvPr>
          <p:cNvSpPr/>
          <p:nvPr/>
        </p:nvSpPr>
        <p:spPr>
          <a:xfrm>
            <a:off x="838200" y="1690688"/>
            <a:ext cx="3150326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/approvals/56473/</a:t>
            </a:r>
            <a:r>
              <a:rPr lang="de-DE" dirty="0" err="1">
                <a:solidFill>
                  <a:schemeClr val="tx1"/>
                </a:solidFill>
              </a:rPr>
              <a:t>attachments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6691320-C66A-D142-9C2F-28AFE9785F97}"/>
              </a:ext>
            </a:extLst>
          </p:cNvPr>
          <p:cNvSpPr/>
          <p:nvPr/>
        </p:nvSpPr>
        <p:spPr>
          <a:xfrm>
            <a:off x="838200" y="2164127"/>
            <a:ext cx="10515600" cy="4087152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[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{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id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"8644",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name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"Rechnung IBM 21338.pdf",</a:t>
            </a:r>
          </a:p>
          <a:p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</a:t>
            </a:r>
            <a:r>
              <a:rPr lang="de-DE" sz="1600" b="1" dirty="0" err="1">
                <a:solidFill>
                  <a:schemeClr val="tx1"/>
                </a:solidFill>
                <a:latin typeface="Andale Mono" panose="020B0509000000000004" pitchFamily="49" charset="0"/>
              </a:rPr>
              <a:t>size</a:t>
            </a:r>
            <a:r>
              <a:rPr lang="de-DE" sz="1600" b="1" dirty="0">
                <a:solidFill>
                  <a:schemeClr val="tx1"/>
                </a:solidFill>
                <a:latin typeface="Andale Mono" panose="020B0509000000000004" pitchFamily="49" charset="0"/>
              </a:rPr>
              <a:t>":</a:t>
            </a:r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35610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},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  …</a:t>
            </a:r>
          </a:p>
          <a:p>
            <a:r>
              <a:rPr lang="de-DE" sz="1600" dirty="0">
                <a:solidFill>
                  <a:schemeClr val="tx1"/>
                </a:solidFill>
                <a:latin typeface="Andale Mono" panose="020B050900000000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657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Abrufen eines Attachments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4355FA5-8F68-D94C-807C-4B45D30369A2}"/>
              </a:ext>
            </a:extLst>
          </p:cNvPr>
          <p:cNvSpPr/>
          <p:nvPr/>
        </p:nvSpPr>
        <p:spPr>
          <a:xfrm>
            <a:off x="838199" y="1690688"/>
            <a:ext cx="3725091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/approvals/56473/</a:t>
            </a:r>
            <a:r>
              <a:rPr lang="de-DE" dirty="0" err="1">
                <a:solidFill>
                  <a:schemeClr val="tx1"/>
                </a:solidFill>
              </a:rPr>
              <a:t>attachments</a:t>
            </a:r>
            <a:r>
              <a:rPr lang="de-DE" dirty="0">
                <a:solidFill>
                  <a:schemeClr val="tx1"/>
                </a:solidFill>
              </a:rPr>
              <a:t>/8644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8FF566-57D2-9049-BA24-1F35B5243F9A}"/>
              </a:ext>
            </a:extLst>
          </p:cNvPr>
          <p:cNvSpPr txBox="1"/>
          <p:nvPr/>
        </p:nvSpPr>
        <p:spPr>
          <a:xfrm>
            <a:off x="905690" y="2481943"/>
            <a:ext cx="10448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Antwortet mit einer HTTP Binary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Setzt geeigneten Content-Type Header (z.B. 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pdf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Setzt den Dateinamen für den Download</a:t>
            </a:r>
          </a:p>
        </p:txBody>
      </p:sp>
    </p:spTree>
    <p:extLst>
      <p:ext uri="{BB962C8B-B14F-4D97-AF65-F5344CB8AC3E}">
        <p14:creationId xmlns:p14="http://schemas.microsoft.com/office/powerpoint/2010/main" val="41939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D43B91A2-97BA-8A4F-AED0-8CB8270ABA75}"/>
              </a:ext>
            </a:extLst>
          </p:cNvPr>
          <p:cNvSpPr/>
          <p:nvPr/>
        </p:nvSpPr>
        <p:spPr>
          <a:xfrm>
            <a:off x="960713" y="6118823"/>
            <a:ext cx="2418213" cy="29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691E3D7-F86A-2C42-861E-2384363CCACD}"/>
              </a:ext>
            </a:extLst>
          </p:cNvPr>
          <p:cNvSpPr/>
          <p:nvPr/>
        </p:nvSpPr>
        <p:spPr>
          <a:xfrm>
            <a:off x="960714" y="5101698"/>
            <a:ext cx="3628703" cy="29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4929E3A-9D54-B046-9466-83ADAE3F3997}"/>
              </a:ext>
            </a:extLst>
          </p:cNvPr>
          <p:cNvSpPr/>
          <p:nvPr/>
        </p:nvSpPr>
        <p:spPr>
          <a:xfrm>
            <a:off x="960715" y="4104292"/>
            <a:ext cx="2418212" cy="29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8E1E5AC-2688-C84F-BB49-2491EE818D0A}"/>
              </a:ext>
            </a:extLst>
          </p:cNvPr>
          <p:cNvSpPr/>
          <p:nvPr/>
        </p:nvSpPr>
        <p:spPr>
          <a:xfrm>
            <a:off x="1178427" y="3120214"/>
            <a:ext cx="5437315" cy="2971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912F74E-CE7D-5840-B850-4DC84E7EED78}"/>
              </a:ext>
            </a:extLst>
          </p:cNvPr>
          <p:cNvSpPr/>
          <p:nvPr/>
        </p:nvSpPr>
        <p:spPr>
          <a:xfrm>
            <a:off x="960714" y="2809702"/>
            <a:ext cx="2583675" cy="29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 auf Freigaben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b="1" dirty="0"/>
              <a:t>Alle Aktionen können ein optionales “</a:t>
            </a:r>
            <a:r>
              <a:rPr lang="de-DE" sz="1800" b="1" dirty="0" err="1"/>
              <a:t>comment</a:t>
            </a:r>
            <a:r>
              <a:rPr lang="de-DE" sz="1800" b="1" dirty="0"/>
              <a:t>“ Attribut im Response Body haben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b="1" dirty="0"/>
              <a:t>Freigabe erteilen (hier exemplarisch mit einem optionalen Kommentar)</a:t>
            </a:r>
          </a:p>
          <a:p>
            <a:pPr marL="0" indent="0">
              <a:buNone/>
            </a:pPr>
            <a:r>
              <a:rPr lang="de-DE" sz="1800" dirty="0"/>
              <a:t>   /approvals/56473/approve</a:t>
            </a:r>
          </a:p>
          <a:p>
            <a:pPr marL="0" indent="0">
              <a:buNone/>
            </a:pPr>
            <a:r>
              <a:rPr lang="de-DE" sz="1400" dirty="0">
                <a:latin typeface="Andale Mono" panose="020B0509000000000004" pitchFamily="49" charset="0"/>
              </a:rPr>
              <a:t>   { </a:t>
            </a:r>
            <a:r>
              <a:rPr lang="de-DE" sz="1400" b="1" dirty="0">
                <a:latin typeface="Andale Mono" panose="020B0509000000000004" pitchFamily="49" charset="0"/>
              </a:rPr>
              <a:t>"</a:t>
            </a:r>
            <a:r>
              <a:rPr lang="de-DE" sz="1400" b="1" dirty="0" err="1">
                <a:latin typeface="Andale Mono" panose="020B0509000000000004" pitchFamily="49" charset="0"/>
              </a:rPr>
              <a:t>comment</a:t>
            </a:r>
            <a:r>
              <a:rPr lang="de-DE" sz="1400" b="1" dirty="0">
                <a:latin typeface="Andale Mono" panose="020B0509000000000004" pitchFamily="49" charset="0"/>
              </a:rPr>
              <a:t>":</a:t>
            </a:r>
            <a:r>
              <a:rPr lang="de-DE" sz="1400" dirty="0">
                <a:latin typeface="Andale Mono" panose="020B0509000000000004" pitchFamily="49" charset="0"/>
              </a:rPr>
              <a:t> "Bitte Urlaubsvertretung sicherstellen" }</a:t>
            </a:r>
            <a:endParaRPr lang="de-DE" sz="1800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b="1" dirty="0"/>
              <a:t>Freigabe ablehnen (mit optionaler Begründung im Body)</a:t>
            </a:r>
          </a:p>
          <a:p>
            <a:pPr marL="0" indent="0">
              <a:buNone/>
            </a:pPr>
            <a:r>
              <a:rPr lang="de-DE" sz="1800" dirty="0"/>
              <a:t>   /approvals/56473/</a:t>
            </a:r>
            <a:r>
              <a:rPr lang="de-DE" sz="1800" dirty="0" err="1"/>
              <a:t>reject</a:t>
            </a:r>
            <a:endParaRPr lang="de-DE" sz="1800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b="1" dirty="0"/>
              <a:t>Freigabe delegieren</a:t>
            </a:r>
          </a:p>
          <a:p>
            <a:pPr marL="0" indent="0">
              <a:buNone/>
            </a:pPr>
            <a:r>
              <a:rPr lang="de-DE" sz="1800" dirty="0"/>
              <a:t>   /approvals/56473/delegate/U0043555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b="1" dirty="0"/>
              <a:t>Vorgang zurückgeben (weil z.B. nicht zuständig)</a:t>
            </a:r>
          </a:p>
          <a:p>
            <a:pPr marL="0" indent="0">
              <a:buNone/>
            </a:pPr>
            <a:r>
              <a:rPr lang="de-DE" sz="1800" dirty="0"/>
              <a:t>   /approvals/56473/return</a:t>
            </a:r>
          </a:p>
        </p:txBody>
      </p:sp>
    </p:spTree>
    <p:extLst>
      <p:ext uri="{BB962C8B-B14F-4D97-AF65-F5344CB8AC3E}">
        <p14:creationId xmlns:p14="http://schemas.microsoft.com/office/powerpoint/2010/main" val="247223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Macintosh PowerPoint</Application>
  <PresentationFormat>Breitbild</PresentationFormat>
  <Paragraphs>113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Andale Mono</vt:lpstr>
      <vt:lpstr>Arial</vt:lpstr>
      <vt:lpstr>Calibri</vt:lpstr>
      <vt:lpstr>Calibri Light</vt:lpstr>
      <vt:lpstr>Office</vt:lpstr>
      <vt:lpstr>REST API für Freigaben in Workflow Prozessen</vt:lpstr>
      <vt:lpstr>Authentifizierung und Autorisierung</vt:lpstr>
      <vt:lpstr>Auflisten aller Freigaben (1/3) Beispiel: Offene Freigabe</vt:lpstr>
      <vt:lpstr>Auflisten aller Freigaben (2/3) Beispiel: Erteilte Freigabe</vt:lpstr>
      <vt:lpstr>Auflisten aller Freigaben (3/3) Beispiel: Delegierte Freigabe</vt:lpstr>
      <vt:lpstr>Historie der Aktionen an einer Freigabe</vt:lpstr>
      <vt:lpstr>Auflisten der Attachments einer Freigabe</vt:lpstr>
      <vt:lpstr>Abrufen eines Attachments</vt:lpstr>
      <vt:lpstr>Aktionen auf Freigaben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Bernhardt</dc:creator>
  <cp:lastModifiedBy>Jan Bernhardt</cp:lastModifiedBy>
  <cp:revision>35</cp:revision>
  <dcterms:created xsi:type="dcterms:W3CDTF">2018-07-09T14:45:37Z</dcterms:created>
  <dcterms:modified xsi:type="dcterms:W3CDTF">2018-07-18T09:18:43Z</dcterms:modified>
</cp:coreProperties>
</file>