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8" r:id="rId5"/>
    <p:sldId id="272" r:id="rId6"/>
    <p:sldId id="265" r:id="rId7"/>
    <p:sldId id="269" r:id="rId8"/>
    <p:sldId id="261" r:id="rId9"/>
    <p:sldId id="271" r:id="rId10"/>
    <p:sldId id="27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1312" y="176"/>
      </p:cViewPr>
      <p:guideLst/>
    </p:cSldViewPr>
  </p:slideViewPr>
  <p:outlineViewPr>
    <p:cViewPr>
      <p:scale>
        <a:sx n="33" d="100"/>
        <a:sy n="33" d="100"/>
      </p:scale>
      <p:origin x="-32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B6B83-2E7C-EE46-BD7E-4DA1ED2022A2}" type="datetimeFigureOut">
              <a:rPr lang="de-DE" smtClean="0"/>
              <a:t>10.08.18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3A9FD-9CED-594D-9749-288945F2E7D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7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3A9FD-9CED-594D-9749-288945F2E7D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93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3A9FD-9CED-594D-9749-288945F2E7D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32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3A9FD-9CED-594D-9749-288945F2E7DD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667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3A9FD-9CED-594D-9749-288945F2E7D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3274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3A9FD-9CED-594D-9749-288945F2E7D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6820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3A9FD-9CED-594D-9749-288945F2E7DD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6383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3A9FD-9CED-594D-9749-288945F2E7DD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104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3A9FD-9CED-594D-9749-288945F2E7DD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6520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3A9FD-9CED-594D-9749-288945F2E7DD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74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FDED6-4583-B949-A55E-CD1A503AF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B056B2-2D2E-8E43-BC92-BD01BA684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27C67-B1A3-5F47-980E-259AC298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10.08.18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F8162-CB82-3542-A699-48A6B1CC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323047-ED52-A34C-918A-004B068D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179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EE393-64D2-E640-B9D1-BE733C32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A24020-05E7-1340-B578-085867E3B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2571C1-90B5-0C40-B377-19CFF1A5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10.08.18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2C2D54-450B-8944-9E40-85D2F1B1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09626E-07A2-C443-A051-4ACF6020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675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46AA14-BE61-DE4A-914D-12DA58B8D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23B884-9A66-134E-BAD4-4D5020F91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0EC02-2955-8E44-92BA-3B4A006A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10.08.18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2A8B25-1C99-2149-95E5-BB3B2204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BB1ADE-F8C2-374D-8A02-F005B30E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062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8167D-2F6B-1E4F-BE9B-6CF8D55E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7A72E6-233E-6D4A-9832-648FCDAA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3F8CAB-2F1E-2941-96AF-206B54A1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10.08.18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F55ABB-8E0C-FE42-AB0F-5C4D7430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63A473-DBFE-3942-B8EF-3B372D66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59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AF16B-37B7-C645-8D90-31BF445F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09E8D9-B2DB-BF4C-9C2D-43226DD8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88AA22-5431-8045-A0C6-86EB5314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10.08.18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19661-2CAD-FF40-B339-B9C062D2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4E94E7-CCCA-E74A-A264-CAFCA4A3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574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4C797-7077-944C-B1F1-0F2B6E78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3B0F1-275D-DA42-A66A-BD7264E0E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8A6277-1AA0-CC42-BA67-FCB0234CC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2783F5-7D54-AD4B-880E-6CFD3E13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10.08.18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1510B2-D0F1-034D-96F0-895C22B6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F75A9B-AE66-1440-A331-E0EEC6EA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571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97F4A-D6AE-E848-B853-5579ECCC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0E3D87-517C-0B4F-A0BC-A9E972D1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AEFAAB-8986-D543-B66B-F6893576C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0EF2EB-3156-D14B-A51B-EFF7D707D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F078C9-3F2D-E64B-B362-690BDE488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A68518-7031-834F-909D-B120FD52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10.08.18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E3BAB3-D87A-AD4F-AF2B-B3A22EEA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C4451F-7205-0C43-BD56-657DBE4F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8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1CC80-4E59-8D43-B01B-B037BF54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DB6645-51DD-B144-A67C-F83658A6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10.08.18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A4D719-41A8-7B40-BC6A-C6075D65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78C4B7-ED57-7744-AC1B-491720EE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905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0BDEAF-9C63-E641-9CE4-15905A88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10.08.18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E9ACAC-E819-D34D-9C2D-6D1FEF8B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8A874E-C327-D743-9405-B0A081D9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361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DBC2-B339-6C44-8AFC-5A8BBBF7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E5678A-6F77-C641-83B1-5DC58F0D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EFB8B3-F7CF-A04F-BA8A-526B58A6B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9D9E26-CA94-C046-968C-09700C6A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10.08.18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C7CFDC-42EB-4C43-94E4-2F2885E6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7D8A1E-6B2B-5545-B6B5-44E47A12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603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92679-FA19-D54B-A75C-3B349BF5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11ABFC-E494-6247-9368-4F3E3E6D0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7FAEBE-C588-4044-B74C-8B58590A0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B628A8-EEFC-C348-8655-A74F004B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E92E-D976-E24C-BB97-5CD9BE23D6A9}" type="datetimeFigureOut">
              <a:rPr lang="de-DE" smtClean="0"/>
              <a:t>10.08.18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7458DD-383D-8B4C-B259-FA916707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B4146D-DF2B-1D4A-BD3A-5DD0F87B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07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224089-6AAD-FA4F-B2ED-57B7C47F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BCE12A-CA9B-764E-8023-9259E8302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6273B4-0A3D-7248-8A66-D8DEB5C6A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2E92E-D976-E24C-BB97-5CD9BE23D6A9}" type="datetimeFigureOut">
              <a:rPr lang="de-DE" smtClean="0"/>
              <a:t>10.08.18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3C5962-9D7B-5A42-BB8E-FBD35465C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6060C-45F9-E942-BAB2-F0EEDC0E1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5E39-B360-A944-AD4C-F5D0D480072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270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5F9D4-634B-D24F-A67A-0D0BE7CF0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REST API zur Authentifizierung an REST-basierten Backend Diensten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D08C1F-726C-8442-971A-2E8A861C1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018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B0B52-F55E-284A-8272-E7B26D6D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r>
              <a:rPr lang="de-DE" sz="2400" dirty="0"/>
              <a:t>Erneuerung des Application Domain Token bei Authentifizierung mit Benutzernamen und Passwort</a:t>
            </a:r>
          </a:p>
          <a:p>
            <a:pPr lvl="1"/>
            <a:r>
              <a:rPr lang="de-DE" sz="2000" dirty="0"/>
              <a:t>ADT ist nur kurzzeitig gültig</a:t>
            </a:r>
          </a:p>
          <a:p>
            <a:pPr lvl="1"/>
            <a:r>
              <a:rPr lang="de-DE" sz="2000" dirty="0"/>
              <a:t>Ständig neue Eingabe des Passworts?</a:t>
            </a:r>
          </a:p>
          <a:p>
            <a:pPr lvl="1"/>
            <a:r>
              <a:rPr lang="de-DE" sz="2000" dirty="0"/>
              <a:t>=&gt; Ggf. OAuth Implementierung mit Refresh Token Nutzung</a:t>
            </a:r>
          </a:p>
          <a:p>
            <a:r>
              <a:rPr lang="de-DE" sz="2400" dirty="0"/>
              <a:t>Wenn das Front-End die externe Identitätsprüfung steuert, wie überprüft der Auth Server die Gültigkeit des z.B. Erhaltenen OpenID Connect ID Tokens?</a:t>
            </a:r>
          </a:p>
          <a:p>
            <a:pPr lvl="1"/>
            <a:r>
              <a:rPr lang="de-DE" sz="2000" dirty="0"/>
              <a:t>Verwendung des Authentication Code Flows</a:t>
            </a:r>
          </a:p>
          <a:p>
            <a:pPr lvl="2"/>
            <a:r>
              <a:rPr lang="de-DE" dirty="0"/>
              <a:t>Front-End erhält Auth Code und übergibt diesen an den Auth Server</a:t>
            </a:r>
          </a:p>
          <a:p>
            <a:pPr lvl="2"/>
            <a:r>
              <a:rPr lang="de-DE" dirty="0"/>
              <a:t>Auth Server tauscht den Auth Code beim externen Authentication Server in ein Identity Token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150610-46E0-274B-BDED-14C10BD3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Punkte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9136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B0B52-F55E-284A-8272-E7B26D6D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r>
              <a:rPr lang="de-DE" sz="2400" dirty="0"/>
              <a:t>Authentifizierung zur Nutzung von REST basierten API-Servern</a:t>
            </a:r>
          </a:p>
          <a:p>
            <a:r>
              <a:rPr lang="de-DE" sz="2400" dirty="0"/>
              <a:t>Abgrenzung: Keine Autorisierung</a:t>
            </a:r>
          </a:p>
          <a:p>
            <a:r>
              <a:rPr lang="de-DE" sz="2400" dirty="0"/>
              <a:t>Verschiedene Methoden zur Authentifizierung</a:t>
            </a:r>
          </a:p>
          <a:p>
            <a:pPr lvl="1"/>
            <a:r>
              <a:rPr lang="de-DE" sz="2000" dirty="0"/>
              <a:t>HSH spezifischer Zugang, z.B. Benutzername und Passwort</a:t>
            </a:r>
          </a:p>
          <a:p>
            <a:pPr lvl="1"/>
            <a:r>
              <a:rPr lang="de-DE" sz="2000" dirty="0"/>
              <a:t>Anmeldung mit externem Benutzerkonto, z.B. Google oder Facebook</a:t>
            </a:r>
            <a:endParaRPr lang="de-DE" dirty="0"/>
          </a:p>
          <a:p>
            <a:r>
              <a:rPr lang="de-DE" sz="2400" dirty="0"/>
              <a:t>JWT Token zur Bestätigung der Authentifizierung</a:t>
            </a:r>
          </a:p>
          <a:p>
            <a:pPr lvl="1"/>
            <a:r>
              <a:rPr lang="de-DE" sz="2000" dirty="0"/>
              <a:t>Durch Auth-Server signiert</a:t>
            </a:r>
          </a:p>
          <a:p>
            <a:pPr lvl="1"/>
            <a:r>
              <a:rPr lang="de-DE" sz="2000" dirty="0"/>
              <a:t>Backend Server kennen Public Key des Auth-Servers und überprüfen die Token-Signatur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150610-46E0-274B-BDED-14C10BD3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64000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B0B52-F55E-284A-8272-E7B26D6D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r>
              <a:rPr lang="de-DE" sz="2400" dirty="0"/>
              <a:t>Abbildung zwischen externen Identitäten (z.B. ein Google Konto) und Identitäten der Applikationsdomäne (z.B. HSH Identitäten) notwendig</a:t>
            </a:r>
          </a:p>
          <a:p>
            <a:r>
              <a:rPr lang="de-DE" sz="2400" dirty="0"/>
              <a:t>Abgrenzung: Keine Autorisierung</a:t>
            </a:r>
          </a:p>
          <a:p>
            <a:r>
              <a:rPr lang="de-DE" sz="2400" dirty="0"/>
              <a:t>Token sollen kurzlebig sein =&gt; Erneuerung der Authentifizierung regelmäßig notwendig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150610-46E0-274B-BDED-14C10BD3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Rahmenbedingungen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46814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B0B52-F55E-284A-8272-E7B26D6D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r>
              <a:rPr lang="de-DE" sz="2400" dirty="0"/>
              <a:t>Aufrufe und Antworten werden vereinfacht dargestellt</a:t>
            </a:r>
          </a:p>
          <a:p>
            <a:pPr lvl="1"/>
            <a:r>
              <a:rPr lang="de-DE" sz="2000" dirty="0"/>
              <a:t>Antwort-Header werden in JSON dargestellt – dieses entspricht nicht dem tatsächlichen Format</a:t>
            </a:r>
          </a:p>
          <a:p>
            <a:r>
              <a:rPr lang="de-DE" sz="2400" dirty="0"/>
              <a:t>Es wird nur der Erfolgsfall beschrieben</a:t>
            </a:r>
          </a:p>
          <a:p>
            <a:pPr lvl="1"/>
            <a:r>
              <a:rPr lang="de-DE" sz="2000" dirty="0"/>
              <a:t>HTTP-Status 200</a:t>
            </a:r>
          </a:p>
          <a:p>
            <a:r>
              <a:rPr lang="de-DE" sz="2400" dirty="0"/>
              <a:t>Anmeldung über einen externen Identity-Dienst wird exemplarisch für Google Sign-In dokumentiert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150610-46E0-274B-BDED-14C10BD3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Beispielhafte Beschreibungen der REST API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1434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B0B52-F55E-284A-8272-E7B26D6D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r>
              <a:rPr lang="de-DE" sz="2400" dirty="0"/>
              <a:t>Benutzer registrieren sich bei der HSH für den Zugang zur Kundenplattform</a:t>
            </a:r>
          </a:p>
          <a:p>
            <a:r>
              <a:rPr lang="de-DE" sz="2400" dirty="0"/>
              <a:t>Initiale Anmeldung z.B. durch Einladungs-Email</a:t>
            </a:r>
          </a:p>
          <a:p>
            <a:r>
              <a:rPr lang="de-DE" sz="2400" dirty="0"/>
              <a:t>Benutzer melden sich mit Benutzernamen und Passwort an</a:t>
            </a:r>
          </a:p>
          <a:p>
            <a:r>
              <a:rPr lang="de-DE" sz="2400" dirty="0"/>
              <a:t>Falls notwendig lässt sich ein zweiter Faktor wie z.B. eine SMS-TAN einbinden</a:t>
            </a:r>
          </a:p>
          <a:p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150610-46E0-274B-BDED-14C10BD3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Anmeldung mit einem HSH Konto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4647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50610-46E0-274B-BDED-14C10BD3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Authentifizierung: Username/Passwort</a:t>
            </a:r>
            <a:endParaRPr lang="de-DE" sz="2400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7D761DC-4794-494B-8429-FE9F8C33236E}"/>
              </a:ext>
            </a:extLst>
          </p:cNvPr>
          <p:cNvSpPr/>
          <p:nvPr/>
        </p:nvSpPr>
        <p:spPr>
          <a:xfrm>
            <a:off x="838199" y="1690688"/>
            <a:ext cx="1871133" cy="4734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/login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93FFDE5-2F25-584A-92C0-436FFEDDA3D5}"/>
              </a:ext>
            </a:extLst>
          </p:cNvPr>
          <p:cNvSpPr/>
          <p:nvPr/>
        </p:nvSpPr>
        <p:spPr>
          <a:xfrm>
            <a:off x="838199" y="5039455"/>
            <a:ext cx="6443133" cy="1010014"/>
          </a:xfrm>
          <a:prstGeom prst="roundRect">
            <a:avLst>
              <a:gd name="adj" fmla="val 196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{</a:t>
            </a:r>
          </a:p>
          <a:p>
            <a:r>
              <a:rPr lang="de-DE" sz="1400" b="1" dirty="0">
                <a:solidFill>
                  <a:schemeClr val="tx1"/>
                </a:solidFill>
                <a:latin typeface="Andale Mono" panose="020B0509000000000004" pitchFamily="49" charset="0"/>
              </a:rPr>
              <a:t>    "expires": </a:t>
            </a:r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"2018-08-10T14:31:12.000Z"</a:t>
            </a:r>
          </a:p>
          <a:p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614C6A62-BC1A-8E45-ACC5-E6063D851F42}"/>
              </a:ext>
            </a:extLst>
          </p:cNvPr>
          <p:cNvSpPr/>
          <p:nvPr/>
        </p:nvSpPr>
        <p:spPr>
          <a:xfrm>
            <a:off x="1832889" y="1690688"/>
            <a:ext cx="876443" cy="1804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ndale Mono" panose="020B0509000000000004" pitchFamily="49" charset="0"/>
              </a:rPr>
              <a:t>POST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2AF8B1B4-8380-3649-BF6D-F51CA868FA61}"/>
              </a:ext>
            </a:extLst>
          </p:cNvPr>
          <p:cNvSpPr/>
          <p:nvPr/>
        </p:nvSpPr>
        <p:spPr>
          <a:xfrm>
            <a:off x="838199" y="2164127"/>
            <a:ext cx="3862515" cy="1010014"/>
          </a:xfrm>
          <a:prstGeom prst="roundRect">
            <a:avLst>
              <a:gd name="adj" fmla="val 522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{</a:t>
            </a:r>
          </a:p>
          <a:p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sz="1400" b="1" dirty="0">
                <a:solidFill>
                  <a:schemeClr val="tx1"/>
                </a:solidFill>
                <a:latin typeface="Andale Mono" panose="020B0509000000000004" pitchFamily="49" charset="0"/>
              </a:rPr>
              <a:t>"username": </a:t>
            </a:r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"U0012345",</a:t>
            </a:r>
          </a:p>
          <a:p>
            <a:r>
              <a:rPr lang="de-DE" sz="1400" b="1" dirty="0">
                <a:solidFill>
                  <a:schemeClr val="tx1"/>
                </a:solidFill>
                <a:latin typeface="Andale Mono" panose="020B0509000000000004" pitchFamily="49" charset="0"/>
              </a:rPr>
              <a:t>    “password":</a:t>
            </a:r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 "&lt;PASSWORD&gt;"</a:t>
            </a:r>
          </a:p>
          <a:p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}</a:t>
            </a:r>
          </a:p>
          <a:p>
            <a:pPr algn="ctr"/>
            <a:endParaRPr lang="de-DE" sz="1400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FFFF590F-738D-F34F-8265-30D33C741874}"/>
              </a:ext>
            </a:extLst>
          </p:cNvPr>
          <p:cNvSpPr/>
          <p:nvPr/>
        </p:nvSpPr>
        <p:spPr>
          <a:xfrm>
            <a:off x="3640667" y="2164128"/>
            <a:ext cx="1060048" cy="1811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ndale Mono" panose="020B0509000000000004" pitchFamily="49" charset="0"/>
              </a:rPr>
              <a:t>REQUEST BODY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93FCD1F6-6725-2045-AB95-10CBCF1EF1C6}"/>
              </a:ext>
            </a:extLst>
          </p:cNvPr>
          <p:cNvSpPr/>
          <p:nvPr/>
        </p:nvSpPr>
        <p:spPr>
          <a:xfrm>
            <a:off x="838199" y="3618330"/>
            <a:ext cx="6443133" cy="1421125"/>
          </a:xfrm>
          <a:prstGeom prst="roundRect">
            <a:avLst>
              <a:gd name="adj" fmla="val 196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{</a:t>
            </a:r>
          </a:p>
          <a:p>
            <a:r>
              <a:rPr lang="de-DE" sz="1400" b="1" dirty="0">
                <a:solidFill>
                  <a:schemeClr val="tx1"/>
                </a:solidFill>
                <a:latin typeface="Andale Mono" panose="020B0509000000000004" pitchFamily="49" charset="0"/>
              </a:rPr>
              <a:t>    "id": </a:t>
            </a:r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"U0012345",</a:t>
            </a:r>
          </a:p>
          <a:p>
            <a:r>
              <a:rPr lang="de-DE" sz="1400" b="1" dirty="0">
                <a:solidFill>
                  <a:schemeClr val="tx1"/>
                </a:solidFill>
                <a:latin typeface="Andale Mono" panose="020B0509000000000004" pitchFamily="49" charset="0"/>
              </a:rPr>
              <a:t>    "issued": </a:t>
            </a:r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"2018-08-10T14:26:12.000Z",</a:t>
            </a:r>
          </a:p>
          <a:p>
            <a:r>
              <a:rPr lang="de-DE" sz="1400" b="1" dirty="0">
                <a:solidFill>
                  <a:schemeClr val="tx1"/>
                </a:solidFill>
                <a:latin typeface="Andale Mono" panose="020B0509000000000004" pitchFamily="49" charset="0"/>
              </a:rPr>
              <a:t>    "expires": </a:t>
            </a:r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"2018-08-10T14:31:12.000Z",</a:t>
            </a:r>
          </a:p>
          <a:p>
            <a:r>
              <a:rPr lang="de-DE" sz="1400" b="1" dirty="0">
                <a:solidFill>
                  <a:schemeClr val="tx1"/>
                </a:solidFill>
                <a:latin typeface="Andale Mono" panose="020B0509000000000004" pitchFamily="49" charset="0"/>
              </a:rPr>
              <a:t>    "signature": </a:t>
            </a:r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"&lt;SIGNATURE BY AUTH-SERVER&gt;"</a:t>
            </a:r>
          </a:p>
          <a:p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87BFC022-D736-7E46-AFF9-B3E98BD572C7}"/>
              </a:ext>
            </a:extLst>
          </p:cNvPr>
          <p:cNvSpPr/>
          <p:nvPr/>
        </p:nvSpPr>
        <p:spPr>
          <a:xfrm>
            <a:off x="6221283" y="5039455"/>
            <a:ext cx="1060048" cy="1811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ndale Mono" panose="020B0509000000000004" pitchFamily="49" charset="0"/>
              </a:rPr>
              <a:t>RESPONSE BODY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8A1814C4-DDE4-2146-96B2-5A64502A0B5C}"/>
              </a:ext>
            </a:extLst>
          </p:cNvPr>
          <p:cNvSpPr/>
          <p:nvPr/>
        </p:nvSpPr>
        <p:spPr>
          <a:xfrm>
            <a:off x="5730218" y="3618330"/>
            <a:ext cx="1551114" cy="1811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ndale Mono" panose="020B0509000000000004" pitchFamily="49" charset="0"/>
              </a:rPr>
              <a:t>AUTHENTICATION HEADER</a:t>
            </a:r>
          </a:p>
        </p:txBody>
      </p:sp>
    </p:spTree>
    <p:extLst>
      <p:ext uri="{BB962C8B-B14F-4D97-AF65-F5344CB8AC3E}">
        <p14:creationId xmlns:p14="http://schemas.microsoft.com/office/powerpoint/2010/main" val="409234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B0B52-F55E-284A-8272-E7B26D6D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r>
              <a:rPr lang="de-DE" sz="2400" dirty="0"/>
              <a:t>Verwendeter Dienst: Google Sign-In</a:t>
            </a:r>
          </a:p>
          <a:p>
            <a:r>
              <a:rPr lang="de-DE" sz="2400" dirty="0"/>
              <a:t>Basiert auf OAuth 2.0</a:t>
            </a:r>
          </a:p>
          <a:p>
            <a:r>
              <a:rPr lang="de-DE" sz="2400" dirty="0"/>
              <a:t>Zu klären ist, ob OpenID Connect (Identitätsfeststellungsprotokoll auf Basis auf OAuth 2.0) verwendet werden kann</a:t>
            </a:r>
          </a:p>
          <a:p>
            <a:r>
              <a:rPr lang="de-DE" sz="2400" dirty="0"/>
              <a:t>Details zum Erhalt des ID Token (oder falls notwendig eines Access Tokens) werden in der nachfolgenden Darstellung zur Vereinfachung weggelassen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150610-46E0-274B-BDED-14C10BD3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Anmeldung mit einem Google Konto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62308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50610-46E0-274B-BDED-14C10BD3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Aufrufsequenz: Login über Google</a:t>
            </a:r>
            <a:br>
              <a:rPr lang="de-DE" dirty="0"/>
            </a:br>
            <a:r>
              <a:rPr lang="de-DE" sz="2400" dirty="0"/>
              <a:t>Vereinfachte Darstellung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7D761DC-4794-494B-8429-FE9F8C33236E}"/>
              </a:ext>
            </a:extLst>
          </p:cNvPr>
          <p:cNvSpPr/>
          <p:nvPr/>
        </p:nvSpPr>
        <p:spPr>
          <a:xfrm>
            <a:off x="838200" y="1690688"/>
            <a:ext cx="1269274" cy="4734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Front-End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93FFDE5-2F25-584A-92C0-436FFEDDA3D5}"/>
              </a:ext>
            </a:extLst>
          </p:cNvPr>
          <p:cNvSpPr/>
          <p:nvPr/>
        </p:nvSpPr>
        <p:spPr>
          <a:xfrm>
            <a:off x="1338021" y="2401571"/>
            <a:ext cx="269631" cy="4087152"/>
          </a:xfrm>
          <a:prstGeom prst="roundRect">
            <a:avLst>
              <a:gd name="adj" fmla="val 196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  <a:latin typeface="Andale Mono" panose="020B0509000000000004" pitchFamily="49" charset="0"/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87D761DC-4794-494B-8429-FE9F8C33236E}"/>
              </a:ext>
            </a:extLst>
          </p:cNvPr>
          <p:cNvSpPr/>
          <p:nvPr/>
        </p:nvSpPr>
        <p:spPr>
          <a:xfrm>
            <a:off x="3587261" y="1690688"/>
            <a:ext cx="1269274" cy="4734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Google Sign-In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87D761DC-4794-494B-8429-FE9F8C33236E}"/>
              </a:ext>
            </a:extLst>
          </p:cNvPr>
          <p:cNvSpPr/>
          <p:nvPr/>
        </p:nvSpPr>
        <p:spPr>
          <a:xfrm>
            <a:off x="6336322" y="1690688"/>
            <a:ext cx="1269274" cy="4734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Auth Server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7D761DC-4794-494B-8429-FE9F8C33236E}"/>
              </a:ext>
            </a:extLst>
          </p:cNvPr>
          <p:cNvSpPr/>
          <p:nvPr/>
        </p:nvSpPr>
        <p:spPr>
          <a:xfrm>
            <a:off x="9085384" y="1690688"/>
            <a:ext cx="1269274" cy="4734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Backend Server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493FFDE5-2F25-584A-92C0-436FFEDDA3D5}"/>
              </a:ext>
            </a:extLst>
          </p:cNvPr>
          <p:cNvSpPr/>
          <p:nvPr/>
        </p:nvSpPr>
        <p:spPr>
          <a:xfrm>
            <a:off x="4087082" y="2401571"/>
            <a:ext cx="269631" cy="798829"/>
          </a:xfrm>
          <a:prstGeom prst="roundRect">
            <a:avLst>
              <a:gd name="adj" fmla="val 196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  <a:latin typeface="Andale Mono" panose="020B0509000000000004" pitchFamily="49" charset="0"/>
            </a:endParaRPr>
          </a:p>
        </p:txBody>
      </p:sp>
      <p:cxnSp>
        <p:nvCxnSpPr>
          <p:cNvPr id="4" name="Gerade Verbindung mit Pfeil 3"/>
          <p:cNvCxnSpPr/>
          <p:nvPr/>
        </p:nvCxnSpPr>
        <p:spPr>
          <a:xfrm flipV="1">
            <a:off x="1607652" y="2584938"/>
            <a:ext cx="2479430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086529" y="2307911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login with Google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1607652" y="3086100"/>
            <a:ext cx="247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>
            <a:stCxn id="11" idx="0"/>
            <a:endCxn id="11" idx="3"/>
          </p:cNvCxnSpPr>
          <p:nvPr/>
        </p:nvCxnSpPr>
        <p:spPr>
          <a:xfrm rot="16200000" flipH="1">
            <a:off x="4089597" y="2533871"/>
            <a:ext cx="399415" cy="134815"/>
          </a:xfrm>
          <a:prstGeom prst="bentConnector4">
            <a:avLst>
              <a:gd name="adj1" fmla="val -13208"/>
              <a:gd name="adj2" fmla="val 2695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4565959" y="2431049"/>
            <a:ext cx="988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enter</a:t>
            </a:r>
          </a:p>
          <a:p>
            <a:r>
              <a:rPr lang="de-DE" sz="1400" dirty="0"/>
              <a:t>credentials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1532712" y="2800428"/>
            <a:ext cx="2629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return OAuth2 token/access code</a:t>
            </a:r>
          </a:p>
        </p:txBody>
      </p:sp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493FFDE5-2F25-584A-92C0-436FFEDDA3D5}"/>
              </a:ext>
            </a:extLst>
          </p:cNvPr>
          <p:cNvSpPr/>
          <p:nvPr/>
        </p:nvSpPr>
        <p:spPr>
          <a:xfrm>
            <a:off x="6836143" y="3420208"/>
            <a:ext cx="269631" cy="1714500"/>
          </a:xfrm>
          <a:prstGeom prst="roundRect">
            <a:avLst>
              <a:gd name="adj" fmla="val 196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  <a:latin typeface="Andale Mono" panose="020B0509000000000004" pitchFamily="49" charset="0"/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1607651" y="3572878"/>
            <a:ext cx="5228491" cy="2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077736" y="3265056"/>
            <a:ext cx="3216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call /login/google (payload OAuth2 token)</a:t>
            </a:r>
          </a:p>
        </p:txBody>
      </p:sp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493FFDE5-2F25-584A-92C0-436FFEDDA3D5}"/>
              </a:ext>
            </a:extLst>
          </p:cNvPr>
          <p:cNvSpPr/>
          <p:nvPr/>
        </p:nvSpPr>
        <p:spPr>
          <a:xfrm>
            <a:off x="4091601" y="3827855"/>
            <a:ext cx="269631" cy="798829"/>
          </a:xfrm>
          <a:prstGeom prst="roundRect">
            <a:avLst>
              <a:gd name="adj" fmla="val 196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  <a:latin typeface="Andale Mono" panose="020B0509000000000004" pitchFamily="49" charset="0"/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 flipH="1">
            <a:off x="4356712" y="3985846"/>
            <a:ext cx="247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4946448" y="3696491"/>
            <a:ext cx="1216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validate token</a:t>
            </a:r>
          </a:p>
        </p:txBody>
      </p:sp>
      <p:cxnSp>
        <p:nvCxnSpPr>
          <p:cNvPr id="47" name="Gerade Verbindung mit Pfeil 46"/>
          <p:cNvCxnSpPr/>
          <p:nvPr/>
        </p:nvCxnSpPr>
        <p:spPr>
          <a:xfrm flipV="1">
            <a:off x="4365751" y="4447070"/>
            <a:ext cx="2479430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4946448" y="4148086"/>
            <a:ext cx="982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token valid</a:t>
            </a:r>
          </a:p>
        </p:txBody>
      </p:sp>
      <p:cxnSp>
        <p:nvCxnSpPr>
          <p:cNvPr id="49" name="Gerade Verbindung mit Pfeil 48"/>
          <p:cNvCxnSpPr/>
          <p:nvPr/>
        </p:nvCxnSpPr>
        <p:spPr>
          <a:xfrm flipH="1">
            <a:off x="1607651" y="4968291"/>
            <a:ext cx="5228492" cy="1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2959817" y="4699517"/>
            <a:ext cx="2544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return application domain token</a:t>
            </a:r>
          </a:p>
        </p:txBody>
      </p:sp>
      <p:cxnSp>
        <p:nvCxnSpPr>
          <p:cNvPr id="54" name="Gerade Verbindung mit Pfeil 53"/>
          <p:cNvCxnSpPr/>
          <p:nvPr/>
        </p:nvCxnSpPr>
        <p:spPr>
          <a:xfrm flipV="1">
            <a:off x="1607650" y="5621485"/>
            <a:ext cx="7982073" cy="2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bgerundetes Rechteck 56">
            <a:extLst>
              <a:ext uri="{FF2B5EF4-FFF2-40B4-BE49-F238E27FC236}">
                <a16:creationId xmlns:a16="http://schemas.microsoft.com/office/drawing/2014/main" id="{493FFDE5-2F25-584A-92C0-436FFEDDA3D5}"/>
              </a:ext>
            </a:extLst>
          </p:cNvPr>
          <p:cNvSpPr/>
          <p:nvPr/>
        </p:nvSpPr>
        <p:spPr>
          <a:xfrm>
            <a:off x="9589723" y="5451231"/>
            <a:ext cx="269631" cy="1037492"/>
          </a:xfrm>
          <a:prstGeom prst="roundRect">
            <a:avLst>
              <a:gd name="adj" fmla="val 196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  <a:latin typeface="Andale Mono" panose="020B0509000000000004" pitchFamily="49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3293591" y="5344648"/>
            <a:ext cx="492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call backend function (authentication: application domain token)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9270405" y="5911231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228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50610-46E0-274B-BDED-14C10BD3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Authentifizierung: Username/Passwort</a:t>
            </a:r>
            <a:endParaRPr lang="de-DE" sz="2400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87D761DC-4794-494B-8429-FE9F8C33236E}"/>
              </a:ext>
            </a:extLst>
          </p:cNvPr>
          <p:cNvSpPr/>
          <p:nvPr/>
        </p:nvSpPr>
        <p:spPr>
          <a:xfrm>
            <a:off x="838199" y="1690688"/>
            <a:ext cx="3352801" cy="4734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/login/google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493FFDE5-2F25-584A-92C0-436FFEDDA3D5}"/>
              </a:ext>
            </a:extLst>
          </p:cNvPr>
          <p:cNvSpPr/>
          <p:nvPr/>
        </p:nvSpPr>
        <p:spPr>
          <a:xfrm>
            <a:off x="838199" y="5039455"/>
            <a:ext cx="6443133" cy="1010014"/>
          </a:xfrm>
          <a:prstGeom prst="roundRect">
            <a:avLst>
              <a:gd name="adj" fmla="val 196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{</a:t>
            </a:r>
          </a:p>
          <a:p>
            <a:r>
              <a:rPr lang="de-DE" sz="1400" b="1" dirty="0">
                <a:solidFill>
                  <a:schemeClr val="tx1"/>
                </a:solidFill>
                <a:latin typeface="Andale Mono" panose="020B0509000000000004" pitchFamily="49" charset="0"/>
              </a:rPr>
              <a:t>    "expires": </a:t>
            </a:r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"2018-08-10T14:31:12.000Z"</a:t>
            </a:r>
          </a:p>
          <a:p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614C6A62-BC1A-8E45-ACC5-E6063D851F42}"/>
              </a:ext>
            </a:extLst>
          </p:cNvPr>
          <p:cNvSpPr/>
          <p:nvPr/>
        </p:nvSpPr>
        <p:spPr>
          <a:xfrm>
            <a:off x="3314557" y="1690687"/>
            <a:ext cx="876443" cy="1804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ndale Mono" panose="020B0509000000000004" pitchFamily="49" charset="0"/>
              </a:rPr>
              <a:t>POST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2AF8B1B4-8380-3649-BF6D-F51CA868FA61}"/>
              </a:ext>
            </a:extLst>
          </p:cNvPr>
          <p:cNvSpPr/>
          <p:nvPr/>
        </p:nvSpPr>
        <p:spPr>
          <a:xfrm>
            <a:off x="838199" y="2164127"/>
            <a:ext cx="5383084" cy="852124"/>
          </a:xfrm>
          <a:prstGeom prst="roundRect">
            <a:avLst>
              <a:gd name="adj" fmla="val 522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{</a:t>
            </a:r>
          </a:p>
          <a:p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    </a:t>
            </a:r>
            <a:r>
              <a:rPr lang="de-DE" sz="1400" b="1" dirty="0">
                <a:solidFill>
                  <a:schemeClr val="tx1"/>
                </a:solidFill>
                <a:latin typeface="Andale Mono" panose="020B0509000000000004" pitchFamily="49" charset="0"/>
              </a:rPr>
              <a:t>"id-token": </a:t>
            </a:r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"&lt;TOKEN FROM GOOGLE SIGN-IN&gt;"</a:t>
            </a:r>
          </a:p>
          <a:p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}</a:t>
            </a:r>
          </a:p>
          <a:p>
            <a:pPr algn="ctr"/>
            <a:endParaRPr lang="de-DE" sz="1400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FFFF590F-738D-F34F-8265-30D33C741874}"/>
              </a:ext>
            </a:extLst>
          </p:cNvPr>
          <p:cNvSpPr/>
          <p:nvPr/>
        </p:nvSpPr>
        <p:spPr>
          <a:xfrm>
            <a:off x="5161235" y="2164127"/>
            <a:ext cx="1060048" cy="1811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ndale Mono" panose="020B0509000000000004" pitchFamily="49" charset="0"/>
              </a:rPr>
              <a:t>REQUEST BODY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93FCD1F6-6725-2045-AB95-10CBCF1EF1C6}"/>
              </a:ext>
            </a:extLst>
          </p:cNvPr>
          <p:cNvSpPr/>
          <p:nvPr/>
        </p:nvSpPr>
        <p:spPr>
          <a:xfrm>
            <a:off x="838199" y="3618330"/>
            <a:ext cx="6443133" cy="1421125"/>
          </a:xfrm>
          <a:prstGeom prst="roundRect">
            <a:avLst>
              <a:gd name="adj" fmla="val 196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{</a:t>
            </a:r>
          </a:p>
          <a:p>
            <a:r>
              <a:rPr lang="de-DE" sz="1400" b="1" dirty="0">
                <a:solidFill>
                  <a:schemeClr val="tx1"/>
                </a:solidFill>
                <a:latin typeface="Andale Mono" panose="020B0509000000000004" pitchFamily="49" charset="0"/>
              </a:rPr>
              <a:t>    "id": </a:t>
            </a:r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"U0012345",</a:t>
            </a:r>
          </a:p>
          <a:p>
            <a:r>
              <a:rPr lang="de-DE" sz="1400" b="1" dirty="0">
                <a:solidFill>
                  <a:schemeClr val="tx1"/>
                </a:solidFill>
                <a:latin typeface="Andale Mono" panose="020B0509000000000004" pitchFamily="49" charset="0"/>
              </a:rPr>
              <a:t>    "issued": </a:t>
            </a:r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"2018-08-10T14:26:12.000Z",</a:t>
            </a:r>
          </a:p>
          <a:p>
            <a:r>
              <a:rPr lang="de-DE" sz="1400" b="1" dirty="0">
                <a:solidFill>
                  <a:schemeClr val="tx1"/>
                </a:solidFill>
                <a:latin typeface="Andale Mono" panose="020B0509000000000004" pitchFamily="49" charset="0"/>
              </a:rPr>
              <a:t>    "expires": </a:t>
            </a:r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"2018-08-10T14:31:12.000Z",</a:t>
            </a:r>
          </a:p>
          <a:p>
            <a:r>
              <a:rPr lang="de-DE" sz="1400" b="1" dirty="0">
                <a:solidFill>
                  <a:schemeClr val="tx1"/>
                </a:solidFill>
                <a:latin typeface="Andale Mono" panose="020B0509000000000004" pitchFamily="49" charset="0"/>
              </a:rPr>
              <a:t>    "signature": </a:t>
            </a:r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"&lt;SIGNATURE BY AUTH-SERVER&gt;"</a:t>
            </a:r>
          </a:p>
          <a:p>
            <a:r>
              <a:rPr lang="de-DE" sz="1400" dirty="0">
                <a:solidFill>
                  <a:schemeClr val="tx1"/>
                </a:solidFill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87BFC022-D736-7E46-AFF9-B3E98BD572C7}"/>
              </a:ext>
            </a:extLst>
          </p:cNvPr>
          <p:cNvSpPr/>
          <p:nvPr/>
        </p:nvSpPr>
        <p:spPr>
          <a:xfrm>
            <a:off x="6221283" y="5039455"/>
            <a:ext cx="1060048" cy="1811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ndale Mono" panose="020B0509000000000004" pitchFamily="49" charset="0"/>
              </a:rPr>
              <a:t>RESPONSE BODY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8A1814C4-DDE4-2146-96B2-5A64502A0B5C}"/>
              </a:ext>
            </a:extLst>
          </p:cNvPr>
          <p:cNvSpPr/>
          <p:nvPr/>
        </p:nvSpPr>
        <p:spPr>
          <a:xfrm>
            <a:off x="5730218" y="3618330"/>
            <a:ext cx="1551114" cy="18113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ndale Mono" panose="020B0509000000000004" pitchFamily="49" charset="0"/>
              </a:rPr>
              <a:t>AUTHENTICATION HEADER</a:t>
            </a:r>
          </a:p>
        </p:txBody>
      </p:sp>
    </p:spTree>
    <p:extLst>
      <p:ext uri="{BB962C8B-B14F-4D97-AF65-F5344CB8AC3E}">
        <p14:creationId xmlns:p14="http://schemas.microsoft.com/office/powerpoint/2010/main" val="131813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Macintosh PowerPoint</Application>
  <PresentationFormat>Breitbild</PresentationFormat>
  <Paragraphs>100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Andale Mono</vt:lpstr>
      <vt:lpstr>Arial</vt:lpstr>
      <vt:lpstr>Calibri</vt:lpstr>
      <vt:lpstr>Calibri Light</vt:lpstr>
      <vt:lpstr>Office</vt:lpstr>
      <vt:lpstr>REST API zur Authentifizierung an REST-basierten Backend Diensten</vt:lpstr>
      <vt:lpstr>Zielsetzung</vt:lpstr>
      <vt:lpstr>Rahmenbedingungen</vt:lpstr>
      <vt:lpstr>Beispielhafte Beschreibungen der REST API</vt:lpstr>
      <vt:lpstr>Anmeldung mit einem HSH Konto</vt:lpstr>
      <vt:lpstr>Authentifizierung: Username/Passwort</vt:lpstr>
      <vt:lpstr>Anmeldung mit einem Google Konto</vt:lpstr>
      <vt:lpstr>Aufrufsequenz: Login über Google Vereinfachte Darstellung</vt:lpstr>
      <vt:lpstr>Authentifizierung: Username/Passwort</vt:lpstr>
      <vt:lpstr>Offene Punkte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Bernhardt</dc:creator>
  <cp:lastModifiedBy>Jan Bernhardt</cp:lastModifiedBy>
  <cp:revision>63</cp:revision>
  <dcterms:created xsi:type="dcterms:W3CDTF">2018-07-09T14:45:37Z</dcterms:created>
  <dcterms:modified xsi:type="dcterms:W3CDTF">2018-08-14T14:11:00Z</dcterms:modified>
</cp:coreProperties>
</file>