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c658b9d1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c658b9d1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1c658b9d1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1c658b9d1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c658b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c658b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9cee928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9cee928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c658b9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c658b9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c658b9d1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1c658b9d1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c658b9d1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c658b9d1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c658b9d1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c658b9d1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e8accde4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e8accde4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c658b9d1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c658b9d1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450400" y="4247725"/>
            <a:ext cx="693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3051360" y="423922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927076" y="2957175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57713" y="40451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00" y="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97125" y="92250"/>
            <a:ext cx="346800" cy="495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內文 1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單欄文字 1">
  <p:cSld name="ONE_COLUMN_TEXT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184650" y="115575"/>
            <a:ext cx="8774700" cy="47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單欄文字 1 1">
  <p:cSld name="ONE_COLUMN_TEXT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84650" y="1049900"/>
            <a:ext cx="8774700" cy="379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184650" y="555600"/>
            <a:ext cx="8774700" cy="428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fd7_1ampDx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inyurl.com/6p2h2acm" TargetMode="External"/><Relationship Id="rId4" Type="http://schemas.openxmlformats.org/officeDocument/2006/relationships/hyperlink" Target="https://ir.nctu.edu.tw/bitstream/11536/59224/6/652806.pdf" TargetMode="External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jes.biomedcentral.com/articles/10.1186/s13017-021-00395-8" TargetMode="External"/><Relationship Id="rId4" Type="http://schemas.openxmlformats.org/officeDocument/2006/relationships/hyperlink" Target="https://pubmed.ncbi.nlm.nih.gov/33456211/" TargetMode="External"/><Relationship Id="rId5" Type="http://schemas.openxmlformats.org/officeDocument/2006/relationships/hyperlink" Target="https://www.researchgate.net/publication/316742102_Road_Crash_Prediction_Models_Different_Statistical_Modeling_Approaches" TargetMode="External"/><Relationship Id="rId6" Type="http://schemas.openxmlformats.org/officeDocument/2006/relationships/hyperlink" Target="https://www.kaggle.com/sobhanmoosavi/us-accidents/code" TargetMode="External"/><Relationship Id="rId7" Type="http://schemas.openxmlformats.org/officeDocument/2006/relationships/hyperlink" Target="https://hdl.handle.net/11296/7ut33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1909375" y="1200175"/>
            <a:ext cx="52989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疫情前後的</a:t>
            </a:r>
            <a:endParaRPr sz="36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3600"/>
              <a:t>交通事故數與死亡分析</a:t>
            </a:r>
            <a:endParaRPr sz="3600"/>
          </a:p>
        </p:txBody>
      </p:sp>
      <p:sp>
        <p:nvSpPr>
          <p:cNvPr id="86" name="Google Shape;86;p16"/>
          <p:cNvSpPr txBox="1"/>
          <p:nvPr/>
        </p:nvSpPr>
        <p:spPr>
          <a:xfrm>
            <a:off x="3615550" y="3750500"/>
            <a:ext cx="4849800" cy="975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經濟碩二 吳金擇    政治大四 簡郁展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	  社會大四 程依倢    生機大三 林毓翔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	  電機大四 姚慶旺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871800" y="4114850"/>
            <a:ext cx="225000" cy="2463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141500" y="3208925"/>
            <a:ext cx="196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Youtube影片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223400"/>
            <a:ext cx="534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預期</a:t>
            </a:r>
            <a:r>
              <a:rPr lang="zh-TW" sz="3600"/>
              <a:t>目標</a:t>
            </a:r>
            <a:endParaRPr sz="3600"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65275" y="1486050"/>
            <a:ext cx="8292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疫情使交通事故數減少多少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探測影響事故死亡之因素(酒駕、大卡車、行動電話...)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疫情是否使交通事故傷亡程度更嚴重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6C00"/>
                </a:solidFill>
              </a:rPr>
              <a:t>目前遇到的問題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08150" y="1291750"/>
            <a:ext cx="85206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ovid-19 與</a:t>
            </a: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事故數</a:t>
            </a: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變化</a:t>
            </a: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模型中可能需要另外結合車流資料來分析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資料集問題：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○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缺少事故當事人資料(性別、年齡、唯一識別碼等)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○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內政部警政署有全國且各含個資資料，但要申請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題目有點大，似乎可以自成兩個主題(疫情下的事故數、死亡分析)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交通事故死亡分析之可行性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AutoNum type="arabicPeriod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若有個資資料，或許還能做「再發生率」分析，以應用於酒駕或高齡駕駛等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4864925" y="2099275"/>
            <a:ext cx="364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○"/>
            </a:pPr>
            <a:r>
              <a:rPr b="1"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其他縣市資料欄位不一</a:t>
            </a:r>
            <a:endParaRPr b="1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○"/>
            </a:pPr>
            <a:r>
              <a:rPr b="1"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資料多屬類別資料，且有Null值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934713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發想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資料來源</a:t>
            </a:r>
            <a:r>
              <a:rPr lang="zh-TW" sz="2200"/>
              <a:t>與探索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相關文獻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研究方法</a:t>
            </a:r>
            <a:endParaRPr sz="16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預期</a:t>
            </a:r>
            <a:r>
              <a:rPr lang="zh-TW" sz="2200"/>
              <a:t>目標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目前遇到的問題</a:t>
            </a:r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396475" y="3051213"/>
            <a:ext cx="360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396475" y="3150038"/>
            <a:ext cx="360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396475" y="1992763"/>
            <a:ext cx="360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396475" y="1897338"/>
            <a:ext cx="360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發想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75" y="1304825"/>
            <a:ext cx="6241421" cy="3510799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54" y="1304825"/>
            <a:ext cx="1931110" cy="3205994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96450" y="2668200"/>
            <a:ext cx="8958300" cy="241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89950" y="1607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6C00"/>
                </a:solidFill>
              </a:rPr>
              <a:t>資料來源</a:t>
            </a:r>
            <a:endParaRPr/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311700" y="2830800"/>
            <a:ext cx="7082100" cy="23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JhengHei"/>
              <a:buChar char="➔"/>
            </a:pPr>
            <a:r>
              <a:rPr b="1"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臺中市政府警察局各年各月交通事故資料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rgbClr val="C5F1E7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臺中中市開放平台資料集</a:t>
            </a:r>
            <a:r>
              <a:rPr lang="zh-TW">
                <a:solidFill>
                  <a:srgbClr val="C5F1E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lang="zh-TW" u="sng">
                <a:solidFill>
                  <a:srgbClr val="C5F1E7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道路交通事故調查報告表</a:t>
            </a:r>
            <a:endParaRPr b="1" sz="1800">
              <a:solidFill>
                <a:srgbClr val="C5F1E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JhengHei"/>
              <a:buChar char="◆"/>
            </a:pPr>
            <a:r>
              <a:rPr b="1"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年、月、日、時、分、縣市、區、死、受傷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JhengHei"/>
              <a:buChar char="◆"/>
            </a:pPr>
            <a:r>
              <a:rPr b="1"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天候、光線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JhengHei"/>
              <a:buChar char="◆"/>
            </a:pPr>
            <a:r>
              <a:rPr b="1"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道路類別、速限、道路型態、事故位置、路面鋪裝等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02750"/>
            <a:ext cx="8615599" cy="136006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5593550" y="-53775"/>
            <a:ext cx="3550500" cy="51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63" y="1491325"/>
            <a:ext cx="477202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資料探索 -1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5469500" y="3743975"/>
            <a:ext cx="318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b="1" lang="zh-TW" sz="1800">
                <a:solidFill>
                  <a:schemeClr val="lt1"/>
                </a:solidFill>
              </a:rPr>
              <a:t>不同資料期間的資料筆數折線圖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123" name="Google Shape;123;p20"/>
          <p:cNvCxnSpPr/>
          <p:nvPr/>
        </p:nvCxnSpPr>
        <p:spPr>
          <a:xfrm>
            <a:off x="5593550" y="-64300"/>
            <a:ext cx="300" cy="51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21425" y="5074925"/>
            <a:ext cx="9129600" cy="21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5893575" y="-53775"/>
            <a:ext cx="3250500" cy="50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資料探索 -2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47" y="1286050"/>
            <a:ext cx="5508226" cy="36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780250" y="3787000"/>
            <a:ext cx="305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b="1" lang="zh-TW" sz="1800">
                <a:solidFill>
                  <a:schemeClr val="lt1"/>
                </a:solidFill>
              </a:rPr>
              <a:t>不同</a:t>
            </a:r>
            <a:r>
              <a:rPr b="1" lang="zh-TW" sz="1800">
                <a:solidFill>
                  <a:schemeClr val="lt1"/>
                </a:solidFill>
              </a:rPr>
              <a:t>資料期間的事故量與嚴重比例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314475" y="1699000"/>
            <a:ext cx="2112300" cy="1391400"/>
          </a:xfrm>
          <a:prstGeom prst="rect">
            <a:avLst/>
          </a:prstGeom>
          <a:solidFill>
            <a:srgbClr val="DED5B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  標籤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　1  24小時內死亡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　2  受傷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　3  未受傷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　4  不明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 flipH="1">
            <a:off x="5906925" y="0"/>
            <a:ext cx="8100" cy="506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21425" y="5074925"/>
            <a:ext cx="9129600" cy="21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5893575" y="0"/>
            <a:ext cx="3250500" cy="50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資料探索 -3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0" y="1238150"/>
            <a:ext cx="5494766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5793600" y="3711825"/>
            <a:ext cx="303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b="1" lang="zh-TW" sz="1800">
                <a:solidFill>
                  <a:schemeClr val="lt1"/>
                </a:solidFill>
              </a:rPr>
              <a:t>不同</a:t>
            </a:r>
            <a:r>
              <a:rPr b="1" lang="zh-TW" sz="1800">
                <a:solidFill>
                  <a:schemeClr val="lt1"/>
                </a:solidFill>
              </a:rPr>
              <a:t>車種的肇事事故數與嚴重比率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 flipH="1">
            <a:off x="5906925" y="0"/>
            <a:ext cx="8100" cy="506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2"/>
          <p:cNvSpPr txBox="1"/>
          <p:nvPr/>
        </p:nvSpPr>
        <p:spPr>
          <a:xfrm>
            <a:off x="6310375" y="1860325"/>
            <a:ext cx="2112300" cy="1143600"/>
          </a:xfrm>
          <a:prstGeom prst="rect">
            <a:avLst/>
          </a:prstGeom>
          <a:solidFill>
            <a:srgbClr val="DED5B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  標籤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　B03  </a:t>
            </a:r>
            <a:r>
              <a:rPr b="1" lang="zh-TW">
                <a:solidFill>
                  <a:schemeClr val="accent1"/>
                </a:solidFill>
              </a:rPr>
              <a:t>自用小客車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　B12  </a:t>
            </a:r>
            <a:r>
              <a:rPr b="1" lang="zh-TW">
                <a:solidFill>
                  <a:schemeClr val="accent1"/>
                </a:solidFill>
              </a:rPr>
              <a:t>自用大貨車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　C03  </a:t>
            </a:r>
            <a:r>
              <a:rPr b="1" lang="zh-TW">
                <a:solidFill>
                  <a:schemeClr val="accent1"/>
                </a:solidFill>
              </a:rPr>
              <a:t>普通重型機車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>
            <a:off x="21425" y="5074925"/>
            <a:ext cx="9129600" cy="21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2662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accent5"/>
                </a:solidFill>
              </a:rPr>
              <a:t>相關文獻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22000" y="1113025"/>
            <a:ext cx="87000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計量方法: 疫情對交通事故數的影響</a:t>
            </a:r>
            <a:endParaRPr b="1" sz="24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○"/>
            </a:pPr>
            <a:r>
              <a:rPr b="1" lang="zh-TW" sz="1800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Global impact of COVID-19 pandemic on road traffic collisions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○"/>
            </a:pPr>
            <a:r>
              <a:rPr b="1" lang="zh-TW" sz="1800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Does COVID-19 affect metro use in Taipei?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○"/>
            </a:pPr>
            <a:r>
              <a:rPr b="1" lang="zh-TW" sz="1800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Road Crash Prediction Models: Different Statistical Modeling Approaches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icrosoft JhengHei"/>
              <a:buChar char="●"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監督式學習: 死亡/成因分析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○"/>
            </a:pPr>
            <a:r>
              <a:rPr b="1" lang="zh-TW" sz="1800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Accidents (updated) A Countrywide Traffic Accident Dataset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○"/>
            </a:pPr>
            <a:r>
              <a:rPr b="1" lang="zh-TW" sz="1800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路口交通事故成因分析方法之比較研究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53" name="Google Shape;153;p23"/>
          <p:cNvCxnSpPr/>
          <p:nvPr/>
        </p:nvCxnSpPr>
        <p:spPr>
          <a:xfrm flipH="1" rot="10800000">
            <a:off x="0" y="5089825"/>
            <a:ext cx="9172500" cy="10800"/>
          </a:xfrm>
          <a:prstGeom prst="straightConnector1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83100" y="741900"/>
            <a:ext cx="2411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accent5"/>
                </a:solidFill>
              </a:rPr>
              <a:t>  </a:t>
            </a:r>
            <a:r>
              <a:rPr lang="zh-TW" sz="3600">
                <a:solidFill>
                  <a:schemeClr val="accent5"/>
                </a:solidFill>
              </a:rPr>
              <a:t>研究方法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673150"/>
            <a:ext cx="4403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Microsoft JhengHei"/>
              <a:buAutoNum type="arabicParenR"/>
            </a:pPr>
            <a:r>
              <a:rPr b="1" lang="zh-TW" sz="24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疫情下的</a:t>
            </a:r>
            <a:r>
              <a:rPr b="1" lang="zh-TW" sz="24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交通事故數</a:t>
            </a:r>
            <a:r>
              <a:rPr b="1" lang="zh-TW" sz="24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變化</a:t>
            </a:r>
            <a:endParaRPr sz="24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Microsoft JhengHei"/>
              <a:buAutoNum type="arabicParenR"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車禍死亡預測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Microsoft JhengHei"/>
              <a:buAutoNum type="arabicParenR"/>
            </a:pP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疫情下的</a:t>
            </a: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交通事故</a:t>
            </a:r>
            <a:r>
              <a:rPr b="1"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死亡</a:t>
            </a:r>
            <a:endParaRPr sz="2400"/>
          </a:p>
        </p:txBody>
      </p:sp>
      <p:cxnSp>
        <p:nvCxnSpPr>
          <p:cNvPr id="160" name="Google Shape;160;p24"/>
          <p:cNvCxnSpPr/>
          <p:nvPr/>
        </p:nvCxnSpPr>
        <p:spPr>
          <a:xfrm>
            <a:off x="4335950" y="1950225"/>
            <a:ext cx="9645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/>
          <p:nvPr/>
        </p:nvCxnSpPr>
        <p:spPr>
          <a:xfrm flipH="1" rot="10800000">
            <a:off x="3393050" y="2614500"/>
            <a:ext cx="1907400" cy="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/>
          <p:nvPr/>
        </p:nvCxnSpPr>
        <p:spPr>
          <a:xfrm flipH="1" rot="10800000">
            <a:off x="4539650" y="3257450"/>
            <a:ext cx="7608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404000" y="1673500"/>
            <a:ext cx="4107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2400">
                <a:solidFill>
                  <a:schemeClr val="accent5"/>
                </a:solidFill>
              </a:rPr>
              <a:t>負二項分配模型、RD設計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404000" y="2363050"/>
            <a:ext cx="4107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2400">
                <a:solidFill>
                  <a:schemeClr val="accent5"/>
                </a:solidFill>
              </a:rPr>
              <a:t>監督式學習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404000" y="3052600"/>
            <a:ext cx="4107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zh-TW" sz="2400">
                <a:solidFill>
                  <a:schemeClr val="accent5"/>
                </a:solidFill>
              </a:rPr>
              <a:t>結合前兩者</a:t>
            </a:r>
            <a:endParaRPr b="1" sz="2400">
              <a:solidFill>
                <a:schemeClr val="accent5"/>
              </a:solidFill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flipH="1" rot="10800000">
            <a:off x="0" y="5089825"/>
            <a:ext cx="9172500" cy="10800"/>
          </a:xfrm>
          <a:prstGeom prst="straightConnector1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