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be3a6abc0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be3a6abc0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沒位置放表格了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be3a6abc0_1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be3a6abc0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沒位置放表格了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be3a6abc0_1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be3a6abc0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沒位置放</a:t>
            </a:r>
            <a:r>
              <a:rPr lang="zh-TW"/>
              <a:t>基準值跟RD</a:t>
            </a:r>
            <a:r>
              <a:rPr lang="zh-TW"/>
              <a:t>QQ  </a:t>
            </a:r>
            <a:r>
              <a:rPr lang="zh-TW"/>
              <a:t>反正都不顯著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be3a6abc0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be3a6abc0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沒位置放表格了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be3a6abc0_1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be3a6abc0_1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沒位置放表格了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be3a6abc0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be3a6abc0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1c658b9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1c658b9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be3a6abc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be3a6abc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be3a6abc0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be3a6abc0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be3a6abc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be3a6abc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be3a6abc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be3a6abc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be3a6abc0_1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be3a6abc0_1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be3a6abc0_1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be3a6abc0_1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be3a6abc0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be3a6abc0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沒位置放表格了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8450400" y="4247725"/>
            <a:ext cx="6936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3051360" y="423922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927076" y="2957175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3157713" y="404518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500" y="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797125" y="92250"/>
            <a:ext cx="346800" cy="495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單欄文字 1 1">
  <p:cSld name="ONE_COLUMN_TEXT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>
            <a:off x="184650" y="2856000"/>
            <a:ext cx="8774700" cy="198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2" name="Google Shape;62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/>
          <p:nvPr/>
        </p:nvSpPr>
        <p:spPr>
          <a:xfrm>
            <a:off x="184650" y="555600"/>
            <a:ext cx="8774700" cy="428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" name="Google Shape;67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4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8" name="Google Shape;78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式標題與說明 1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 1">
  <p:cSld name="SECTION_HEADER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-50" y="1944000"/>
            <a:ext cx="9144000" cy="319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286350" y="5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與內文 1">
  <p:cSld name="TITLE_AND_BODY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單欄文字 1">
  <p:cSld name="ONE_COLUMN_TEXT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/>
        </p:nvSpPr>
        <p:spPr>
          <a:xfrm>
            <a:off x="184650" y="115575"/>
            <a:ext cx="8774700" cy="472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單欄文字 1 2">
  <p:cSld name="ONE_COLUMN_TEXT_1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184650" y="115575"/>
            <a:ext cx="8774700" cy="472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youtu.be/skm_Lpv7mhk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inyurl.com/54j4vd87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ata.gov.tw/dataset/143048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inyurl.com/2p94xhw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ctrTitle"/>
          </p:nvPr>
        </p:nvSpPr>
        <p:spPr>
          <a:xfrm>
            <a:off x="1591150" y="1200175"/>
            <a:ext cx="57576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疫情警戒對交通事故之影響</a:t>
            </a:r>
            <a:endParaRPr sz="3600"/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zh-TW" sz="3600"/>
              <a:t> - 以桃園市為例</a:t>
            </a:r>
            <a:endParaRPr sz="3600"/>
          </a:p>
        </p:txBody>
      </p:sp>
      <p:sp>
        <p:nvSpPr>
          <p:cNvPr id="101" name="Google Shape;101;p19"/>
          <p:cNvSpPr txBox="1"/>
          <p:nvPr/>
        </p:nvSpPr>
        <p:spPr>
          <a:xfrm>
            <a:off x="3615550" y="3750500"/>
            <a:ext cx="4849800" cy="9750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經濟碩二 吳金擇    政治大四 簡郁展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	  社會大四 程依倢    生機大三 林毓翔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	  電機大四 姚慶旺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2871800" y="4114850"/>
            <a:ext cx="225000" cy="2463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6141500" y="3208925"/>
            <a:ext cx="196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Youtube影片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/>
          <p:nvPr/>
        </p:nvSpPr>
        <p:spPr>
          <a:xfrm>
            <a:off x="0" y="1070825"/>
            <a:ext cx="9144000" cy="407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8"/>
          <p:cNvSpPr txBox="1"/>
          <p:nvPr>
            <p:ph type="title"/>
          </p:nvPr>
        </p:nvSpPr>
        <p:spPr>
          <a:xfrm>
            <a:off x="311700" y="190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實證</a:t>
            </a:r>
            <a:r>
              <a:rPr lang="zh-TW"/>
              <a:t>結果</a:t>
            </a:r>
            <a:r>
              <a:rPr lang="zh-TW" sz="4000"/>
              <a:t>一</a:t>
            </a:r>
            <a:r>
              <a:rPr lang="zh-TW" sz="3550"/>
              <a:t>超速與死亡車禍</a:t>
            </a:r>
            <a:endParaRPr sz="3550"/>
          </a:p>
        </p:txBody>
      </p:sp>
      <p:sp>
        <p:nvSpPr>
          <p:cNvPr id="192" name="Google Shape;192;p28"/>
          <p:cNvSpPr txBox="1"/>
          <p:nvPr>
            <p:ph idx="4294967295" type="body"/>
          </p:nvPr>
        </p:nvSpPr>
        <p:spPr>
          <a:xfrm>
            <a:off x="311700" y="4444225"/>
            <a:ext cx="1995600" cy="10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5"/>
                </a:solidFill>
              </a:rPr>
              <a:t>基準值：2.19% 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5"/>
                </a:solidFill>
              </a:rPr>
              <a:t>RD：1.24% 	*</a:t>
            </a:r>
            <a:endParaRPr b="1">
              <a:solidFill>
                <a:schemeClr val="accent5"/>
              </a:solidFill>
            </a:endParaRPr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00" y="1190925"/>
            <a:ext cx="4312843" cy="32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1050" y="1190925"/>
            <a:ext cx="4414690" cy="32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/>
          <p:nvPr/>
        </p:nvSpPr>
        <p:spPr>
          <a:xfrm>
            <a:off x="208200" y="1190925"/>
            <a:ext cx="8727600" cy="32148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 txBox="1"/>
          <p:nvPr>
            <p:ph idx="4294967295" type="body"/>
          </p:nvPr>
        </p:nvSpPr>
        <p:spPr>
          <a:xfrm>
            <a:off x="5098100" y="4444225"/>
            <a:ext cx="1995600" cy="10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5"/>
                </a:solidFill>
              </a:rPr>
              <a:t>基準值：0.73% 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5"/>
                </a:solidFill>
              </a:rPr>
              <a:t>RD：-0.23% 	</a:t>
            </a:r>
            <a:endParaRPr b="1">
              <a:solidFill>
                <a:schemeClr val="accent5"/>
              </a:solidFill>
            </a:endParaRPr>
          </a:p>
        </p:txBody>
      </p:sp>
      <p:cxnSp>
        <p:nvCxnSpPr>
          <p:cNvPr id="197" name="Google Shape;197;p28"/>
          <p:cNvCxnSpPr/>
          <p:nvPr/>
        </p:nvCxnSpPr>
        <p:spPr>
          <a:xfrm>
            <a:off x="4521050" y="1190925"/>
            <a:ext cx="0" cy="32148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/>
          <p:nvPr/>
        </p:nvSpPr>
        <p:spPr>
          <a:xfrm>
            <a:off x="0" y="1070825"/>
            <a:ext cx="9144000" cy="407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 txBox="1"/>
          <p:nvPr>
            <p:ph type="title"/>
          </p:nvPr>
        </p:nvSpPr>
        <p:spPr>
          <a:xfrm>
            <a:off x="311700" y="190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實證</a:t>
            </a:r>
            <a:r>
              <a:rPr lang="zh-TW"/>
              <a:t>結果</a:t>
            </a:r>
            <a:r>
              <a:rPr lang="zh-TW" sz="4000"/>
              <a:t>一</a:t>
            </a:r>
            <a:r>
              <a:rPr lang="zh-TW" sz="3550"/>
              <a:t>路口車禍與路段中間車禍</a:t>
            </a:r>
            <a:endParaRPr sz="3550"/>
          </a:p>
        </p:txBody>
      </p:sp>
      <p:sp>
        <p:nvSpPr>
          <p:cNvPr id="204" name="Google Shape;204;p29"/>
          <p:cNvSpPr txBox="1"/>
          <p:nvPr>
            <p:ph idx="4294967295" type="body"/>
          </p:nvPr>
        </p:nvSpPr>
        <p:spPr>
          <a:xfrm>
            <a:off x="311700" y="4444225"/>
            <a:ext cx="1995600" cy="10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5"/>
                </a:solidFill>
              </a:rPr>
              <a:t>基準值：57.55% 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5"/>
                </a:solidFill>
              </a:rPr>
              <a:t>RD：-2.84% 	*</a:t>
            </a:r>
            <a:endParaRPr b="1">
              <a:solidFill>
                <a:schemeClr val="accent5"/>
              </a:solidFill>
            </a:endParaRPr>
          </a:p>
        </p:txBody>
      </p:sp>
      <p:pic>
        <p:nvPicPr>
          <p:cNvPr id="205" name="Google Shape;205;p29"/>
          <p:cNvPicPr preferRelativeResize="0"/>
          <p:nvPr/>
        </p:nvPicPr>
        <p:blipFill rotWithShape="1">
          <a:blip r:embed="rId3">
            <a:alphaModFix/>
          </a:blip>
          <a:srcRect b="0" l="777" r="767" t="0"/>
          <a:stretch/>
        </p:blipFill>
        <p:spPr>
          <a:xfrm>
            <a:off x="208200" y="1190925"/>
            <a:ext cx="4312843" cy="32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9"/>
          <p:cNvPicPr preferRelativeResize="0"/>
          <p:nvPr/>
        </p:nvPicPr>
        <p:blipFill rotWithShape="1">
          <a:blip r:embed="rId4">
            <a:alphaModFix/>
          </a:blip>
          <a:srcRect b="386" l="0" r="0" t="386"/>
          <a:stretch/>
        </p:blipFill>
        <p:spPr>
          <a:xfrm>
            <a:off x="4521050" y="1190925"/>
            <a:ext cx="4414690" cy="32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9"/>
          <p:cNvSpPr txBox="1"/>
          <p:nvPr>
            <p:ph idx="4294967295" type="body"/>
          </p:nvPr>
        </p:nvSpPr>
        <p:spPr>
          <a:xfrm>
            <a:off x="5098100" y="4444225"/>
            <a:ext cx="1995600" cy="10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5"/>
                </a:solidFill>
              </a:rPr>
              <a:t>基準值：40.19% 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5"/>
                </a:solidFill>
              </a:rPr>
              <a:t>RD：3.59% ** 	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208" name="Google Shape;208;p29"/>
          <p:cNvSpPr/>
          <p:nvPr/>
        </p:nvSpPr>
        <p:spPr>
          <a:xfrm>
            <a:off x="208200" y="1190925"/>
            <a:ext cx="8727600" cy="32148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" name="Google Shape;209;p29"/>
          <p:cNvCxnSpPr/>
          <p:nvPr/>
        </p:nvCxnSpPr>
        <p:spPr>
          <a:xfrm>
            <a:off x="4521050" y="1190925"/>
            <a:ext cx="0" cy="32148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90350" y="227900"/>
            <a:ext cx="1284900" cy="27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r>
              <a:rPr lang="zh-TW" sz="2650"/>
              <a:t> </a:t>
            </a:r>
            <a:r>
              <a:rPr lang="zh-TW" sz="4000"/>
              <a:t>|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1628775" y="10725"/>
            <a:ext cx="75153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425" y="150037"/>
            <a:ext cx="3366474" cy="2440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9950" y="2571762"/>
            <a:ext cx="3366474" cy="2440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6425" y="2590512"/>
            <a:ext cx="3366474" cy="2440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19950" y="150031"/>
            <a:ext cx="3366474" cy="2440473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0"/>
          <p:cNvSpPr txBox="1"/>
          <p:nvPr/>
        </p:nvSpPr>
        <p:spPr>
          <a:xfrm>
            <a:off x="655075" y="262950"/>
            <a:ext cx="30000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不</a:t>
            </a:r>
            <a:endParaRPr b="1" sz="32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同</a:t>
            </a:r>
            <a:endParaRPr b="1" sz="32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性</a:t>
            </a:r>
            <a:endParaRPr b="1" sz="32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別</a:t>
            </a:r>
            <a:endParaRPr b="1" sz="32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年</a:t>
            </a:r>
            <a:endParaRPr b="1" sz="32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齡</a:t>
            </a:r>
            <a:endParaRPr b="1" sz="32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駕</a:t>
            </a:r>
            <a:endParaRPr b="1" sz="32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駛</a:t>
            </a:r>
            <a:endParaRPr b="1" sz="32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者</a:t>
            </a:r>
            <a:endParaRPr b="1" sz="32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21" name="Google Shape;221;p30"/>
          <p:cNvCxnSpPr/>
          <p:nvPr/>
        </p:nvCxnSpPr>
        <p:spPr>
          <a:xfrm>
            <a:off x="5386400" y="150000"/>
            <a:ext cx="0" cy="48810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30"/>
          <p:cNvCxnSpPr/>
          <p:nvPr/>
        </p:nvCxnSpPr>
        <p:spPr>
          <a:xfrm>
            <a:off x="2019950" y="2571750"/>
            <a:ext cx="67329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30"/>
          <p:cNvSpPr/>
          <p:nvPr/>
        </p:nvSpPr>
        <p:spPr>
          <a:xfrm>
            <a:off x="2019950" y="159300"/>
            <a:ext cx="6732900" cy="48624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/>
          <p:nvPr/>
        </p:nvSpPr>
        <p:spPr>
          <a:xfrm>
            <a:off x="0" y="1070825"/>
            <a:ext cx="9144000" cy="407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1"/>
          <p:cNvSpPr txBox="1"/>
          <p:nvPr>
            <p:ph type="title"/>
          </p:nvPr>
        </p:nvSpPr>
        <p:spPr>
          <a:xfrm>
            <a:off x="311700" y="190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實證結果</a:t>
            </a:r>
            <a:r>
              <a:rPr lang="zh-TW" sz="4000"/>
              <a:t>一</a:t>
            </a:r>
            <a:r>
              <a:rPr lang="zh-TW" sz="3550"/>
              <a:t>小客車與機車駕駛者</a:t>
            </a:r>
            <a:endParaRPr sz="3550"/>
          </a:p>
        </p:txBody>
      </p:sp>
      <p:sp>
        <p:nvSpPr>
          <p:cNvPr id="230" name="Google Shape;230;p31"/>
          <p:cNvSpPr txBox="1"/>
          <p:nvPr>
            <p:ph idx="4294967295" type="body"/>
          </p:nvPr>
        </p:nvSpPr>
        <p:spPr>
          <a:xfrm>
            <a:off x="311700" y="4444225"/>
            <a:ext cx="1995600" cy="10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5"/>
                </a:solidFill>
              </a:rPr>
              <a:t>基準值：33.96% 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5"/>
                </a:solidFill>
              </a:rPr>
              <a:t>RD：-3.76% 	*</a:t>
            </a:r>
            <a:endParaRPr b="1">
              <a:solidFill>
                <a:schemeClr val="accent5"/>
              </a:solidFill>
            </a:endParaRPr>
          </a:p>
        </p:txBody>
      </p:sp>
      <p:pic>
        <p:nvPicPr>
          <p:cNvPr id="231" name="Google Shape;231;p31"/>
          <p:cNvPicPr preferRelativeResize="0"/>
          <p:nvPr/>
        </p:nvPicPr>
        <p:blipFill rotWithShape="1">
          <a:blip r:embed="rId3">
            <a:alphaModFix/>
          </a:blip>
          <a:srcRect b="0" l="777" r="767" t="0"/>
          <a:stretch/>
        </p:blipFill>
        <p:spPr>
          <a:xfrm>
            <a:off x="208200" y="1190925"/>
            <a:ext cx="4312843" cy="32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1"/>
          <p:cNvPicPr preferRelativeResize="0"/>
          <p:nvPr/>
        </p:nvPicPr>
        <p:blipFill rotWithShape="1">
          <a:blip r:embed="rId4">
            <a:alphaModFix/>
          </a:blip>
          <a:srcRect b="386" l="0" r="0" t="386"/>
          <a:stretch/>
        </p:blipFill>
        <p:spPr>
          <a:xfrm>
            <a:off x="4521050" y="1190925"/>
            <a:ext cx="4414690" cy="32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1"/>
          <p:cNvSpPr txBox="1"/>
          <p:nvPr>
            <p:ph idx="4294967295" type="body"/>
          </p:nvPr>
        </p:nvSpPr>
        <p:spPr>
          <a:xfrm>
            <a:off x="5098100" y="4444225"/>
            <a:ext cx="1995600" cy="10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5"/>
                </a:solidFill>
              </a:rPr>
              <a:t>基準值：54.81% 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5"/>
                </a:solidFill>
              </a:rPr>
              <a:t>RD：3.29% * 	</a:t>
            </a:r>
            <a:endParaRPr b="1">
              <a:solidFill>
                <a:schemeClr val="accent5"/>
              </a:solidFill>
            </a:endParaRPr>
          </a:p>
        </p:txBody>
      </p:sp>
      <p:cxnSp>
        <p:nvCxnSpPr>
          <p:cNvPr id="234" name="Google Shape;234;p31"/>
          <p:cNvCxnSpPr/>
          <p:nvPr/>
        </p:nvCxnSpPr>
        <p:spPr>
          <a:xfrm>
            <a:off x="4521050" y="1190925"/>
            <a:ext cx="0" cy="32148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31"/>
          <p:cNvSpPr/>
          <p:nvPr/>
        </p:nvSpPr>
        <p:spPr>
          <a:xfrm>
            <a:off x="208200" y="1190925"/>
            <a:ext cx="8727600" cy="32148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/>
          <p:nvPr/>
        </p:nvSpPr>
        <p:spPr>
          <a:xfrm>
            <a:off x="0" y="1070825"/>
            <a:ext cx="9144000" cy="407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2"/>
          <p:cNvSpPr txBox="1"/>
          <p:nvPr>
            <p:ph type="title"/>
          </p:nvPr>
        </p:nvSpPr>
        <p:spPr>
          <a:xfrm>
            <a:off x="311700" y="190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實證結果</a:t>
            </a:r>
            <a:r>
              <a:rPr lang="zh-TW" sz="4000"/>
              <a:t>一</a:t>
            </a:r>
            <a:r>
              <a:rPr lang="zh-TW" sz="3550"/>
              <a:t>酒駕</a:t>
            </a:r>
            <a:r>
              <a:rPr lang="zh-TW" sz="3550"/>
              <a:t>與</a:t>
            </a:r>
            <a:r>
              <a:rPr lang="zh-TW" sz="3550"/>
              <a:t>肇事逃逸</a:t>
            </a:r>
            <a:endParaRPr sz="3550"/>
          </a:p>
        </p:txBody>
      </p:sp>
      <p:sp>
        <p:nvSpPr>
          <p:cNvPr id="242" name="Google Shape;242;p32"/>
          <p:cNvSpPr txBox="1"/>
          <p:nvPr>
            <p:ph idx="4294967295" type="body"/>
          </p:nvPr>
        </p:nvSpPr>
        <p:spPr>
          <a:xfrm>
            <a:off x="311700" y="4444225"/>
            <a:ext cx="1995600" cy="10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5"/>
                </a:solidFill>
              </a:rPr>
              <a:t>基準值：2.97% 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5"/>
                </a:solidFill>
              </a:rPr>
              <a:t>RD：0.10% 	</a:t>
            </a:r>
            <a:endParaRPr b="1">
              <a:solidFill>
                <a:schemeClr val="accent5"/>
              </a:solidFill>
            </a:endParaRPr>
          </a:p>
        </p:txBody>
      </p:sp>
      <p:pic>
        <p:nvPicPr>
          <p:cNvPr id="243" name="Google Shape;243;p32"/>
          <p:cNvPicPr preferRelativeResize="0"/>
          <p:nvPr/>
        </p:nvPicPr>
        <p:blipFill rotWithShape="1">
          <a:blip r:embed="rId3">
            <a:alphaModFix/>
          </a:blip>
          <a:srcRect b="1152" l="0" r="0" t="1152"/>
          <a:stretch/>
        </p:blipFill>
        <p:spPr>
          <a:xfrm>
            <a:off x="4521050" y="1190925"/>
            <a:ext cx="4414690" cy="32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2"/>
          <p:cNvSpPr txBox="1"/>
          <p:nvPr>
            <p:ph idx="4294967295" type="body"/>
          </p:nvPr>
        </p:nvSpPr>
        <p:spPr>
          <a:xfrm>
            <a:off x="5098100" y="4444225"/>
            <a:ext cx="1995600" cy="10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5"/>
                </a:solidFill>
              </a:rPr>
              <a:t>基準值：1.16% 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5"/>
                </a:solidFill>
              </a:rPr>
              <a:t>RD：-0.04%  	</a:t>
            </a:r>
            <a:endParaRPr b="1">
              <a:solidFill>
                <a:schemeClr val="accent5"/>
              </a:solidFill>
            </a:endParaRPr>
          </a:p>
        </p:txBody>
      </p:sp>
      <p:pic>
        <p:nvPicPr>
          <p:cNvPr id="245" name="Google Shape;24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200" y="1190925"/>
            <a:ext cx="4312843" cy="321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32"/>
          <p:cNvCxnSpPr/>
          <p:nvPr/>
        </p:nvCxnSpPr>
        <p:spPr>
          <a:xfrm>
            <a:off x="4521050" y="1190925"/>
            <a:ext cx="0" cy="32148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32"/>
          <p:cNvSpPr/>
          <p:nvPr/>
        </p:nvSpPr>
        <p:spPr>
          <a:xfrm>
            <a:off x="208200" y="1190925"/>
            <a:ext cx="8727600" cy="32148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idx="4294967295" type="body"/>
          </p:nvPr>
        </p:nvSpPr>
        <p:spPr>
          <a:xfrm>
            <a:off x="84900" y="2207825"/>
            <a:ext cx="9225000" cy="36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Char char="●"/>
            </a:pPr>
            <a:r>
              <a:rPr b="1" lang="zh-TW"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整體</a:t>
            </a:r>
            <a:r>
              <a:rPr b="1" lang="zh-TW"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交通事故數</a:t>
            </a:r>
            <a:r>
              <a:rPr b="1" lang="zh-TW"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非常顯著的</a:t>
            </a:r>
            <a:r>
              <a:rPr b="1" lang="zh-TW"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減少，</a:t>
            </a:r>
            <a:r>
              <a:rPr b="1" lang="zh-TW"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但死亡比例未有顯著變化</a:t>
            </a:r>
            <a:endParaRPr b="1" sz="24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Char char="●"/>
            </a:pPr>
            <a:r>
              <a:rPr b="1" lang="zh-TW"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超速事件比例顯著增加，其中路口車禍減少、路段中車禍增加</a:t>
            </a:r>
            <a:endParaRPr b="1" sz="24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Char char="●"/>
            </a:pPr>
            <a:r>
              <a:rPr b="1" lang="zh-TW"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第一當事人的性別年齡比例沒有顯著變化</a:t>
            </a:r>
            <a:endParaRPr b="1" sz="24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Char char="●"/>
            </a:pPr>
            <a:r>
              <a:rPr b="1" lang="zh-TW"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小客車車禍比例顯著減少、機車車禍比例顯著增加</a:t>
            </a:r>
            <a:endParaRPr b="1" sz="24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Char char="●"/>
            </a:pPr>
            <a:r>
              <a:rPr b="1" lang="zh-TW"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酒駕與肇事逃逸的比例未有顯著變化</a:t>
            </a:r>
            <a:endParaRPr b="1" sz="24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3"/>
          <p:cNvSpPr txBox="1"/>
          <p:nvPr/>
        </p:nvSpPr>
        <p:spPr>
          <a:xfrm>
            <a:off x="577000" y="370775"/>
            <a:ext cx="7587000" cy="1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結論</a:t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二級警戒後</a:t>
            </a:r>
            <a:r>
              <a:rPr b="1" lang="zh-TW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，桃園市的交通事故變化</a:t>
            </a:r>
            <a:endParaRPr b="1" sz="36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265500" y="1934713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大綱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zh-TW" sz="2200"/>
              <a:t>研究目的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zh-TW" sz="2200"/>
              <a:t>資料來源與結構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zh-TW" sz="2200"/>
              <a:t>模型與程式碼說明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zh-TW" sz="2200"/>
              <a:t>實證結果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zh-TW" sz="2200"/>
              <a:t>結論</a:t>
            </a:r>
            <a:endParaRPr sz="2200"/>
          </a:p>
        </p:txBody>
      </p:sp>
      <p:cxnSp>
        <p:nvCxnSpPr>
          <p:cNvPr id="110" name="Google Shape;110;p20"/>
          <p:cNvCxnSpPr/>
          <p:nvPr/>
        </p:nvCxnSpPr>
        <p:spPr>
          <a:xfrm>
            <a:off x="396475" y="3051213"/>
            <a:ext cx="3600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20"/>
          <p:cNvCxnSpPr/>
          <p:nvPr/>
        </p:nvCxnSpPr>
        <p:spPr>
          <a:xfrm>
            <a:off x="396475" y="3150038"/>
            <a:ext cx="360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20"/>
          <p:cNvCxnSpPr/>
          <p:nvPr/>
        </p:nvCxnSpPr>
        <p:spPr>
          <a:xfrm>
            <a:off x="396475" y="1992763"/>
            <a:ext cx="3600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20"/>
          <p:cNvCxnSpPr/>
          <p:nvPr/>
        </p:nvCxnSpPr>
        <p:spPr>
          <a:xfrm>
            <a:off x="396475" y="1897338"/>
            <a:ext cx="360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20"/>
          <p:cNvSpPr txBox="1"/>
          <p:nvPr/>
        </p:nvSpPr>
        <p:spPr>
          <a:xfrm>
            <a:off x="4934250" y="4159275"/>
            <a:ext cx="151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參考文獻</a:t>
            </a:r>
            <a:endParaRPr sz="1800" u="sng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-3335675" y="175550"/>
            <a:ext cx="9364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研究目的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419650" y="1150175"/>
            <a:ext cx="8433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全台二級警戒（2021/05/11）之後，</a:t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不同類型</a:t>
            </a:r>
            <a:r>
              <a:rPr b="1" lang="zh-TW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交通事故的</a:t>
            </a:r>
            <a:r>
              <a:rPr b="1" lang="zh-TW" sz="2400" u="sng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發生數</a:t>
            </a:r>
            <a:r>
              <a:rPr b="1" lang="zh-TW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與</a:t>
            </a:r>
            <a:r>
              <a:rPr b="1" lang="zh-TW" sz="2400" u="sng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比重</a:t>
            </a:r>
            <a:r>
              <a:rPr b="1" lang="zh-TW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的變化</a:t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21"/>
          <p:cNvSpPr txBox="1"/>
          <p:nvPr>
            <p:ph idx="4294967295" type="body"/>
          </p:nvPr>
        </p:nvSpPr>
        <p:spPr>
          <a:xfrm>
            <a:off x="936825" y="3074600"/>
            <a:ext cx="6422700" cy="14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icrosoft JhengHei"/>
              <a:buChar char="●"/>
            </a:pPr>
            <a:r>
              <a:rPr b="1" lang="zh-TW"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疫情使交通事故數減少多少</a:t>
            </a:r>
            <a:endParaRPr b="1" sz="24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400"/>
              <a:buFont typeface="Microsoft JhengHei"/>
              <a:buChar char="●"/>
            </a:pPr>
            <a:r>
              <a:rPr b="1" lang="zh-TW" sz="24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疫情是否使交通事故傷亡程度更嚴重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/>
        </p:nvSpPr>
        <p:spPr>
          <a:xfrm>
            <a:off x="-739650" y="989450"/>
            <a:ext cx="570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 u="sng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桃園市政府道路交通事故調查表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127" name="Google Shape;127;p22"/>
          <p:cNvSpPr txBox="1"/>
          <p:nvPr>
            <p:ph idx="2" type="body"/>
          </p:nvPr>
        </p:nvSpPr>
        <p:spPr>
          <a:xfrm>
            <a:off x="0" y="1664975"/>
            <a:ext cx="3953100" cy="3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2"/>
                </a:solidFill>
              </a:rPr>
              <a:t>不同縣市的資料中，</a:t>
            </a:r>
            <a:endParaRPr b="1">
              <a:solidFill>
                <a:schemeClr val="dk2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2"/>
                </a:solidFill>
              </a:rPr>
              <a:t>只有桃園的資料皆有以下資訊：</a:t>
            </a:r>
            <a:endParaRPr b="1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icrosoft JhengHei"/>
              <a:buChar char="◆"/>
            </a:pPr>
            <a:r>
              <a:rPr b="1" lang="zh-TW" sz="18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110年6月後的資料</a:t>
            </a:r>
            <a:endParaRPr b="1" sz="180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icrosoft JhengHei"/>
              <a:buChar char="◆"/>
            </a:pPr>
            <a:r>
              <a:rPr b="1" lang="zh-TW" sz="18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日期與時間</a:t>
            </a:r>
            <a:endParaRPr b="1" sz="180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icrosoft JhengHei"/>
              <a:buChar char="◆"/>
            </a:pPr>
            <a:r>
              <a:rPr b="1" lang="zh-TW" sz="18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當事人性別</a:t>
            </a:r>
            <a:endParaRPr b="1" sz="180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icrosoft JhengHei"/>
              <a:buChar char="◆"/>
            </a:pPr>
            <a:r>
              <a:rPr b="1" lang="zh-TW" sz="18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當事人年齡</a:t>
            </a:r>
            <a:endParaRPr b="1" sz="24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icrosoft JhengHei"/>
              <a:buChar char="◆"/>
            </a:pPr>
            <a:r>
              <a:rPr b="1" lang="zh-TW" sz="18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A1、A2級事故數據</a:t>
            </a:r>
            <a:endParaRPr b="1" sz="2400">
              <a:solidFill>
                <a:schemeClr val="dk2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0" y="1871875"/>
            <a:ext cx="147900" cy="33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4304675" y="310775"/>
            <a:ext cx="5454300" cy="4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本</a:t>
            </a:r>
            <a:r>
              <a:rPr b="1" lang="zh-TW" sz="18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研究所</a:t>
            </a:r>
            <a:r>
              <a:rPr b="1" lang="zh-TW" sz="18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使用到的資料欄位</a:t>
            </a:r>
            <a:r>
              <a:rPr b="1" lang="zh-TW" sz="18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名稱</a:t>
            </a:r>
            <a:r>
              <a:rPr b="1" lang="zh-TW" sz="18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endParaRPr b="1" sz="180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icrosoft JhengHei"/>
              <a:buChar char="◆"/>
            </a:pPr>
            <a:r>
              <a:rPr b="1" lang="zh-TW" sz="16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發生時間、事故排除時間</a:t>
            </a:r>
            <a:endParaRPr b="1" sz="160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icrosoft JhengHei"/>
              <a:buChar char="◆"/>
            </a:pPr>
            <a:r>
              <a:rPr b="1" lang="zh-TW" sz="16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當事者事故發生時年齡</a:t>
            </a:r>
            <a:endParaRPr b="1" sz="160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icrosoft JhengHei"/>
              <a:buChar char="◆"/>
            </a:pPr>
            <a:r>
              <a:rPr b="1" lang="zh-TW" sz="16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當事者屬性別名稱</a:t>
            </a:r>
            <a:endParaRPr b="1" sz="160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icrosoft JhengHei"/>
              <a:buChar char="◆"/>
            </a:pPr>
            <a:r>
              <a:rPr b="1" lang="zh-TW" sz="16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死亡人數_24小時內</a:t>
            </a:r>
            <a:endParaRPr b="1" sz="160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icrosoft JhengHei"/>
              <a:buChar char="◆"/>
            </a:pPr>
            <a:r>
              <a:rPr b="1" lang="zh-TW" sz="16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死亡人數_2_30日內</a:t>
            </a:r>
            <a:endParaRPr b="1" sz="160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icrosoft JhengHei"/>
              <a:buChar char="◆"/>
            </a:pPr>
            <a:r>
              <a:rPr b="1" lang="zh-TW" sz="16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肇因研判大類別名稱_主要</a:t>
            </a:r>
            <a:endParaRPr b="1" sz="160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icrosoft JhengHei"/>
              <a:buChar char="◆"/>
            </a:pPr>
            <a:r>
              <a:rPr b="1" lang="zh-TW" sz="16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肇因研判子類別名稱_主要</a:t>
            </a:r>
            <a:endParaRPr b="1" sz="160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icrosoft JhengHei"/>
              <a:buChar char="◆"/>
            </a:pPr>
            <a:r>
              <a:rPr b="1" lang="zh-TW" sz="16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飲酒情形名稱</a:t>
            </a:r>
            <a:endParaRPr b="1" sz="160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icrosoft JhengHei"/>
              <a:buChar char="◆"/>
            </a:pPr>
            <a:r>
              <a:rPr b="1" lang="zh-TW" sz="16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肇事逃逸類別名稱_是否肇逃</a:t>
            </a:r>
            <a:endParaRPr b="1" sz="160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icrosoft JhengHei"/>
              <a:buChar char="◆"/>
            </a:pPr>
            <a:r>
              <a:rPr b="1" lang="zh-TW" sz="16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事故位置大類別名稱</a:t>
            </a:r>
            <a:endParaRPr b="1" sz="160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icrosoft JhengHei"/>
              <a:buChar char="◆"/>
            </a:pPr>
            <a:r>
              <a:rPr b="1" lang="zh-TW" sz="1600">
                <a:solidFill>
                  <a:schemeClr val="accent5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乘坐車輛的當事者區分_大類別名稱_車種</a:t>
            </a:r>
            <a:endParaRPr b="1" sz="1600">
              <a:solidFill>
                <a:schemeClr val="accent5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4572000" y="0"/>
            <a:ext cx="87300" cy="5143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>
            <p:ph type="title"/>
          </p:nvPr>
        </p:nvSpPr>
        <p:spPr>
          <a:xfrm>
            <a:off x="-3335675" y="100550"/>
            <a:ext cx="9364500" cy="8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資料來源</a:t>
            </a:r>
            <a:endParaRPr sz="3600"/>
          </a:p>
        </p:txBody>
      </p:sp>
      <p:cxnSp>
        <p:nvCxnSpPr>
          <p:cNvPr id="132" name="Google Shape;132;p22"/>
          <p:cNvCxnSpPr/>
          <p:nvPr/>
        </p:nvCxnSpPr>
        <p:spPr>
          <a:xfrm>
            <a:off x="5025625" y="1414475"/>
            <a:ext cx="0" cy="3537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2"/>
          <p:cNvCxnSpPr/>
          <p:nvPr/>
        </p:nvCxnSpPr>
        <p:spPr>
          <a:xfrm>
            <a:off x="5025625" y="2145500"/>
            <a:ext cx="0" cy="3537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2"/>
          <p:cNvCxnSpPr/>
          <p:nvPr/>
        </p:nvCxnSpPr>
        <p:spPr>
          <a:xfrm>
            <a:off x="5025625" y="2876525"/>
            <a:ext cx="0" cy="3537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2"/>
          <p:cNvCxnSpPr/>
          <p:nvPr/>
        </p:nvCxnSpPr>
        <p:spPr>
          <a:xfrm>
            <a:off x="5025625" y="3661125"/>
            <a:ext cx="0" cy="3537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1912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模型</a:t>
            </a:r>
            <a:endParaRPr sz="3600"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-137650" y="3021800"/>
            <a:ext cx="9096000" cy="18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lt1"/>
                </a:solidFill>
              </a:rPr>
              <a:t>y</a:t>
            </a:r>
            <a:r>
              <a:rPr b="1" lang="zh-TW" sz="1000">
                <a:solidFill>
                  <a:schemeClr val="lt1"/>
                </a:solidFill>
              </a:rPr>
              <a:t>d</a:t>
            </a:r>
            <a:r>
              <a:rPr b="1" lang="zh-TW" sz="2000">
                <a:solidFill>
                  <a:schemeClr val="lt1"/>
                </a:solidFill>
              </a:rPr>
              <a:t> : 特定類型的每日交通事故變數	  Days</a:t>
            </a:r>
            <a:r>
              <a:rPr b="1" lang="zh-TW" sz="1000">
                <a:solidFill>
                  <a:schemeClr val="lt1"/>
                </a:solidFill>
              </a:rPr>
              <a:t>d</a:t>
            </a:r>
            <a:r>
              <a:rPr b="1" lang="zh-TW" sz="2000">
                <a:solidFill>
                  <a:schemeClr val="lt1"/>
                </a:solidFill>
              </a:rPr>
              <a:t> : </a:t>
            </a:r>
            <a:r>
              <a:rPr b="1" lang="zh-TW" sz="2000">
                <a:solidFill>
                  <a:schemeClr val="lt1"/>
                </a:solidFill>
              </a:rPr>
              <a:t>天數</a:t>
            </a:r>
            <a:endParaRPr b="1"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2000">
                <a:solidFill>
                  <a:schemeClr val="lt1"/>
                </a:solidFill>
              </a:rPr>
              <a:t>W</a:t>
            </a:r>
            <a:r>
              <a:rPr b="1" lang="zh-TW" sz="1000">
                <a:solidFill>
                  <a:schemeClr val="lt1"/>
                </a:solidFill>
              </a:rPr>
              <a:t>d</a:t>
            </a:r>
            <a:r>
              <a:rPr b="1" lang="zh-TW" sz="2000">
                <a:solidFill>
                  <a:schemeClr val="lt1"/>
                </a:solidFill>
              </a:rPr>
              <a:t> : 周間日		PostLockdownd</a:t>
            </a:r>
            <a:r>
              <a:rPr b="1" lang="zh-TW" sz="1000">
                <a:solidFill>
                  <a:schemeClr val="lt1"/>
                </a:solidFill>
              </a:rPr>
              <a:t>d</a:t>
            </a:r>
            <a:r>
              <a:rPr b="1" lang="zh-TW" sz="2000">
                <a:solidFill>
                  <a:schemeClr val="lt1"/>
                </a:solidFill>
              </a:rPr>
              <a:t> </a:t>
            </a:r>
            <a:r>
              <a:rPr b="1" lang="zh-TW" sz="2400">
                <a:solidFill>
                  <a:schemeClr val="lt1"/>
                </a:solidFill>
              </a:rPr>
              <a:t>		</a:t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690" r="-690" t="0"/>
          <a:stretch/>
        </p:blipFill>
        <p:spPr>
          <a:xfrm>
            <a:off x="532599" y="1035950"/>
            <a:ext cx="7201376" cy="7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6725" y="1791657"/>
            <a:ext cx="7201375" cy="70389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4314825" y="3697175"/>
            <a:ext cx="52185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0：2021/05/11以前的交通事故</a:t>
            </a:r>
            <a:endParaRPr b="1"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1：2021/05/11以後的交通事故</a:t>
            </a:r>
            <a:endParaRPr b="1"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4463375" y="3883625"/>
            <a:ext cx="203700" cy="627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/>
          <p:nvPr/>
        </p:nvSpPr>
        <p:spPr>
          <a:xfrm>
            <a:off x="323250" y="225025"/>
            <a:ext cx="8497500" cy="45219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428625" y="707225"/>
            <a:ext cx="8326200" cy="343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2" name="Google Shape;152;p24"/>
          <p:cNvSpPr txBox="1"/>
          <p:nvPr>
            <p:ph type="title"/>
          </p:nvPr>
        </p:nvSpPr>
        <p:spPr>
          <a:xfrm>
            <a:off x="2994275" y="1895000"/>
            <a:ext cx="3295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 u="sng">
                <a:hlinkClick r:id="rId3"/>
              </a:rPr>
              <a:t>程式碼說明</a:t>
            </a:r>
            <a:endParaRPr sz="4800"/>
          </a:p>
        </p:txBody>
      </p:sp>
      <p:cxnSp>
        <p:nvCxnSpPr>
          <p:cNvPr id="153" name="Google Shape;153;p24"/>
          <p:cNvCxnSpPr/>
          <p:nvPr/>
        </p:nvCxnSpPr>
        <p:spPr>
          <a:xfrm>
            <a:off x="2636025" y="2757488"/>
            <a:ext cx="3600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4"/>
          <p:cNvCxnSpPr/>
          <p:nvPr/>
        </p:nvCxnSpPr>
        <p:spPr>
          <a:xfrm>
            <a:off x="2636025" y="2856313"/>
            <a:ext cx="360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4"/>
          <p:cNvCxnSpPr/>
          <p:nvPr/>
        </p:nvCxnSpPr>
        <p:spPr>
          <a:xfrm>
            <a:off x="2636025" y="1699038"/>
            <a:ext cx="3600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4"/>
          <p:cNvCxnSpPr/>
          <p:nvPr/>
        </p:nvCxnSpPr>
        <p:spPr>
          <a:xfrm>
            <a:off x="2636025" y="1603613"/>
            <a:ext cx="360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/>
          <p:nvPr/>
        </p:nvSpPr>
        <p:spPr>
          <a:xfrm>
            <a:off x="1628788" y="0"/>
            <a:ext cx="75153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 txBox="1"/>
          <p:nvPr/>
        </p:nvSpPr>
        <p:spPr>
          <a:xfrm>
            <a:off x="211675" y="252150"/>
            <a:ext cx="1284900" cy="4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實</a:t>
            </a:r>
            <a:endParaRPr b="1" sz="32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證</a:t>
            </a:r>
            <a:endParaRPr b="1" sz="32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結</a:t>
            </a:r>
            <a:endParaRPr b="1" sz="32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果</a:t>
            </a:r>
            <a:endParaRPr b="1" sz="32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表</a:t>
            </a:r>
            <a:endParaRPr b="1" sz="32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格</a:t>
            </a:r>
            <a:endParaRPr b="1" sz="32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 |</a:t>
            </a:r>
            <a:endParaRPr b="1" sz="32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812600" y="1690588"/>
            <a:ext cx="10101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不</a:t>
            </a:r>
            <a:endParaRPr b="1" sz="32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同</a:t>
            </a:r>
            <a:endParaRPr b="1" sz="32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事</a:t>
            </a:r>
            <a:endParaRPr b="1" sz="32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故</a:t>
            </a:r>
            <a:endParaRPr b="1" sz="32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類</a:t>
            </a:r>
            <a:endParaRPr b="1" sz="32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型</a:t>
            </a:r>
            <a:endParaRPr b="1" sz="32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b="0" l="298" r="288" t="0"/>
          <a:stretch/>
        </p:blipFill>
        <p:spPr>
          <a:xfrm>
            <a:off x="1822710" y="400250"/>
            <a:ext cx="7127477" cy="41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/>
        </p:nvSpPr>
        <p:spPr>
          <a:xfrm>
            <a:off x="1856050" y="4597750"/>
            <a:ext cx="7387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括弧中為 robust standard errors, ∗∗∗p &lt; 0.01, ∗∗p &lt; 0.05, ∗p &lt; 0.1						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1822625" y="400250"/>
            <a:ext cx="7127400" cy="42000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/>
          <p:nvPr/>
        </p:nvSpPr>
        <p:spPr>
          <a:xfrm>
            <a:off x="1628788" y="0"/>
            <a:ext cx="75153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800450" y="263038"/>
            <a:ext cx="10101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不</a:t>
            </a:r>
            <a:endParaRPr b="1" sz="32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同</a:t>
            </a:r>
            <a:endParaRPr b="1" sz="32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第</a:t>
            </a:r>
            <a:endParaRPr b="1" sz="32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一</a:t>
            </a:r>
            <a:endParaRPr b="1" sz="32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當</a:t>
            </a:r>
            <a:endParaRPr b="1" sz="32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事</a:t>
            </a:r>
            <a:endParaRPr b="1" sz="32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人</a:t>
            </a:r>
            <a:endParaRPr b="1" sz="32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類</a:t>
            </a:r>
            <a:endParaRPr b="1" sz="32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型</a:t>
            </a:r>
            <a:endParaRPr b="1" sz="32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73" name="Google Shape;173;p26"/>
          <p:cNvPicPr preferRelativeResize="0"/>
          <p:nvPr/>
        </p:nvPicPr>
        <p:blipFill rotWithShape="1">
          <a:blip r:embed="rId3">
            <a:alphaModFix/>
          </a:blip>
          <a:srcRect b="0" l="583" r="583" t="0"/>
          <a:stretch/>
        </p:blipFill>
        <p:spPr>
          <a:xfrm>
            <a:off x="2019938" y="107150"/>
            <a:ext cx="5811025" cy="49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/>
          <p:nvPr/>
        </p:nvSpPr>
        <p:spPr>
          <a:xfrm>
            <a:off x="2019950" y="107200"/>
            <a:ext cx="5811000" cy="49293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"/>
          <p:cNvSpPr txBox="1"/>
          <p:nvPr/>
        </p:nvSpPr>
        <p:spPr>
          <a:xfrm>
            <a:off x="7921500" y="2957550"/>
            <a:ext cx="12225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括弧中為 robust standard errors, 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∗∗∗p &lt; 0.01, ∗∗  p &lt; 0.05, ∗    p &lt; 0.1	</a:t>
            </a:r>
            <a:r>
              <a:rPr b="1" lang="zh-TW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b="1" lang="zh-TW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endParaRPr/>
          </a:p>
        </p:txBody>
      </p:sp>
      <p:sp>
        <p:nvSpPr>
          <p:cNvPr id="176" name="Google Shape;176;p26"/>
          <p:cNvSpPr txBox="1"/>
          <p:nvPr/>
        </p:nvSpPr>
        <p:spPr>
          <a:xfrm>
            <a:off x="211675" y="252150"/>
            <a:ext cx="807300" cy="4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實</a:t>
            </a:r>
            <a:endParaRPr b="1" sz="32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證</a:t>
            </a:r>
            <a:endParaRPr b="1" sz="32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結</a:t>
            </a:r>
            <a:endParaRPr b="1" sz="32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果</a:t>
            </a:r>
            <a:endParaRPr b="1" sz="32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表</a:t>
            </a:r>
            <a:endParaRPr b="1" sz="32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格</a:t>
            </a:r>
            <a:endParaRPr b="1" sz="32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  |</a:t>
            </a:r>
            <a:endParaRPr b="1" sz="32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/>
          <p:nvPr/>
        </p:nvSpPr>
        <p:spPr>
          <a:xfrm>
            <a:off x="1628775" y="10725"/>
            <a:ext cx="75153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 txBox="1"/>
          <p:nvPr>
            <p:ph type="title"/>
          </p:nvPr>
        </p:nvSpPr>
        <p:spPr>
          <a:xfrm>
            <a:off x="454275" y="252150"/>
            <a:ext cx="1284900" cy="27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r>
              <a:rPr lang="zh-TW" sz="2650"/>
              <a:t> </a:t>
            </a:r>
            <a:r>
              <a:rPr lang="zh-TW" sz="4000"/>
              <a:t>|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50"/>
              <a:t>總</a:t>
            </a:r>
            <a:endParaRPr sz="3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50"/>
              <a:t>事</a:t>
            </a:r>
            <a:endParaRPr sz="3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50"/>
              <a:t>故</a:t>
            </a:r>
            <a:endParaRPr sz="3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50"/>
              <a:t>數</a:t>
            </a:r>
            <a:endParaRPr sz="3550"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2388375" y="4405725"/>
            <a:ext cx="1995600" cy="10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5"/>
                </a:solidFill>
              </a:rPr>
              <a:t>基準值：142.98 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5"/>
                </a:solidFill>
              </a:rPr>
              <a:t>RD：-43.51 	***</a:t>
            </a:r>
            <a:endParaRPr b="1">
              <a:solidFill>
                <a:schemeClr val="accent5"/>
              </a:solidFill>
            </a:endParaRPr>
          </a:p>
        </p:txBody>
      </p:sp>
      <p:pic>
        <p:nvPicPr>
          <p:cNvPr id="184" name="Google Shape;184;p27"/>
          <p:cNvPicPr preferRelativeResize="0"/>
          <p:nvPr/>
        </p:nvPicPr>
        <p:blipFill rotWithShape="1">
          <a:blip r:embed="rId3">
            <a:alphaModFix/>
          </a:blip>
          <a:srcRect b="2709" l="-1220" r="1219" t="-2710"/>
          <a:stretch/>
        </p:blipFill>
        <p:spPr>
          <a:xfrm>
            <a:off x="2388375" y="61676"/>
            <a:ext cx="5884050" cy="42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/>
          <p:nvPr/>
        </p:nvSpPr>
        <p:spPr>
          <a:xfrm>
            <a:off x="2444325" y="164325"/>
            <a:ext cx="5828100" cy="41385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