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73" r:id="rId11"/>
  </p:sldIdLst>
  <p:sldSz cx="12192000" cy="6858000"/>
  <p:notesSz cx="6858000" cy="9144000"/>
  <p:embeddedFontLst>
    <p:embeddedFont>
      <p:font typeface="Quattrocento Sans" panose="020B05020500000200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16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86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86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01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Титульный слайд">
  <p:cSld name="2_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672860" y="2133600"/>
            <a:ext cx="11301653" cy="127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4800"/>
              <a:buFont typeface="Quattrocento Sans"/>
              <a:buNone/>
              <a:defRPr sz="4800">
                <a:solidFill>
                  <a:srgbClr val="5151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658813" y="3541508"/>
            <a:ext cx="11315700" cy="45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 sz="2800">
                <a:solidFill>
                  <a:srgbClr val="51515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3328" y="476983"/>
            <a:ext cx="3925960" cy="1300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"/>
          <p:cNvSpPr txBox="1">
            <a:spLocks noGrp="1"/>
          </p:cNvSpPr>
          <p:nvPr>
            <p:ph type="body" idx="2"/>
          </p:nvPr>
        </p:nvSpPr>
        <p:spPr>
          <a:xfrm>
            <a:off x="664924" y="5434342"/>
            <a:ext cx="11309589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>
                <a:solidFill>
                  <a:srgbClr val="51515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600"/>
              <a:buNone/>
              <a:defRPr sz="1600">
                <a:solidFill>
                  <a:srgbClr val="51515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600"/>
              <a:buNone/>
              <a:defRPr sz="1600"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3"/>
          </p:nvPr>
        </p:nvSpPr>
        <p:spPr>
          <a:xfrm>
            <a:off x="658813" y="5969000"/>
            <a:ext cx="113157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42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831850" y="4781671"/>
            <a:ext cx="10515600" cy="130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2000">
                <a:solidFill>
                  <a:srgbClr val="89898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800"/>
              <a:buNone/>
              <a:defRPr sz="1800">
                <a:solidFill>
                  <a:srgbClr val="89898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238125" y="159087"/>
            <a:ext cx="10303852" cy="82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238125" y="1268414"/>
            <a:ext cx="11777702" cy="504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2"/>
          </p:nvPr>
        </p:nvSpPr>
        <p:spPr>
          <a:xfrm>
            <a:off x="5519737" y="1268413"/>
            <a:ext cx="6454775" cy="504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Титульный слайд">
  <p:cSld name="3_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ctrTitle"/>
          </p:nvPr>
        </p:nvSpPr>
        <p:spPr>
          <a:xfrm>
            <a:off x="672860" y="2133600"/>
            <a:ext cx="11301653" cy="127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4800"/>
              <a:buFont typeface="Quattrocento Sans"/>
              <a:buNone/>
              <a:defRPr sz="4800">
                <a:solidFill>
                  <a:srgbClr val="5151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1"/>
          </p:nvPr>
        </p:nvSpPr>
        <p:spPr>
          <a:xfrm>
            <a:off x="658813" y="3541508"/>
            <a:ext cx="11315700" cy="45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 sz="2800">
                <a:solidFill>
                  <a:srgbClr val="51515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3328" y="476983"/>
            <a:ext cx="3925960" cy="130053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64924" y="5434342"/>
            <a:ext cx="11309589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>
                <a:solidFill>
                  <a:srgbClr val="51515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600"/>
              <a:buNone/>
              <a:defRPr sz="1600">
                <a:solidFill>
                  <a:srgbClr val="51515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600"/>
              <a:buNone/>
              <a:defRPr sz="1600"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658813" y="5969000"/>
            <a:ext cx="113157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42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228600" y="165100"/>
            <a:ext cx="1025842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228601" y="984250"/>
            <a:ext cx="51435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228601" y="1990724"/>
            <a:ext cx="5143500" cy="432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Char char="•"/>
              <a:defRPr>
                <a:solidFill>
                  <a:srgbClr val="51515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519737" y="984250"/>
            <a:ext cx="64547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5519737" y="2000250"/>
            <a:ext cx="645477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Char char="•"/>
              <a:defRPr>
                <a:solidFill>
                  <a:srgbClr val="51515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7300940" y="984249"/>
            <a:ext cx="4673574" cy="11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>
            <a:spLocks noGrp="1"/>
          </p:cNvSpPr>
          <p:nvPr>
            <p:ph type="pic" idx="2"/>
          </p:nvPr>
        </p:nvSpPr>
        <p:spPr>
          <a:xfrm>
            <a:off x="-1" y="0"/>
            <a:ext cx="6819901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7296150" y="2149475"/>
            <a:ext cx="467836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Рисунок с подписью">
  <p:cSld name="2_Рисунок с подписью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228600" y="165100"/>
            <a:ext cx="10258425" cy="55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7541622" y="984250"/>
            <a:ext cx="442177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7541622" y="2149474"/>
            <a:ext cx="4421778" cy="416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>
  <p:cSld name="Вертикальный заголовок и текст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546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/>
          <p:nvPr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rgbClr val="EAE0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10"/>
          <p:cNvGrpSpPr/>
          <p:nvPr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73" name="Google Shape;73;p10"/>
            <p:cNvSpPr/>
            <p:nvPr/>
          </p:nvSpPr>
          <p:spPr>
            <a:xfrm>
              <a:off x="12321661" y="3684546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175 / 44 / 34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12321661" y="4195929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0"/>
            <p:cNvSpPr txBox="1"/>
            <p:nvPr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200 / 160 / 110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2321661" y="4699985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 / 188 / 171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12321661" y="5204041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0"/>
            <p:cNvSpPr txBox="1"/>
            <p:nvPr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135 / 135 / 135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12321661" y="5708097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8D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0"/>
            <p:cNvSpPr txBox="1"/>
            <p:nvPr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141 / 63 / 63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58813" y="2876550"/>
            <a:ext cx="4713287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/>
          <p:nvPr/>
        </p:nvSpPr>
        <p:spPr>
          <a:xfrm>
            <a:off x="10050463" y="5929313"/>
            <a:ext cx="1665287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ru-RU" sz="3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spbu.ru</a:t>
            </a:r>
            <a:endParaRPr sz="32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054" y="644525"/>
            <a:ext cx="2568644" cy="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>
            <a:spLocks noGrp="1"/>
          </p:cNvSpPr>
          <p:nvPr>
            <p:ph type="body" idx="2"/>
          </p:nvPr>
        </p:nvSpPr>
        <p:spPr>
          <a:xfrm>
            <a:off x="5519936" y="2876550"/>
            <a:ext cx="4713287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664709" y="2154089"/>
            <a:ext cx="18674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Контакты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Вертикальный заголовок и текст">
  <p:cSld name="1_Вертикальный заголовок и текс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rgbClr val="EAE0D5">
              <a:alpha val="4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1"/>
          <p:cNvGrpSpPr/>
          <p:nvPr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91" name="Google Shape;91;p11"/>
            <p:cNvSpPr/>
            <p:nvPr/>
          </p:nvSpPr>
          <p:spPr>
            <a:xfrm>
              <a:off x="12321661" y="3684546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 txBox="1"/>
            <p:nvPr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175 / 44 / 34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12321661" y="4195929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1"/>
            <p:cNvSpPr txBox="1"/>
            <p:nvPr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200 / 160 / 110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321661" y="4699985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1"/>
            <p:cNvSpPr txBox="1"/>
            <p:nvPr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 / 188 / 171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2321661" y="5204041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1"/>
            <p:cNvSpPr txBox="1"/>
            <p:nvPr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135 / 135 / 135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321661" y="5708097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8D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1"/>
            <p:cNvSpPr txBox="1"/>
            <p:nvPr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141 / 63 / 63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1"/>
          <p:cNvSpPr txBox="1">
            <a:spLocks noGrp="1"/>
          </p:cNvSpPr>
          <p:nvPr>
            <p:ph type="body" idx="1"/>
          </p:nvPr>
        </p:nvSpPr>
        <p:spPr>
          <a:xfrm>
            <a:off x="658813" y="2876550"/>
            <a:ext cx="4713287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/>
          <p:nvPr/>
        </p:nvSpPr>
        <p:spPr>
          <a:xfrm>
            <a:off x="10050463" y="5929313"/>
            <a:ext cx="1665287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ru-RU" sz="3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spbu.ru</a:t>
            </a:r>
            <a:endParaRPr sz="32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3" name="Google Shape;10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054" y="644525"/>
            <a:ext cx="2568644" cy="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>
            <a:spLocks noGrp="1"/>
          </p:cNvSpPr>
          <p:nvPr>
            <p:ph type="body" idx="2"/>
          </p:nvPr>
        </p:nvSpPr>
        <p:spPr>
          <a:xfrm>
            <a:off x="5519936" y="2876550"/>
            <a:ext cx="4713287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664709" y="2154089"/>
            <a:ext cx="18674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Контакты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1">
            <a:alphaModFix/>
          </a:blip>
          <a:srcRect r="46263"/>
          <a:stretch/>
        </p:blipFill>
        <p:spPr>
          <a:xfrm>
            <a:off x="9877789" y="0"/>
            <a:ext cx="23142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38125" y="159087"/>
            <a:ext cx="10303852" cy="54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 sz="32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238125" y="1268414"/>
            <a:ext cx="11777702" cy="504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121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708074" y="258883"/>
            <a:ext cx="1303494" cy="43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 rot="10800000" flipH="1">
            <a:off x="11456377" y="6699738"/>
            <a:ext cx="735623" cy="67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16;p1"/>
          <p:cNvGrpSpPr/>
          <p:nvPr/>
        </p:nvGrpSpPr>
        <p:grpSpPr>
          <a:xfrm>
            <a:off x="12353840" y="159087"/>
            <a:ext cx="1103562" cy="2966485"/>
            <a:chOff x="12321661" y="3684546"/>
            <a:chExt cx="1103562" cy="2966485"/>
          </a:xfrm>
        </p:grpSpPr>
        <p:sp>
          <p:nvSpPr>
            <p:cNvPr id="17" name="Google Shape;17;p1"/>
            <p:cNvSpPr/>
            <p:nvPr/>
          </p:nvSpPr>
          <p:spPr>
            <a:xfrm>
              <a:off x="12321661" y="3684546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175 / 44 / 34</a:t>
              </a:r>
              <a:endPara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12321661" y="4195929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200 / 160 / 110</a:t>
              </a:r>
              <a:endPara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2321661" y="4699985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 / 188 / 171</a:t>
              </a:r>
              <a:endPara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12321661" y="5204041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 txBox="1"/>
            <p:nvPr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135 / 135 / 135</a:t>
              </a:r>
              <a:endPara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321661" y="5708097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 txBox="1"/>
            <p:nvPr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135 / 135 / 135</a:t>
              </a:r>
              <a:endPara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21661" y="6228602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 txBox="1"/>
            <p:nvPr/>
          </p:nvSpPr>
          <p:spPr>
            <a:xfrm>
              <a:off x="12427169" y="6324174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174 / 100 / 100</a:t>
              </a:r>
              <a:endPara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1"/>
          <p:cNvSpPr txBox="1"/>
          <p:nvPr/>
        </p:nvSpPr>
        <p:spPr>
          <a:xfrm>
            <a:off x="12353840" y="3255375"/>
            <a:ext cx="16517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Пожалуйста, </a:t>
            </a:r>
            <a:br>
              <a:rPr lang="ru-RU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ru-RU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используйте </a:t>
            </a:r>
            <a:br>
              <a:rPr lang="ru-RU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ru-RU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цветовую гамму </a:t>
            </a:r>
            <a:br>
              <a:rPr lang="ru-RU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ru-RU" sz="1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«300 лет СПбГУ»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384">
          <p15:clr>
            <a:srgbClr val="F26B43"/>
          </p15:clr>
        </p15:guide>
        <p15:guide id="3" pos="3477">
          <p15:clr>
            <a:srgbClr val="F26B43"/>
          </p15:clr>
        </p15:guide>
        <p15:guide id="4" orient="horz" pos="799">
          <p15:clr>
            <a:srgbClr val="F26B43"/>
          </p15:clr>
        </p15:guide>
        <p15:guide id="5" orient="horz" pos="620">
          <p15:clr>
            <a:srgbClr val="F26B43"/>
          </p15:clr>
        </p15:guide>
        <p15:guide id="6" orient="horz" pos="4159">
          <p15:clr>
            <a:srgbClr val="F26B43"/>
          </p15:clr>
        </p15:guide>
        <p15:guide id="7" pos="7543">
          <p15:clr>
            <a:srgbClr val="F26B43"/>
          </p15:clr>
        </p15:guide>
        <p15:guide id="8" orient="horz" pos="3977">
          <p15:clr>
            <a:srgbClr val="F26B43"/>
          </p15:clr>
        </p15:guide>
        <p15:guide id="9" pos="1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0le0n/AIproj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commenders-team/recommenders/blob/main/examples/02_model_collaborative_filtering/ncf_deep_dive.ipynb" TargetMode="External"/><Relationship Id="rId4" Type="http://schemas.openxmlformats.org/officeDocument/2006/relationships/hyperlink" Target="https://towardsdatascience.com/neural-collaborative-filtering-96cef100940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ctrTitle"/>
          </p:nvPr>
        </p:nvSpPr>
        <p:spPr>
          <a:xfrm>
            <a:off x="658813" y="2629360"/>
            <a:ext cx="11301653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4400"/>
              <a:buFont typeface="Quattrocento Sans"/>
              <a:buNone/>
            </a:pPr>
            <a:r>
              <a:rPr lang="ru-RU" sz="4400" dirty="0"/>
              <a:t>ПРОЕКТНАЯ РАБОТА</a:t>
            </a:r>
            <a:br>
              <a:rPr lang="ru-RU" sz="4400" dirty="0"/>
            </a:br>
            <a:r>
              <a:rPr lang="ru-RU" sz="3600" dirty="0"/>
              <a:t>по курсу </a:t>
            </a:r>
            <a:r>
              <a:rPr lang="en-US" sz="3600" dirty="0"/>
              <a:t>“</a:t>
            </a:r>
            <a:r>
              <a:rPr lang="ru-RU" sz="3600" dirty="0"/>
              <a:t>Технологии искуственного интеллекта</a:t>
            </a:r>
            <a:r>
              <a:rPr lang="en-US" sz="3600" dirty="0"/>
              <a:t>” </a:t>
            </a:r>
            <a:br>
              <a:rPr lang="en-US" sz="3600" dirty="0"/>
            </a:br>
            <a:r>
              <a:rPr lang="ru-RU" sz="3600" dirty="0"/>
              <a:t>на тему</a:t>
            </a:r>
            <a:br>
              <a:rPr lang="en-US" sz="4400" dirty="0"/>
            </a:br>
            <a:r>
              <a:rPr lang="ru-RU" sz="4400" b="0" dirty="0"/>
              <a:t>Система рекомендаций книг на основе NCF</a:t>
            </a:r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2"/>
          </p:nvPr>
        </p:nvSpPr>
        <p:spPr>
          <a:xfrm>
            <a:off x="664924" y="5434342"/>
            <a:ext cx="11309589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ru-RU" dirty="0"/>
              <a:t>Поляков Леонид, Леонов Андрей</a:t>
            </a:r>
            <a:endParaRPr dirty="0"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3"/>
          </p:nvPr>
        </p:nvSpPr>
        <p:spPr>
          <a:xfrm>
            <a:off x="658813" y="5845175"/>
            <a:ext cx="113157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</a:pPr>
            <a:r>
              <a:rPr lang="ru-RU" dirty="0"/>
              <a:t>СТУДЕНТЫ 2-ГО КУРСА ФАКУЛЬТЕТА ПМ-ПУ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751200" y="1810139"/>
            <a:ext cx="105156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4500" dirty="0"/>
              <a:t>Github:</a:t>
            </a:r>
            <a:endParaRPr sz="4500" dirty="0"/>
          </a:p>
        </p:txBody>
      </p:sp>
      <p:sp>
        <p:nvSpPr>
          <p:cNvPr id="241" name="Google Shape;241;p29"/>
          <p:cNvSpPr txBox="1">
            <a:spLocks noGrp="1"/>
          </p:cNvSpPr>
          <p:nvPr>
            <p:ph type="body" idx="1"/>
          </p:nvPr>
        </p:nvSpPr>
        <p:spPr>
          <a:xfrm>
            <a:off x="751200" y="2754298"/>
            <a:ext cx="105156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https://github.com/p0le0n/AIproject</a:t>
            </a:r>
            <a:endParaRPr dirty="0"/>
          </a:p>
        </p:txBody>
      </p:sp>
      <p:sp>
        <p:nvSpPr>
          <p:cNvPr id="242" name="Google Shape;242;p29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751200" y="865980"/>
            <a:ext cx="53721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dirty="0"/>
              <a:t>Ссылки</a:t>
            </a:r>
            <a:endParaRPr dirty="0"/>
          </a:p>
        </p:txBody>
      </p:sp>
      <p:sp>
        <p:nvSpPr>
          <p:cNvPr id="2" name="Google Shape;240;p29">
            <a:extLst>
              <a:ext uri="{FF2B5EF4-FFF2-40B4-BE49-F238E27FC236}">
                <a16:creationId xmlns:a16="http://schemas.microsoft.com/office/drawing/2014/main" id="{B10AB806-2249-4464-3C78-2A20970E6F83}"/>
              </a:ext>
            </a:extLst>
          </p:cNvPr>
          <p:cNvSpPr txBox="1">
            <a:spLocks/>
          </p:cNvSpPr>
          <p:nvPr/>
        </p:nvSpPr>
        <p:spPr>
          <a:xfrm>
            <a:off x="751200" y="3296007"/>
            <a:ext cx="105156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  <a:defRPr sz="60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4500" dirty="0"/>
              <a:t>Используемая литература</a:t>
            </a:r>
            <a:r>
              <a:rPr lang="en-GB" sz="4500" dirty="0"/>
              <a:t>:</a:t>
            </a:r>
          </a:p>
        </p:txBody>
      </p:sp>
      <p:sp>
        <p:nvSpPr>
          <p:cNvPr id="3" name="Google Shape;241;p29">
            <a:extLst>
              <a:ext uri="{FF2B5EF4-FFF2-40B4-BE49-F238E27FC236}">
                <a16:creationId xmlns:a16="http://schemas.microsoft.com/office/drawing/2014/main" id="{A24D5A9A-9B5C-584B-3636-94587791B711}"/>
              </a:ext>
            </a:extLst>
          </p:cNvPr>
          <p:cNvSpPr txBox="1">
            <a:spLocks/>
          </p:cNvSpPr>
          <p:nvPr/>
        </p:nvSpPr>
        <p:spPr>
          <a:xfrm>
            <a:off x="751200" y="4240166"/>
            <a:ext cx="10515600" cy="222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https://towardsdatascience.com/neural-collaborative-filtering-96cef1009401</a:t>
            </a:r>
            <a:endParaRPr lang="ru-RU" u="sng" dirty="0">
              <a:solidFill>
                <a:schemeClr val="hlink"/>
              </a:solidFill>
            </a:endParaRPr>
          </a:p>
          <a:p>
            <a:pPr marL="0" indent="0">
              <a:spcBef>
                <a:spcPts val="0"/>
              </a:spcBef>
            </a:pPr>
            <a:endParaRPr lang="ru-RU" u="sng" dirty="0">
              <a:solidFill>
                <a:schemeClr val="hlink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en-GB" dirty="0">
                <a:hlinkClick r:id="rId5"/>
              </a:rPr>
              <a:t>https://github.com/recommenders-team/recommenders/blob/main/examples/02_model_collaborative_filtering/ncf_deep_dive.ipynb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44550" y="1407656"/>
            <a:ext cx="10515600" cy="2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dirty="0"/>
              <a:t>Введение</a:t>
            </a:r>
            <a:r>
              <a:rPr lang="en-US" dirty="0"/>
              <a:t>. </a:t>
            </a:r>
            <a:r>
              <a:rPr lang="ru-RU" dirty="0"/>
              <a:t>Проблема и мотивация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60" name="Google Shape;160;p18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24;p14">
            <a:extLst>
              <a:ext uri="{FF2B5EF4-FFF2-40B4-BE49-F238E27FC236}">
                <a16:creationId xmlns:a16="http://schemas.microsoft.com/office/drawing/2014/main" id="{5F88D345-A63C-390A-6B73-56614A15F0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550" y="3627656"/>
            <a:ext cx="10611826" cy="221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800" dirty="0"/>
              <a:t>Рекомендации товаров - важная часть многих онлайн-сервисов.</a:t>
            </a:r>
            <a:endParaRPr lang="en-US" sz="2800" dirty="0"/>
          </a:p>
          <a:p>
            <a:pPr lvl="0" indent="-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800" dirty="0"/>
              <a:t>Персонализированные рекомендации значительно улучшают пользовательский опыт и повышают продажи.</a:t>
            </a:r>
          </a:p>
          <a:p>
            <a:pPr lvl="0" indent="-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800" dirty="0"/>
              <a:t>В данном проекте разрабатывается система рекомендаций книг, использующая глубокое обучение.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3282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44550" y="1010344"/>
            <a:ext cx="10515600" cy="2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dirty="0"/>
              <a:t>Данные</a:t>
            </a:r>
            <a:endParaRPr dirty="0"/>
          </a:p>
        </p:txBody>
      </p:sp>
      <p:sp>
        <p:nvSpPr>
          <p:cNvPr id="160" name="Google Shape;160;p18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24;p14">
            <a:extLst>
              <a:ext uri="{FF2B5EF4-FFF2-40B4-BE49-F238E27FC236}">
                <a16:creationId xmlns:a16="http://schemas.microsoft.com/office/drawing/2014/main" id="{5F88D345-A63C-390A-6B73-56614A15F0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550" y="3275046"/>
            <a:ext cx="10611826" cy="28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 algn="just"/>
            <a:r>
              <a:rPr lang="ru-RU" sz="2800" dirty="0"/>
              <a:t>Данные о книгах, пользователях и рейтингах взяты из открытого источника</a:t>
            </a:r>
            <a:r>
              <a:rPr lang="en-US" sz="2800" dirty="0"/>
              <a:t>:</a:t>
            </a:r>
            <a:endParaRPr lang="ru-RU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b="1" dirty="0"/>
              <a:t>Books.csv: </a:t>
            </a:r>
            <a:r>
              <a:rPr lang="ru-RU" sz="2800" dirty="0"/>
              <a:t>ISBN, название, автор, год издания, издательство, ссылки на изображения.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b="1" dirty="0"/>
              <a:t>Ratings.csv: </a:t>
            </a:r>
            <a:r>
              <a:rPr lang="ru-RU" sz="2800" dirty="0"/>
              <a:t>ID пользователя, ISBN, рейтинг книги.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b="1" dirty="0"/>
              <a:t>Users.csv: </a:t>
            </a:r>
            <a:r>
              <a:rPr lang="ru-RU" sz="2800" dirty="0"/>
              <a:t>ID пользователя, местоположение, возраст.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83899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7;p19">
            <a:extLst>
              <a:ext uri="{FF2B5EF4-FFF2-40B4-BE49-F238E27FC236}">
                <a16:creationId xmlns:a16="http://schemas.microsoft.com/office/drawing/2014/main" id="{23FA7F0C-05CB-3501-8E58-14C5D68CEA5F}"/>
              </a:ext>
            </a:extLst>
          </p:cNvPr>
          <p:cNvSpPr txBox="1"/>
          <p:nvPr/>
        </p:nvSpPr>
        <p:spPr>
          <a:xfrm>
            <a:off x="2049506" y="5811014"/>
            <a:ext cx="8092988" cy="53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Arial"/>
              <a:buNone/>
            </a:pPr>
            <a:r>
              <a:rPr lang="en-US" sz="3200" dirty="0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Books.csv</a:t>
            </a:r>
            <a:endParaRPr sz="2000" dirty="0">
              <a:solidFill>
                <a:srgbClr val="12121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711F8-5A1A-95F8-09D5-C1D8C928E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410"/>
            <a:ext cx="12192000" cy="49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1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31850" y="1709747"/>
            <a:ext cx="10515600" cy="2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dirty="0"/>
              <a:t>Предобработка данных</a:t>
            </a:r>
            <a:endParaRPr dirty="0"/>
          </a:p>
        </p:txBody>
      </p:sp>
      <p:sp>
        <p:nvSpPr>
          <p:cNvPr id="160" name="Google Shape;160;p18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6724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B6688D-6023-32E5-E10E-F87EA2E2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данных к обучению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91A76-2FB4-A768-22D3-A9075305D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125" y="984250"/>
            <a:ext cx="4921705" cy="5430499"/>
          </a:xfrm>
        </p:spPr>
        <p:txBody>
          <a:bodyPr>
            <a:normAutofit/>
          </a:bodyPr>
          <a:lstStyle/>
          <a:p>
            <a:r>
              <a:rPr lang="ru-RU" b="1" dirty="0"/>
              <a:t>Шаг 1: </a:t>
            </a:r>
            <a:r>
              <a:rPr lang="ru-RU" dirty="0"/>
              <a:t>Преобразование </a:t>
            </a:r>
            <a:r>
              <a:rPr lang="en-GB" dirty="0"/>
              <a:t>ID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C1654A-4760-6054-8CC9-7F3FFB3A02D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19738" y="984250"/>
            <a:ext cx="6454775" cy="5430499"/>
          </a:xfrm>
        </p:spPr>
        <p:txBody>
          <a:bodyPr/>
          <a:lstStyle/>
          <a:p>
            <a:r>
              <a:rPr lang="ru-RU" b="1" dirty="0"/>
              <a:t>Шаг 2: </a:t>
            </a:r>
            <a:r>
              <a:rPr lang="ru-RU" dirty="0"/>
              <a:t>Разделение данных</a:t>
            </a:r>
            <a:endParaRPr lang="en-US" dirty="0"/>
          </a:p>
          <a:p>
            <a:pPr algn="ctr"/>
            <a:endParaRPr lang="en-GB" b="1" dirty="0"/>
          </a:p>
          <a:p>
            <a:pPr algn="ctr"/>
            <a:r>
              <a:rPr lang="en-GB" b="1" dirty="0"/>
              <a:t>ratings DF</a:t>
            </a:r>
          </a:p>
          <a:p>
            <a:pPr algn="ctr"/>
            <a:endParaRPr lang="en-GB" b="1" dirty="0"/>
          </a:p>
          <a:p>
            <a:pPr algn="ctr"/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9EB272-10E4-8F63-B57C-71B5B3927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43798"/>
              </p:ext>
            </p:extLst>
          </p:nvPr>
        </p:nvGraphicFramePr>
        <p:xfrm>
          <a:off x="592105" y="1779110"/>
          <a:ext cx="1236696" cy="2394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696">
                  <a:extLst>
                    <a:ext uri="{9D8B030D-6E8A-4147-A177-3AD203B41FA5}">
                      <a16:colId xmlns:a16="http://schemas.microsoft.com/office/drawing/2014/main" val="1655127633"/>
                    </a:ext>
                  </a:extLst>
                </a:gridCol>
              </a:tblGrid>
              <a:tr h="399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ISBN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39463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0195153448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35826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GB" dirty="0"/>
                        <a:t>0002005018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02064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853314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GB" dirty="0"/>
                        <a:t>0375759778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98122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05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786586-D227-08CE-60E8-F3379586D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99420"/>
              </p:ext>
            </p:extLst>
          </p:nvPr>
        </p:nvGraphicFramePr>
        <p:xfrm>
          <a:off x="3201144" y="1779110"/>
          <a:ext cx="1236696" cy="2394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696">
                  <a:extLst>
                    <a:ext uri="{9D8B030D-6E8A-4147-A177-3AD203B41FA5}">
                      <a16:colId xmlns:a16="http://schemas.microsoft.com/office/drawing/2014/main" val="1655127633"/>
                    </a:ext>
                  </a:extLst>
                </a:gridCol>
              </a:tblGrid>
              <a:tr h="399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ISBN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39463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35826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02064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853314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98122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0545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B505A411-1BF4-7A9B-AC56-F4729B867826}"/>
              </a:ext>
            </a:extLst>
          </p:cNvPr>
          <p:cNvSpPr/>
          <p:nvPr/>
        </p:nvSpPr>
        <p:spPr>
          <a:xfrm>
            <a:off x="2025768" y="27341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50D83-A18B-BCBA-2C8A-BB08108D243A}"/>
              </a:ext>
            </a:extLst>
          </p:cNvPr>
          <p:cNvSpPr txBox="1"/>
          <p:nvPr/>
        </p:nvSpPr>
        <p:spPr>
          <a:xfrm>
            <a:off x="1811094" y="2426343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LabelEncoder()</a:t>
            </a:r>
            <a:endParaRPr lang="en-GB" i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6B5B9CC-D39E-C437-8FB0-ACEFE745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76" y="4361338"/>
            <a:ext cx="4403802" cy="2053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Arrow: Bent 24">
            <a:extLst>
              <a:ext uri="{FF2B5EF4-FFF2-40B4-BE49-F238E27FC236}">
                <a16:creationId xmlns:a16="http://schemas.microsoft.com/office/drawing/2014/main" id="{740FB935-2F49-994B-1D8A-F66F4761D321}"/>
              </a:ext>
            </a:extLst>
          </p:cNvPr>
          <p:cNvSpPr/>
          <p:nvPr/>
        </p:nvSpPr>
        <p:spPr>
          <a:xfrm rot="5400000">
            <a:off x="9759326" y="2261191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FE163DDE-ADE5-7C6C-BDFD-B6AABBBC7CF1}"/>
              </a:ext>
            </a:extLst>
          </p:cNvPr>
          <p:cNvSpPr/>
          <p:nvPr/>
        </p:nvSpPr>
        <p:spPr>
          <a:xfrm rot="5400000" flipV="1">
            <a:off x="7117902" y="2286973"/>
            <a:ext cx="813816" cy="81711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71EAF8-3616-494F-0C5D-16448563691D}"/>
              </a:ext>
            </a:extLst>
          </p:cNvPr>
          <p:cNvSpPr txBox="1"/>
          <p:nvPr/>
        </p:nvSpPr>
        <p:spPr>
          <a:xfrm>
            <a:off x="6610032" y="3160089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Quattrocento Sans" panose="020B0502050000020003" pitchFamily="34" charset="0"/>
              </a:rPr>
              <a:t>ratings_train</a:t>
            </a:r>
          </a:p>
          <a:p>
            <a:pPr algn="ctr"/>
            <a:r>
              <a:rPr lang="en-US" sz="1800" i="1" dirty="0">
                <a:latin typeface="Quattrocento Sans" panose="020B0502050000020003" pitchFamily="34" charset="0"/>
              </a:rPr>
              <a:t>(80%)</a:t>
            </a:r>
            <a:endParaRPr lang="en-GB" sz="1800" i="1" dirty="0">
              <a:latin typeface="Quattrocento Sans" panose="020B05020500000200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CF95B-22F8-3CAD-9DA8-17412333E517}"/>
              </a:ext>
            </a:extLst>
          </p:cNvPr>
          <p:cNvSpPr txBox="1"/>
          <p:nvPr/>
        </p:nvSpPr>
        <p:spPr>
          <a:xfrm>
            <a:off x="9746248" y="3147394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Quattrocento Sans" panose="020B0502050000020003" pitchFamily="34" charset="0"/>
              </a:rPr>
              <a:t>ratings_test</a:t>
            </a:r>
          </a:p>
          <a:p>
            <a:pPr algn="ctr"/>
            <a:r>
              <a:rPr lang="en-US" sz="1800" i="1" dirty="0">
                <a:latin typeface="Quattrocento Sans" panose="020B0502050000020003" pitchFamily="34" charset="0"/>
              </a:rPr>
              <a:t>(20%)</a:t>
            </a:r>
            <a:endParaRPr lang="en-GB" sz="1800" i="1" dirty="0">
              <a:latin typeface="Quattrocento Sans" panose="020B05020500000200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97784EB-CD17-6C33-8A68-D28D7AAD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82" y="4937843"/>
            <a:ext cx="5334744" cy="504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49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31850" y="1709747"/>
            <a:ext cx="10515600" cy="2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dirty="0"/>
              <a:t>Архитектура модели</a:t>
            </a:r>
            <a:endParaRPr dirty="0"/>
          </a:p>
        </p:txBody>
      </p:sp>
      <p:sp>
        <p:nvSpPr>
          <p:cNvPr id="160" name="Google Shape;160;p18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45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0674F-93BA-3E16-A7E2-41ECD312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9E2F5-AAE5-2240-616D-45CB329FD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984250"/>
            <a:ext cx="11745912" cy="823912"/>
          </a:xfrm>
        </p:spPr>
        <p:txBody>
          <a:bodyPr>
            <a:normAutofit fontScale="92500" lnSpcReduction="20000"/>
          </a:bodyPr>
          <a:lstStyle/>
          <a:p>
            <a:pPr marL="0">
              <a:lnSpc>
                <a:spcPct val="110000"/>
              </a:lnSpc>
            </a:pPr>
            <a:r>
              <a:rPr lang="ru-RU" b="0" dirty="0"/>
              <a:t>Для обучения используется </a:t>
            </a:r>
            <a:r>
              <a:rPr lang="en-GB" b="0" dirty="0"/>
              <a:t>Neural Collaborative Filtering (NCF), </a:t>
            </a:r>
            <a:r>
              <a:rPr lang="ru-RU" b="0" dirty="0"/>
              <a:t>комбинирующий в себе две модели: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0232CF-39BE-553A-389B-FBD693F2F54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pPr marL="50800" indent="0">
              <a:buNone/>
            </a:pPr>
            <a:r>
              <a:rPr lang="ru-RU" b="1" dirty="0"/>
              <a:t>GMF (Generalized Matrix Factorization)</a:t>
            </a:r>
          </a:p>
          <a:p>
            <a:r>
              <a:rPr lang="ru-RU" dirty="0"/>
              <a:t>Основана на матричной факторизации.</a:t>
            </a:r>
            <a:endParaRPr lang="en-US" dirty="0"/>
          </a:p>
          <a:p>
            <a:r>
              <a:rPr lang="ru-RU" dirty="0"/>
              <a:t>Использует element-wise произведение встраиваний пользователя и книги.</a:t>
            </a:r>
            <a:endParaRPr lang="en-US" dirty="0"/>
          </a:p>
          <a:p>
            <a:r>
              <a:rPr lang="ru-RU" dirty="0"/>
              <a:t>Эффективно моделирует линейные взаимодействия между пользователями и предметами.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53709B-4DFA-00A6-F7E6-7DD011ED70B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GB" b="1" dirty="0"/>
              <a:t>MLP (Multilayer Perceptron)</a:t>
            </a:r>
            <a:endParaRPr lang="ru-RU" b="1" dirty="0"/>
          </a:p>
          <a:p>
            <a:r>
              <a:rPr lang="ru-RU" dirty="0"/>
              <a:t>Многослойный перцептрон.</a:t>
            </a:r>
          </a:p>
          <a:p>
            <a:r>
              <a:rPr lang="ru-RU" dirty="0"/>
              <a:t>Использует конкатенацию векторов пользователей и предметов.</a:t>
            </a:r>
            <a:endParaRPr lang="en-US" dirty="0"/>
          </a:p>
          <a:p>
            <a:r>
              <a:rPr lang="ru-RU" dirty="0"/>
              <a:t>Учитывает сложные нелинейные взаимодействия.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4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7;p19">
            <a:extLst>
              <a:ext uri="{FF2B5EF4-FFF2-40B4-BE49-F238E27FC236}">
                <a16:creationId xmlns:a16="http://schemas.microsoft.com/office/drawing/2014/main" id="{23FA7F0C-05CB-3501-8E58-14C5D68CEA5F}"/>
              </a:ext>
            </a:extLst>
          </p:cNvPr>
          <p:cNvSpPr txBox="1"/>
          <p:nvPr/>
        </p:nvSpPr>
        <p:spPr>
          <a:xfrm>
            <a:off x="2049506" y="5811014"/>
            <a:ext cx="8092988" cy="53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Arial"/>
              <a:buNone/>
            </a:pPr>
            <a:r>
              <a:rPr lang="ru-RU" sz="3200" dirty="0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Схема архитектуры </a:t>
            </a:r>
            <a:r>
              <a:rPr lang="en-US" sz="3200" dirty="0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NCF</a:t>
            </a:r>
            <a:endParaRPr sz="2000" dirty="0">
              <a:solidFill>
                <a:srgbClr val="12121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56681-CCAF-8B8D-E979-4407F68C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22" y="650604"/>
            <a:ext cx="8775956" cy="4936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65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300 лет СПбГУ">
      <a:dk1>
        <a:srgbClr val="181818"/>
      </a:dk1>
      <a:lt1>
        <a:srgbClr val="FFFFFF"/>
      </a:lt1>
      <a:dk2>
        <a:srgbClr val="C9BCAB"/>
      </a:dk2>
      <a:lt2>
        <a:srgbClr val="FBF9F7"/>
      </a:lt2>
      <a:accent1>
        <a:srgbClr val="AF2C22"/>
      </a:accent1>
      <a:accent2>
        <a:srgbClr val="C8A06E"/>
      </a:accent2>
      <a:accent3>
        <a:srgbClr val="8D3F3F"/>
      </a:accent3>
      <a:accent4>
        <a:srgbClr val="C9BCAB"/>
      </a:accent4>
      <a:accent5>
        <a:srgbClr val="878787"/>
      </a:accent5>
      <a:accent6>
        <a:srgbClr val="AE6464"/>
      </a:accent6>
      <a:hlink>
        <a:srgbClr val="245590"/>
      </a:hlink>
      <a:folHlink>
        <a:srgbClr val="088F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296</Words>
  <Application>Microsoft Office PowerPoint</Application>
  <PresentationFormat>Widescreen</PresentationFormat>
  <Paragraphs>66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Quattrocento Sans</vt:lpstr>
      <vt:lpstr>Calibri</vt:lpstr>
      <vt:lpstr>Arial</vt:lpstr>
      <vt:lpstr>Тема Office</vt:lpstr>
      <vt:lpstr>ПРОЕКТНАЯ РАБОТА по курсу “Технологии искуственного интеллекта”  на тему Система рекомендаций книг на основе NCF</vt:lpstr>
      <vt:lpstr>Введение. Проблема и мотивация.</vt:lpstr>
      <vt:lpstr>Данные</vt:lpstr>
      <vt:lpstr>PowerPoint Presentation</vt:lpstr>
      <vt:lpstr>Предобработка данных</vt:lpstr>
      <vt:lpstr>Подготовка данных к обучению</vt:lpstr>
      <vt:lpstr>Архитектура модели</vt:lpstr>
      <vt:lpstr>Архитектура</vt:lpstr>
      <vt:lpstr>PowerPoint Presentation</vt:lpstr>
      <vt:lpstr>Github: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по курсу “Технологии искуственного интеллекта”  на тему Система рекомендаций книг на основе NCF</dc:title>
  <cp:lastModifiedBy>Leonid Polyakov</cp:lastModifiedBy>
  <cp:revision>3</cp:revision>
  <dcterms:modified xsi:type="dcterms:W3CDTF">2024-05-26T17:31:10Z</dcterms:modified>
</cp:coreProperties>
</file>