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316C0-5D91-4343-848F-F7FF7D1BD13D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BB906-33DC-4872-9EA2-5DB6A1563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168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BB906-33DC-4872-9EA2-5DB6A1563EC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94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DA3C-CA64-4A4B-A409-2B985A6BCF47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A4F0-4300-44B2-AAD7-0B613156F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DA3C-CA64-4A4B-A409-2B985A6BCF47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A4F0-4300-44B2-AAD7-0B613156F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88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DA3C-CA64-4A4B-A409-2B985A6BCF47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A4F0-4300-44B2-AAD7-0B613156F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92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DA3C-CA64-4A4B-A409-2B985A6BCF47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A4F0-4300-44B2-AAD7-0B613156F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15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DA3C-CA64-4A4B-A409-2B985A6BCF47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A4F0-4300-44B2-AAD7-0B613156F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83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DA3C-CA64-4A4B-A409-2B985A6BCF47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A4F0-4300-44B2-AAD7-0B613156F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6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DA3C-CA64-4A4B-A409-2B985A6BCF47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A4F0-4300-44B2-AAD7-0B613156F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95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DA3C-CA64-4A4B-A409-2B985A6BCF47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A4F0-4300-44B2-AAD7-0B613156F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12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DA3C-CA64-4A4B-A409-2B985A6BCF47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A4F0-4300-44B2-AAD7-0B613156F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06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DA3C-CA64-4A4B-A409-2B985A6BCF47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A4F0-4300-44B2-AAD7-0B613156F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68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DA3C-CA64-4A4B-A409-2B985A6BCF47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A4F0-4300-44B2-AAD7-0B613156F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83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0DA3C-CA64-4A4B-A409-2B985A6BCF47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EA4F0-4300-44B2-AAD7-0B613156F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62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Ram_(%D0%B7%D0%BD%D0%B0%D1%87%D0%B5%D0%BD%D0%B8%D1%8F)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63078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eg"/><Relationship Id="rId4" Type="http://schemas.openxmlformats.org/officeDocument/2006/relationships/hyperlink" Target="https://ru.wikipedia.org/wiki/%D0%9C%D0%B0%D1%80%D0%BA%D0%BE%D0%B2%D0%B8%D1%86,_%D0%93%D0%B0%D1%80%D1%80%D0%B8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3574" y="1678954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«Алгоритм управления памятью близнецы +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SLAB</a:t>
            </a:r>
            <a:r>
              <a:rPr lang="ru-RU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ru-RU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5534" y="5142248"/>
            <a:ext cx="9144000" cy="1655762"/>
          </a:xfrm>
        </p:spPr>
        <p:txBody>
          <a:bodyPr/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Омельян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Екатерина</a:t>
            </a:r>
          </a:p>
          <a:p>
            <a:pPr algn="just"/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Б9121-09.03.03Пикд(3)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41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2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8000">
              <a:schemeClr val="accent1">
                <a:alpha val="54000"/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с двумя скругленными противолежащими углами 9"/>
          <p:cNvSpPr/>
          <p:nvPr/>
        </p:nvSpPr>
        <p:spPr>
          <a:xfrm>
            <a:off x="6383406" y="2009452"/>
            <a:ext cx="5635487" cy="4037969"/>
          </a:xfrm>
          <a:prstGeom prst="round2DiagRect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850" y="187357"/>
            <a:ext cx="6202556" cy="905260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bg1">
                    <a:lumMod val="85000"/>
                  </a:schemeClr>
                </a:solidFill>
              </a:rPr>
              <a:t>Что такое память и какой она бывает?</a:t>
            </a:r>
            <a:endParaRPr lang="ru-RU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 descr="Обзор новых типов памяти для серверов и систем хранения данных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56" y="2118852"/>
            <a:ext cx="5713766" cy="381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0" y="1225840"/>
            <a:ext cx="12192000" cy="9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536698" y="2477213"/>
            <a:ext cx="5733452" cy="35702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b="1" i="1" dirty="0"/>
              <a:t>Выделение</a:t>
            </a:r>
            <a:r>
              <a:rPr lang="en-US" b="1" i="1" dirty="0"/>
              <a:t>/</a:t>
            </a:r>
            <a:r>
              <a:rPr lang="ru-RU" b="1" i="1" dirty="0"/>
              <a:t>распределение </a:t>
            </a:r>
            <a:r>
              <a:rPr lang="ru-RU" b="1" i="1" dirty="0" smtClean="0"/>
              <a:t>памяти</a:t>
            </a:r>
            <a:endParaRPr lang="en-US" b="1" i="1" dirty="0" smtClean="0"/>
          </a:p>
          <a:p>
            <a:r>
              <a:rPr lang="en-US" dirty="0"/>
              <a:t>Random Access </a:t>
            </a:r>
            <a:r>
              <a:rPr lang="en-US" dirty="0" smtClean="0"/>
              <a:t>Memory - </a:t>
            </a:r>
            <a:r>
              <a:rPr lang="en-US" dirty="0" smtClean="0">
                <a:hlinkClick r:id="rId4"/>
              </a:rPr>
              <a:t>RAM</a:t>
            </a:r>
            <a:r>
              <a:rPr lang="ru-RU" dirty="0" smtClean="0"/>
              <a:t> устроена довольно сложно, она иерархична (многоэтажна</a:t>
            </a:r>
            <a:r>
              <a:rPr lang="ru-RU" dirty="0"/>
              <a:t>).</a:t>
            </a:r>
            <a:r>
              <a:rPr lang="ru-RU" dirty="0" smtClean="0"/>
              <a:t> </a:t>
            </a:r>
            <a:r>
              <a:rPr lang="ru-RU" dirty="0"/>
              <a:t>ОП можно разделить на несколько  типов. Это разделение обусловлено историческими причинами.</a:t>
            </a:r>
          </a:p>
          <a:p>
            <a:r>
              <a:rPr lang="ru-RU" dirty="0"/>
              <a:t>Существует четыре типа памяти: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Стандартная (традиционная область памяти)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Верхняя (верхний блок памяти(области)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Дополнительная (расширенная спецификация памяти);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Расширенная (расширенная спецификация памяти)</a:t>
            </a:r>
          </a:p>
          <a:p>
            <a:pPr algn="ctr"/>
            <a:endParaRPr lang="ru-RU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71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0002"/>
            </a:gs>
            <a:gs pos="100000">
              <a:schemeClr val="bg1"/>
            </a:gs>
            <a:gs pos="4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двумя усеченными противолежащими углами 8"/>
          <p:cNvSpPr/>
          <p:nvPr/>
        </p:nvSpPr>
        <p:spPr>
          <a:xfrm>
            <a:off x="367747" y="1987826"/>
            <a:ext cx="6609522" cy="3130827"/>
          </a:xfrm>
          <a:prstGeom prst="snip2DiagRect">
            <a:avLst/>
          </a:prstGeom>
          <a:solidFill>
            <a:schemeClr val="bg1">
              <a:alpha val="64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6389" y="-100910"/>
            <a:ext cx="3932237" cy="1600200"/>
          </a:xfrm>
        </p:spPr>
        <p:txBody>
          <a:bodyPr/>
          <a:lstStyle/>
          <a:p>
            <a:pPr algn="ctr"/>
            <a:r>
              <a:rPr lang="ru-RU" b="1" i="1" dirty="0"/>
              <a:t>Метод близнецов</a:t>
            </a:r>
            <a:r>
              <a:rPr lang="ru-RU" dirty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i="1" dirty="0" smtClean="0"/>
              <a:t>B</a:t>
            </a:r>
            <a:r>
              <a:rPr lang="ru-RU" i="1" dirty="0" err="1" smtClean="0"/>
              <a:t>uddy</a:t>
            </a:r>
            <a:r>
              <a:rPr lang="ru-RU" i="1" dirty="0" smtClean="0"/>
              <a:t> </a:t>
            </a:r>
            <a:r>
              <a:rPr lang="ru-RU" i="1" dirty="0"/>
              <a:t>system</a:t>
            </a:r>
            <a:r>
              <a:rPr lang="ru-RU" dirty="0"/>
              <a:t>)</a:t>
            </a:r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8131561" y="2159828"/>
            <a:ext cx="3747202" cy="2958825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6590" y="2392138"/>
            <a:ext cx="6342231" cy="2277833"/>
          </a:xfrm>
        </p:spPr>
        <p:txBody>
          <a:bodyPr/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-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выделения памяти, сочетающей в себе возможность слияния буферов и распределитель по степени числа 21 </a:t>
            </a:r>
            <a:r>
              <a:rPr lang="ru-RU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[13].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основе метода лежит создание буферов малого размера путем деления пополам больших буферов и слияния смежных буферов по мере возможности. При разделении буфера на два каждая половина называется близнецом (buddy) второй.</a:t>
            </a:r>
          </a:p>
          <a:p>
            <a:endParaRPr lang="ru-RU" sz="1800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7325002" y="0"/>
            <a:ext cx="59635" cy="69772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62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2">
                <a:alpha val="82000"/>
              </a:srgb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с двумя скругленными противолежащими углами 11"/>
          <p:cNvSpPr/>
          <p:nvPr/>
        </p:nvSpPr>
        <p:spPr>
          <a:xfrm>
            <a:off x="8523514" y="4457700"/>
            <a:ext cx="3347357" cy="1469571"/>
          </a:xfrm>
          <a:prstGeom prst="round2DiagRect">
            <a:avLst/>
          </a:prstGeom>
          <a:gradFill flip="none" rotWithShape="1">
            <a:gsLst>
              <a:gs pos="100000">
                <a:schemeClr val="tx1">
                  <a:alpha val="50000"/>
                </a:schemeClr>
              </a:gs>
              <a:gs pos="50000">
                <a:schemeClr val="accent1">
                  <a:tint val="44500"/>
                  <a:satMod val="160000"/>
                  <a:alpha val="18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ьная выноска 8"/>
          <p:cNvSpPr/>
          <p:nvPr/>
        </p:nvSpPr>
        <p:spPr>
          <a:xfrm>
            <a:off x="3771164" y="1259122"/>
            <a:ext cx="5828525" cy="2832281"/>
          </a:xfrm>
          <a:prstGeom prst="wedgeEllipseCallout">
            <a:avLst>
              <a:gd name="adj1" fmla="val -44646"/>
              <a:gd name="adj2" fmla="val 46457"/>
            </a:avLst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68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32426" y="1322381"/>
            <a:ext cx="3101569" cy="426177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2649" y="182054"/>
            <a:ext cx="6232258" cy="725557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Авторы и история алгоритма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34198" y="1759630"/>
            <a:ext cx="4609802" cy="3465045"/>
          </a:xfrm>
        </p:spPr>
        <p:txBody>
          <a:bodyPr>
            <a:normAutofit/>
          </a:bodyPr>
          <a:lstStyle/>
          <a:p>
            <a:pPr algn="ctr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словам Дональда Кнута , система близнецов была изобретена в 1963 году Гарри Марковицем и впервые описана Кеннетом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К. Ноултоном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(опубликовано в 1965 году). </a:t>
            </a:r>
            <a:endParaRPr 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Выделение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памяти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(Buddy)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относительно легко реализовать. Он поддерживает ограниченное, но эффективное разделение и объединение блоков памяти.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108336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Дональд Эрвин Кнут — Вики Санкт-Петербургский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75" y="1422407"/>
            <a:ext cx="28575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87043" y="5759913"/>
            <a:ext cx="401756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600" dirty="0">
                <a:hlinkClick r:id="rId3"/>
              </a:rPr>
              <a:t>Дональд Эрвин Кнут </a:t>
            </a:r>
            <a:r>
              <a:rPr lang="ru-RU" sz="1600" dirty="0" smtClean="0"/>
              <a:t>— американский </a:t>
            </a:r>
            <a:r>
              <a:rPr lang="ru-RU" sz="1600" dirty="0"/>
              <a:t>учёный в области информатики.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597852" y="4591911"/>
            <a:ext cx="3127206" cy="12311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400" dirty="0">
                <a:hlinkClick r:id="rId4"/>
              </a:rPr>
              <a:t>Гарри Макс </a:t>
            </a:r>
            <a:r>
              <a:rPr lang="ru-RU" sz="1400" dirty="0" err="1">
                <a:hlinkClick r:id="rId4"/>
              </a:rPr>
              <a:t>Марко́виц</a:t>
            </a:r>
            <a:r>
              <a:rPr lang="ru-RU" sz="1400" dirty="0">
                <a:hlinkClick r:id="rId4"/>
              </a:rPr>
              <a:t> </a:t>
            </a:r>
            <a:r>
              <a:rPr lang="ru-RU" sz="1200" dirty="0"/>
              <a:t>— американский экономист, профессор финансов в Школе менеджмента Ради Калифорнийского университета в Сан-Диего, лауреат премии Джон фон Неймана и Нобелевской премии в области экономических наук.</a:t>
            </a:r>
            <a:endParaRPr lang="ru-RU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Портфельная теория Марковица:суть, преимущества и недостатки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614" y="4457700"/>
            <a:ext cx="3098549" cy="206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4933333" y="4344968"/>
            <a:ext cx="3319109" cy="22860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43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2" grpId="0"/>
      <p:bldP spid="4" grpId="0" uiExpand="1" build="p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2">
                <a:alpha val="50000"/>
              </a:srgb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884504" y="3856383"/>
            <a:ext cx="5204853" cy="2565555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2649" y="182054"/>
            <a:ext cx="4219229" cy="725557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реализации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84504" y="4015409"/>
            <a:ext cx="5307496" cy="4058806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этого алгоритма состоит в том, что организуются списки свободных блоков отдельно для каждого размера 2</a:t>
            </a:r>
            <a:r>
              <a:rPr lang="ru-RU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 &lt;= k &lt;= m. 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один блок расщепляется на два (каждый из которых равен половине первоначального), эти два блока называются </a:t>
            </a:r>
            <a:r>
              <a:rPr 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близнецами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Позднее, когда оба близнеца освобождаются, они опять объединяются в один блок. </a:t>
            </a:r>
          </a:p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01" y="1559184"/>
            <a:ext cx="6521734" cy="3221537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108336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09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0002"/>
            </a:gs>
            <a:gs pos="100000">
              <a:schemeClr val="bg1"/>
            </a:gs>
            <a:gs pos="4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двумя усеченными противолежащими углами 8"/>
          <p:cNvSpPr/>
          <p:nvPr/>
        </p:nvSpPr>
        <p:spPr>
          <a:xfrm>
            <a:off x="90159" y="2698119"/>
            <a:ext cx="6609522" cy="3130827"/>
          </a:xfrm>
          <a:prstGeom prst="snip2DiagRect">
            <a:avLst/>
          </a:prstGeom>
          <a:solidFill>
            <a:schemeClr val="bg1">
              <a:alpha val="64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858" y="803564"/>
            <a:ext cx="3932237" cy="787502"/>
          </a:xfrm>
        </p:spPr>
        <p:txBody>
          <a:bodyPr/>
          <a:lstStyle/>
          <a:p>
            <a:pPr algn="ctr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98272" y="3338486"/>
            <a:ext cx="6301410" cy="3766930"/>
          </a:xfrm>
        </p:spPr>
        <p:txBody>
          <a:bodyPr/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- </a:t>
            </a:r>
            <a:r>
              <a:rPr lang="ru-RU" sz="1800" dirty="0"/>
              <a:t>механизм управления памятью, предназначенный для более эффективного распределения памяти и устранения значительной фрагментации. Основой этого алгоритма является сохранение выделенной памяти, содержащей объект определённого типа, и повторное использование этой памяти при следующем выделении для объекта того же типа. 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23920" y="0"/>
            <a:ext cx="59635" cy="69772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SC 660: Advanced Operating Systems - ppt downloa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2" t="44919" r="10769" b="9350"/>
          <a:stretch/>
        </p:blipFill>
        <p:spPr bwMode="auto">
          <a:xfrm>
            <a:off x="7007794" y="1317643"/>
            <a:ext cx="5114487" cy="23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55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384172" y="2488898"/>
            <a:ext cx="5585791" cy="3154520"/>
          </a:xfrm>
          <a:prstGeom prst="rect">
            <a:avLst/>
          </a:prstGeom>
          <a:gradFill>
            <a:gsLst>
              <a:gs pos="15000">
                <a:schemeClr val="tx1">
                  <a:lumMod val="50000"/>
                  <a:lumOff val="50000"/>
                </a:schemeClr>
              </a:gs>
              <a:gs pos="7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2649" y="182054"/>
            <a:ext cx="4219229" cy="725557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реализации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84172" y="2608095"/>
            <a:ext cx="5585791" cy="4585580"/>
          </a:xfrm>
        </p:spPr>
        <p:txBody>
          <a:bodyPr>
            <a:normAutofit/>
          </a:bodyPr>
          <a:lstStyle/>
          <a:p>
            <a:r>
              <a:rPr lang="ru-RU" dirty="0"/>
              <a:t>- Для реализации системы напарников использовалась древовидная структура данных.</a:t>
            </a:r>
          </a:p>
          <a:p>
            <a:r>
              <a:rPr lang="ru-RU" dirty="0"/>
              <a:t>-Прежде всего создайте один узел дерева размером 64 КБ, а затем войдите в цикл, который будет выполняться 10 100 раз.</a:t>
            </a:r>
          </a:p>
          <a:p>
            <a:r>
              <a:rPr lang="ru-RU" dirty="0"/>
              <a:t>- Запустите случайное выделение и освобождение в этом цикле, вызвав соответствующие функции на основе остатка функции rand.</a:t>
            </a:r>
          </a:p>
          <a:p>
            <a:r>
              <a:rPr lang="ru-RU" dirty="0"/>
              <a:t>-Когда когда-либо вызывается функция распределения, генерируется процесс случайного размера, и вычисляется ближайшее значение в степени 2, что помогает при необходимости разбить дерево.</a:t>
            </a:r>
          </a:p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108336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157017" y="1199330"/>
            <a:ext cx="6022110" cy="565867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9D1D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Sample Run 3</a:t>
            </a:r>
            <a:endParaRPr lang="ru-RU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9D1D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-------------</a:t>
            </a:r>
            <a:endParaRPr lang="ru-RU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9D1D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Internal Fragmentation (KB)= 2 -----% 0.03125</a:t>
            </a:r>
            <a:endParaRPr lang="ru-RU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9D1D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ru-RU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9D1D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of Allocation Requests Denied = 0</a:t>
            </a:r>
            <a:endParaRPr lang="ru-RU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9D1D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ru-RU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9D1D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External Fragmentation = 0</a:t>
            </a:r>
            <a:endParaRPr lang="ru-RU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9D1D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ru-RU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9D1D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Sample Run 4</a:t>
            </a:r>
            <a:endParaRPr lang="ru-RU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9D1D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------------</a:t>
            </a:r>
            <a:endParaRPr lang="ru-RU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9D1D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Internal Fragmentation (KB)= 16 -----% 0.25</a:t>
            </a:r>
            <a:endParaRPr lang="ru-RU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9D1D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ru-RU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9D1D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of Allocation Requests Denied = 6422</a:t>
            </a:r>
            <a:endParaRPr lang="ru-RU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9D1D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ru-RU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9D1D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External Fragmentation = 0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68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0002"/>
            </a:gs>
            <a:gs pos="100000">
              <a:schemeClr val="bg1"/>
            </a:gs>
            <a:gs pos="4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двумя усеченными противолежащими углами 8"/>
          <p:cNvSpPr/>
          <p:nvPr/>
        </p:nvSpPr>
        <p:spPr>
          <a:xfrm>
            <a:off x="1829851" y="1939569"/>
            <a:ext cx="8562109" cy="4172511"/>
          </a:xfrm>
          <a:prstGeom prst="snip2DiagRect">
            <a:avLst/>
          </a:prstGeom>
          <a:solidFill>
            <a:schemeClr val="bg1">
              <a:alpha val="64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44786" y="195051"/>
            <a:ext cx="3932237" cy="1295400"/>
          </a:xfrm>
        </p:spPr>
        <p:txBody>
          <a:bodyPr/>
          <a:lstStyle/>
          <a:p>
            <a:pPr algn="ctr"/>
            <a:r>
              <a:rPr lang="ru-RU" b="1" i="1" dirty="0"/>
              <a:t>А</a:t>
            </a:r>
            <a:r>
              <a:rPr lang="ru-RU" b="1" i="1" dirty="0" smtClean="0"/>
              <a:t>нализ алгоритма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i="1" dirty="0" smtClean="0"/>
              <a:t>B</a:t>
            </a:r>
            <a:r>
              <a:rPr lang="ru-RU" i="1" dirty="0" err="1" smtClean="0"/>
              <a:t>uddy</a:t>
            </a:r>
            <a:r>
              <a:rPr lang="ru-RU" i="1" dirty="0" smtClean="0"/>
              <a:t> </a:t>
            </a:r>
            <a:r>
              <a:rPr lang="ru-RU" i="1" dirty="0"/>
              <a:t>system</a:t>
            </a:r>
            <a:r>
              <a:rPr lang="ru-RU" dirty="0"/>
              <a:t>)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272467" y="2336732"/>
            <a:ext cx="7676879" cy="40179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Объем пространства, потерянного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внутренней фрагментации, зависит от размера процесса.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-Если система-партнер загружается процессом большего размера, то пространство, потраченное впустую в результате внутренней фрагментации, больше, потому что этим процессам выделяются более крупные блоки.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-Кроме того, количество отклоненных запросов на выделение больше, но обычно оно зависит от того, как выделения и отмены распределения накладываются друг на друга.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-Внешняя фрагментация в системе друзей всегда будет нулевой.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-Когда процесс удаляется, возникают дополнительные затраты на проверку друзей до корневого узла для слияния, что делает этот метод медленнее.</a:t>
            </a:r>
          </a:p>
        </p:txBody>
      </p:sp>
    </p:spTree>
    <p:extLst>
      <p:ext uri="{BB962C8B-B14F-4D97-AF65-F5344CB8AC3E}">
        <p14:creationId xmlns:p14="http://schemas.microsoft.com/office/powerpoint/2010/main" val="169060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6000">
              <a:schemeClr val="tx1">
                <a:lumMod val="95000"/>
                <a:lumOff val="5000"/>
              </a:schemeClr>
            </a:gs>
            <a:gs pos="57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62470" y="2033056"/>
            <a:ext cx="636933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latin typeface="Bahnschrift Light SemiCondensed" panose="020B0502040204020203" pitchFamily="34" charset="0"/>
              </a:rPr>
              <a:t>На этом всё, </a:t>
            </a:r>
            <a:r>
              <a:rPr lang="ru-RU" sz="5400" dirty="0">
                <a:ln w="0"/>
                <a:latin typeface="Bahnschrift Light SemiCondensed" panose="020B0502040204020203" pitchFamily="34" charset="0"/>
              </a:rPr>
              <a:t>с</a:t>
            </a:r>
            <a:r>
              <a:rPr lang="ru-RU" sz="5400" b="0" cap="none" spc="0" dirty="0" smtClean="0">
                <a:ln w="0"/>
                <a:solidFill>
                  <a:schemeClr val="tx1"/>
                </a:solidFill>
                <a:latin typeface="Bahnschrift Light SemiCondensed" panose="020B0502040204020203" pitchFamily="34" charset="0"/>
              </a:rPr>
              <a:t>пасибо </a:t>
            </a:r>
            <a:r>
              <a:rPr lang="ru-RU" sz="5400" b="0" cap="none" spc="0" dirty="0" smtClean="0">
                <a:ln w="0"/>
                <a:solidFill>
                  <a:schemeClr val="tx1"/>
                </a:solidFill>
                <a:latin typeface="Bahnschrift Light SemiCondensed" panose="020B0502040204020203" pitchFamily="34" charset="0"/>
              </a:rPr>
              <a:t>за внимание</a:t>
            </a:r>
            <a:endParaRPr lang="ru-RU" sz="5400" b="0" cap="none" spc="0" dirty="0">
              <a:ln w="0"/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56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2743</TotalTime>
  <Words>463</Words>
  <Application>Microsoft Office PowerPoint</Application>
  <PresentationFormat>Широкоэкранный</PresentationFormat>
  <Paragraphs>52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Bahnschrift Light SemiCondensed</vt:lpstr>
      <vt:lpstr>Calibri</vt:lpstr>
      <vt:lpstr>Calibri Light</vt:lpstr>
      <vt:lpstr>Consolas</vt:lpstr>
      <vt:lpstr>Courier New</vt:lpstr>
      <vt:lpstr>Times New Roman</vt:lpstr>
      <vt:lpstr>Тема Office</vt:lpstr>
      <vt:lpstr>«Алгоритм управления памятью близнецы + SLAB» </vt:lpstr>
      <vt:lpstr>Что такое память и какой она бывает?</vt:lpstr>
      <vt:lpstr>Метод близнецов  (Buddy system)</vt:lpstr>
      <vt:lpstr>Авторы и история алгоритма</vt:lpstr>
      <vt:lpstr>Пример реализации</vt:lpstr>
      <vt:lpstr>Распределение Slab </vt:lpstr>
      <vt:lpstr>Пример реализации</vt:lpstr>
      <vt:lpstr>Анализ алгоритма (Buddy system)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«Алгоритм управления памятью близнецы + SLAB» </dc:title>
  <dc:creator>Ekaterina</dc:creator>
  <cp:lastModifiedBy>Ekaterina</cp:lastModifiedBy>
  <cp:revision>17</cp:revision>
  <dcterms:created xsi:type="dcterms:W3CDTF">2022-12-12T22:41:00Z</dcterms:created>
  <dcterms:modified xsi:type="dcterms:W3CDTF">2023-02-12T19:22:10Z</dcterms:modified>
</cp:coreProperties>
</file>