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4" r:id="rId4"/>
    <p:sldId id="260" r:id="rId5"/>
    <p:sldId id="259" r:id="rId6"/>
    <p:sldId id="258" r:id="rId7"/>
    <p:sldId id="257" r:id="rId8"/>
    <p:sldId id="261" r:id="rId9"/>
    <p:sldId id="267" r:id="rId10"/>
    <p:sldId id="268" r:id="rId11"/>
    <p:sldId id="269" r:id="rId12"/>
    <p:sldId id="270" r:id="rId13"/>
    <p:sldId id="272" r:id="rId14"/>
    <p:sldId id="271" r:id="rId15"/>
    <p:sldId id="263" r:id="rId16"/>
    <p:sldId id="275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20FD20-AD7E-474E-8261-4432AD0634C9}">
          <p14:sldIdLst>
            <p14:sldId id="256"/>
            <p14:sldId id="262"/>
            <p14:sldId id="274"/>
            <p14:sldId id="260"/>
            <p14:sldId id="259"/>
            <p14:sldId id="258"/>
            <p14:sldId id="257"/>
            <p14:sldId id="261"/>
          </p14:sldIdLst>
        </p14:section>
        <p14:section name="Lipidomics" id="{3B7B00E3-97C4-48E3-9393-B9182E02CDD4}">
          <p14:sldIdLst>
            <p14:sldId id="267"/>
            <p14:sldId id="268"/>
            <p14:sldId id="269"/>
            <p14:sldId id="270"/>
          </p14:sldIdLst>
        </p14:section>
        <p14:section name="RNA" id="{B8B22D67-6DAD-46E4-8375-C15D3A34D7D6}">
          <p14:sldIdLst>
            <p14:sldId id="272"/>
            <p14:sldId id="271"/>
            <p14:sldId id="263"/>
            <p14:sldId id="275"/>
          </p14:sldIdLst>
        </p14:section>
        <p14:section name="Multi" id="{FBB32FD6-2960-4926-8594-4CE4BCB51C0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g su" initials="hs" lastIdx="1" clrIdx="0">
    <p:extLst>
      <p:ext uri="{19B8F6BF-5375-455C-9EA6-DF929625EA0E}">
        <p15:presenceInfo xmlns:p15="http://schemas.microsoft.com/office/powerpoint/2012/main" userId="45fdebf8767ea8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87EE-48B5-2358-072A-1C22126D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53943-84A8-2093-9F3E-ECFE7F9B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D89D1-5548-ECA9-8D58-5EF4596F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8CD25-56CF-9577-89EC-E85039EE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F346A-86E6-58AC-F472-8C87E029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BC8E-8853-8AC3-A7E0-7545F217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9B93C6-C4BF-F3D6-F76C-080DDB38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2FF10-E390-4D35-6BBB-EE27DC9A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97AE4-EFF6-635C-B3D0-FBD9D861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5A2FA-18B6-3804-72AB-F84EAEF6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0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9E6E80-4BB8-19E1-F470-4D9AB54BA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9969F8-7294-4433-5490-E22D7B64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0E1DF-36E7-403D-AFE6-BF0112D6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F3F91-461D-C97D-2492-6ED53130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AA41B-420E-F472-AAFD-0AF15A8E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E69DD-D5D4-34BE-9410-2C7D983B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3E1E0-A11E-4B42-2A34-E2DDAF06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E55DA-C478-EBDD-AA6A-CEDF7103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A2D49-9F72-444F-B642-244F4B4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89926-1461-B3F5-F35D-00318B1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04EF5-F225-EFC8-FCEB-5871A63F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9A41C-461C-F172-D9AD-E788737E3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EB944-3FEF-B6A6-8A80-90F339DD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9B007-578D-3ACD-6314-B480C9E8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E89B9-49E3-8227-944E-5260F66F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7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B819F-CF21-39D4-C8BB-3F143585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97DE8-5B6F-6BD1-8276-EAFD34B3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AB273-762E-29DE-DAA9-0016733B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5DE30-D4ED-D6D1-CB4C-9372C559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C5987-6C0C-A8C9-F2D9-E7601EA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94C2A-B02F-F5C8-419F-5F2B203E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0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F2482-0CC6-4E79-29F3-EEEFE5F9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4107E-AB68-04E6-7AA9-779C0FAF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EDBC3-7998-9C97-92A3-6499C67DF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46235B-D50F-83A8-CF07-949ED9930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8F918D-0049-6343-8EB1-1D4DDD848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FFBF7-81C1-C635-7C57-A9C65453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B8296-B8EE-0141-2FCA-A9CE774D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F440A4-B260-24A5-F6AA-9FAD2BE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C8B1-43D0-0CEC-889D-51542493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7F96D1-DDF5-9A65-DD9B-47DDABAF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72282-B7AE-822D-9423-DE7DE8002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019EF-EDD2-F902-DD5B-09A6840A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3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D1AF67-E3EC-0644-6BC1-A1E5B6BB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EE642B-FAB3-ADBA-85F6-E1C6FDD0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0C823-C10E-FFE1-263E-DBFDDA08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FBB3-3FF3-CB47-CC81-EE393DCE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21729-D82E-820A-EF5C-07FFE17B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83DAC-8879-3D69-D25F-AF7E862D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5EDCE-9F29-4109-85DC-891A5A05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7510-7B73-8261-3E7A-B3DEE26A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1EA74-4527-1167-3BB9-40CD4617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E5A06-2EC2-6E58-8AD2-06CD0665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36428-03DE-BE27-DC4C-E9076718D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C5154-C887-4E93-D5B1-4EF23808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4EAC5-792C-ACDE-4026-F691BEAC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6168A-580A-BF9C-1390-BC462A8D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261740-E16D-DBC9-4398-5B074C1A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1D8283-9913-E115-146B-FEC8F203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024CC-F46C-25D2-A409-687CDBE7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3A228-56D9-5C66-CCBC-920EE5F42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C72B-D8B5-4E19-8A86-85C120042FAE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91B27-FA95-57C7-7D81-91FFCCA30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8A82-1974-34B5-5511-587DF51A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AA6C-DC49-4E3F-BD32-D6912BEDB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50472-AC59-9229-FCB2-D7939D5DE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Summary of Subtyping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37515C-691D-F817-BD1B-D29565113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苏航</a:t>
            </a:r>
            <a:endParaRPr lang="en-US" altLang="zh-CN"/>
          </a:p>
          <a:p>
            <a:r>
              <a:rPr lang="en-US" altLang="zh-CN"/>
              <a:t>2024-05-09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101 Samples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755 lipids, 574 left after deleting </a:t>
            </a:r>
            <a:r>
              <a:rPr lang="en-US" altLang="zh-CN" sz="2800">
                <a:solidFill>
                  <a:srgbClr val="FF0000"/>
                </a:solidFill>
              </a:rPr>
              <a:t>odd chain</a:t>
            </a:r>
          </a:p>
          <a:p>
            <a:pPr lvl="1"/>
            <a:r>
              <a:rPr lang="en-US" altLang="zh-CN" sz="2800"/>
              <a:t>Log </a:t>
            </a:r>
          </a:p>
          <a:p>
            <a:pPr lvl="1"/>
            <a:r>
              <a:rPr lang="en-US" altLang="zh-CN" sz="2800"/>
              <a:t>Norm</a:t>
            </a:r>
          </a:p>
          <a:p>
            <a:r>
              <a:rPr lang="en-US" altLang="zh-CN" sz="3200"/>
              <a:t>Dimension Reduction</a:t>
            </a:r>
          </a:p>
          <a:p>
            <a:pPr lvl="1"/>
            <a:r>
              <a:rPr lang="en-US" altLang="zh-CN" sz="2800"/>
              <a:t>PCA: 574 lipids -&gt; 51 components</a:t>
            </a:r>
          </a:p>
        </p:txBody>
      </p:sp>
    </p:spTree>
    <p:extLst>
      <p:ext uri="{BB962C8B-B14F-4D97-AF65-F5344CB8AC3E}">
        <p14:creationId xmlns:p14="http://schemas.microsoft.com/office/powerpoint/2010/main" val="212102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428D-FF72-1C19-6C10-622816D6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K=2</a:t>
            </a:r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FF90D0D-8E98-971A-4635-52E30C0F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26205" y="285208"/>
            <a:ext cx="4671283" cy="65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344A87-5A4A-C826-D923-E6F8A1E5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8" y="266281"/>
            <a:ext cx="4935069" cy="65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464F0-2777-266D-1BCC-95F902FE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Survival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26C4DD-EC10-4090-8FBF-0BB8EF52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76" y="1674085"/>
            <a:ext cx="8085047" cy="4818790"/>
          </a:xfrm>
        </p:spPr>
      </p:pic>
    </p:spTree>
    <p:extLst>
      <p:ext uri="{BB962C8B-B14F-4D97-AF65-F5344CB8AC3E}">
        <p14:creationId xmlns:p14="http://schemas.microsoft.com/office/powerpoint/2010/main" val="349639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6634-6F2B-1441-6F65-73637C2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RNA Analysis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A1A4A-9C2B-423B-288A-1E11090A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93 Samples have RNA counts data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58818 counts, 28332 left after QC ( 20 reads as threshold 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/>
              <a:t>高生存相对于低生存 </a:t>
            </a:r>
            <a:endParaRPr lang="en-US" altLang="zh-CN"/>
          </a:p>
          <a:p>
            <a:pPr lvl="1"/>
            <a:r>
              <a:rPr lang="en-US" altLang="zh-CN"/>
              <a:t>Kmeans</a:t>
            </a:r>
          </a:p>
          <a:p>
            <a:pPr lvl="2"/>
            <a:r>
              <a:rPr lang="en-US" altLang="zh-CN"/>
              <a:t>Up 15154</a:t>
            </a:r>
          </a:p>
          <a:p>
            <a:pPr lvl="2"/>
            <a:r>
              <a:rPr lang="en-US" altLang="zh-CN"/>
              <a:t>Down 13178</a:t>
            </a:r>
          </a:p>
          <a:p>
            <a:pPr lvl="1"/>
            <a:r>
              <a:rPr lang="en-US" altLang="zh-CN"/>
              <a:t>NMF</a:t>
            </a:r>
          </a:p>
          <a:p>
            <a:pPr lvl="2"/>
            <a:r>
              <a:rPr lang="en-US" altLang="zh-CN"/>
              <a:t>Up 15124</a:t>
            </a:r>
          </a:p>
          <a:p>
            <a:pPr lvl="2"/>
            <a:r>
              <a:rPr lang="en-US" altLang="zh-CN"/>
              <a:t>Down 13208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45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1B734-1E4E-D681-5042-B3CC9DF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KEGG for Metabolite Kmeans Subtyping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CD534F-BDEE-7DC9-06DE-DEC0458C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160" y="4050074"/>
            <a:ext cx="5513065" cy="26946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32EEEB-1DD6-16EA-8F52-9F8F264F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0583"/>
            <a:ext cx="5170786" cy="25894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D94CF9-B5F6-D4DD-4362-6D03EAC2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6" y="1460583"/>
            <a:ext cx="4531626" cy="47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1B734-1E4E-D681-5042-B3CC9DF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KEGG for Metabolite NMF Subtyping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A4C777-413E-1953-6FA1-E62AF2D8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32" y="1410525"/>
            <a:ext cx="6249243" cy="29701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EB7D93-229D-233A-BAED-B9625753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4214842"/>
            <a:ext cx="5257800" cy="25708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CEA78E-4F0E-1923-26B6-96ECA9D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3" y="1690688"/>
            <a:ext cx="4162647" cy="430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8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1E32-754C-50AB-0392-3ADCC522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Multi-Omics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CAB25-87A9-672A-FF30-F2D7D44D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0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9297F-1AFF-FB22-392F-D30DBDB8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Metabolism Subtyping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32062-E6AA-E415-5182-EE11D40B4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8D1A-202B-AB3F-A8D2-86DB18F0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Description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22BC8-DE55-8C5E-7820-90B6B77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101 Samples</a:t>
            </a:r>
          </a:p>
          <a:p>
            <a:r>
              <a:rPr lang="en-US" altLang="zh-CN"/>
              <a:t>Data Preprocess</a:t>
            </a:r>
          </a:p>
          <a:p>
            <a:pPr lvl="1"/>
            <a:r>
              <a:rPr lang="en-US" altLang="zh-CN" sz="2800"/>
              <a:t>171 metabolites</a:t>
            </a:r>
            <a:endParaRPr lang="en-US" altLang="zh-CN" sz="2800">
              <a:solidFill>
                <a:srgbClr val="FF0000"/>
              </a:solidFill>
            </a:endParaRPr>
          </a:p>
          <a:p>
            <a:pPr lvl="1"/>
            <a:r>
              <a:rPr lang="en-US" altLang="zh-CN" sz="2800"/>
              <a:t>Log </a:t>
            </a:r>
          </a:p>
          <a:p>
            <a:pPr lvl="1"/>
            <a:r>
              <a:rPr lang="en-US" altLang="zh-CN" sz="2800"/>
              <a:t>Norm</a:t>
            </a:r>
          </a:p>
          <a:p>
            <a:r>
              <a:rPr lang="en-US" altLang="zh-CN" sz="3200"/>
              <a:t>Dimension Reduction</a:t>
            </a:r>
          </a:p>
          <a:p>
            <a:pPr lvl="1"/>
            <a:r>
              <a:rPr lang="en-US" altLang="zh-CN" sz="2800"/>
              <a:t>Not done since 171 is a relatively low dimension</a:t>
            </a:r>
          </a:p>
        </p:txBody>
      </p:sp>
    </p:spTree>
    <p:extLst>
      <p:ext uri="{BB962C8B-B14F-4D97-AF65-F5344CB8AC3E}">
        <p14:creationId xmlns:p14="http://schemas.microsoft.com/office/powerpoint/2010/main" val="38833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E9DA1-9F80-3B56-A192-7E75F88B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Decide K=2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757B8D-DE0C-DCB2-08FE-EE8D4E9C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6908" y="3615924"/>
            <a:ext cx="3096892" cy="303340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5686CE-6618-B651-4089-602CA44D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997" y="488394"/>
            <a:ext cx="3108847" cy="2876952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7ED7A-2959-5628-62CF-0DDE25E893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25484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Evidence shows that 2 is the best cluster number</a:t>
            </a:r>
          </a:p>
          <a:p>
            <a:r>
              <a:rPr lang="en-US" altLang="zh-CN"/>
              <a:t>As the number of clusters increases, clustering consistence drops</a:t>
            </a:r>
          </a:p>
          <a:p>
            <a:endParaRPr lang="en-US" altLang="zh-CN"/>
          </a:p>
          <a:p>
            <a:r>
              <a:rPr lang="en-US" altLang="zh-CN" sz="2800"/>
              <a:t>Heatmaps obtained using 3-clusters do not have boundaries as clear as 2-clusters (Showed in next 2 pages)</a:t>
            </a:r>
          </a:p>
        </p:txBody>
      </p:sp>
    </p:spTree>
    <p:extLst>
      <p:ext uri="{BB962C8B-B14F-4D97-AF65-F5344CB8AC3E}">
        <p14:creationId xmlns:p14="http://schemas.microsoft.com/office/powerpoint/2010/main" val="295955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0CB65-3984-7725-A813-F3B4C90B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K=2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D88F3-3469-81EA-D80D-868D47FB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B6433E-F0F0-EEF0-6E79-AD53B824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50" y="1690688"/>
            <a:ext cx="6203465" cy="4986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7E54DA-E372-0255-B67C-855B9EEE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9" y="1658298"/>
            <a:ext cx="6229467" cy="51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7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0CB65-3984-7725-A813-F3B4C90B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K=3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D88F3-3469-81EA-D80D-868D47FB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0138FC-51DF-3CE6-7AE1-763F88F5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3" y="1385913"/>
            <a:ext cx="5435639" cy="5230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653B6A-A535-9732-02A0-8D97A6BFC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52" y="1194619"/>
            <a:ext cx="5952048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289BF-B72C-C0BB-9EB4-A46CB1F6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Survival Result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BBC89-EDE0-A649-BE99-3127E966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1874787"/>
            <a:ext cx="10515600" cy="4351338"/>
          </a:xfrm>
        </p:spPr>
        <p:txBody>
          <a:bodyPr/>
          <a:lstStyle/>
          <a:p>
            <a:r>
              <a:rPr lang="en-US" altLang="zh-CN"/>
              <a:t>101 Samples</a:t>
            </a:r>
          </a:p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22CACA-ECE0-43F9-BE58-BB7CFC3B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7" y="2656011"/>
            <a:ext cx="5033670" cy="39384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7ED44A-33B0-1E36-0289-9FBD5411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6011"/>
            <a:ext cx="5860090" cy="34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EBAA8-4ADB-E712-9394-71E3F2E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KEGG Pathway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931C2B-485B-A264-FF8B-DEE62E06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95" y="1791172"/>
            <a:ext cx="8139372" cy="45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6634-6F2B-1441-6F65-73637C2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Lipidomic Subtyping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A1A4A-9C2B-423B-288A-1E11090A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167</Words>
  <Application>Microsoft Office PowerPoint</Application>
  <PresentationFormat>宽屏</PresentationFormat>
  <Paragraphs>50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Summary of Subtyping</vt:lpstr>
      <vt:lpstr>Metabolism Subtyping</vt:lpstr>
      <vt:lpstr>Data Description</vt:lpstr>
      <vt:lpstr>Decide K=2</vt:lpstr>
      <vt:lpstr>K=2</vt:lpstr>
      <vt:lpstr>K=3</vt:lpstr>
      <vt:lpstr>Survival Result</vt:lpstr>
      <vt:lpstr>KEGG Pathway</vt:lpstr>
      <vt:lpstr>Lipidomic Subtyping</vt:lpstr>
      <vt:lpstr>Data Description</vt:lpstr>
      <vt:lpstr>K=2</vt:lpstr>
      <vt:lpstr>Survival</vt:lpstr>
      <vt:lpstr>RNA Analysis</vt:lpstr>
      <vt:lpstr>Data Description</vt:lpstr>
      <vt:lpstr>KEGG for Metabolite Kmeans Subtyping</vt:lpstr>
      <vt:lpstr>KEGG for Metabolite NMF Subtyping</vt:lpstr>
      <vt:lpstr>Multi-Omics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su</dc:creator>
  <cp:lastModifiedBy>hang su</cp:lastModifiedBy>
  <cp:revision>44</cp:revision>
  <dcterms:created xsi:type="dcterms:W3CDTF">2024-04-10T11:27:48Z</dcterms:created>
  <dcterms:modified xsi:type="dcterms:W3CDTF">2024-05-16T08:38:30Z</dcterms:modified>
</cp:coreProperties>
</file>