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DM Sans Bold" charset="1" panose="00000000000000000000"/>
      <p:regular r:id="rId27"/>
    </p:embeddedFont>
    <p:embeddedFont>
      <p:font typeface="DM Sans" charset="1" panose="00000000000000000000"/>
      <p:regular r:id="rId28"/>
    </p:embeddedFont>
    <p:embeddedFont>
      <p:font typeface="DM Sans Italics" charset="1" panose="00000000000000000000"/>
      <p:regular r:id="rId29"/>
    </p:embeddedFont>
    <p:embeddedFont>
      <p:font typeface="Celandine" charset="1" panose="00000500000000000000"/>
      <p:regular r:id="rId30"/>
    </p:embeddedFont>
    <p:embeddedFont>
      <p:font typeface="Grenze" charset="1" panose="020E05040604030504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2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3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4.png" Type="http://schemas.openxmlformats.org/officeDocument/2006/relationships/image"/><Relationship Id="rId29" Target="../media/image55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6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7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8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9.png" Type="http://schemas.openxmlformats.org/officeDocument/2006/relationships/image"/><Relationship Id="rId29" Target="../media/image6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https://www.hbs.edu/faculty/Pages/item.aspx?num=66548" TargetMode="External" Type="http://schemas.openxmlformats.org/officeDocument/2006/relationships/hyperlink"/><Relationship Id="rId29" Target="../media/image61.png" Type="http://schemas.openxmlformats.org/officeDocument/2006/relationships/image"/><Relationship Id="rId3" Target="../media/image2.svg" Type="http://schemas.openxmlformats.org/officeDocument/2006/relationships/image"/><Relationship Id="rId30" Target="../media/image6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19.png" Type="http://schemas.openxmlformats.org/officeDocument/2006/relationships/image"/><Relationship Id="rId2" Target="../media/image63.png" Type="http://schemas.openxmlformats.org/officeDocument/2006/relationships/image"/><Relationship Id="rId20" Target="../media/image20.svg" Type="http://schemas.openxmlformats.org/officeDocument/2006/relationships/image"/><Relationship Id="rId21" Target="../media/image21.png" Type="http://schemas.openxmlformats.org/officeDocument/2006/relationships/image"/><Relationship Id="rId22" Target="../media/image22.svg" Type="http://schemas.openxmlformats.org/officeDocument/2006/relationships/image"/><Relationship Id="rId23" Target="../media/image23.png" Type="http://schemas.openxmlformats.org/officeDocument/2006/relationships/image"/><Relationship Id="rId24" Target="../media/image24.svg" Type="http://schemas.openxmlformats.org/officeDocument/2006/relationships/image"/><Relationship Id="rId25" Target="../media/image25.png" Type="http://schemas.openxmlformats.org/officeDocument/2006/relationships/image"/><Relationship Id="rId26" Target="../media/image26.svg" Type="http://schemas.openxmlformats.org/officeDocument/2006/relationships/image"/><Relationship Id="rId27" Target="../media/image27.png" Type="http://schemas.openxmlformats.org/officeDocument/2006/relationships/image"/><Relationship Id="rId28" Target="../media/image28.sv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15.png" Type="http://schemas.openxmlformats.org/officeDocument/2006/relationships/image"/><Relationship Id="rId19" Target="../media/image16.svg" Type="http://schemas.openxmlformats.org/officeDocument/2006/relationships/image"/><Relationship Id="rId2" Target="../media/image37.png" Type="http://schemas.openxmlformats.org/officeDocument/2006/relationships/image"/><Relationship Id="rId20" Target="../media/image17.png" Type="http://schemas.openxmlformats.org/officeDocument/2006/relationships/image"/><Relationship Id="rId21" Target="../media/image18.svg" Type="http://schemas.openxmlformats.org/officeDocument/2006/relationships/image"/><Relationship Id="rId22" Target="../media/image19.png" Type="http://schemas.openxmlformats.org/officeDocument/2006/relationships/image"/><Relationship Id="rId23" Target="../media/image20.svg" Type="http://schemas.openxmlformats.org/officeDocument/2006/relationships/image"/><Relationship Id="rId24" Target="../media/image21.png" Type="http://schemas.openxmlformats.org/officeDocument/2006/relationships/image"/><Relationship Id="rId25" Target="../media/image22.svg" Type="http://schemas.openxmlformats.org/officeDocument/2006/relationships/image"/><Relationship Id="rId26" Target="../media/image23.png" Type="http://schemas.openxmlformats.org/officeDocument/2006/relationships/image"/><Relationship Id="rId27" Target="../media/image24.svg" Type="http://schemas.openxmlformats.org/officeDocument/2006/relationships/image"/><Relationship Id="rId28" Target="../media/image25.png" Type="http://schemas.openxmlformats.org/officeDocument/2006/relationships/image"/><Relationship Id="rId29" Target="../media/image26.svg" Type="http://schemas.openxmlformats.org/officeDocument/2006/relationships/image"/><Relationship Id="rId3" Target="../media/image38.svg" Type="http://schemas.openxmlformats.org/officeDocument/2006/relationships/image"/><Relationship Id="rId30" Target="../media/image27.png" Type="http://schemas.openxmlformats.org/officeDocument/2006/relationships/image"/><Relationship Id="rId31" Target="../media/image28.svg" Type="http://schemas.openxmlformats.org/officeDocument/2006/relationships/image"/><Relationship Id="rId32" Target="../media/image66.png" Type="http://schemas.openxmlformats.org/officeDocument/2006/relationships/image"/><Relationship Id="rId33" Target="../media/image67.png" Type="http://schemas.openxmlformats.org/officeDocument/2006/relationships/image"/><Relationship Id="rId34" Target="../media/image68.svg" Type="http://schemas.openxmlformats.org/officeDocument/2006/relationships/image"/><Relationship Id="rId35" Target="../media/image69.png" Type="http://schemas.openxmlformats.org/officeDocument/2006/relationships/image"/><Relationship Id="rId4" Target="../media/image64.png" Type="http://schemas.openxmlformats.org/officeDocument/2006/relationships/image"/><Relationship Id="rId5" Target="../media/image65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31.jpeg" Type="http://schemas.openxmlformats.org/officeDocument/2006/relationships/image"/><Relationship Id="rId17" Target="../media/image32.png" Type="http://schemas.openxmlformats.org/officeDocument/2006/relationships/image"/><Relationship Id="rId18" Target="../media/image33.png" Type="http://schemas.openxmlformats.org/officeDocument/2006/relationships/image"/><Relationship Id="rId19" Target="../media/image34.pn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70.png" Type="http://schemas.openxmlformats.org/officeDocument/2006/relationships/image"/><Relationship Id="rId15" Target="../media/image7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47.png" Type="http://schemas.openxmlformats.org/officeDocument/2006/relationships/image"/><Relationship Id="rId13" Target="../media/image48.svg" Type="http://schemas.openxmlformats.org/officeDocument/2006/relationships/image"/><Relationship Id="rId14" Target="../media/image49.png" Type="http://schemas.openxmlformats.org/officeDocument/2006/relationships/image"/><Relationship Id="rId15" Target="../media/image50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28" Target="../media/image5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26808" y="6627476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Solomon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742326" y="6347808"/>
            <a:ext cx="10803348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solomon-g6gecxa4gwc9caeh.eastus2-01.azurewebsites.net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863299" y="3129497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2309099"/>
            <a:ext cx="16955120" cy="7057569"/>
          </a:xfrm>
          <a:custGeom>
            <a:avLst/>
            <a:gdLst/>
            <a:ahLst/>
            <a:cxnLst/>
            <a:rect r="r" b="b" t="t" l="l"/>
            <a:pathLst>
              <a:path h="7057569" w="16955120">
                <a:moveTo>
                  <a:pt x="0" y="0"/>
                </a:moveTo>
                <a:lnTo>
                  <a:pt x="16955120" y="0"/>
                </a:lnTo>
                <a:lnTo>
                  <a:pt x="16955120" y="7057569"/>
                </a:lnTo>
                <a:lnTo>
                  <a:pt x="0" y="7057569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200304" y="890185"/>
            <a:ext cx="1001490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120324" y="2232679"/>
            <a:ext cx="14299464" cy="8054321"/>
          </a:xfrm>
          <a:custGeom>
            <a:avLst/>
            <a:gdLst/>
            <a:ahLst/>
            <a:cxnLst/>
            <a:rect r="r" b="b" t="t" l="l"/>
            <a:pathLst>
              <a:path h="8054321" w="14299464">
                <a:moveTo>
                  <a:pt x="0" y="0"/>
                </a:moveTo>
                <a:lnTo>
                  <a:pt x="14299464" y="0"/>
                </a:lnTo>
                <a:lnTo>
                  <a:pt x="14299464" y="8054321"/>
                </a:lnTo>
                <a:lnTo>
                  <a:pt x="0" y="8054321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200304" y="890185"/>
            <a:ext cx="1001490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158839" y="1998989"/>
            <a:ext cx="6741472" cy="7740209"/>
          </a:xfrm>
          <a:custGeom>
            <a:avLst/>
            <a:gdLst/>
            <a:ahLst/>
            <a:cxnLst/>
            <a:rect r="r" b="b" t="t" l="l"/>
            <a:pathLst>
              <a:path h="7740209" w="6741472">
                <a:moveTo>
                  <a:pt x="0" y="0"/>
                </a:moveTo>
                <a:lnTo>
                  <a:pt x="6741472" y="0"/>
                </a:lnTo>
                <a:lnTo>
                  <a:pt x="6741472" y="7740209"/>
                </a:lnTo>
                <a:lnTo>
                  <a:pt x="0" y="7740209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369470" y="1998989"/>
            <a:ext cx="6462413" cy="7740209"/>
          </a:xfrm>
          <a:custGeom>
            <a:avLst/>
            <a:gdLst/>
            <a:ahLst/>
            <a:cxnLst/>
            <a:rect r="r" b="b" t="t" l="l"/>
            <a:pathLst>
              <a:path h="7740209" w="6462413">
                <a:moveTo>
                  <a:pt x="0" y="0"/>
                </a:moveTo>
                <a:lnTo>
                  <a:pt x="6462413" y="0"/>
                </a:lnTo>
                <a:lnTo>
                  <a:pt x="6462413" y="7740209"/>
                </a:lnTo>
                <a:lnTo>
                  <a:pt x="0" y="7740209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200304" y="890185"/>
            <a:ext cx="1001490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834501" y="2256291"/>
            <a:ext cx="16618999" cy="8164083"/>
          </a:xfrm>
          <a:custGeom>
            <a:avLst/>
            <a:gdLst/>
            <a:ahLst/>
            <a:cxnLst/>
            <a:rect r="r" b="b" t="t" l="l"/>
            <a:pathLst>
              <a:path h="8164083" w="16618999">
                <a:moveTo>
                  <a:pt x="0" y="0"/>
                </a:moveTo>
                <a:lnTo>
                  <a:pt x="16618998" y="0"/>
                </a:lnTo>
                <a:lnTo>
                  <a:pt x="16618998" y="8164083"/>
                </a:lnTo>
                <a:lnTo>
                  <a:pt x="0" y="8164083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136549" y="1040901"/>
            <a:ext cx="1001490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97042" y="2256291"/>
            <a:ext cx="17893915" cy="7739118"/>
          </a:xfrm>
          <a:custGeom>
            <a:avLst/>
            <a:gdLst/>
            <a:ahLst/>
            <a:cxnLst/>
            <a:rect r="r" b="b" t="t" l="l"/>
            <a:pathLst>
              <a:path h="7739118" w="17893915">
                <a:moveTo>
                  <a:pt x="0" y="0"/>
                </a:moveTo>
                <a:lnTo>
                  <a:pt x="17893916" y="0"/>
                </a:lnTo>
                <a:lnTo>
                  <a:pt x="17893916" y="7739118"/>
                </a:lnTo>
                <a:lnTo>
                  <a:pt x="0" y="7739118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136549" y="1040901"/>
            <a:ext cx="1001490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317308" y="2218191"/>
            <a:ext cx="18922615" cy="7710966"/>
          </a:xfrm>
          <a:custGeom>
            <a:avLst/>
            <a:gdLst/>
            <a:ahLst/>
            <a:cxnLst/>
            <a:rect r="r" b="b" t="t" l="l"/>
            <a:pathLst>
              <a:path h="7710966" w="18922615">
                <a:moveTo>
                  <a:pt x="0" y="0"/>
                </a:moveTo>
                <a:lnTo>
                  <a:pt x="18922616" y="0"/>
                </a:lnTo>
                <a:lnTo>
                  <a:pt x="18922616" y="7710966"/>
                </a:lnTo>
                <a:lnTo>
                  <a:pt x="0" y="7710966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136549" y="1040901"/>
            <a:ext cx="1001490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9988794" y="3901405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1015847" y="2086612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3"/>
                </a:lnTo>
                <a:lnTo>
                  <a:pt x="0" y="621187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909882" y="1829571"/>
            <a:ext cx="1001490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Responsible AI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6361" y="3549786"/>
            <a:ext cx="9059071" cy="461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Reliability and Safety</a:t>
            </a:r>
          </a:p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Privacy and Security</a:t>
            </a:r>
          </a:p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Guardrails</a:t>
            </a:r>
          </a:p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Audit Trails</a:t>
            </a:r>
          </a:p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Private Data</a:t>
            </a:r>
          </a:p>
          <a:p>
            <a:pPr algn="l">
              <a:lnSpc>
                <a:spcPts val="607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9882" y="1829571"/>
            <a:ext cx="1001490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Reponsible AI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280812" y="3343677"/>
            <a:ext cx="9059071" cy="615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Fairness</a:t>
            </a:r>
          </a:p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Inclusiveness</a:t>
            </a:r>
          </a:p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Transparency</a:t>
            </a:r>
          </a:p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Accountability</a:t>
            </a:r>
          </a:p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 u="sng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28" tooltip="https://www.hbs.edu/faculty/Pages/item.aspx?num=66548"/>
              </a:rPr>
              <a:t>Global Evidence on Gender Gaps and Generative AI</a:t>
            </a:r>
          </a:p>
          <a:p>
            <a:pPr algn="l" marL="971550" indent="-485775" lvl="1">
              <a:lnSpc>
                <a:spcPts val="6075"/>
              </a:lnSpc>
              <a:buFont typeface="Arial"/>
              <a:buChar char="•"/>
            </a:pPr>
            <a:r>
              <a:rPr lang="en-US" sz="4500" spc="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TechBridge</a:t>
            </a:r>
          </a:p>
          <a:p>
            <a:pPr algn="l">
              <a:lnSpc>
                <a:spcPts val="6075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523557" y="1347748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5"/>
                </a:lnTo>
                <a:lnTo>
                  <a:pt x="0" y="424718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302569" y="1959315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5"/>
                </a:lnTo>
                <a:lnTo>
                  <a:pt x="0" y="6527925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17852" y="1999243"/>
            <a:ext cx="3662918" cy="5580449"/>
            <a:chOff x="0" y="0"/>
            <a:chExt cx="1144456" cy="1743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4456" cy="1743577"/>
            </a:xfrm>
            <a:custGeom>
              <a:avLst/>
              <a:gdLst/>
              <a:ahLst/>
              <a:cxnLst/>
              <a:rect r="r" b="b" t="t" l="l"/>
              <a:pathLst>
                <a:path h="1743577" w="1144456">
                  <a:moveTo>
                    <a:pt x="35931" y="0"/>
                  </a:moveTo>
                  <a:lnTo>
                    <a:pt x="1108525" y="0"/>
                  </a:lnTo>
                  <a:cubicBezTo>
                    <a:pt x="1128369" y="0"/>
                    <a:pt x="1144456" y="16087"/>
                    <a:pt x="1144456" y="35931"/>
                  </a:cubicBezTo>
                  <a:lnTo>
                    <a:pt x="1144456" y="1707646"/>
                  </a:lnTo>
                  <a:cubicBezTo>
                    <a:pt x="1144456" y="1727490"/>
                    <a:pt x="1128369" y="1743577"/>
                    <a:pt x="1108525" y="1743577"/>
                  </a:cubicBezTo>
                  <a:lnTo>
                    <a:pt x="35931" y="1743577"/>
                  </a:lnTo>
                  <a:cubicBezTo>
                    <a:pt x="16087" y="1743577"/>
                    <a:pt x="0" y="1727490"/>
                    <a:pt x="0" y="1707646"/>
                  </a:cubicBezTo>
                  <a:lnTo>
                    <a:pt x="0" y="35931"/>
                  </a:lnTo>
                  <a:cubicBezTo>
                    <a:pt x="0" y="16087"/>
                    <a:pt x="16087" y="0"/>
                    <a:pt x="3593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44456" cy="1772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328272" y="1999243"/>
            <a:ext cx="3662918" cy="5580449"/>
            <a:chOff x="0" y="0"/>
            <a:chExt cx="1144456" cy="17435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44456" cy="1743577"/>
            </a:xfrm>
            <a:custGeom>
              <a:avLst/>
              <a:gdLst/>
              <a:ahLst/>
              <a:cxnLst/>
              <a:rect r="r" b="b" t="t" l="l"/>
              <a:pathLst>
                <a:path h="1743577" w="1144456">
                  <a:moveTo>
                    <a:pt x="35931" y="0"/>
                  </a:moveTo>
                  <a:lnTo>
                    <a:pt x="1108525" y="0"/>
                  </a:lnTo>
                  <a:cubicBezTo>
                    <a:pt x="1128369" y="0"/>
                    <a:pt x="1144456" y="16087"/>
                    <a:pt x="1144456" y="35931"/>
                  </a:cubicBezTo>
                  <a:lnTo>
                    <a:pt x="1144456" y="1707646"/>
                  </a:lnTo>
                  <a:cubicBezTo>
                    <a:pt x="1144456" y="1727490"/>
                    <a:pt x="1128369" y="1743577"/>
                    <a:pt x="1108525" y="1743577"/>
                  </a:cubicBezTo>
                  <a:lnTo>
                    <a:pt x="35931" y="1743577"/>
                  </a:lnTo>
                  <a:cubicBezTo>
                    <a:pt x="16087" y="1743577"/>
                    <a:pt x="0" y="1727490"/>
                    <a:pt x="0" y="1707646"/>
                  </a:cubicBezTo>
                  <a:lnTo>
                    <a:pt x="0" y="35931"/>
                  </a:lnTo>
                  <a:cubicBezTo>
                    <a:pt x="0" y="16087"/>
                    <a:pt x="16087" y="0"/>
                    <a:pt x="35931" y="0"/>
                  </a:cubicBez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144456" cy="1772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807817" y="1999243"/>
            <a:ext cx="3662918" cy="5580449"/>
            <a:chOff x="0" y="0"/>
            <a:chExt cx="1144456" cy="17435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4456" cy="1743577"/>
            </a:xfrm>
            <a:custGeom>
              <a:avLst/>
              <a:gdLst/>
              <a:ahLst/>
              <a:cxnLst/>
              <a:rect r="r" b="b" t="t" l="l"/>
              <a:pathLst>
                <a:path h="1743577" w="1144456">
                  <a:moveTo>
                    <a:pt x="35931" y="0"/>
                  </a:moveTo>
                  <a:lnTo>
                    <a:pt x="1108525" y="0"/>
                  </a:lnTo>
                  <a:cubicBezTo>
                    <a:pt x="1128369" y="0"/>
                    <a:pt x="1144456" y="16087"/>
                    <a:pt x="1144456" y="35931"/>
                  </a:cubicBezTo>
                  <a:lnTo>
                    <a:pt x="1144456" y="1707646"/>
                  </a:lnTo>
                  <a:cubicBezTo>
                    <a:pt x="1144456" y="1727490"/>
                    <a:pt x="1128369" y="1743577"/>
                    <a:pt x="1108525" y="1743577"/>
                  </a:cubicBezTo>
                  <a:lnTo>
                    <a:pt x="35931" y="1743577"/>
                  </a:lnTo>
                  <a:cubicBezTo>
                    <a:pt x="16087" y="1743577"/>
                    <a:pt x="0" y="1727490"/>
                    <a:pt x="0" y="1707646"/>
                  </a:cubicBezTo>
                  <a:lnTo>
                    <a:pt x="0" y="35931"/>
                  </a:lnTo>
                  <a:cubicBezTo>
                    <a:pt x="0" y="16087"/>
                    <a:pt x="16087" y="0"/>
                    <a:pt x="3593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44456" cy="1772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9"/>
                </a:lnSpc>
              </a:pPr>
            </a:p>
            <a:p>
              <a:pPr algn="ctr">
                <a:lnSpc>
                  <a:spcPts val="26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673759" y="3728089"/>
            <a:ext cx="1937862" cy="1937862"/>
          </a:xfrm>
          <a:custGeom>
            <a:avLst/>
            <a:gdLst/>
            <a:ahLst/>
            <a:cxnLst/>
            <a:rect r="r" b="b" t="t" l="l"/>
            <a:pathLst>
              <a:path h="1937862" w="1937862">
                <a:moveTo>
                  <a:pt x="0" y="0"/>
                </a:moveTo>
                <a:lnTo>
                  <a:pt x="1937863" y="0"/>
                </a:lnTo>
                <a:lnTo>
                  <a:pt x="1937863" y="1937862"/>
                </a:lnTo>
                <a:lnTo>
                  <a:pt x="0" y="1937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07230" y="2163293"/>
            <a:ext cx="366291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5"/>
              </a:lnSpc>
              <a:spcBef>
                <a:spcPct val="0"/>
              </a:spcBef>
            </a:pPr>
            <a:r>
              <a:rPr lang="en-US" sz="4500" spc="270">
                <a:solidFill>
                  <a:srgbClr val="000000"/>
                </a:solidFill>
                <a:latin typeface="Celandine"/>
                <a:ea typeface="Celandine"/>
                <a:cs typeface="Celandine"/>
                <a:sym typeface="Celandine"/>
              </a:rPr>
              <a:t>Entry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04285" y="2137746"/>
            <a:ext cx="3910893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5"/>
              </a:lnSpc>
              <a:spcBef>
                <a:spcPct val="0"/>
              </a:spcBef>
            </a:pPr>
            <a:r>
              <a:rPr lang="en-US" sz="4500" spc="270">
                <a:solidFill>
                  <a:srgbClr val="FFFFFF"/>
                </a:solidFill>
                <a:latin typeface="Celandine"/>
                <a:ea typeface="Celandine"/>
                <a:cs typeface="Celandine"/>
                <a:sym typeface="Celandine"/>
              </a:rPr>
              <a:t>Buiness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7265" y="2163293"/>
            <a:ext cx="366291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5"/>
              </a:lnSpc>
              <a:spcBef>
                <a:spcPct val="0"/>
              </a:spcBef>
            </a:pPr>
            <a:r>
              <a:rPr lang="en-US" sz="4500" spc="270">
                <a:solidFill>
                  <a:srgbClr val="000000"/>
                </a:solidFill>
                <a:latin typeface="Celandine"/>
                <a:ea typeface="Celandine"/>
                <a:cs typeface="Celandine"/>
                <a:sym typeface="Celandine"/>
              </a:rPr>
              <a:t>Enterprise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679793" y="3728089"/>
            <a:ext cx="1937862" cy="1937862"/>
          </a:xfrm>
          <a:custGeom>
            <a:avLst/>
            <a:gdLst/>
            <a:ahLst/>
            <a:cxnLst/>
            <a:rect r="r" b="b" t="t" l="l"/>
            <a:pathLst>
              <a:path h="1937862" w="1937862">
                <a:moveTo>
                  <a:pt x="0" y="0"/>
                </a:moveTo>
                <a:lnTo>
                  <a:pt x="1937862" y="0"/>
                </a:lnTo>
                <a:lnTo>
                  <a:pt x="1937862" y="1937862"/>
                </a:lnTo>
                <a:lnTo>
                  <a:pt x="0" y="1937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190800" y="3728089"/>
            <a:ext cx="1937862" cy="1937862"/>
          </a:xfrm>
          <a:custGeom>
            <a:avLst/>
            <a:gdLst/>
            <a:ahLst/>
            <a:cxnLst/>
            <a:rect r="r" b="b" t="t" l="l"/>
            <a:pathLst>
              <a:path h="1937862" w="1937862">
                <a:moveTo>
                  <a:pt x="0" y="0"/>
                </a:moveTo>
                <a:lnTo>
                  <a:pt x="1937863" y="0"/>
                </a:lnTo>
                <a:lnTo>
                  <a:pt x="1937863" y="1937862"/>
                </a:lnTo>
                <a:lnTo>
                  <a:pt x="0" y="1937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0" id="30"/>
          <p:cNvSpPr txBox="true"/>
          <p:nvPr/>
        </p:nvSpPr>
        <p:spPr>
          <a:xfrm rot="0">
            <a:off x="4059036" y="886121"/>
            <a:ext cx="10014901" cy="822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111"/>
              </a:lnSpc>
              <a:spcBef>
                <a:spcPct val="0"/>
              </a:spcBef>
            </a:pPr>
            <a:r>
              <a:rPr lang="en-US" b="true" sz="6300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Our Pricing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04477" y="6439709"/>
            <a:ext cx="3476428" cy="85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</a:pPr>
            <a:r>
              <a:rPr lang="en-US" sz="2528" spc="151">
                <a:solidFill>
                  <a:srgbClr val="100F0D"/>
                </a:solidFill>
                <a:latin typeface="Celandine"/>
                <a:ea typeface="Celandine"/>
                <a:cs typeface="Celandine"/>
                <a:sym typeface="Celandine"/>
              </a:rPr>
              <a:t>1,000(SB) Solomon</a:t>
            </a:r>
          </a:p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2528" spc="151">
                <a:solidFill>
                  <a:srgbClr val="100F0D"/>
                </a:solidFill>
                <a:latin typeface="Celandine"/>
                <a:ea typeface="Celandine"/>
                <a:cs typeface="Celandine"/>
                <a:sym typeface="Celandine"/>
              </a:rPr>
              <a:t>Bucks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11232" y="5938253"/>
            <a:ext cx="3476428" cy="424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2528" spc="151">
                <a:solidFill>
                  <a:srgbClr val="100F0D"/>
                </a:solidFill>
                <a:latin typeface="Grenze"/>
                <a:ea typeface="Grenze"/>
                <a:cs typeface="Grenze"/>
                <a:sym typeface="Grenze"/>
              </a:rPr>
              <a:t>$0.07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07230" y="2931403"/>
            <a:ext cx="3662918" cy="424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2528" spc="151">
                <a:solidFill>
                  <a:srgbClr val="100F0D"/>
                </a:solidFill>
                <a:latin typeface="Grenze"/>
                <a:ea typeface="Grenze"/>
                <a:cs typeface="Grenze"/>
                <a:sym typeface="Grenze"/>
              </a:rPr>
              <a:t>Up to 250k SB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328566" y="2931403"/>
            <a:ext cx="3662918" cy="424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2528" spc="151">
                <a:solidFill>
                  <a:srgbClr val="FFFFFF"/>
                </a:solidFill>
                <a:latin typeface="Grenze"/>
                <a:ea typeface="Grenze"/>
                <a:cs typeface="Grenze"/>
                <a:sym typeface="Grenze"/>
              </a:rPr>
              <a:t>250k - 1M SB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405786" y="6062341"/>
            <a:ext cx="3476428" cy="424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2528" spc="151">
                <a:solidFill>
                  <a:srgbClr val="FFFFFF"/>
                </a:solidFill>
                <a:latin typeface="Grenze"/>
                <a:ea typeface="Grenze"/>
                <a:cs typeface="Grenze"/>
                <a:sym typeface="Grenze"/>
              </a:rPr>
              <a:t>$0.05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421811" y="6439709"/>
            <a:ext cx="3476428" cy="85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</a:pPr>
            <a:r>
              <a:rPr lang="en-US" sz="2528" spc="151">
                <a:solidFill>
                  <a:srgbClr val="FFFFFF"/>
                </a:solidFill>
                <a:latin typeface="Celandine"/>
                <a:ea typeface="Celandine"/>
                <a:cs typeface="Celandine"/>
                <a:sym typeface="Celandine"/>
              </a:rPr>
              <a:t>1,000(SB) Solomon</a:t>
            </a:r>
          </a:p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2528" spc="151">
                <a:solidFill>
                  <a:srgbClr val="FFFFFF"/>
                </a:solidFill>
                <a:latin typeface="Celandine"/>
                <a:ea typeface="Celandine"/>
                <a:cs typeface="Celandine"/>
                <a:sym typeface="Celandine"/>
              </a:rPr>
              <a:t>Bucks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910510" y="5979635"/>
            <a:ext cx="3476428" cy="424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2528" spc="151">
                <a:solidFill>
                  <a:srgbClr val="100F0D"/>
                </a:solidFill>
                <a:latin typeface="Grenze"/>
                <a:ea typeface="Grenze"/>
                <a:cs typeface="Grenze"/>
                <a:sym typeface="Grenze"/>
              </a:rPr>
              <a:t>$0.03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989962" y="6439709"/>
            <a:ext cx="3476428" cy="85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</a:pPr>
            <a:r>
              <a:rPr lang="en-US" sz="2528" spc="151">
                <a:solidFill>
                  <a:srgbClr val="100F0D"/>
                </a:solidFill>
                <a:latin typeface="Celandine"/>
                <a:ea typeface="Celandine"/>
                <a:cs typeface="Celandine"/>
                <a:sym typeface="Celandine"/>
              </a:rPr>
              <a:t>1,000(SB) Solomon</a:t>
            </a:r>
          </a:p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2528" spc="151">
                <a:solidFill>
                  <a:srgbClr val="100F0D"/>
                </a:solidFill>
                <a:latin typeface="Celandine"/>
                <a:ea typeface="Celandine"/>
                <a:cs typeface="Celandine"/>
                <a:sym typeface="Celandine"/>
              </a:rPr>
              <a:t>Bucks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817265" y="2939726"/>
            <a:ext cx="3662918" cy="424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  <a:spcBef>
                <a:spcPct val="0"/>
              </a:spcBef>
            </a:pPr>
            <a:r>
              <a:rPr lang="en-US" sz="2528" spc="151">
                <a:solidFill>
                  <a:srgbClr val="100F0D"/>
                </a:solidFill>
                <a:latin typeface="Grenze"/>
                <a:ea typeface="Grenze"/>
                <a:cs typeface="Grenze"/>
                <a:sym typeface="Grenze"/>
              </a:rPr>
              <a:t>1M+SB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12164" y="7991132"/>
            <a:ext cx="10014901" cy="4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6"/>
              </a:lnSpc>
            </a:pPr>
            <a:r>
              <a:rPr lang="en-US" sz="30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+  A Freemium Plan when you join -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901965" y="8586507"/>
            <a:ext cx="12329042" cy="710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5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"Secure free 10K Solomon Bucks for your first month and choose a plan based on your business needs."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69691" y="4907659"/>
            <a:ext cx="7356954" cy="3506382"/>
            <a:chOff x="0" y="0"/>
            <a:chExt cx="2065940" cy="98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15785" y="0"/>
                  </a:moveTo>
                  <a:lnTo>
                    <a:pt x="2050155" y="0"/>
                  </a:lnTo>
                  <a:cubicBezTo>
                    <a:pt x="2058873" y="0"/>
                    <a:pt x="2065940" y="7067"/>
                    <a:pt x="2065940" y="15785"/>
                  </a:cubicBezTo>
                  <a:lnTo>
                    <a:pt x="2065940" y="968859"/>
                  </a:lnTo>
                  <a:cubicBezTo>
                    <a:pt x="2065940" y="973045"/>
                    <a:pt x="2064277" y="977060"/>
                    <a:pt x="2061317" y="980020"/>
                  </a:cubicBezTo>
                  <a:cubicBezTo>
                    <a:pt x="2058357" y="982980"/>
                    <a:pt x="2054342" y="984643"/>
                    <a:pt x="2050155" y="984643"/>
                  </a:cubicBezTo>
                  <a:lnTo>
                    <a:pt x="15785" y="984643"/>
                  </a:lnTo>
                  <a:cubicBezTo>
                    <a:pt x="11598" y="984643"/>
                    <a:pt x="7584" y="982980"/>
                    <a:pt x="4623" y="980020"/>
                  </a:cubicBezTo>
                  <a:cubicBezTo>
                    <a:pt x="1663" y="977060"/>
                    <a:pt x="0" y="973045"/>
                    <a:pt x="0" y="968859"/>
                  </a:cubicBezTo>
                  <a:lnTo>
                    <a:pt x="0" y="15785"/>
                  </a:lnTo>
                  <a:cubicBezTo>
                    <a:pt x="0" y="11598"/>
                    <a:pt x="1663" y="7584"/>
                    <a:pt x="4623" y="4623"/>
                  </a:cubicBezTo>
                  <a:cubicBezTo>
                    <a:pt x="7584" y="1663"/>
                    <a:pt x="11598" y="0"/>
                    <a:pt x="15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9092" y="4907659"/>
            <a:ext cx="7356954" cy="3506382"/>
            <a:chOff x="0" y="0"/>
            <a:chExt cx="2065940" cy="9846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15785" y="0"/>
                  </a:moveTo>
                  <a:lnTo>
                    <a:pt x="2050155" y="0"/>
                  </a:lnTo>
                  <a:cubicBezTo>
                    <a:pt x="2058873" y="0"/>
                    <a:pt x="2065940" y="7067"/>
                    <a:pt x="2065940" y="15785"/>
                  </a:cubicBezTo>
                  <a:lnTo>
                    <a:pt x="2065940" y="968859"/>
                  </a:lnTo>
                  <a:cubicBezTo>
                    <a:pt x="2065940" y="973045"/>
                    <a:pt x="2064277" y="977060"/>
                    <a:pt x="2061317" y="980020"/>
                  </a:cubicBezTo>
                  <a:cubicBezTo>
                    <a:pt x="2058357" y="982980"/>
                    <a:pt x="2054342" y="984643"/>
                    <a:pt x="2050155" y="984643"/>
                  </a:cubicBezTo>
                  <a:lnTo>
                    <a:pt x="15785" y="984643"/>
                  </a:lnTo>
                  <a:cubicBezTo>
                    <a:pt x="11598" y="984643"/>
                    <a:pt x="7584" y="982980"/>
                    <a:pt x="4623" y="980020"/>
                  </a:cubicBezTo>
                  <a:cubicBezTo>
                    <a:pt x="1663" y="977060"/>
                    <a:pt x="0" y="973045"/>
                    <a:pt x="0" y="968859"/>
                  </a:cubicBezTo>
                  <a:lnTo>
                    <a:pt x="0" y="15785"/>
                  </a:lnTo>
                  <a:cubicBezTo>
                    <a:pt x="0" y="11598"/>
                    <a:pt x="1663" y="7584"/>
                    <a:pt x="4623" y="4623"/>
                  </a:cubicBezTo>
                  <a:cubicBezTo>
                    <a:pt x="7584" y="1663"/>
                    <a:pt x="11598" y="0"/>
                    <a:pt x="15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104352">
            <a:off x="11116527" y="3394436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0"/>
                </a:lnTo>
                <a:lnTo>
                  <a:pt x="0" y="454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30733" y="5143500"/>
            <a:ext cx="2184526" cy="3129693"/>
          </a:xfrm>
          <a:custGeom>
            <a:avLst/>
            <a:gdLst/>
            <a:ahLst/>
            <a:cxnLst/>
            <a:rect r="r" b="b" t="t" l="l"/>
            <a:pathLst>
              <a:path h="3129693" w="2184526">
                <a:moveTo>
                  <a:pt x="0" y="0"/>
                </a:moveTo>
                <a:lnTo>
                  <a:pt x="2184526" y="0"/>
                </a:lnTo>
                <a:lnTo>
                  <a:pt x="2184526" y="3129693"/>
                </a:lnTo>
                <a:lnTo>
                  <a:pt x="0" y="3129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415989" y="5012444"/>
            <a:ext cx="4157567" cy="103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28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Product Hunt &amp; Business Newsletters (TLDR)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true" rot="7539176">
            <a:off x="6281090" y="3400022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454921"/>
                </a:moveTo>
                <a:lnTo>
                  <a:pt x="1012981" y="454921"/>
                </a:lnTo>
                <a:lnTo>
                  <a:pt x="1012981" y="0"/>
                </a:lnTo>
                <a:lnTo>
                  <a:pt x="0" y="0"/>
                </a:lnTo>
                <a:lnTo>
                  <a:pt x="0" y="45492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1516241">
            <a:off x="1661101" y="5298577"/>
            <a:ext cx="1099101" cy="1099101"/>
          </a:xfrm>
          <a:custGeom>
            <a:avLst/>
            <a:gdLst/>
            <a:ahLst/>
            <a:cxnLst/>
            <a:rect r="r" b="b" t="t" l="l"/>
            <a:pathLst>
              <a:path h="1099101" w="1099101">
                <a:moveTo>
                  <a:pt x="0" y="0"/>
                </a:moveTo>
                <a:lnTo>
                  <a:pt x="1099101" y="0"/>
                </a:lnTo>
                <a:lnTo>
                  <a:pt x="1099101" y="1099101"/>
                </a:lnTo>
                <a:lnTo>
                  <a:pt x="0" y="1099101"/>
                </a:lnTo>
                <a:lnTo>
                  <a:pt x="0" y="0"/>
                </a:lnTo>
                <a:close/>
              </a:path>
            </a:pathLst>
          </a:custGeom>
          <a:blipFill>
            <a:blip r:embed="rId32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880012" y="6096255"/>
            <a:ext cx="2718857" cy="1896403"/>
          </a:xfrm>
          <a:custGeom>
            <a:avLst/>
            <a:gdLst/>
            <a:ahLst/>
            <a:cxnLst/>
            <a:rect r="r" b="b" t="t" l="l"/>
            <a:pathLst>
              <a:path h="1896403" w="2718857">
                <a:moveTo>
                  <a:pt x="0" y="0"/>
                </a:moveTo>
                <a:lnTo>
                  <a:pt x="2718857" y="0"/>
                </a:lnTo>
                <a:lnTo>
                  <a:pt x="2718857" y="1896403"/>
                </a:lnTo>
                <a:lnTo>
                  <a:pt x="0" y="1896403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78499">
            <a:off x="2429825" y="6096255"/>
            <a:ext cx="663090" cy="663090"/>
          </a:xfrm>
          <a:custGeom>
            <a:avLst/>
            <a:gdLst/>
            <a:ahLst/>
            <a:cxnLst/>
            <a:rect r="r" b="b" t="t" l="l"/>
            <a:pathLst>
              <a:path h="663090" w="663090">
                <a:moveTo>
                  <a:pt x="0" y="0"/>
                </a:moveTo>
                <a:lnTo>
                  <a:pt x="663090" y="0"/>
                </a:lnTo>
                <a:lnTo>
                  <a:pt x="663090" y="663090"/>
                </a:lnTo>
                <a:lnTo>
                  <a:pt x="0" y="663090"/>
                </a:lnTo>
                <a:lnTo>
                  <a:pt x="0" y="0"/>
                </a:lnTo>
                <a:close/>
              </a:path>
            </a:pathLst>
          </a:custGeom>
          <a:blipFill>
            <a:blip r:embed="rId35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2669079" y="6141633"/>
            <a:ext cx="3798481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7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Attract early adopters and developers for testing.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598869" y="5842663"/>
            <a:ext cx="4318373" cy="231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7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Quick access with thought leadership content, case studies, and customer testimonials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678479" y="5129943"/>
            <a:ext cx="3708773" cy="618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01"/>
              </a:lnSpc>
            </a:pPr>
            <a:r>
              <a:rPr lang="en-US" sz="342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LinkedIn &amp; Twitter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139988" y="1714291"/>
            <a:ext cx="10659406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Marketing Channels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34147" y="499338"/>
            <a:ext cx="6207078" cy="4385139"/>
            <a:chOff x="0" y="0"/>
            <a:chExt cx="1048738" cy="740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42407" y="0"/>
                  </a:moveTo>
                  <a:lnTo>
                    <a:pt x="1006330" y="0"/>
                  </a:lnTo>
                  <a:cubicBezTo>
                    <a:pt x="1029751" y="0"/>
                    <a:pt x="1048738" y="18986"/>
                    <a:pt x="1048738" y="42407"/>
                  </a:cubicBezTo>
                  <a:lnTo>
                    <a:pt x="1048738" y="698498"/>
                  </a:lnTo>
                  <a:cubicBezTo>
                    <a:pt x="1048738" y="721919"/>
                    <a:pt x="1029751" y="740906"/>
                    <a:pt x="1006330" y="740906"/>
                  </a:cubicBezTo>
                  <a:lnTo>
                    <a:pt x="42407" y="740906"/>
                  </a:lnTo>
                  <a:cubicBezTo>
                    <a:pt x="18986" y="740906"/>
                    <a:pt x="0" y="721919"/>
                    <a:pt x="0" y="698498"/>
                  </a:cubicBezTo>
                  <a:lnTo>
                    <a:pt x="0" y="42407"/>
                  </a:lnTo>
                  <a:cubicBezTo>
                    <a:pt x="0" y="18986"/>
                    <a:pt x="18986" y="0"/>
                    <a:pt x="4240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99338"/>
            <a:ext cx="6207078" cy="4385139"/>
            <a:chOff x="0" y="0"/>
            <a:chExt cx="1048738" cy="740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42407" y="0"/>
                  </a:moveTo>
                  <a:lnTo>
                    <a:pt x="1006330" y="0"/>
                  </a:lnTo>
                  <a:cubicBezTo>
                    <a:pt x="1029751" y="0"/>
                    <a:pt x="1048738" y="18986"/>
                    <a:pt x="1048738" y="42407"/>
                  </a:cubicBezTo>
                  <a:lnTo>
                    <a:pt x="1048738" y="698498"/>
                  </a:lnTo>
                  <a:cubicBezTo>
                    <a:pt x="1048738" y="721919"/>
                    <a:pt x="1029751" y="740906"/>
                    <a:pt x="1006330" y="740906"/>
                  </a:cubicBezTo>
                  <a:lnTo>
                    <a:pt x="42407" y="740906"/>
                  </a:lnTo>
                  <a:cubicBezTo>
                    <a:pt x="18986" y="740906"/>
                    <a:pt x="0" y="721919"/>
                    <a:pt x="0" y="698498"/>
                  </a:cubicBezTo>
                  <a:lnTo>
                    <a:pt x="0" y="42407"/>
                  </a:lnTo>
                  <a:cubicBezTo>
                    <a:pt x="0" y="18986"/>
                    <a:pt x="18986" y="0"/>
                    <a:pt x="4240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3446" y="5370657"/>
            <a:ext cx="6172332" cy="4360592"/>
            <a:chOff x="0" y="0"/>
            <a:chExt cx="1048738" cy="7409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42646" y="0"/>
                  </a:moveTo>
                  <a:lnTo>
                    <a:pt x="1006091" y="0"/>
                  </a:lnTo>
                  <a:cubicBezTo>
                    <a:pt x="1029644" y="0"/>
                    <a:pt x="1048738" y="19093"/>
                    <a:pt x="1048738" y="42646"/>
                  </a:cubicBezTo>
                  <a:lnTo>
                    <a:pt x="1048738" y="698260"/>
                  </a:lnTo>
                  <a:cubicBezTo>
                    <a:pt x="1048738" y="721813"/>
                    <a:pt x="1029644" y="740906"/>
                    <a:pt x="1006091" y="740906"/>
                  </a:cubicBezTo>
                  <a:lnTo>
                    <a:pt x="42646" y="740906"/>
                  </a:lnTo>
                  <a:cubicBezTo>
                    <a:pt x="19093" y="740906"/>
                    <a:pt x="0" y="721813"/>
                    <a:pt x="0" y="698260"/>
                  </a:cubicBezTo>
                  <a:lnTo>
                    <a:pt x="0" y="42646"/>
                  </a:lnTo>
                  <a:cubicBezTo>
                    <a:pt x="0" y="19093"/>
                    <a:pt x="19093" y="0"/>
                    <a:pt x="42646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68893" y="5370657"/>
            <a:ext cx="6172332" cy="4360592"/>
            <a:chOff x="0" y="0"/>
            <a:chExt cx="1048738" cy="7409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42646" y="0"/>
                  </a:moveTo>
                  <a:lnTo>
                    <a:pt x="1006091" y="0"/>
                  </a:lnTo>
                  <a:cubicBezTo>
                    <a:pt x="1029644" y="0"/>
                    <a:pt x="1048738" y="19093"/>
                    <a:pt x="1048738" y="42646"/>
                  </a:cubicBezTo>
                  <a:lnTo>
                    <a:pt x="1048738" y="698260"/>
                  </a:lnTo>
                  <a:cubicBezTo>
                    <a:pt x="1048738" y="721813"/>
                    <a:pt x="1029644" y="740906"/>
                    <a:pt x="1006091" y="740906"/>
                  </a:cubicBezTo>
                  <a:lnTo>
                    <a:pt x="42646" y="740906"/>
                  </a:lnTo>
                  <a:cubicBezTo>
                    <a:pt x="19093" y="740906"/>
                    <a:pt x="0" y="721813"/>
                    <a:pt x="0" y="698260"/>
                  </a:cubicBezTo>
                  <a:lnTo>
                    <a:pt x="0" y="42646"/>
                  </a:lnTo>
                  <a:cubicBezTo>
                    <a:pt x="0" y="19093"/>
                    <a:pt x="19093" y="0"/>
                    <a:pt x="42646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34147" y="499338"/>
            <a:ext cx="6207078" cy="823906"/>
            <a:chOff x="0" y="0"/>
            <a:chExt cx="1048738" cy="1392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1204" y="0"/>
                  </a:moveTo>
                  <a:lnTo>
                    <a:pt x="1027534" y="0"/>
                  </a:lnTo>
                  <a:cubicBezTo>
                    <a:pt x="1039244" y="0"/>
                    <a:pt x="1048738" y="9493"/>
                    <a:pt x="1048738" y="21204"/>
                  </a:cubicBezTo>
                  <a:lnTo>
                    <a:pt x="1048738" y="118002"/>
                  </a:lnTo>
                  <a:cubicBezTo>
                    <a:pt x="1048738" y="129713"/>
                    <a:pt x="1039244" y="139206"/>
                    <a:pt x="1027534" y="139206"/>
                  </a:cubicBezTo>
                  <a:lnTo>
                    <a:pt x="21204" y="139206"/>
                  </a:lnTo>
                  <a:cubicBezTo>
                    <a:pt x="9493" y="139206"/>
                    <a:pt x="0" y="129713"/>
                    <a:pt x="0" y="118002"/>
                  </a:cubicBezTo>
                  <a:lnTo>
                    <a:pt x="0" y="21204"/>
                  </a:lnTo>
                  <a:cubicBezTo>
                    <a:pt x="0" y="9493"/>
                    <a:pt x="9493" y="0"/>
                    <a:pt x="2120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499338"/>
            <a:ext cx="6207078" cy="823906"/>
            <a:chOff x="0" y="0"/>
            <a:chExt cx="1048738" cy="1392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1204" y="0"/>
                  </a:moveTo>
                  <a:lnTo>
                    <a:pt x="1027534" y="0"/>
                  </a:lnTo>
                  <a:cubicBezTo>
                    <a:pt x="1039244" y="0"/>
                    <a:pt x="1048738" y="9493"/>
                    <a:pt x="1048738" y="21204"/>
                  </a:cubicBezTo>
                  <a:lnTo>
                    <a:pt x="1048738" y="118002"/>
                  </a:lnTo>
                  <a:cubicBezTo>
                    <a:pt x="1048738" y="129713"/>
                    <a:pt x="1039244" y="139206"/>
                    <a:pt x="1027534" y="139206"/>
                  </a:cubicBezTo>
                  <a:lnTo>
                    <a:pt x="21204" y="139206"/>
                  </a:lnTo>
                  <a:cubicBezTo>
                    <a:pt x="9493" y="139206"/>
                    <a:pt x="0" y="129713"/>
                    <a:pt x="0" y="118002"/>
                  </a:cubicBezTo>
                  <a:lnTo>
                    <a:pt x="0" y="21204"/>
                  </a:lnTo>
                  <a:cubicBezTo>
                    <a:pt x="0" y="9493"/>
                    <a:pt x="9493" y="0"/>
                    <a:pt x="2120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63446" y="5370657"/>
            <a:ext cx="6172332" cy="819294"/>
            <a:chOff x="0" y="0"/>
            <a:chExt cx="1048738" cy="1392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1323" y="0"/>
                  </a:moveTo>
                  <a:lnTo>
                    <a:pt x="1027415" y="0"/>
                  </a:lnTo>
                  <a:cubicBezTo>
                    <a:pt x="1039191" y="0"/>
                    <a:pt x="1048738" y="9547"/>
                    <a:pt x="1048738" y="21323"/>
                  </a:cubicBezTo>
                  <a:lnTo>
                    <a:pt x="1048738" y="117883"/>
                  </a:lnTo>
                  <a:cubicBezTo>
                    <a:pt x="1048738" y="129659"/>
                    <a:pt x="1039191" y="139206"/>
                    <a:pt x="1027415" y="139206"/>
                  </a:cubicBezTo>
                  <a:lnTo>
                    <a:pt x="21323" y="139206"/>
                  </a:lnTo>
                  <a:cubicBezTo>
                    <a:pt x="9547" y="139206"/>
                    <a:pt x="0" y="129659"/>
                    <a:pt x="0" y="117883"/>
                  </a:cubicBezTo>
                  <a:lnTo>
                    <a:pt x="0" y="21323"/>
                  </a:lnTo>
                  <a:cubicBezTo>
                    <a:pt x="0" y="9547"/>
                    <a:pt x="9547" y="0"/>
                    <a:pt x="213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368893" y="5370657"/>
            <a:ext cx="6172332" cy="819294"/>
            <a:chOff x="0" y="0"/>
            <a:chExt cx="1048738" cy="1392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1323" y="0"/>
                  </a:moveTo>
                  <a:lnTo>
                    <a:pt x="1027415" y="0"/>
                  </a:lnTo>
                  <a:cubicBezTo>
                    <a:pt x="1039191" y="0"/>
                    <a:pt x="1048738" y="9547"/>
                    <a:pt x="1048738" y="21323"/>
                  </a:cubicBezTo>
                  <a:lnTo>
                    <a:pt x="1048738" y="117883"/>
                  </a:lnTo>
                  <a:cubicBezTo>
                    <a:pt x="1048738" y="129659"/>
                    <a:pt x="1039191" y="139206"/>
                    <a:pt x="1027415" y="139206"/>
                  </a:cubicBezTo>
                  <a:lnTo>
                    <a:pt x="21323" y="139206"/>
                  </a:lnTo>
                  <a:cubicBezTo>
                    <a:pt x="9547" y="139206"/>
                    <a:pt x="0" y="129659"/>
                    <a:pt x="0" y="117883"/>
                  </a:cubicBezTo>
                  <a:lnTo>
                    <a:pt x="0" y="21323"/>
                  </a:lnTo>
                  <a:cubicBezTo>
                    <a:pt x="0" y="9547"/>
                    <a:pt x="9547" y="0"/>
                    <a:pt x="213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5058638" y="2118915"/>
            <a:ext cx="2759933" cy="6049169"/>
          </a:xfrm>
          <a:custGeom>
            <a:avLst/>
            <a:gdLst/>
            <a:ahLst/>
            <a:cxnLst/>
            <a:rect r="r" b="b" t="t" l="l"/>
            <a:pathLst>
              <a:path h="6049169" w="2759933">
                <a:moveTo>
                  <a:pt x="0" y="0"/>
                </a:moveTo>
                <a:lnTo>
                  <a:pt x="2759933" y="0"/>
                </a:lnTo>
                <a:lnTo>
                  <a:pt x="2759933" y="6049170"/>
                </a:lnTo>
                <a:lnTo>
                  <a:pt x="0" y="6049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4707664" y="-1177653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6" y="0"/>
                </a:lnTo>
                <a:lnTo>
                  <a:pt x="4017146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6888742" y="-201622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6517369" y="9699693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20"/>
                </a:lnTo>
                <a:lnTo>
                  <a:pt x="0" y="22264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-5400000">
            <a:off x="14841263" y="9353253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7408290" y="8464444"/>
            <a:ext cx="1474587" cy="1587712"/>
          </a:xfrm>
          <a:custGeom>
            <a:avLst/>
            <a:gdLst/>
            <a:ahLst/>
            <a:cxnLst/>
            <a:rect r="r" b="b" t="t" l="l"/>
            <a:pathLst>
              <a:path h="1587712" w="1474587">
                <a:moveTo>
                  <a:pt x="0" y="0"/>
                </a:moveTo>
                <a:lnTo>
                  <a:pt x="1474588" y="0"/>
                </a:lnTo>
                <a:lnTo>
                  <a:pt x="1474588" y="1587712"/>
                </a:lnTo>
                <a:lnTo>
                  <a:pt x="0" y="1587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4833951" y="2067295"/>
            <a:ext cx="2054792" cy="2054792"/>
          </a:xfrm>
          <a:custGeom>
            <a:avLst/>
            <a:gdLst/>
            <a:ahLst/>
            <a:cxnLst/>
            <a:rect r="r" b="b" t="t" l="l"/>
            <a:pathLst>
              <a:path h="2054792" w="2054792">
                <a:moveTo>
                  <a:pt x="0" y="0"/>
                </a:moveTo>
                <a:lnTo>
                  <a:pt x="2054791" y="0"/>
                </a:lnTo>
                <a:lnTo>
                  <a:pt x="2054791" y="2054792"/>
                </a:lnTo>
                <a:lnTo>
                  <a:pt x="0" y="205479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4833951" y="6938614"/>
            <a:ext cx="2054792" cy="2054792"/>
          </a:xfrm>
          <a:custGeom>
            <a:avLst/>
            <a:gdLst/>
            <a:ahLst/>
            <a:cxnLst/>
            <a:rect r="r" b="b" t="t" l="l"/>
            <a:pathLst>
              <a:path h="2054792" w="2054792">
                <a:moveTo>
                  <a:pt x="0" y="0"/>
                </a:moveTo>
                <a:lnTo>
                  <a:pt x="2054791" y="0"/>
                </a:lnTo>
                <a:lnTo>
                  <a:pt x="2054791" y="2054792"/>
                </a:lnTo>
                <a:lnTo>
                  <a:pt x="0" y="205479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55865" t="-53317" r="-39136" b="-41684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142395" y="2063153"/>
            <a:ext cx="2078468" cy="2058934"/>
          </a:xfrm>
          <a:custGeom>
            <a:avLst/>
            <a:gdLst/>
            <a:ahLst/>
            <a:cxnLst/>
            <a:rect r="r" b="b" t="t" l="l"/>
            <a:pathLst>
              <a:path h="2058934" w="2078468">
                <a:moveTo>
                  <a:pt x="0" y="0"/>
                </a:moveTo>
                <a:lnTo>
                  <a:pt x="2078468" y="0"/>
                </a:lnTo>
                <a:lnTo>
                  <a:pt x="2078468" y="2058934"/>
                </a:lnTo>
                <a:lnTo>
                  <a:pt x="0" y="205893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2166071" y="6885276"/>
            <a:ext cx="2054792" cy="2054792"/>
          </a:xfrm>
          <a:custGeom>
            <a:avLst/>
            <a:gdLst/>
            <a:ahLst/>
            <a:cxnLst/>
            <a:rect r="r" b="b" t="t" l="l"/>
            <a:pathLst>
              <a:path h="2054792" w="2054792">
                <a:moveTo>
                  <a:pt x="0" y="0"/>
                </a:moveTo>
                <a:lnTo>
                  <a:pt x="2054792" y="0"/>
                </a:lnTo>
                <a:lnTo>
                  <a:pt x="2054792" y="2054792"/>
                </a:lnTo>
                <a:lnTo>
                  <a:pt x="0" y="205479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176674" t="-138000" r="-159849" b="-344399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8724718" y="741609"/>
            <a:ext cx="4607097" cy="37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6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Michael Lee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17109" y="5602153"/>
            <a:ext cx="4581307" cy="38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6"/>
              </a:lnSpc>
            </a:pPr>
            <a:r>
              <a:rPr lang="en-US" sz="26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Kimberly Odili-Onu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19270" y="732598"/>
            <a:ext cx="5098099" cy="37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6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Lauren Wong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822557" y="5593193"/>
            <a:ext cx="4359072" cy="38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6"/>
              </a:lnSpc>
            </a:pPr>
            <a:r>
              <a:rPr lang="en-US" sz="26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Praveen Bevara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583513" y="1442407"/>
            <a:ext cx="3707783" cy="3595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1971" spc="1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Hackathon Role: Technical Architect</a:t>
            </a:r>
          </a:p>
          <a:p>
            <a:pPr algn="l">
              <a:lnSpc>
                <a:spcPts val="2661"/>
              </a:lnSpc>
            </a:pPr>
          </a:p>
          <a:p>
            <a:pPr algn="l">
              <a:lnSpc>
                <a:spcPts val="2661"/>
              </a:lnSpc>
            </a:pPr>
            <a:r>
              <a:rPr lang="en-US" sz="1971" spc="1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Skills: IT Auditing, Finance, DevOps</a:t>
            </a:r>
          </a:p>
          <a:p>
            <a:pPr algn="l">
              <a:lnSpc>
                <a:spcPts val="2661"/>
              </a:lnSpc>
            </a:pPr>
          </a:p>
          <a:p>
            <a:pPr algn="l">
              <a:lnSpc>
                <a:spcPts val="2661"/>
              </a:lnSpc>
            </a:pPr>
            <a:r>
              <a:rPr lang="en-US" sz="1971" spc="1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Education: Master’s in Computer Science at GeorgiaTech</a:t>
            </a:r>
          </a:p>
          <a:p>
            <a:pPr algn="l">
              <a:lnSpc>
                <a:spcPts val="2661"/>
              </a:lnSpc>
            </a:pPr>
          </a:p>
          <a:p>
            <a:pPr algn="l" marL="0" indent="0" lvl="0">
              <a:lnSpc>
                <a:spcPts val="2661"/>
              </a:lnSpc>
              <a:spcBef>
                <a:spcPct val="0"/>
              </a:spcBef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1278065" y="6300606"/>
            <a:ext cx="3707783" cy="324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6"/>
              </a:lnSpc>
            </a:pPr>
            <a:r>
              <a:rPr lang="en-US" sz="1960" spc="1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Hackathon Role: Sales &amp; Marketing Manager</a:t>
            </a: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  <a:r>
              <a:rPr lang="en-US" sz="1960" spc="1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Skills: Power BI, Tableau, financial modeling, </a:t>
            </a:r>
          </a:p>
          <a:p>
            <a:pPr algn="l">
              <a:lnSpc>
                <a:spcPts val="2646"/>
              </a:lnSpc>
            </a:pPr>
            <a:r>
              <a:rPr lang="en-US" sz="1960" spc="1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MATLAB, R, Python</a:t>
            </a:r>
          </a:p>
          <a:p>
            <a:pPr algn="l">
              <a:lnSpc>
                <a:spcPts val="2646"/>
              </a:lnSpc>
            </a:pPr>
          </a:p>
          <a:p>
            <a:pPr algn="l" marL="0" indent="0" lvl="0">
              <a:lnSpc>
                <a:spcPts val="2646"/>
              </a:lnSpc>
              <a:spcBef>
                <a:spcPct val="0"/>
              </a:spcBef>
            </a:pPr>
            <a:r>
              <a:rPr lang="en-US" sz="1960" spc="1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Education: Bachelor’s in Finance at Texas State University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583513" y="6331910"/>
            <a:ext cx="3707783" cy="324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6"/>
              </a:lnSpc>
            </a:pPr>
            <a:r>
              <a:rPr lang="en-US" sz="1960" spc="1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Hackathon Role: Network Engineer</a:t>
            </a:r>
          </a:p>
          <a:p>
            <a:pPr algn="l">
              <a:lnSpc>
                <a:spcPts val="2646"/>
              </a:lnSpc>
            </a:pPr>
          </a:p>
          <a:p>
            <a:pPr algn="l">
              <a:lnSpc>
                <a:spcPts val="2646"/>
              </a:lnSpc>
            </a:pPr>
            <a:r>
              <a:rPr lang="en-US" sz="1960" spc="1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Skills: Python, SQL, Azure, Security, Networking, Solidity</a:t>
            </a:r>
          </a:p>
          <a:p>
            <a:pPr algn="l">
              <a:lnSpc>
                <a:spcPts val="2646"/>
              </a:lnSpc>
            </a:pPr>
          </a:p>
          <a:p>
            <a:pPr algn="l" marL="0" indent="0" lvl="0">
              <a:lnSpc>
                <a:spcPts val="2646"/>
              </a:lnSpc>
              <a:spcBef>
                <a:spcPct val="0"/>
              </a:spcBef>
            </a:pPr>
            <a:r>
              <a:rPr lang="en-US" sz="1960" spc="1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Education: Bachelor’s in Information Security at </a:t>
            </a:r>
          </a:p>
          <a:p>
            <a:pPr algn="l" marL="0" indent="0" lvl="0">
              <a:lnSpc>
                <a:spcPts val="2646"/>
              </a:lnSpc>
              <a:spcBef>
                <a:spcPct val="0"/>
              </a:spcBef>
            </a:pPr>
            <a:r>
              <a:rPr lang="en-US" sz="1960" spc="11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Chandigarh University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20114" y="1442407"/>
            <a:ext cx="3707783" cy="3267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</a:pPr>
            <a:r>
              <a:rPr lang="en-US" sz="1971" spc="1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Hackathon Role: UX/UI Designer, Business Analyst</a:t>
            </a:r>
          </a:p>
          <a:p>
            <a:pPr algn="l">
              <a:lnSpc>
                <a:spcPts val="2661"/>
              </a:lnSpc>
            </a:pPr>
          </a:p>
          <a:p>
            <a:pPr algn="l">
              <a:lnSpc>
                <a:spcPts val="2661"/>
              </a:lnSpc>
            </a:pPr>
            <a:r>
              <a:rPr lang="en-US" sz="1971" spc="1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Skills: Figma, Power BI, Adobe Creative Suite, Canva, Azure DevOps</a:t>
            </a:r>
          </a:p>
          <a:p>
            <a:pPr algn="l">
              <a:lnSpc>
                <a:spcPts val="2661"/>
              </a:lnSpc>
            </a:pPr>
          </a:p>
          <a:p>
            <a:pPr algn="l" marL="0" indent="0" lvl="0">
              <a:lnSpc>
                <a:spcPts val="2661"/>
              </a:lnSpc>
              <a:spcBef>
                <a:spcPct val="0"/>
              </a:spcBef>
            </a:pPr>
            <a:r>
              <a:rPr lang="en-US" sz="1971" spc="1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Education: Master’s in Computer Science at GeorgiaTech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93684" y="3851036"/>
            <a:ext cx="6207078" cy="4385139"/>
            <a:chOff x="0" y="0"/>
            <a:chExt cx="1048738" cy="740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42407" y="0"/>
                  </a:moveTo>
                  <a:lnTo>
                    <a:pt x="1006330" y="0"/>
                  </a:lnTo>
                  <a:cubicBezTo>
                    <a:pt x="1029751" y="0"/>
                    <a:pt x="1048738" y="18986"/>
                    <a:pt x="1048738" y="42407"/>
                  </a:cubicBezTo>
                  <a:lnTo>
                    <a:pt x="1048738" y="698498"/>
                  </a:lnTo>
                  <a:cubicBezTo>
                    <a:pt x="1048738" y="721919"/>
                    <a:pt x="1029751" y="740906"/>
                    <a:pt x="1006330" y="740906"/>
                  </a:cubicBezTo>
                  <a:lnTo>
                    <a:pt x="42407" y="740906"/>
                  </a:lnTo>
                  <a:cubicBezTo>
                    <a:pt x="18986" y="740906"/>
                    <a:pt x="0" y="721919"/>
                    <a:pt x="0" y="698498"/>
                  </a:cubicBezTo>
                  <a:lnTo>
                    <a:pt x="0" y="42407"/>
                  </a:lnTo>
                  <a:cubicBezTo>
                    <a:pt x="0" y="18986"/>
                    <a:pt x="18986" y="0"/>
                    <a:pt x="4240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01191" y="3851036"/>
            <a:ext cx="6207078" cy="4385139"/>
            <a:chOff x="0" y="0"/>
            <a:chExt cx="1048738" cy="740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42407" y="0"/>
                  </a:moveTo>
                  <a:lnTo>
                    <a:pt x="1006330" y="0"/>
                  </a:lnTo>
                  <a:cubicBezTo>
                    <a:pt x="1029751" y="0"/>
                    <a:pt x="1048738" y="18986"/>
                    <a:pt x="1048738" y="42407"/>
                  </a:cubicBezTo>
                  <a:lnTo>
                    <a:pt x="1048738" y="698498"/>
                  </a:lnTo>
                  <a:cubicBezTo>
                    <a:pt x="1048738" y="721919"/>
                    <a:pt x="1029751" y="740906"/>
                    <a:pt x="1006330" y="740906"/>
                  </a:cubicBezTo>
                  <a:lnTo>
                    <a:pt x="42407" y="740906"/>
                  </a:lnTo>
                  <a:cubicBezTo>
                    <a:pt x="18986" y="740906"/>
                    <a:pt x="0" y="721919"/>
                    <a:pt x="0" y="698498"/>
                  </a:cubicBezTo>
                  <a:lnTo>
                    <a:pt x="0" y="42407"/>
                  </a:lnTo>
                  <a:cubicBezTo>
                    <a:pt x="0" y="18986"/>
                    <a:pt x="18986" y="0"/>
                    <a:pt x="4240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93684" y="3851036"/>
            <a:ext cx="6207078" cy="823906"/>
            <a:chOff x="0" y="0"/>
            <a:chExt cx="1048738" cy="1392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1204" y="0"/>
                  </a:moveTo>
                  <a:lnTo>
                    <a:pt x="1027534" y="0"/>
                  </a:lnTo>
                  <a:cubicBezTo>
                    <a:pt x="1039244" y="0"/>
                    <a:pt x="1048738" y="9493"/>
                    <a:pt x="1048738" y="21204"/>
                  </a:cubicBezTo>
                  <a:lnTo>
                    <a:pt x="1048738" y="118002"/>
                  </a:lnTo>
                  <a:cubicBezTo>
                    <a:pt x="1048738" y="129713"/>
                    <a:pt x="1039244" y="139206"/>
                    <a:pt x="1027534" y="139206"/>
                  </a:cubicBezTo>
                  <a:lnTo>
                    <a:pt x="21204" y="139206"/>
                  </a:lnTo>
                  <a:cubicBezTo>
                    <a:pt x="9493" y="139206"/>
                    <a:pt x="0" y="129713"/>
                    <a:pt x="0" y="118002"/>
                  </a:cubicBezTo>
                  <a:lnTo>
                    <a:pt x="0" y="21204"/>
                  </a:lnTo>
                  <a:cubicBezTo>
                    <a:pt x="0" y="9493"/>
                    <a:pt x="9493" y="0"/>
                    <a:pt x="2120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01191" y="3851036"/>
            <a:ext cx="6207078" cy="823906"/>
            <a:chOff x="0" y="0"/>
            <a:chExt cx="1048738" cy="139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1204" y="0"/>
                  </a:moveTo>
                  <a:lnTo>
                    <a:pt x="1027534" y="0"/>
                  </a:lnTo>
                  <a:cubicBezTo>
                    <a:pt x="1039244" y="0"/>
                    <a:pt x="1048738" y="9493"/>
                    <a:pt x="1048738" y="21204"/>
                  </a:cubicBezTo>
                  <a:lnTo>
                    <a:pt x="1048738" y="118002"/>
                  </a:lnTo>
                  <a:cubicBezTo>
                    <a:pt x="1048738" y="129713"/>
                    <a:pt x="1039244" y="139206"/>
                    <a:pt x="1027534" y="139206"/>
                  </a:cubicBezTo>
                  <a:lnTo>
                    <a:pt x="21204" y="139206"/>
                  </a:lnTo>
                  <a:cubicBezTo>
                    <a:pt x="9493" y="139206"/>
                    <a:pt x="0" y="129713"/>
                    <a:pt x="0" y="118002"/>
                  </a:cubicBezTo>
                  <a:lnTo>
                    <a:pt x="0" y="21204"/>
                  </a:lnTo>
                  <a:cubicBezTo>
                    <a:pt x="0" y="9493"/>
                    <a:pt x="9493" y="0"/>
                    <a:pt x="2120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10800000">
            <a:off x="14707664" y="-1177653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6" y="0"/>
                </a:lnTo>
                <a:lnTo>
                  <a:pt x="4017146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888742" y="-201622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6517369" y="9699693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20"/>
                </a:lnTo>
                <a:lnTo>
                  <a:pt x="0" y="2226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5400000">
            <a:off x="14841263" y="9353253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7408290" y="8464444"/>
            <a:ext cx="1474587" cy="1587712"/>
          </a:xfrm>
          <a:custGeom>
            <a:avLst/>
            <a:gdLst/>
            <a:ahLst/>
            <a:cxnLst/>
            <a:rect r="r" b="b" t="t" l="l"/>
            <a:pathLst>
              <a:path h="1587712" w="1474587">
                <a:moveTo>
                  <a:pt x="0" y="0"/>
                </a:moveTo>
                <a:lnTo>
                  <a:pt x="1474588" y="0"/>
                </a:lnTo>
                <a:lnTo>
                  <a:pt x="1474588" y="1587712"/>
                </a:lnTo>
                <a:lnTo>
                  <a:pt x="0" y="15877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6224657" y="5332527"/>
            <a:ext cx="2079113" cy="2079113"/>
          </a:xfrm>
          <a:custGeom>
            <a:avLst/>
            <a:gdLst/>
            <a:ahLst/>
            <a:cxnLst/>
            <a:rect r="r" b="b" t="t" l="l"/>
            <a:pathLst>
              <a:path h="2079113" w="2079113">
                <a:moveTo>
                  <a:pt x="0" y="0"/>
                </a:moveTo>
                <a:lnTo>
                  <a:pt x="2079112" y="0"/>
                </a:lnTo>
                <a:lnTo>
                  <a:pt x="2079112" y="2079112"/>
                </a:lnTo>
                <a:lnTo>
                  <a:pt x="0" y="20791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40753" t="-4676" r="-36499" b="-72575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188715" y="5332527"/>
            <a:ext cx="2079113" cy="2079113"/>
          </a:xfrm>
          <a:custGeom>
            <a:avLst/>
            <a:gdLst/>
            <a:ahLst/>
            <a:cxnLst/>
            <a:rect r="r" b="b" t="t" l="l"/>
            <a:pathLst>
              <a:path h="2079113" w="2079113">
                <a:moveTo>
                  <a:pt x="0" y="0"/>
                </a:moveTo>
                <a:lnTo>
                  <a:pt x="2079113" y="0"/>
                </a:lnTo>
                <a:lnTo>
                  <a:pt x="2079113" y="2079112"/>
                </a:lnTo>
                <a:lnTo>
                  <a:pt x="0" y="207911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9688" t="-4952" r="-11885" b="-16622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784254" y="4093307"/>
            <a:ext cx="4607097" cy="37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6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Kyle Johnson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91761" y="4084297"/>
            <a:ext cx="5098099" cy="37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6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Chinmay Anaokar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87166" y="5011339"/>
            <a:ext cx="3373882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700"/>
              </a:lnSpc>
              <a:buFont typeface="Arial"/>
              <a:buChar char="•"/>
            </a:pPr>
            <a:r>
              <a:rPr lang="en-US" sz="2000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Senior Cloud Solution Architect at Microsoft</a:t>
            </a:r>
          </a:p>
          <a:p>
            <a:pPr algn="l" marL="431801" indent="-215900" lvl="1">
              <a:lnSpc>
                <a:spcPts val="2700"/>
              </a:lnSpc>
              <a:buFont typeface="Arial"/>
              <a:buChar char="•"/>
            </a:pPr>
            <a:r>
              <a:rPr lang="en-US" sz="2000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Associate Professor at UMGC</a:t>
            </a:r>
          </a:p>
          <a:p>
            <a:pPr algn="l" marL="431801" indent="-215900" lvl="1">
              <a:lnSpc>
                <a:spcPts val="2700"/>
              </a:lnSpc>
              <a:buFont typeface="Arial"/>
              <a:buChar char="•"/>
            </a:pPr>
            <a:r>
              <a:rPr lang="en-US" sz="2000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LinkedIn: https://www.linkedin.com/in/kyleljohnson/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59729" y="1017308"/>
            <a:ext cx="1016854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Special Thanks To Our Advisors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39069" y="4884384"/>
            <a:ext cx="346702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700"/>
              </a:lnSpc>
              <a:buFont typeface="Arial"/>
              <a:buChar char="•"/>
            </a:pPr>
            <a:r>
              <a:rPr lang="en-US" sz="2000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Building Scalable SaaS</a:t>
            </a:r>
          </a:p>
          <a:p>
            <a:pPr algn="l" marL="431801" indent="-215900" lvl="1">
              <a:lnSpc>
                <a:spcPts val="2700"/>
              </a:lnSpc>
              <a:buFont typeface="Arial"/>
              <a:buChar char="•"/>
            </a:pPr>
            <a:r>
              <a:rPr lang="en-US" sz="2000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Cloud &amp; AI Strategist </a:t>
            </a:r>
          </a:p>
          <a:p>
            <a:pPr algn="l" marL="431801" indent="-215900" lvl="1">
              <a:lnSpc>
                <a:spcPts val="2700"/>
              </a:lnSpc>
              <a:buFont typeface="Arial"/>
              <a:buChar char="•"/>
            </a:pPr>
            <a:r>
              <a:rPr lang="en-US" sz="2000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Tech Leader </a:t>
            </a:r>
          </a:p>
          <a:p>
            <a:pPr algn="l" marL="431801" indent="-215900" lvl="1">
              <a:lnSpc>
                <a:spcPts val="2700"/>
              </a:lnSpc>
              <a:buFont typeface="Arial"/>
              <a:buChar char="•"/>
            </a:pPr>
            <a:r>
              <a:rPr lang="en-US" sz="2000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AWS Authorized Instructor</a:t>
            </a:r>
          </a:p>
          <a:p>
            <a:pPr algn="l" marL="431801" indent="-215900" lvl="1">
              <a:lnSpc>
                <a:spcPts val="2700"/>
              </a:lnSpc>
              <a:buFont typeface="Arial"/>
              <a:buChar char="•"/>
            </a:pPr>
            <a:r>
              <a:rPr lang="en-US" sz="2000" spc="12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LinkedIn: https://www.linkedin.com/in/chinmay-anaokar/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35340" y="369460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Judgement of Solomon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4807557"/>
            <a:ext cx="7707571" cy="432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Judgement of Solomon is a story from the Old Testament in which Solomon ruled between two women who both claimed to be the mother of a child. Solomon ordered the baby be cut in half, with each woman to receive one half. 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first woman accepted the compromise as fair, but the second begged Solomon to give the baby to her rival, preferring the baby to live, even without her. 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Solomon ordered the baby given to the second woman, as her love was selfless, as opposed to the first woman's selfish disregard for the baby's actual well-being.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2040" y="4727308"/>
            <a:ext cx="7025086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 Cases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70625" y="1388988"/>
            <a:ext cx="4572611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AI-d</a:t>
            </a:r>
            <a:r>
              <a:rPr lang="en-US" sz="2499" spc="3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riven business strategy – Acts as a change management expert, offering real-time insights and structured frameworks.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70625" y="4083836"/>
            <a:ext cx="4754642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499" spc="3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eamless workflow integration – Supports ROI calculations, Kanban planning, research aggregation, and strategy execution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70625" y="6776301"/>
            <a:ext cx="4132127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</a:t>
            </a:r>
            <a:r>
              <a:rPr lang="en-US" sz="2499" spc="3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omizable &amp; scalable – Works with preloaded or custom frameworks, making it adaptable across industries.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3209977">
            <a:off x="7522433" y="7002830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2700000">
            <a:off x="7522433" y="298534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0"/>
                </a:lnTo>
                <a:lnTo>
                  <a:pt x="0" y="454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500062" y="4993243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733316" y="4823914"/>
            <a:ext cx="502056" cy="5020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892972" y="4823914"/>
            <a:ext cx="502056" cy="5020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053442" y="4823914"/>
            <a:ext cx="502056" cy="5020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515256" y="2227399"/>
            <a:ext cx="975954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Go-Live Timeline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15256" y="561388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0.5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92972" y="561388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30822" y="6321906"/>
            <a:ext cx="4499771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5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Minimum Viable Product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86214" y="5613880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100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17702" y="6321906"/>
            <a:ext cx="4475593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5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Broad Adoption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6" id="26"/>
          <p:cNvSpPr txBox="true"/>
          <p:nvPr/>
        </p:nvSpPr>
        <p:spPr>
          <a:xfrm rot="0">
            <a:off x="4152871" y="6321906"/>
            <a:ext cx="2732862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5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64609" y="1499419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08646" y="4112341"/>
            <a:ext cx="1541626" cy="2055501"/>
          </a:xfrm>
          <a:custGeom>
            <a:avLst/>
            <a:gdLst/>
            <a:ahLst/>
            <a:cxnLst/>
            <a:rect r="r" b="b" t="t" l="l"/>
            <a:pathLst>
              <a:path h="2055501" w="1541626">
                <a:moveTo>
                  <a:pt x="0" y="0"/>
                </a:moveTo>
                <a:lnTo>
                  <a:pt x="1541625" y="0"/>
                </a:lnTo>
                <a:lnTo>
                  <a:pt x="1541625" y="2055502"/>
                </a:lnTo>
                <a:lnTo>
                  <a:pt x="0" y="2055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06092" y="7066570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118917" y="1547255"/>
            <a:ext cx="1521152" cy="1697240"/>
          </a:xfrm>
          <a:custGeom>
            <a:avLst/>
            <a:gdLst/>
            <a:ahLst/>
            <a:cxnLst/>
            <a:rect r="r" b="b" t="t" l="l"/>
            <a:pathLst>
              <a:path h="1697240" w="1521152">
                <a:moveTo>
                  <a:pt x="0" y="0"/>
                </a:moveTo>
                <a:lnTo>
                  <a:pt x="1521151" y="0"/>
                </a:lnTo>
                <a:lnTo>
                  <a:pt x="1521151" y="1697240"/>
                </a:lnTo>
                <a:lnTo>
                  <a:pt x="0" y="16972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944417" y="7131683"/>
            <a:ext cx="1907691" cy="1635845"/>
          </a:xfrm>
          <a:custGeom>
            <a:avLst/>
            <a:gdLst/>
            <a:ahLst/>
            <a:cxnLst/>
            <a:rect r="r" b="b" t="t" l="l"/>
            <a:pathLst>
              <a:path h="1635845" w="1907691">
                <a:moveTo>
                  <a:pt x="0" y="0"/>
                </a:moveTo>
                <a:lnTo>
                  <a:pt x="1907692" y="0"/>
                </a:lnTo>
                <a:lnTo>
                  <a:pt x="1907692" y="1635845"/>
                </a:lnTo>
                <a:lnTo>
                  <a:pt x="0" y="16358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016656" y="4273120"/>
            <a:ext cx="1776392" cy="1676470"/>
          </a:xfrm>
          <a:custGeom>
            <a:avLst/>
            <a:gdLst/>
            <a:ahLst/>
            <a:cxnLst/>
            <a:rect r="r" b="b" t="t" l="l"/>
            <a:pathLst>
              <a:path h="1676470" w="1776392">
                <a:moveTo>
                  <a:pt x="0" y="0"/>
                </a:moveTo>
                <a:lnTo>
                  <a:pt x="1776392" y="0"/>
                </a:lnTo>
                <a:lnTo>
                  <a:pt x="1776392" y="1676470"/>
                </a:lnTo>
                <a:lnTo>
                  <a:pt x="0" y="16764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4101836" y="1884150"/>
            <a:ext cx="2816627" cy="92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26" indent="-183513" lvl="1">
              <a:lnSpc>
                <a:spcPts val="2532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Vite </a:t>
            </a:r>
          </a:p>
          <a:p>
            <a:pPr algn="l" marL="367026" indent="-183513" lvl="1">
              <a:lnSpc>
                <a:spcPts val="2532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Node.js</a:t>
            </a:r>
          </a:p>
          <a:p>
            <a:pPr algn="l" marL="367026" indent="-183513" lvl="1">
              <a:lnSpc>
                <a:spcPts val="2532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React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101836" y="5063730"/>
            <a:ext cx="2816627" cy="299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533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N8N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01836" y="7545766"/>
            <a:ext cx="2816627" cy="613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533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Mermaid Markdown</a:t>
            </a:r>
          </a:p>
          <a:p>
            <a:pPr algn="l" marL="367031" indent="-183515" lvl="1">
              <a:lnSpc>
                <a:spcPts val="2533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SERP API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324646" y="1798200"/>
            <a:ext cx="2816627" cy="1556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29" indent="-183514" lvl="1">
              <a:lnSpc>
                <a:spcPts val="2532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OpenAI Service</a:t>
            </a:r>
          </a:p>
          <a:p>
            <a:pPr algn="l" marL="367029" indent="-183514" lvl="1">
              <a:lnSpc>
                <a:spcPts val="2532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Embeddings</a:t>
            </a:r>
          </a:p>
          <a:p>
            <a:pPr algn="l" marL="367029" indent="-183514" lvl="1">
              <a:lnSpc>
                <a:spcPts val="2532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Virtual Machine</a:t>
            </a:r>
          </a:p>
          <a:p>
            <a:pPr algn="l" marL="367029" indent="-183514" lvl="1">
              <a:lnSpc>
                <a:spcPts val="2532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App Service</a:t>
            </a:r>
          </a:p>
          <a:p>
            <a:pPr algn="l" marL="367029" indent="-183514" lvl="1">
              <a:lnSpc>
                <a:spcPts val="2532"/>
              </a:lnSpc>
              <a:buFont typeface="Arial"/>
              <a:buChar char="•"/>
            </a:pPr>
            <a:r>
              <a:rPr lang="en-US" sz="1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Sharepoint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24646" y="4774117"/>
            <a:ext cx="2816627" cy="299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533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Elestio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987414" y="4565650"/>
            <a:ext cx="4297511" cy="126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85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Technologies Used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324646" y="1207002"/>
            <a:ext cx="2816627" cy="45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4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AI Services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101836" y="1207002"/>
            <a:ext cx="2816627" cy="45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4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Frontend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101836" y="4011437"/>
            <a:ext cx="3157464" cy="94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4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Workflow Automation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324646" y="4123939"/>
            <a:ext cx="2816627" cy="45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4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DevOps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324646" y="6870034"/>
            <a:ext cx="2816627" cy="94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4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 Technologies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324646" y="7945851"/>
            <a:ext cx="2816627" cy="613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31" indent="-183515" lvl="1">
              <a:lnSpc>
                <a:spcPts val="2533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Supabase</a:t>
            </a:r>
          </a:p>
          <a:p>
            <a:pPr algn="l" marL="367031" indent="-183515" lvl="1">
              <a:lnSpc>
                <a:spcPts val="2533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PostgreSQL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4101836" y="6869999"/>
            <a:ext cx="2816627" cy="456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4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Miscellaneous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532568" y="2770291"/>
            <a:ext cx="7457424" cy="678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8"/>
              </a:lnSpc>
            </a:pPr>
            <a:r>
              <a:rPr lang="en-US" b="true" sz="2843" spc="1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 Persona</a:t>
            </a:r>
            <a:r>
              <a:rPr lang="en-US" sz="2843" spc="1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r>
              <a:rPr lang="en-US" sz="2843" i="true" spc="17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Daniel Carter</a:t>
            </a:r>
          </a:p>
          <a:p>
            <a:pPr algn="l" marL="613931" indent="-306965" lvl="1">
              <a:lnSpc>
                <a:spcPts val="3838"/>
              </a:lnSpc>
              <a:buFont typeface="Arial"/>
              <a:buChar char="•"/>
            </a:pPr>
            <a:r>
              <a:rPr lang="en-US" sz="2843" spc="1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35-year-old middle manager in San Francisco, earning $280,000 annually.</a:t>
            </a:r>
          </a:p>
          <a:p>
            <a:pPr algn="l" marL="613931" indent="-306965" lvl="1">
              <a:lnSpc>
                <a:spcPts val="3838"/>
              </a:lnSpc>
              <a:buFont typeface="Arial"/>
              <a:buChar char="•"/>
            </a:pPr>
            <a:r>
              <a:rPr lang="en-US" sz="2843" spc="1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Manages a team of 12 and works with the CEO on cost optimization and strategic investments.</a:t>
            </a:r>
          </a:p>
          <a:p>
            <a:pPr algn="l" marL="613931" indent="-306965" lvl="1">
              <a:lnSpc>
                <a:spcPts val="3838"/>
              </a:lnSpc>
              <a:buFont typeface="Arial"/>
              <a:buChar char="•"/>
            </a:pPr>
            <a:r>
              <a:rPr lang="en-US" sz="2843" spc="1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Struggles with fragmented data and complex spreadsheets when calculating ROI.</a:t>
            </a:r>
          </a:p>
          <a:p>
            <a:pPr algn="l" marL="613931" indent="-306965" lvl="1">
              <a:lnSpc>
                <a:spcPts val="3838"/>
              </a:lnSpc>
              <a:buFont typeface="Arial"/>
              <a:buChar char="•"/>
            </a:pPr>
            <a:r>
              <a:rPr lang="en-US" sz="2843" spc="1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Needs a tool to simplify ROI calculations and provide actionable insights.</a:t>
            </a:r>
          </a:p>
          <a:p>
            <a:pPr algn="l">
              <a:lnSpc>
                <a:spcPts val="3838"/>
              </a:lnSpc>
            </a:pPr>
          </a:p>
        </p:txBody>
      </p:sp>
      <p:sp>
        <p:nvSpPr>
          <p:cNvPr name="AutoShape 16" id="16"/>
          <p:cNvSpPr/>
          <p:nvPr/>
        </p:nvSpPr>
        <p:spPr>
          <a:xfrm flipH="true" flipV="true">
            <a:off x="9332893" y="3262398"/>
            <a:ext cx="0" cy="52833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9888012" y="2770291"/>
            <a:ext cx="7606797" cy="643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3"/>
              </a:lnSpc>
              <a:spcBef>
                <a:spcPct val="0"/>
              </a:spcBef>
            </a:pPr>
            <a:r>
              <a:rPr lang="en-US" b="true" sz="2921" spc="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Solution Features</a:t>
            </a:r>
            <a:r>
              <a:rPr lang="en-US" sz="2921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630694" indent="-315347" lvl="1">
              <a:lnSpc>
                <a:spcPts val="3943"/>
              </a:lnSpc>
              <a:buFont typeface="Arial"/>
              <a:buChar char="•"/>
            </a:pPr>
            <a:r>
              <a:rPr lang="en-US" sz="2921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ROI Calculator: Streamlines financial data input, generates insights, and visualizes ROI.</a:t>
            </a:r>
          </a:p>
          <a:p>
            <a:pPr algn="l" marL="630694" indent="-315347" lvl="1">
              <a:lnSpc>
                <a:spcPts val="3943"/>
              </a:lnSpc>
              <a:buFont typeface="Arial"/>
              <a:buChar char="•"/>
            </a:pPr>
            <a:r>
              <a:rPr lang="en-US" sz="2921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Diagrams Page: Applies business strategy frameworks and generates financial reports.</a:t>
            </a:r>
          </a:p>
          <a:p>
            <a:pPr algn="l" marL="630694" indent="-315347" lvl="1">
              <a:lnSpc>
                <a:spcPts val="3943"/>
              </a:lnSpc>
              <a:buFont typeface="Arial"/>
              <a:buChar char="•"/>
            </a:pPr>
            <a:r>
              <a:rPr lang="en-US" sz="2921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Research Page: Provides industry trends and case studies for informed decision-making.</a:t>
            </a:r>
          </a:p>
          <a:p>
            <a:pPr algn="l" marL="630694" indent="-315347" lvl="1">
              <a:lnSpc>
                <a:spcPts val="3943"/>
              </a:lnSpc>
              <a:buFont typeface="Arial"/>
              <a:buChar char="•"/>
            </a:pPr>
            <a:r>
              <a:rPr lang="en-US" sz="2921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Planning Page: Gives users a customizable planning board &amp; tracks project tasks.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13415" y="1268134"/>
            <a:ext cx="13261170" cy="154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b="true" sz="6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 Valuation using a Target Customer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80296" y="2063153"/>
            <a:ext cx="5362646" cy="3559266"/>
            <a:chOff x="0" y="0"/>
            <a:chExt cx="1116302" cy="740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302" cy="740906"/>
            </a:xfrm>
            <a:custGeom>
              <a:avLst/>
              <a:gdLst/>
              <a:ahLst/>
              <a:cxnLst/>
              <a:rect r="r" b="b" t="t" l="l"/>
              <a:pathLst>
                <a:path h="740906" w="1116302">
                  <a:moveTo>
                    <a:pt x="49085" y="0"/>
                  </a:moveTo>
                  <a:lnTo>
                    <a:pt x="1067217" y="0"/>
                  </a:lnTo>
                  <a:cubicBezTo>
                    <a:pt x="1080235" y="0"/>
                    <a:pt x="1092720" y="5171"/>
                    <a:pt x="1101925" y="14377"/>
                  </a:cubicBezTo>
                  <a:cubicBezTo>
                    <a:pt x="1111131" y="23582"/>
                    <a:pt x="1116302" y="36067"/>
                    <a:pt x="1116302" y="49085"/>
                  </a:cubicBezTo>
                  <a:lnTo>
                    <a:pt x="1116302" y="691821"/>
                  </a:lnTo>
                  <a:cubicBezTo>
                    <a:pt x="1116302" y="704839"/>
                    <a:pt x="1111131" y="717324"/>
                    <a:pt x="1101925" y="726529"/>
                  </a:cubicBezTo>
                  <a:cubicBezTo>
                    <a:pt x="1092720" y="735734"/>
                    <a:pt x="1080235" y="740906"/>
                    <a:pt x="1067217" y="740906"/>
                  </a:cubicBezTo>
                  <a:lnTo>
                    <a:pt x="49085" y="740906"/>
                  </a:lnTo>
                  <a:cubicBezTo>
                    <a:pt x="36067" y="740906"/>
                    <a:pt x="23582" y="735734"/>
                    <a:pt x="14377" y="726529"/>
                  </a:cubicBezTo>
                  <a:cubicBezTo>
                    <a:pt x="5171" y="717324"/>
                    <a:pt x="0" y="704839"/>
                    <a:pt x="0" y="691821"/>
                  </a:cubicBezTo>
                  <a:lnTo>
                    <a:pt x="0" y="49085"/>
                  </a:lnTo>
                  <a:cubicBezTo>
                    <a:pt x="0" y="36067"/>
                    <a:pt x="5171" y="23582"/>
                    <a:pt x="14377" y="14377"/>
                  </a:cubicBezTo>
                  <a:cubicBezTo>
                    <a:pt x="23582" y="5171"/>
                    <a:pt x="36067" y="0"/>
                    <a:pt x="49085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16302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80296" y="6171983"/>
            <a:ext cx="5362646" cy="3559266"/>
            <a:chOff x="0" y="0"/>
            <a:chExt cx="1116302" cy="740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16302" cy="740906"/>
            </a:xfrm>
            <a:custGeom>
              <a:avLst/>
              <a:gdLst/>
              <a:ahLst/>
              <a:cxnLst/>
              <a:rect r="r" b="b" t="t" l="l"/>
              <a:pathLst>
                <a:path h="740906" w="1116302">
                  <a:moveTo>
                    <a:pt x="49085" y="0"/>
                  </a:moveTo>
                  <a:lnTo>
                    <a:pt x="1067217" y="0"/>
                  </a:lnTo>
                  <a:cubicBezTo>
                    <a:pt x="1080235" y="0"/>
                    <a:pt x="1092720" y="5171"/>
                    <a:pt x="1101925" y="14377"/>
                  </a:cubicBezTo>
                  <a:cubicBezTo>
                    <a:pt x="1111131" y="23582"/>
                    <a:pt x="1116302" y="36067"/>
                    <a:pt x="1116302" y="49085"/>
                  </a:cubicBezTo>
                  <a:lnTo>
                    <a:pt x="1116302" y="691821"/>
                  </a:lnTo>
                  <a:cubicBezTo>
                    <a:pt x="1116302" y="704839"/>
                    <a:pt x="1111131" y="717324"/>
                    <a:pt x="1101925" y="726529"/>
                  </a:cubicBezTo>
                  <a:cubicBezTo>
                    <a:pt x="1092720" y="735734"/>
                    <a:pt x="1080235" y="740906"/>
                    <a:pt x="1067217" y="740906"/>
                  </a:cubicBezTo>
                  <a:lnTo>
                    <a:pt x="49085" y="740906"/>
                  </a:lnTo>
                  <a:cubicBezTo>
                    <a:pt x="36067" y="740906"/>
                    <a:pt x="23582" y="735734"/>
                    <a:pt x="14377" y="726529"/>
                  </a:cubicBezTo>
                  <a:cubicBezTo>
                    <a:pt x="5171" y="717324"/>
                    <a:pt x="0" y="704839"/>
                    <a:pt x="0" y="691821"/>
                  </a:cubicBezTo>
                  <a:lnTo>
                    <a:pt x="0" y="49085"/>
                  </a:lnTo>
                  <a:cubicBezTo>
                    <a:pt x="0" y="36067"/>
                    <a:pt x="5171" y="23582"/>
                    <a:pt x="14377" y="14377"/>
                  </a:cubicBezTo>
                  <a:cubicBezTo>
                    <a:pt x="23582" y="5171"/>
                    <a:pt x="36067" y="0"/>
                    <a:pt x="49085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16302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09016" y="2063153"/>
            <a:ext cx="5362646" cy="3559266"/>
            <a:chOff x="0" y="0"/>
            <a:chExt cx="1116302" cy="7409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16302" cy="740906"/>
            </a:xfrm>
            <a:custGeom>
              <a:avLst/>
              <a:gdLst/>
              <a:ahLst/>
              <a:cxnLst/>
              <a:rect r="r" b="b" t="t" l="l"/>
              <a:pathLst>
                <a:path h="740906" w="1116302">
                  <a:moveTo>
                    <a:pt x="49085" y="0"/>
                  </a:moveTo>
                  <a:lnTo>
                    <a:pt x="1067217" y="0"/>
                  </a:lnTo>
                  <a:cubicBezTo>
                    <a:pt x="1080235" y="0"/>
                    <a:pt x="1092720" y="5171"/>
                    <a:pt x="1101925" y="14377"/>
                  </a:cubicBezTo>
                  <a:cubicBezTo>
                    <a:pt x="1111131" y="23582"/>
                    <a:pt x="1116302" y="36067"/>
                    <a:pt x="1116302" y="49085"/>
                  </a:cubicBezTo>
                  <a:lnTo>
                    <a:pt x="1116302" y="691821"/>
                  </a:lnTo>
                  <a:cubicBezTo>
                    <a:pt x="1116302" y="704839"/>
                    <a:pt x="1111131" y="717324"/>
                    <a:pt x="1101925" y="726529"/>
                  </a:cubicBezTo>
                  <a:cubicBezTo>
                    <a:pt x="1092720" y="735734"/>
                    <a:pt x="1080235" y="740906"/>
                    <a:pt x="1067217" y="740906"/>
                  </a:cubicBezTo>
                  <a:lnTo>
                    <a:pt x="49085" y="740906"/>
                  </a:lnTo>
                  <a:cubicBezTo>
                    <a:pt x="36067" y="740906"/>
                    <a:pt x="23582" y="735734"/>
                    <a:pt x="14377" y="726529"/>
                  </a:cubicBezTo>
                  <a:cubicBezTo>
                    <a:pt x="5171" y="717324"/>
                    <a:pt x="0" y="704839"/>
                    <a:pt x="0" y="691821"/>
                  </a:cubicBezTo>
                  <a:lnTo>
                    <a:pt x="0" y="49085"/>
                  </a:lnTo>
                  <a:cubicBezTo>
                    <a:pt x="0" y="36067"/>
                    <a:pt x="5171" y="23582"/>
                    <a:pt x="14377" y="14377"/>
                  </a:cubicBezTo>
                  <a:cubicBezTo>
                    <a:pt x="23582" y="5171"/>
                    <a:pt x="36067" y="0"/>
                    <a:pt x="49085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116302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609016" y="6171983"/>
            <a:ext cx="5362646" cy="3559266"/>
            <a:chOff x="0" y="0"/>
            <a:chExt cx="1116302" cy="7409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16302" cy="740906"/>
            </a:xfrm>
            <a:custGeom>
              <a:avLst/>
              <a:gdLst/>
              <a:ahLst/>
              <a:cxnLst/>
              <a:rect r="r" b="b" t="t" l="l"/>
              <a:pathLst>
                <a:path h="740906" w="1116302">
                  <a:moveTo>
                    <a:pt x="49085" y="0"/>
                  </a:moveTo>
                  <a:lnTo>
                    <a:pt x="1067217" y="0"/>
                  </a:lnTo>
                  <a:cubicBezTo>
                    <a:pt x="1080235" y="0"/>
                    <a:pt x="1092720" y="5171"/>
                    <a:pt x="1101925" y="14377"/>
                  </a:cubicBezTo>
                  <a:cubicBezTo>
                    <a:pt x="1111131" y="23582"/>
                    <a:pt x="1116302" y="36067"/>
                    <a:pt x="1116302" y="49085"/>
                  </a:cubicBezTo>
                  <a:lnTo>
                    <a:pt x="1116302" y="691821"/>
                  </a:lnTo>
                  <a:cubicBezTo>
                    <a:pt x="1116302" y="704839"/>
                    <a:pt x="1111131" y="717324"/>
                    <a:pt x="1101925" y="726529"/>
                  </a:cubicBezTo>
                  <a:cubicBezTo>
                    <a:pt x="1092720" y="735734"/>
                    <a:pt x="1080235" y="740906"/>
                    <a:pt x="1067217" y="740906"/>
                  </a:cubicBezTo>
                  <a:lnTo>
                    <a:pt x="49085" y="740906"/>
                  </a:lnTo>
                  <a:cubicBezTo>
                    <a:pt x="36067" y="740906"/>
                    <a:pt x="23582" y="735734"/>
                    <a:pt x="14377" y="726529"/>
                  </a:cubicBezTo>
                  <a:cubicBezTo>
                    <a:pt x="5171" y="717324"/>
                    <a:pt x="0" y="704839"/>
                    <a:pt x="0" y="691821"/>
                  </a:cubicBezTo>
                  <a:lnTo>
                    <a:pt x="0" y="49085"/>
                  </a:lnTo>
                  <a:cubicBezTo>
                    <a:pt x="0" y="36067"/>
                    <a:pt x="5171" y="23582"/>
                    <a:pt x="14377" y="14377"/>
                  </a:cubicBezTo>
                  <a:cubicBezTo>
                    <a:pt x="23582" y="5171"/>
                    <a:pt x="36067" y="0"/>
                    <a:pt x="49085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116302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80296" y="2063153"/>
            <a:ext cx="5362646" cy="668736"/>
            <a:chOff x="0" y="0"/>
            <a:chExt cx="1116302" cy="1392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16302" cy="139206"/>
            </a:xfrm>
            <a:custGeom>
              <a:avLst/>
              <a:gdLst/>
              <a:ahLst/>
              <a:cxnLst/>
              <a:rect r="r" b="b" t="t" l="l"/>
              <a:pathLst>
                <a:path h="139206" w="1116302">
                  <a:moveTo>
                    <a:pt x="24542" y="0"/>
                  </a:moveTo>
                  <a:lnTo>
                    <a:pt x="1091760" y="0"/>
                  </a:lnTo>
                  <a:cubicBezTo>
                    <a:pt x="1098269" y="0"/>
                    <a:pt x="1104511" y="2586"/>
                    <a:pt x="1109114" y="7188"/>
                  </a:cubicBezTo>
                  <a:cubicBezTo>
                    <a:pt x="1113716" y="11791"/>
                    <a:pt x="1116302" y="18033"/>
                    <a:pt x="1116302" y="24542"/>
                  </a:cubicBezTo>
                  <a:lnTo>
                    <a:pt x="1116302" y="114663"/>
                  </a:lnTo>
                  <a:cubicBezTo>
                    <a:pt x="1116302" y="121172"/>
                    <a:pt x="1113716" y="127415"/>
                    <a:pt x="1109114" y="132017"/>
                  </a:cubicBezTo>
                  <a:cubicBezTo>
                    <a:pt x="1104511" y="136620"/>
                    <a:pt x="1098269" y="139206"/>
                    <a:pt x="1091760" y="139206"/>
                  </a:cubicBezTo>
                  <a:lnTo>
                    <a:pt x="24542" y="139206"/>
                  </a:lnTo>
                  <a:cubicBezTo>
                    <a:pt x="18033" y="139206"/>
                    <a:pt x="11791" y="136620"/>
                    <a:pt x="7188" y="132017"/>
                  </a:cubicBezTo>
                  <a:cubicBezTo>
                    <a:pt x="2586" y="127415"/>
                    <a:pt x="0" y="121172"/>
                    <a:pt x="0" y="114663"/>
                  </a:cubicBezTo>
                  <a:lnTo>
                    <a:pt x="0" y="24542"/>
                  </a:lnTo>
                  <a:cubicBezTo>
                    <a:pt x="0" y="18033"/>
                    <a:pt x="2586" y="11791"/>
                    <a:pt x="7188" y="7188"/>
                  </a:cubicBezTo>
                  <a:cubicBezTo>
                    <a:pt x="11791" y="2586"/>
                    <a:pt x="18033" y="0"/>
                    <a:pt x="245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116302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580296" y="6171983"/>
            <a:ext cx="5362646" cy="668736"/>
            <a:chOff x="0" y="0"/>
            <a:chExt cx="1116302" cy="1392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16302" cy="139206"/>
            </a:xfrm>
            <a:custGeom>
              <a:avLst/>
              <a:gdLst/>
              <a:ahLst/>
              <a:cxnLst/>
              <a:rect r="r" b="b" t="t" l="l"/>
              <a:pathLst>
                <a:path h="139206" w="1116302">
                  <a:moveTo>
                    <a:pt x="24542" y="0"/>
                  </a:moveTo>
                  <a:lnTo>
                    <a:pt x="1091760" y="0"/>
                  </a:lnTo>
                  <a:cubicBezTo>
                    <a:pt x="1098269" y="0"/>
                    <a:pt x="1104511" y="2586"/>
                    <a:pt x="1109114" y="7188"/>
                  </a:cubicBezTo>
                  <a:cubicBezTo>
                    <a:pt x="1113716" y="11791"/>
                    <a:pt x="1116302" y="18033"/>
                    <a:pt x="1116302" y="24542"/>
                  </a:cubicBezTo>
                  <a:lnTo>
                    <a:pt x="1116302" y="114663"/>
                  </a:lnTo>
                  <a:cubicBezTo>
                    <a:pt x="1116302" y="121172"/>
                    <a:pt x="1113716" y="127415"/>
                    <a:pt x="1109114" y="132017"/>
                  </a:cubicBezTo>
                  <a:cubicBezTo>
                    <a:pt x="1104511" y="136620"/>
                    <a:pt x="1098269" y="139206"/>
                    <a:pt x="1091760" y="139206"/>
                  </a:cubicBezTo>
                  <a:lnTo>
                    <a:pt x="24542" y="139206"/>
                  </a:lnTo>
                  <a:cubicBezTo>
                    <a:pt x="18033" y="139206"/>
                    <a:pt x="11791" y="136620"/>
                    <a:pt x="7188" y="132017"/>
                  </a:cubicBezTo>
                  <a:cubicBezTo>
                    <a:pt x="2586" y="127415"/>
                    <a:pt x="0" y="121172"/>
                    <a:pt x="0" y="114663"/>
                  </a:cubicBezTo>
                  <a:lnTo>
                    <a:pt x="0" y="24542"/>
                  </a:lnTo>
                  <a:cubicBezTo>
                    <a:pt x="0" y="18033"/>
                    <a:pt x="2586" y="11791"/>
                    <a:pt x="7188" y="7188"/>
                  </a:cubicBezTo>
                  <a:cubicBezTo>
                    <a:pt x="11791" y="2586"/>
                    <a:pt x="18033" y="0"/>
                    <a:pt x="245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116302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609016" y="2063153"/>
            <a:ext cx="5362646" cy="668736"/>
            <a:chOff x="0" y="0"/>
            <a:chExt cx="1116302" cy="1392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16302" cy="139206"/>
            </a:xfrm>
            <a:custGeom>
              <a:avLst/>
              <a:gdLst/>
              <a:ahLst/>
              <a:cxnLst/>
              <a:rect r="r" b="b" t="t" l="l"/>
              <a:pathLst>
                <a:path h="139206" w="1116302">
                  <a:moveTo>
                    <a:pt x="24542" y="0"/>
                  </a:moveTo>
                  <a:lnTo>
                    <a:pt x="1091760" y="0"/>
                  </a:lnTo>
                  <a:cubicBezTo>
                    <a:pt x="1098269" y="0"/>
                    <a:pt x="1104511" y="2586"/>
                    <a:pt x="1109114" y="7188"/>
                  </a:cubicBezTo>
                  <a:cubicBezTo>
                    <a:pt x="1113716" y="11791"/>
                    <a:pt x="1116302" y="18033"/>
                    <a:pt x="1116302" y="24542"/>
                  </a:cubicBezTo>
                  <a:lnTo>
                    <a:pt x="1116302" y="114663"/>
                  </a:lnTo>
                  <a:cubicBezTo>
                    <a:pt x="1116302" y="121172"/>
                    <a:pt x="1113716" y="127415"/>
                    <a:pt x="1109114" y="132017"/>
                  </a:cubicBezTo>
                  <a:cubicBezTo>
                    <a:pt x="1104511" y="136620"/>
                    <a:pt x="1098269" y="139206"/>
                    <a:pt x="1091760" y="139206"/>
                  </a:cubicBezTo>
                  <a:lnTo>
                    <a:pt x="24542" y="139206"/>
                  </a:lnTo>
                  <a:cubicBezTo>
                    <a:pt x="18033" y="139206"/>
                    <a:pt x="11791" y="136620"/>
                    <a:pt x="7188" y="132017"/>
                  </a:cubicBezTo>
                  <a:cubicBezTo>
                    <a:pt x="2586" y="127415"/>
                    <a:pt x="0" y="121172"/>
                    <a:pt x="0" y="114663"/>
                  </a:cubicBezTo>
                  <a:lnTo>
                    <a:pt x="0" y="24542"/>
                  </a:lnTo>
                  <a:cubicBezTo>
                    <a:pt x="0" y="18033"/>
                    <a:pt x="2586" y="11791"/>
                    <a:pt x="7188" y="7188"/>
                  </a:cubicBezTo>
                  <a:cubicBezTo>
                    <a:pt x="11791" y="2586"/>
                    <a:pt x="18033" y="0"/>
                    <a:pt x="245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16302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609016" y="6171983"/>
            <a:ext cx="5362646" cy="668736"/>
            <a:chOff x="0" y="0"/>
            <a:chExt cx="1116302" cy="1392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16302" cy="139206"/>
            </a:xfrm>
            <a:custGeom>
              <a:avLst/>
              <a:gdLst/>
              <a:ahLst/>
              <a:cxnLst/>
              <a:rect r="r" b="b" t="t" l="l"/>
              <a:pathLst>
                <a:path h="139206" w="1116302">
                  <a:moveTo>
                    <a:pt x="24542" y="0"/>
                  </a:moveTo>
                  <a:lnTo>
                    <a:pt x="1091760" y="0"/>
                  </a:lnTo>
                  <a:cubicBezTo>
                    <a:pt x="1098269" y="0"/>
                    <a:pt x="1104511" y="2586"/>
                    <a:pt x="1109114" y="7188"/>
                  </a:cubicBezTo>
                  <a:cubicBezTo>
                    <a:pt x="1113716" y="11791"/>
                    <a:pt x="1116302" y="18033"/>
                    <a:pt x="1116302" y="24542"/>
                  </a:cubicBezTo>
                  <a:lnTo>
                    <a:pt x="1116302" y="114663"/>
                  </a:lnTo>
                  <a:cubicBezTo>
                    <a:pt x="1116302" y="121172"/>
                    <a:pt x="1113716" y="127415"/>
                    <a:pt x="1109114" y="132017"/>
                  </a:cubicBezTo>
                  <a:cubicBezTo>
                    <a:pt x="1104511" y="136620"/>
                    <a:pt x="1098269" y="139206"/>
                    <a:pt x="1091760" y="139206"/>
                  </a:cubicBezTo>
                  <a:lnTo>
                    <a:pt x="24542" y="139206"/>
                  </a:lnTo>
                  <a:cubicBezTo>
                    <a:pt x="18033" y="139206"/>
                    <a:pt x="11791" y="136620"/>
                    <a:pt x="7188" y="132017"/>
                  </a:cubicBezTo>
                  <a:cubicBezTo>
                    <a:pt x="2586" y="127415"/>
                    <a:pt x="0" y="121172"/>
                    <a:pt x="0" y="114663"/>
                  </a:cubicBezTo>
                  <a:lnTo>
                    <a:pt x="0" y="24542"/>
                  </a:lnTo>
                  <a:cubicBezTo>
                    <a:pt x="0" y="18033"/>
                    <a:pt x="2586" y="11791"/>
                    <a:pt x="7188" y="7188"/>
                  </a:cubicBezTo>
                  <a:cubicBezTo>
                    <a:pt x="11791" y="2586"/>
                    <a:pt x="18033" y="0"/>
                    <a:pt x="2454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116302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true" flipV="false" rot="0">
            <a:off x="881063" y="2395781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3032483" y="0"/>
                </a:moveTo>
                <a:lnTo>
                  <a:pt x="0" y="0"/>
                </a:lnTo>
                <a:lnTo>
                  <a:pt x="0" y="6646539"/>
                </a:lnTo>
                <a:lnTo>
                  <a:pt x="3032483" y="6646539"/>
                </a:lnTo>
                <a:lnTo>
                  <a:pt x="30324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917732" y="2170991"/>
            <a:ext cx="3980332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Weaknesses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003168" y="2170991"/>
            <a:ext cx="3980332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Threats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917732" y="6281561"/>
            <a:ext cx="4404536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Strengths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03168" y="6281561"/>
            <a:ext cx="3787249" cy="449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Opportunities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91506" y="2874764"/>
            <a:ext cx="4551658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Limited AI Customization</a:t>
            </a:r>
          </a:p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Early-Stage Market Penetration</a:t>
            </a:r>
          </a:p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Dependence on Data Inputs</a:t>
            </a:r>
          </a:p>
          <a:p>
            <a:pPr algn="l">
              <a:lnSpc>
                <a:spcPts val="3374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0765043" y="2874764"/>
            <a:ext cx="5050592" cy="250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Competition from Enterprise Financial Tools</a:t>
            </a:r>
          </a:p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Our User Resistance to AI Decision-Making</a:t>
            </a:r>
          </a:p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Privacy &amp; Compliance Concerns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744518" y="7014397"/>
            <a:ext cx="5091643" cy="250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</a:t>
            </a:r>
            <a:r>
              <a:rPr lang="en-US" sz="2499" spc="14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pansion into Various Business Sectors</a:t>
            </a:r>
          </a:p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Strategic API Integrations</a:t>
            </a:r>
          </a:p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Enhanced AI-Driven Research</a:t>
            </a:r>
          </a:p>
          <a:p>
            <a:pPr algn="l">
              <a:lnSpc>
                <a:spcPts val="3374"/>
              </a:lnSpc>
            </a:pP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4580296" y="-1604379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9024377" y="9731249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79" y="0"/>
                </a:lnTo>
                <a:lnTo>
                  <a:pt x="3169279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-5400000">
            <a:off x="16985057" y="3128195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1" id="41"/>
          <p:cNvSpPr txBox="true"/>
          <p:nvPr/>
        </p:nvSpPr>
        <p:spPr>
          <a:xfrm rot="0">
            <a:off x="4691506" y="6983594"/>
            <a:ext cx="4856988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AI-Powered Predictive Insights</a:t>
            </a:r>
          </a:p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Dynamic &amp; Visual ROI Calculator</a:t>
            </a:r>
          </a:p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Context-Aware Chatbot</a:t>
            </a:r>
          </a:p>
          <a:p>
            <a:pPr algn="l" marL="539749" indent="-269875" lvl="1">
              <a:lnSpc>
                <a:spcPts val="3374"/>
              </a:lnSpc>
              <a:buFont typeface="Arial"/>
              <a:buChar char="•"/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Seamless Data Integration</a:t>
            </a:r>
          </a:p>
          <a:p>
            <a:pPr algn="l">
              <a:lnSpc>
                <a:spcPts val="3374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2513415" y="943835"/>
            <a:ext cx="13261170" cy="822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1"/>
              </a:lnSpc>
            </a:pPr>
            <a:r>
              <a:rPr lang="en-US" b="true" sz="6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SWOT Analysis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507612" y="2309990"/>
            <a:ext cx="17400284" cy="7329870"/>
          </a:xfrm>
          <a:custGeom>
            <a:avLst/>
            <a:gdLst/>
            <a:ahLst/>
            <a:cxnLst/>
            <a:rect r="r" b="b" t="t" l="l"/>
            <a:pathLst>
              <a:path h="7329870" w="17400284">
                <a:moveTo>
                  <a:pt x="0" y="0"/>
                </a:moveTo>
                <a:lnTo>
                  <a:pt x="17400285" y="0"/>
                </a:lnTo>
                <a:lnTo>
                  <a:pt x="17400285" y="7329869"/>
                </a:lnTo>
                <a:lnTo>
                  <a:pt x="0" y="7329869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200304" y="890185"/>
            <a:ext cx="1001490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DAGiaKucbvI</dc:identifier>
  <dcterms:modified xsi:type="dcterms:W3CDTF">2011-08-01T06:04:30Z</dcterms:modified>
  <cp:revision>1</cp:revision>
  <dc:title>Solomon</dc:title>
</cp:coreProperties>
</file>