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5.xml" ContentType="application/vnd.openxmlformats-officedocument.presentationml.notesSlide+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31" r:id="rId2"/>
    <p:sldId id="332" r:id="rId3"/>
    <p:sldId id="333" r:id="rId4"/>
    <p:sldId id="334" r:id="rId5"/>
    <p:sldId id="335" r:id="rId6"/>
    <p:sldId id="337" r:id="rId7"/>
    <p:sldId id="336" r:id="rId8"/>
    <p:sldId id="398" r:id="rId9"/>
    <p:sldId id="338" r:id="rId10"/>
    <p:sldId id="339" r:id="rId11"/>
    <p:sldId id="399" r:id="rId12"/>
    <p:sldId id="355" r:id="rId13"/>
    <p:sldId id="372" r:id="rId14"/>
    <p:sldId id="369" r:id="rId15"/>
    <p:sldId id="400" r:id="rId16"/>
    <p:sldId id="368" r:id="rId17"/>
    <p:sldId id="370" r:id="rId18"/>
    <p:sldId id="305" r:id="rId19"/>
    <p:sldId id="271" r:id="rId20"/>
    <p:sldId id="401" r:id="rId21"/>
    <p:sldId id="290" r:id="rId22"/>
    <p:sldId id="371" r:id="rId23"/>
    <p:sldId id="402" r:id="rId24"/>
    <p:sldId id="375" r:id="rId25"/>
    <p:sldId id="262" r:id="rId26"/>
    <p:sldId id="376" r:id="rId27"/>
    <p:sldId id="378" r:id="rId28"/>
    <p:sldId id="403" r:id="rId29"/>
    <p:sldId id="377" r:id="rId30"/>
    <p:sldId id="379" r:id="rId31"/>
    <p:sldId id="404" r:id="rId32"/>
    <p:sldId id="405" r:id="rId33"/>
    <p:sldId id="374" r:id="rId34"/>
    <p:sldId id="373" r:id="rId35"/>
    <p:sldId id="340" r:id="rId36"/>
    <p:sldId id="341" r:id="rId37"/>
    <p:sldId id="342" r:id="rId38"/>
    <p:sldId id="347" r:id="rId39"/>
    <p:sldId id="348" r:id="rId40"/>
    <p:sldId id="349" r:id="rId41"/>
    <p:sldId id="350" r:id="rId42"/>
    <p:sldId id="352" r:id="rId43"/>
    <p:sldId id="351" r:id="rId44"/>
    <p:sldId id="353" r:id="rId45"/>
    <p:sldId id="354" r:id="rId46"/>
    <p:sldId id="381" r:id="rId47"/>
    <p:sldId id="384" r:id="rId48"/>
    <p:sldId id="382" r:id="rId49"/>
    <p:sldId id="387" r:id="rId50"/>
    <p:sldId id="389" r:id="rId51"/>
    <p:sldId id="359" r:id="rId52"/>
    <p:sldId id="357" r:id="rId53"/>
    <p:sldId id="361" r:id="rId54"/>
    <p:sldId id="362" r:id="rId55"/>
    <p:sldId id="391" r:id="rId56"/>
    <p:sldId id="392" r:id="rId57"/>
    <p:sldId id="393" r:id="rId58"/>
    <p:sldId id="394" r:id="rId59"/>
    <p:sldId id="395" r:id="rId60"/>
    <p:sldId id="396" r:id="rId61"/>
    <p:sldId id="397" r:id="rId62"/>
    <p:sldId id="38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2" d="100"/>
          <a:sy n="92" d="100"/>
        </p:scale>
        <p:origin x="48" y="267"/>
      </p:cViewPr>
      <p:guideLst/>
    </p:cSldViewPr>
  </p:slideViewPr>
  <p:notesTextViewPr>
    <p:cViewPr>
      <p:scale>
        <a:sx n="1" d="1"/>
        <a:sy n="1" d="1"/>
      </p:scale>
      <p:origin x="0" y="0"/>
    </p:cViewPr>
  </p:notesTextViewPr>
  <p:notesViewPr>
    <p:cSldViewPr snapToGrid="0">
      <p:cViewPr varScale="1">
        <p:scale>
          <a:sx n="77" d="100"/>
          <a:sy n="77" d="100"/>
        </p:scale>
        <p:origin x="2730" y="5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46A23C-868A-4A08-B9DC-4F41430BA7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AE557953-113F-4806-BA30-71B58CEA172B}">
      <dgm:prSet phldrT="[Text]" custT="1"/>
      <dgm:spPr>
        <a:solidFill>
          <a:schemeClr val="accent6">
            <a:lumMod val="50000"/>
          </a:schemeClr>
        </a:solidFill>
      </dgm:spPr>
      <dgm:t>
        <a:bodyPr/>
        <a:lstStyle/>
        <a:p>
          <a:r>
            <a:rPr lang="en-US" sz="2000" dirty="0"/>
            <a:t>Smoking</a:t>
          </a:r>
        </a:p>
        <a:p>
          <a:endParaRPr lang="en-US" sz="2000" dirty="0"/>
        </a:p>
        <a:p>
          <a:endParaRPr lang="en-US" sz="2000" dirty="0"/>
        </a:p>
        <a:p>
          <a:r>
            <a:rPr lang="en-US" sz="2000" dirty="0"/>
            <a:t>Lung Cancer</a:t>
          </a:r>
          <a:endParaRPr lang="en-IN" sz="2000" dirty="0"/>
        </a:p>
      </dgm:t>
    </dgm:pt>
    <dgm:pt modelId="{116DCC5D-AFB6-481E-8B16-E6F4949981AB}" type="parTrans" cxnId="{15C13323-FD09-43BF-9476-108B708D4260}">
      <dgm:prSet/>
      <dgm:spPr/>
      <dgm:t>
        <a:bodyPr/>
        <a:lstStyle/>
        <a:p>
          <a:endParaRPr lang="en-IN"/>
        </a:p>
      </dgm:t>
    </dgm:pt>
    <dgm:pt modelId="{5FA0E97F-773D-4E04-8504-872A8EC83CCD}" type="sibTrans" cxnId="{15C13323-FD09-43BF-9476-108B708D4260}">
      <dgm:prSet/>
      <dgm:spPr/>
      <dgm:t>
        <a:bodyPr/>
        <a:lstStyle/>
        <a:p>
          <a:endParaRPr lang="en-IN"/>
        </a:p>
      </dgm:t>
    </dgm:pt>
    <dgm:pt modelId="{81665552-549B-491A-A3AD-75118004B9C1}">
      <dgm:prSet phldrT="[Text]"/>
      <dgm:spPr>
        <a:noFill/>
        <a:ln>
          <a:noFill/>
        </a:ln>
      </dgm:spPr>
      <dgm:t>
        <a:bodyPr/>
        <a:lstStyle/>
        <a:p>
          <a:endParaRPr lang="en-IN" dirty="0"/>
        </a:p>
      </dgm:t>
    </dgm:pt>
    <dgm:pt modelId="{6536F7F2-D56F-4AF6-A14C-90E4E32DE9B8}" type="parTrans" cxnId="{9E875F7D-450A-42F0-9CF6-840A9EA2AF93}">
      <dgm:prSet/>
      <dgm:spPr/>
      <dgm:t>
        <a:bodyPr/>
        <a:lstStyle/>
        <a:p>
          <a:endParaRPr lang="en-IN"/>
        </a:p>
      </dgm:t>
    </dgm:pt>
    <dgm:pt modelId="{91209B94-AE11-4D6B-8138-C4475ECF4DAA}" type="sibTrans" cxnId="{9E875F7D-450A-42F0-9CF6-840A9EA2AF93}">
      <dgm:prSet/>
      <dgm:spPr/>
      <dgm:t>
        <a:bodyPr/>
        <a:lstStyle/>
        <a:p>
          <a:endParaRPr lang="en-IN"/>
        </a:p>
      </dgm:t>
    </dgm:pt>
    <dgm:pt modelId="{471A590B-7913-4CE9-B2BA-43B531208149}">
      <dgm:prSet custT="1"/>
      <dgm:spPr>
        <a:noFill/>
        <a:ln>
          <a:noFill/>
        </a:ln>
      </dgm:spPr>
      <dgm:t>
        <a:bodyPr/>
        <a:lstStyle/>
        <a:p>
          <a:pPr algn="r"/>
          <a:endParaRPr lang="en-IN" sz="2000" dirty="0"/>
        </a:p>
      </dgm:t>
    </dgm:pt>
    <dgm:pt modelId="{5925F3C8-C21C-45D4-AD19-7C077A2BA5BA}" type="parTrans" cxnId="{363EA959-86FC-4F0E-940F-18E5EA7153A8}">
      <dgm:prSet/>
      <dgm:spPr/>
      <dgm:t>
        <a:bodyPr/>
        <a:lstStyle/>
        <a:p>
          <a:endParaRPr lang="en-IN"/>
        </a:p>
      </dgm:t>
    </dgm:pt>
    <dgm:pt modelId="{F0FABC9B-53B2-415D-B1AE-7B98BB65E9CF}" type="sibTrans" cxnId="{363EA959-86FC-4F0E-940F-18E5EA7153A8}">
      <dgm:prSet/>
      <dgm:spPr/>
      <dgm:t>
        <a:bodyPr/>
        <a:lstStyle/>
        <a:p>
          <a:endParaRPr lang="en-IN"/>
        </a:p>
      </dgm:t>
    </dgm:pt>
    <dgm:pt modelId="{BD7C640E-C255-422B-BA71-94EEA27C03A8}" type="pres">
      <dgm:prSet presAssocID="{3D46A23C-868A-4A08-B9DC-4F41430BA7C7}" presName="diagram" presStyleCnt="0">
        <dgm:presLayoutVars>
          <dgm:dir/>
          <dgm:resizeHandles val="exact"/>
        </dgm:presLayoutVars>
      </dgm:prSet>
      <dgm:spPr/>
    </dgm:pt>
    <dgm:pt modelId="{67187BBD-E56C-402A-B69C-2F91AB8F0D33}" type="pres">
      <dgm:prSet presAssocID="{AE557953-113F-4806-BA30-71B58CEA172B}" presName="node" presStyleLbl="node1" presStyleIdx="0" presStyleCnt="3" custScaleX="35783" custScaleY="30205">
        <dgm:presLayoutVars>
          <dgm:bulletEnabled val="1"/>
        </dgm:presLayoutVars>
      </dgm:prSet>
      <dgm:spPr/>
    </dgm:pt>
    <dgm:pt modelId="{D165275B-5E8E-4C54-9E58-364247ACDA56}" type="pres">
      <dgm:prSet presAssocID="{5FA0E97F-773D-4E04-8504-872A8EC83CCD}" presName="sibTrans" presStyleCnt="0"/>
      <dgm:spPr/>
    </dgm:pt>
    <dgm:pt modelId="{C8990651-663F-486A-9600-9F61DC21810F}" type="pres">
      <dgm:prSet presAssocID="{81665552-549B-491A-A3AD-75118004B9C1}" presName="node" presStyleLbl="node1" presStyleIdx="1" presStyleCnt="3" custScaleX="35783" custScaleY="30205">
        <dgm:presLayoutVars>
          <dgm:bulletEnabled val="1"/>
        </dgm:presLayoutVars>
      </dgm:prSet>
      <dgm:spPr/>
    </dgm:pt>
    <dgm:pt modelId="{29F7F340-A397-4D4D-8D5C-2C0AFD30CB56}" type="pres">
      <dgm:prSet presAssocID="{91209B94-AE11-4D6B-8138-C4475ECF4DAA}" presName="sibTrans" presStyleCnt="0"/>
      <dgm:spPr/>
    </dgm:pt>
    <dgm:pt modelId="{C1659BAD-AF9C-4112-9DFB-5EBB4E7CF135}" type="pres">
      <dgm:prSet presAssocID="{471A590B-7913-4CE9-B2BA-43B531208149}" presName="node" presStyleLbl="node1" presStyleIdx="2" presStyleCnt="3" custScaleX="35783" custScaleY="30205">
        <dgm:presLayoutVars>
          <dgm:bulletEnabled val="1"/>
        </dgm:presLayoutVars>
      </dgm:prSet>
      <dgm:spPr/>
    </dgm:pt>
  </dgm:ptLst>
  <dgm:cxnLst>
    <dgm:cxn modelId="{15C13323-FD09-43BF-9476-108B708D4260}" srcId="{3D46A23C-868A-4A08-B9DC-4F41430BA7C7}" destId="{AE557953-113F-4806-BA30-71B58CEA172B}" srcOrd="0" destOrd="0" parTransId="{116DCC5D-AFB6-481E-8B16-E6F4949981AB}" sibTransId="{5FA0E97F-773D-4E04-8504-872A8EC83CCD}"/>
    <dgm:cxn modelId="{3CE5256A-225E-45F4-AF52-5573ABAE3F55}" type="presOf" srcId="{3D46A23C-868A-4A08-B9DC-4F41430BA7C7}" destId="{BD7C640E-C255-422B-BA71-94EEA27C03A8}" srcOrd="0" destOrd="0" presId="urn:microsoft.com/office/officeart/2005/8/layout/default"/>
    <dgm:cxn modelId="{363EA959-86FC-4F0E-940F-18E5EA7153A8}" srcId="{3D46A23C-868A-4A08-B9DC-4F41430BA7C7}" destId="{471A590B-7913-4CE9-B2BA-43B531208149}" srcOrd="2" destOrd="0" parTransId="{5925F3C8-C21C-45D4-AD19-7C077A2BA5BA}" sibTransId="{F0FABC9B-53B2-415D-B1AE-7B98BB65E9CF}"/>
    <dgm:cxn modelId="{9E875F7D-450A-42F0-9CF6-840A9EA2AF93}" srcId="{3D46A23C-868A-4A08-B9DC-4F41430BA7C7}" destId="{81665552-549B-491A-A3AD-75118004B9C1}" srcOrd="1" destOrd="0" parTransId="{6536F7F2-D56F-4AF6-A14C-90E4E32DE9B8}" sibTransId="{91209B94-AE11-4D6B-8138-C4475ECF4DAA}"/>
    <dgm:cxn modelId="{A5648486-F280-4492-95DD-80CFD5E67298}" type="presOf" srcId="{81665552-549B-491A-A3AD-75118004B9C1}" destId="{C8990651-663F-486A-9600-9F61DC21810F}" srcOrd="0" destOrd="0" presId="urn:microsoft.com/office/officeart/2005/8/layout/default"/>
    <dgm:cxn modelId="{57EB498E-43E6-49B4-ADE7-961879400132}" type="presOf" srcId="{471A590B-7913-4CE9-B2BA-43B531208149}" destId="{C1659BAD-AF9C-4112-9DFB-5EBB4E7CF135}" srcOrd="0" destOrd="0" presId="urn:microsoft.com/office/officeart/2005/8/layout/default"/>
    <dgm:cxn modelId="{7FD6BFF6-4D5D-44CC-9B0B-03BF911D9673}" type="presOf" srcId="{AE557953-113F-4806-BA30-71B58CEA172B}" destId="{67187BBD-E56C-402A-B69C-2F91AB8F0D33}" srcOrd="0" destOrd="0" presId="urn:microsoft.com/office/officeart/2005/8/layout/default"/>
    <dgm:cxn modelId="{70927B51-64BB-4D44-84E1-4CDE34FF0764}" type="presParOf" srcId="{BD7C640E-C255-422B-BA71-94EEA27C03A8}" destId="{67187BBD-E56C-402A-B69C-2F91AB8F0D33}" srcOrd="0" destOrd="0" presId="urn:microsoft.com/office/officeart/2005/8/layout/default"/>
    <dgm:cxn modelId="{0294423B-563A-4872-BAB9-03147F1655E1}" type="presParOf" srcId="{BD7C640E-C255-422B-BA71-94EEA27C03A8}" destId="{D165275B-5E8E-4C54-9E58-364247ACDA56}" srcOrd="1" destOrd="0" presId="urn:microsoft.com/office/officeart/2005/8/layout/default"/>
    <dgm:cxn modelId="{B2D0BC8E-69B3-43A1-A2A9-69E95AC18581}" type="presParOf" srcId="{BD7C640E-C255-422B-BA71-94EEA27C03A8}" destId="{C8990651-663F-486A-9600-9F61DC21810F}" srcOrd="2" destOrd="0" presId="urn:microsoft.com/office/officeart/2005/8/layout/default"/>
    <dgm:cxn modelId="{12237F95-607B-4C27-A7AA-50599C921436}" type="presParOf" srcId="{BD7C640E-C255-422B-BA71-94EEA27C03A8}" destId="{29F7F340-A397-4D4D-8D5C-2C0AFD30CB56}" srcOrd="3" destOrd="0" presId="urn:microsoft.com/office/officeart/2005/8/layout/default"/>
    <dgm:cxn modelId="{99A5AFB0-7F05-4F33-BD14-14C3018F2CCE}" type="presParOf" srcId="{BD7C640E-C255-422B-BA71-94EEA27C03A8}" destId="{C1659BAD-AF9C-4112-9DFB-5EBB4E7CF135}"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46A23C-868A-4A08-B9DC-4F41430BA7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AE557953-113F-4806-BA30-71B58CEA172B}">
      <dgm:prSet phldrT="[Text]" custT="1"/>
      <dgm:spPr>
        <a:solidFill>
          <a:schemeClr val="accent6">
            <a:lumMod val="50000"/>
          </a:schemeClr>
        </a:solidFill>
      </dgm:spPr>
      <dgm:t>
        <a:bodyPr/>
        <a:lstStyle/>
        <a:p>
          <a:r>
            <a:rPr lang="en-US" sz="2000" dirty="0"/>
            <a:t>Smoking</a:t>
          </a:r>
        </a:p>
        <a:p>
          <a:endParaRPr lang="en-US" sz="2000" dirty="0"/>
        </a:p>
        <a:p>
          <a:endParaRPr lang="en-US" sz="2000" dirty="0"/>
        </a:p>
        <a:p>
          <a:r>
            <a:rPr lang="en-US" sz="2000" dirty="0"/>
            <a:t>Lung Cancer</a:t>
          </a:r>
          <a:endParaRPr lang="en-IN" sz="2000" dirty="0"/>
        </a:p>
      </dgm:t>
    </dgm:pt>
    <dgm:pt modelId="{116DCC5D-AFB6-481E-8B16-E6F4949981AB}" type="parTrans" cxnId="{15C13323-FD09-43BF-9476-108B708D4260}">
      <dgm:prSet/>
      <dgm:spPr/>
      <dgm:t>
        <a:bodyPr/>
        <a:lstStyle/>
        <a:p>
          <a:endParaRPr lang="en-IN"/>
        </a:p>
      </dgm:t>
    </dgm:pt>
    <dgm:pt modelId="{5FA0E97F-773D-4E04-8504-872A8EC83CCD}" type="sibTrans" cxnId="{15C13323-FD09-43BF-9476-108B708D4260}">
      <dgm:prSet/>
      <dgm:spPr/>
      <dgm:t>
        <a:bodyPr/>
        <a:lstStyle/>
        <a:p>
          <a:endParaRPr lang="en-IN"/>
        </a:p>
      </dgm:t>
    </dgm:pt>
    <dgm:pt modelId="{81665552-549B-491A-A3AD-75118004B9C1}">
      <dgm:prSet phldrT="[Text]"/>
      <dgm:spPr>
        <a:solidFill>
          <a:schemeClr val="accent3">
            <a:lumMod val="75000"/>
          </a:schemeClr>
        </a:solidFill>
      </dgm:spPr>
      <dgm:t>
        <a:bodyPr/>
        <a:lstStyle/>
        <a:p>
          <a:r>
            <a:rPr lang="en-US" dirty="0"/>
            <a:t>Smoking</a:t>
          </a:r>
        </a:p>
        <a:p>
          <a:endParaRPr lang="en-US" dirty="0"/>
        </a:p>
        <a:p>
          <a:endParaRPr lang="en-US" dirty="0"/>
        </a:p>
        <a:p>
          <a:r>
            <a:rPr lang="en-US" dirty="0"/>
            <a:t>Lung Cancer</a:t>
          </a:r>
          <a:endParaRPr lang="en-IN" dirty="0"/>
        </a:p>
      </dgm:t>
    </dgm:pt>
    <dgm:pt modelId="{6536F7F2-D56F-4AF6-A14C-90E4E32DE9B8}" type="parTrans" cxnId="{9E875F7D-450A-42F0-9CF6-840A9EA2AF93}">
      <dgm:prSet/>
      <dgm:spPr/>
      <dgm:t>
        <a:bodyPr/>
        <a:lstStyle/>
        <a:p>
          <a:endParaRPr lang="en-IN"/>
        </a:p>
      </dgm:t>
    </dgm:pt>
    <dgm:pt modelId="{91209B94-AE11-4D6B-8138-C4475ECF4DAA}" type="sibTrans" cxnId="{9E875F7D-450A-42F0-9CF6-840A9EA2AF93}">
      <dgm:prSet/>
      <dgm:spPr/>
      <dgm:t>
        <a:bodyPr/>
        <a:lstStyle/>
        <a:p>
          <a:endParaRPr lang="en-IN"/>
        </a:p>
      </dgm:t>
    </dgm:pt>
    <dgm:pt modelId="{471A590B-7913-4CE9-B2BA-43B531208149}">
      <dgm:prSet custT="1"/>
      <dgm:spPr>
        <a:solidFill>
          <a:schemeClr val="accent4">
            <a:lumMod val="50000"/>
          </a:schemeClr>
        </a:solidFill>
      </dgm:spPr>
      <dgm:t>
        <a:bodyPr/>
        <a:lstStyle/>
        <a:p>
          <a:pPr algn="r"/>
          <a:r>
            <a:rPr lang="en-US" sz="2000" dirty="0"/>
            <a:t>Smoking</a:t>
          </a:r>
        </a:p>
        <a:p>
          <a:pPr algn="ctr"/>
          <a:endParaRPr lang="en-US" sz="600" dirty="0"/>
        </a:p>
        <a:p>
          <a:pPr algn="l"/>
          <a:r>
            <a:rPr lang="en-US" sz="2000" i="1" dirty="0"/>
            <a:t>Gene</a:t>
          </a:r>
        </a:p>
        <a:p>
          <a:pPr algn="l"/>
          <a:endParaRPr lang="en-US" sz="600" dirty="0"/>
        </a:p>
        <a:p>
          <a:pPr algn="r"/>
          <a:r>
            <a:rPr lang="en-US" sz="2000" dirty="0"/>
            <a:t>Lung Cancer</a:t>
          </a:r>
          <a:endParaRPr lang="en-IN" sz="2000" dirty="0"/>
        </a:p>
      </dgm:t>
    </dgm:pt>
    <dgm:pt modelId="{5925F3C8-C21C-45D4-AD19-7C077A2BA5BA}" type="parTrans" cxnId="{363EA959-86FC-4F0E-940F-18E5EA7153A8}">
      <dgm:prSet/>
      <dgm:spPr/>
      <dgm:t>
        <a:bodyPr/>
        <a:lstStyle/>
        <a:p>
          <a:endParaRPr lang="en-IN"/>
        </a:p>
      </dgm:t>
    </dgm:pt>
    <dgm:pt modelId="{F0FABC9B-53B2-415D-B1AE-7B98BB65E9CF}" type="sibTrans" cxnId="{363EA959-86FC-4F0E-940F-18E5EA7153A8}">
      <dgm:prSet/>
      <dgm:spPr/>
      <dgm:t>
        <a:bodyPr/>
        <a:lstStyle/>
        <a:p>
          <a:endParaRPr lang="en-IN"/>
        </a:p>
      </dgm:t>
    </dgm:pt>
    <dgm:pt modelId="{BD7C640E-C255-422B-BA71-94EEA27C03A8}" type="pres">
      <dgm:prSet presAssocID="{3D46A23C-868A-4A08-B9DC-4F41430BA7C7}" presName="diagram" presStyleCnt="0">
        <dgm:presLayoutVars>
          <dgm:dir/>
          <dgm:resizeHandles val="exact"/>
        </dgm:presLayoutVars>
      </dgm:prSet>
      <dgm:spPr/>
    </dgm:pt>
    <dgm:pt modelId="{67187BBD-E56C-402A-B69C-2F91AB8F0D33}" type="pres">
      <dgm:prSet presAssocID="{AE557953-113F-4806-BA30-71B58CEA172B}" presName="node" presStyleLbl="node1" presStyleIdx="0" presStyleCnt="3" custScaleX="35783" custScaleY="30205">
        <dgm:presLayoutVars>
          <dgm:bulletEnabled val="1"/>
        </dgm:presLayoutVars>
      </dgm:prSet>
      <dgm:spPr/>
    </dgm:pt>
    <dgm:pt modelId="{D165275B-5E8E-4C54-9E58-364247ACDA56}" type="pres">
      <dgm:prSet presAssocID="{5FA0E97F-773D-4E04-8504-872A8EC83CCD}" presName="sibTrans" presStyleCnt="0"/>
      <dgm:spPr/>
    </dgm:pt>
    <dgm:pt modelId="{C8990651-663F-486A-9600-9F61DC21810F}" type="pres">
      <dgm:prSet presAssocID="{81665552-549B-491A-A3AD-75118004B9C1}" presName="node" presStyleLbl="node1" presStyleIdx="1" presStyleCnt="3" custScaleX="35783" custScaleY="30205">
        <dgm:presLayoutVars>
          <dgm:bulletEnabled val="1"/>
        </dgm:presLayoutVars>
      </dgm:prSet>
      <dgm:spPr/>
    </dgm:pt>
    <dgm:pt modelId="{29F7F340-A397-4D4D-8D5C-2C0AFD30CB56}" type="pres">
      <dgm:prSet presAssocID="{91209B94-AE11-4D6B-8138-C4475ECF4DAA}" presName="sibTrans" presStyleCnt="0"/>
      <dgm:spPr/>
    </dgm:pt>
    <dgm:pt modelId="{C1659BAD-AF9C-4112-9DFB-5EBB4E7CF135}" type="pres">
      <dgm:prSet presAssocID="{471A590B-7913-4CE9-B2BA-43B531208149}" presName="node" presStyleLbl="node1" presStyleIdx="2" presStyleCnt="3" custScaleX="35783" custScaleY="30205">
        <dgm:presLayoutVars>
          <dgm:bulletEnabled val="1"/>
        </dgm:presLayoutVars>
      </dgm:prSet>
      <dgm:spPr/>
    </dgm:pt>
  </dgm:ptLst>
  <dgm:cxnLst>
    <dgm:cxn modelId="{15C13323-FD09-43BF-9476-108B708D4260}" srcId="{3D46A23C-868A-4A08-B9DC-4F41430BA7C7}" destId="{AE557953-113F-4806-BA30-71B58CEA172B}" srcOrd="0" destOrd="0" parTransId="{116DCC5D-AFB6-481E-8B16-E6F4949981AB}" sibTransId="{5FA0E97F-773D-4E04-8504-872A8EC83CCD}"/>
    <dgm:cxn modelId="{3CE5256A-225E-45F4-AF52-5573ABAE3F55}" type="presOf" srcId="{3D46A23C-868A-4A08-B9DC-4F41430BA7C7}" destId="{BD7C640E-C255-422B-BA71-94EEA27C03A8}" srcOrd="0" destOrd="0" presId="urn:microsoft.com/office/officeart/2005/8/layout/default"/>
    <dgm:cxn modelId="{363EA959-86FC-4F0E-940F-18E5EA7153A8}" srcId="{3D46A23C-868A-4A08-B9DC-4F41430BA7C7}" destId="{471A590B-7913-4CE9-B2BA-43B531208149}" srcOrd="2" destOrd="0" parTransId="{5925F3C8-C21C-45D4-AD19-7C077A2BA5BA}" sibTransId="{F0FABC9B-53B2-415D-B1AE-7B98BB65E9CF}"/>
    <dgm:cxn modelId="{9E875F7D-450A-42F0-9CF6-840A9EA2AF93}" srcId="{3D46A23C-868A-4A08-B9DC-4F41430BA7C7}" destId="{81665552-549B-491A-A3AD-75118004B9C1}" srcOrd="1" destOrd="0" parTransId="{6536F7F2-D56F-4AF6-A14C-90E4E32DE9B8}" sibTransId="{91209B94-AE11-4D6B-8138-C4475ECF4DAA}"/>
    <dgm:cxn modelId="{A5648486-F280-4492-95DD-80CFD5E67298}" type="presOf" srcId="{81665552-549B-491A-A3AD-75118004B9C1}" destId="{C8990651-663F-486A-9600-9F61DC21810F}" srcOrd="0" destOrd="0" presId="urn:microsoft.com/office/officeart/2005/8/layout/default"/>
    <dgm:cxn modelId="{57EB498E-43E6-49B4-ADE7-961879400132}" type="presOf" srcId="{471A590B-7913-4CE9-B2BA-43B531208149}" destId="{C1659BAD-AF9C-4112-9DFB-5EBB4E7CF135}" srcOrd="0" destOrd="0" presId="urn:microsoft.com/office/officeart/2005/8/layout/default"/>
    <dgm:cxn modelId="{7FD6BFF6-4D5D-44CC-9B0B-03BF911D9673}" type="presOf" srcId="{AE557953-113F-4806-BA30-71B58CEA172B}" destId="{67187BBD-E56C-402A-B69C-2F91AB8F0D33}" srcOrd="0" destOrd="0" presId="urn:microsoft.com/office/officeart/2005/8/layout/default"/>
    <dgm:cxn modelId="{70927B51-64BB-4D44-84E1-4CDE34FF0764}" type="presParOf" srcId="{BD7C640E-C255-422B-BA71-94EEA27C03A8}" destId="{67187BBD-E56C-402A-B69C-2F91AB8F0D33}" srcOrd="0" destOrd="0" presId="urn:microsoft.com/office/officeart/2005/8/layout/default"/>
    <dgm:cxn modelId="{0294423B-563A-4872-BAB9-03147F1655E1}" type="presParOf" srcId="{BD7C640E-C255-422B-BA71-94EEA27C03A8}" destId="{D165275B-5E8E-4C54-9E58-364247ACDA56}" srcOrd="1" destOrd="0" presId="urn:microsoft.com/office/officeart/2005/8/layout/default"/>
    <dgm:cxn modelId="{B2D0BC8E-69B3-43A1-A2A9-69E95AC18581}" type="presParOf" srcId="{BD7C640E-C255-422B-BA71-94EEA27C03A8}" destId="{C8990651-663F-486A-9600-9F61DC21810F}" srcOrd="2" destOrd="0" presId="urn:microsoft.com/office/officeart/2005/8/layout/default"/>
    <dgm:cxn modelId="{12237F95-607B-4C27-A7AA-50599C921436}" type="presParOf" srcId="{BD7C640E-C255-422B-BA71-94EEA27C03A8}" destId="{29F7F340-A397-4D4D-8D5C-2C0AFD30CB56}" srcOrd="3" destOrd="0" presId="urn:microsoft.com/office/officeart/2005/8/layout/default"/>
    <dgm:cxn modelId="{99A5AFB0-7F05-4F33-BD14-14C3018F2CCE}" type="presParOf" srcId="{BD7C640E-C255-422B-BA71-94EEA27C03A8}" destId="{C1659BAD-AF9C-4112-9DFB-5EBB4E7CF135}"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87BBD-E56C-402A-B69C-2F91AB8F0D33}">
      <dsp:nvSpPr>
        <dsp:cNvPr id="0" name=""/>
        <dsp:cNvSpPr/>
      </dsp:nvSpPr>
      <dsp:spPr>
        <a:xfrm>
          <a:off x="662" y="1311292"/>
          <a:ext cx="3345090" cy="1694186"/>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Smoking</a:t>
          </a:r>
        </a:p>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r>
            <a:rPr lang="en-US" sz="2000" kern="1200" dirty="0"/>
            <a:t>Lung Cancer</a:t>
          </a:r>
          <a:endParaRPr lang="en-IN" sz="2000" kern="1200" dirty="0"/>
        </a:p>
      </dsp:txBody>
      <dsp:txXfrm>
        <a:off x="662" y="1311292"/>
        <a:ext cx="3345090" cy="1694186"/>
      </dsp:txXfrm>
    </dsp:sp>
    <dsp:sp modelId="{C8990651-663F-486A-9600-9F61DC21810F}">
      <dsp:nvSpPr>
        <dsp:cNvPr id="0" name=""/>
        <dsp:cNvSpPr/>
      </dsp:nvSpPr>
      <dsp:spPr>
        <a:xfrm>
          <a:off x="4280579" y="1311292"/>
          <a:ext cx="3345090" cy="169418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IN" sz="6500" kern="1200" dirty="0"/>
        </a:p>
      </dsp:txBody>
      <dsp:txXfrm>
        <a:off x="4280579" y="1311292"/>
        <a:ext cx="3345090" cy="1694186"/>
      </dsp:txXfrm>
    </dsp:sp>
    <dsp:sp modelId="{C1659BAD-AF9C-4112-9DFB-5EBB4E7CF135}">
      <dsp:nvSpPr>
        <dsp:cNvPr id="0" name=""/>
        <dsp:cNvSpPr/>
      </dsp:nvSpPr>
      <dsp:spPr>
        <a:xfrm>
          <a:off x="8560496" y="1311292"/>
          <a:ext cx="3345090" cy="169418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endParaRPr lang="en-IN" sz="2000" kern="1200" dirty="0"/>
        </a:p>
      </dsp:txBody>
      <dsp:txXfrm>
        <a:off x="8560496" y="1311292"/>
        <a:ext cx="3345090" cy="1694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87BBD-E56C-402A-B69C-2F91AB8F0D33}">
      <dsp:nvSpPr>
        <dsp:cNvPr id="0" name=""/>
        <dsp:cNvSpPr/>
      </dsp:nvSpPr>
      <dsp:spPr>
        <a:xfrm>
          <a:off x="662" y="1311292"/>
          <a:ext cx="3345090" cy="1694186"/>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Smoking</a:t>
          </a:r>
        </a:p>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r>
            <a:rPr lang="en-US" sz="2000" kern="1200" dirty="0"/>
            <a:t>Lung Cancer</a:t>
          </a:r>
          <a:endParaRPr lang="en-IN" sz="2000" kern="1200" dirty="0"/>
        </a:p>
      </dsp:txBody>
      <dsp:txXfrm>
        <a:off x="662" y="1311292"/>
        <a:ext cx="3345090" cy="1694186"/>
      </dsp:txXfrm>
    </dsp:sp>
    <dsp:sp modelId="{C8990651-663F-486A-9600-9F61DC21810F}">
      <dsp:nvSpPr>
        <dsp:cNvPr id="0" name=""/>
        <dsp:cNvSpPr/>
      </dsp:nvSpPr>
      <dsp:spPr>
        <a:xfrm>
          <a:off x="4280579" y="1311292"/>
          <a:ext cx="3345090" cy="169418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Smoking</a:t>
          </a:r>
        </a:p>
        <a:p>
          <a:pPr marL="0" lvl="0" indent="0" algn="ctr" defTabSz="933450">
            <a:lnSpc>
              <a:spcPct val="90000"/>
            </a:lnSpc>
            <a:spcBef>
              <a:spcPct val="0"/>
            </a:spcBef>
            <a:spcAft>
              <a:spcPct val="35000"/>
            </a:spcAft>
            <a:buNone/>
          </a:pPr>
          <a:endParaRPr lang="en-US" sz="2100" kern="1200" dirty="0"/>
        </a:p>
        <a:p>
          <a:pPr marL="0" lvl="0" indent="0" algn="ctr" defTabSz="933450">
            <a:lnSpc>
              <a:spcPct val="90000"/>
            </a:lnSpc>
            <a:spcBef>
              <a:spcPct val="0"/>
            </a:spcBef>
            <a:spcAft>
              <a:spcPct val="35000"/>
            </a:spcAft>
            <a:buNone/>
          </a:pPr>
          <a:endParaRPr lang="en-US" sz="2100" kern="1200" dirty="0"/>
        </a:p>
        <a:p>
          <a:pPr marL="0" lvl="0" indent="0" algn="ctr" defTabSz="933450">
            <a:lnSpc>
              <a:spcPct val="90000"/>
            </a:lnSpc>
            <a:spcBef>
              <a:spcPct val="0"/>
            </a:spcBef>
            <a:spcAft>
              <a:spcPct val="35000"/>
            </a:spcAft>
            <a:buNone/>
          </a:pPr>
          <a:r>
            <a:rPr lang="en-US" sz="2100" kern="1200" dirty="0"/>
            <a:t>Lung Cancer</a:t>
          </a:r>
          <a:endParaRPr lang="en-IN" sz="2100" kern="1200" dirty="0"/>
        </a:p>
      </dsp:txBody>
      <dsp:txXfrm>
        <a:off x="4280579" y="1311292"/>
        <a:ext cx="3345090" cy="1694186"/>
      </dsp:txXfrm>
    </dsp:sp>
    <dsp:sp modelId="{C1659BAD-AF9C-4112-9DFB-5EBB4E7CF135}">
      <dsp:nvSpPr>
        <dsp:cNvPr id="0" name=""/>
        <dsp:cNvSpPr/>
      </dsp:nvSpPr>
      <dsp:spPr>
        <a:xfrm>
          <a:off x="8560496" y="1311292"/>
          <a:ext cx="3345090" cy="1694186"/>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US" sz="2000" kern="1200" dirty="0"/>
            <a:t>Smoking</a:t>
          </a:r>
        </a:p>
        <a:p>
          <a:pPr marL="0" lvl="0" indent="0" algn="ctr" defTabSz="889000">
            <a:lnSpc>
              <a:spcPct val="90000"/>
            </a:lnSpc>
            <a:spcBef>
              <a:spcPct val="0"/>
            </a:spcBef>
            <a:spcAft>
              <a:spcPct val="35000"/>
            </a:spcAft>
            <a:buNone/>
          </a:pPr>
          <a:endParaRPr lang="en-US" sz="600" kern="1200" dirty="0"/>
        </a:p>
        <a:p>
          <a:pPr marL="0" lvl="0" indent="0" algn="l" defTabSz="889000">
            <a:lnSpc>
              <a:spcPct val="90000"/>
            </a:lnSpc>
            <a:spcBef>
              <a:spcPct val="0"/>
            </a:spcBef>
            <a:spcAft>
              <a:spcPct val="35000"/>
            </a:spcAft>
            <a:buNone/>
          </a:pPr>
          <a:r>
            <a:rPr lang="en-US" sz="2000" i="1" kern="1200" dirty="0"/>
            <a:t>Gene</a:t>
          </a:r>
        </a:p>
        <a:p>
          <a:pPr marL="0" lvl="0" indent="0" algn="l" defTabSz="889000">
            <a:lnSpc>
              <a:spcPct val="90000"/>
            </a:lnSpc>
            <a:spcBef>
              <a:spcPct val="0"/>
            </a:spcBef>
            <a:spcAft>
              <a:spcPct val="35000"/>
            </a:spcAft>
            <a:buNone/>
          </a:pPr>
          <a:endParaRPr lang="en-US" sz="600" kern="1200" dirty="0"/>
        </a:p>
        <a:p>
          <a:pPr marL="0" lvl="0" indent="0" algn="r" defTabSz="889000">
            <a:lnSpc>
              <a:spcPct val="90000"/>
            </a:lnSpc>
            <a:spcBef>
              <a:spcPct val="0"/>
            </a:spcBef>
            <a:spcAft>
              <a:spcPct val="35000"/>
            </a:spcAft>
            <a:buNone/>
          </a:pPr>
          <a:r>
            <a:rPr lang="en-US" sz="2000" kern="1200" dirty="0"/>
            <a:t>Lung Cancer</a:t>
          </a:r>
          <a:endParaRPr lang="en-IN" sz="2000" kern="1200" dirty="0"/>
        </a:p>
      </dsp:txBody>
      <dsp:txXfrm>
        <a:off x="8560496" y="1311292"/>
        <a:ext cx="3345090" cy="169418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18:18:29.801"/>
    </inkml:context>
    <inkml:brush xml:id="br0">
      <inkml:brushProperty name="width" value="0.05" units="cm"/>
      <inkml:brushProperty name="height" value="0.05" units="cm"/>
    </inkml:brush>
  </inkml:definitions>
  <inkml:trace contextRef="#ctx0" brushRef="#br0">9987 1633 24575,'-695'-75'0,"67"-58"0,426 76 0,-328-95 0,159 53 0,39 11 0,-325-66 0,139 71 0,0 23 0,-161-31 0,587 77 0,-258-58 0,5-16 0,134 33 0,-20-6 0,-173-42 0,361 92 0,-227-50 0,-3 15 0,-506-45 0,422 58 0,238 28 0,-122 10 0,164 3 0,-110 24 0,131-18 0,1 2 0,-87 38 0,112-39 0,1 0 0,1 2 0,1 1 0,0 1 0,2 2 0,0 0 0,1 2 0,1 1 0,2 0 0,0 2 0,2 0 0,-25 44 0,2 11 0,-55 153 0,74-165 0,3 0 0,-14 92 0,-5 146 0,29-216 0,-1 28 0,5 178 0,10-217 0,4-1 0,3-1 0,27 96 0,53 77 0,-57-168 0,-13-30 0,3-2 0,39 65 0,-46-90 0,1-1 0,1 0 0,1-2 0,1 0 0,46 38 0,-26-31 0,1-3 0,71 36 0,99 32 0,-123-57 0,241 91 0,35 17 0,-285-110 0,469 200 0,-484-211 0,183 69 0,6-16 0,348 51 0,-483-105 0,-41-9 0,539 113 0,-347-77 0,322 20 0,117 3 0,-92-8 0,41-43 0,-1-59 0,-634 34 0,695-73 0,-393 34 0,126-19 0,-208 24 0,97-16 0,-4-24 0,-135 21 0,183-58 0,-351 101 0,0-1 0,-1-2 0,35-22 0,-45 22 0,0 0 0,0-2 0,-2-1 0,31-34 0,140-194 0,-82 100 0,-71 97 0,-3-2 0,-1-1 0,34-74 0,-55 96 0,0-1 0,-3 0 0,0 0 0,-2-1 0,-2 0 0,-1 0 0,-1-1 0,0-33 0,-5 42 0,-1 0 0,0 0 0,-2 0 0,-1 0 0,-12-37 0,6 33 0,-1 0 0,-1 1 0,-2 0 0,-18-26 0,-62-80 0,-15-23 0,99 139 0,-116-159 0,109 155 0,0 2 0,-1 0 0,-1 1 0,-1 0 0,-1 2 0,-24-14 0,9 10 0,-1 2 0,-65-21 0,-87-15 0,24 9 0,107 28 0,-95-14 0,-61 8 0,82 13-1365,103 7-5461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18:18:29.801"/>
    </inkml:context>
    <inkml:brush xml:id="br0">
      <inkml:brushProperty name="width" value="0.05" units="cm"/>
      <inkml:brushProperty name="height" value="0.05" units="cm"/>
    </inkml:brush>
  </inkml:definitions>
  <inkml:trace contextRef="#ctx0" brushRef="#br0">9987 1633 24575,'-695'-75'0,"67"-58"0,426 76 0,-328-95 0,159 53 0,39 11 0,-325-66 0,139 71 0,0 23 0,-161-31 0,587 77 0,-258-58 0,5-16 0,134 33 0,-20-6 0,-173-42 0,361 92 0,-227-50 0,-3 15 0,-506-45 0,422 58 0,238 28 0,-122 10 0,164 3 0,-110 24 0,131-18 0,1 2 0,-87 38 0,112-39 0,1 0 0,1 2 0,1 1 0,0 1 0,2 2 0,0 0 0,1 2 0,1 1 0,2 0 0,0 2 0,2 0 0,-25 44 0,2 11 0,-55 153 0,74-165 0,3 0 0,-14 92 0,-5 146 0,29-216 0,-1 28 0,5 178 0,10-217 0,4-1 0,3-1 0,27 96 0,53 77 0,-57-168 0,-13-30 0,3-2 0,39 65 0,-46-90 0,1-1 0,1 0 0,1-2 0,1 0 0,46 38 0,-26-31 0,1-3 0,71 36 0,99 32 0,-123-57 0,241 91 0,35 17 0,-285-110 0,469 200 0,-484-211 0,183 69 0,6-16 0,348 51 0,-483-105 0,-41-9 0,539 113 0,-347-77 0,322 20 0,117 3 0,-92-8 0,41-43 0,-1-59 0,-634 34 0,695-73 0,-393 34 0,126-19 0,-208 24 0,97-16 0,-4-24 0,-135 21 0,183-58 0,-351 101 0,0-1 0,-1-2 0,35-22 0,-45 22 0,0 0 0,0-2 0,-2-1 0,31-34 0,140-194 0,-82 100 0,-71 97 0,-3-2 0,-1-1 0,34-74 0,-55 96 0,0-1 0,-3 0 0,0 0 0,-2-1 0,-2 0 0,-1 0 0,-1-1 0,0-33 0,-5 42 0,-1 0 0,0 0 0,-2 0 0,-1 0 0,-12-37 0,6 33 0,-1 0 0,-1 1 0,-2 0 0,-18-26 0,-62-80 0,-15-23 0,99 139 0,-116-159 0,109 155 0,0 2 0,-1 0 0,-1 1 0,-1 0 0,-1 2 0,-24-14 0,9 10 0,-1 2 0,-65-21 0,-87-15 0,24 9 0,107 28 0,-95-14 0,-61 8 0,82 13-1365,103 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18:18:29.801"/>
    </inkml:context>
    <inkml:brush xml:id="br0">
      <inkml:brushProperty name="width" value="0.05" units="cm"/>
      <inkml:brushProperty name="height" value="0.05" units="cm"/>
    </inkml:brush>
  </inkml:definitions>
  <inkml:trace contextRef="#ctx0" brushRef="#br0">9987 1633 24575,'-695'-75'0,"67"-58"0,426 76 0,-328-95 0,159 53 0,39 11 0,-325-66 0,139 71 0,0 23 0,-161-31 0,587 77 0,-258-58 0,5-16 0,134 33 0,-20-6 0,-173-42 0,361 92 0,-227-50 0,-3 15 0,-506-45 0,422 58 0,238 28 0,-122 10 0,164 3 0,-110 24 0,131-18 0,1 2 0,-87 38 0,112-39 0,1 0 0,1 2 0,1 1 0,0 1 0,2 2 0,0 0 0,1 2 0,1 1 0,2 0 0,0 2 0,2 0 0,-25 44 0,2 11 0,-55 153 0,74-165 0,3 0 0,-14 92 0,-5 146 0,29-216 0,-1 28 0,5 178 0,10-217 0,4-1 0,3-1 0,27 96 0,53 77 0,-57-168 0,-13-30 0,3-2 0,39 65 0,-46-90 0,1-1 0,1 0 0,1-2 0,1 0 0,46 38 0,-26-31 0,1-3 0,71 36 0,99 32 0,-123-57 0,241 91 0,35 17 0,-285-110 0,469 200 0,-484-211 0,183 69 0,6-16 0,348 51 0,-483-105 0,-41-9 0,539 113 0,-347-77 0,322 20 0,117 3 0,-92-8 0,41-43 0,-1-59 0,-634 34 0,695-73 0,-393 34 0,126-19 0,-208 24 0,97-16 0,-4-24 0,-135 21 0,183-58 0,-351 101 0,0-1 0,-1-2 0,35-22 0,-45 22 0,0 0 0,0-2 0,-2-1 0,31-34 0,140-194 0,-82 100 0,-71 97 0,-3-2 0,-1-1 0,34-74 0,-55 96 0,0-1 0,-3 0 0,0 0 0,-2-1 0,-2 0 0,-1 0 0,-1-1 0,0-33 0,-5 42 0,-1 0 0,0 0 0,-2 0 0,-1 0 0,-12-37 0,6 33 0,-1 0 0,-1 1 0,-2 0 0,-18-26 0,-62-80 0,-15-23 0,99 139 0,-116-159 0,109 155 0,0 2 0,-1 0 0,-1 1 0,-1 0 0,-1 2 0,-24-14 0,9 10 0,-1 2 0,-65-21 0,-87-15 0,24 9 0,107 28 0,-95-14 0,-61 8 0,82 13-1365,103 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18:18:29.801"/>
    </inkml:context>
    <inkml:brush xml:id="br0">
      <inkml:brushProperty name="width" value="0.05" units="cm"/>
      <inkml:brushProperty name="height" value="0.05" units="cm"/>
    </inkml:brush>
  </inkml:definitions>
  <inkml:trace contextRef="#ctx0" brushRef="#br0">9987 1633 24575,'-695'-75'0,"67"-58"0,426 76 0,-328-95 0,159 53 0,39 11 0,-325-66 0,139 71 0,0 23 0,-161-31 0,587 77 0,-258-58 0,5-16 0,134 33 0,-20-6 0,-173-42 0,361 92 0,-227-50 0,-3 15 0,-506-45 0,422 58 0,238 28 0,-122 10 0,164 3 0,-110 24 0,131-18 0,1 2 0,-87 38 0,112-39 0,1 0 0,1 2 0,1 1 0,0 1 0,2 2 0,0 0 0,1 2 0,1 1 0,2 0 0,0 2 0,2 0 0,-25 44 0,2 11 0,-55 153 0,74-165 0,3 0 0,-14 92 0,-5 146 0,29-216 0,-1 28 0,5 178 0,10-217 0,4-1 0,3-1 0,27 96 0,53 77 0,-57-168 0,-13-30 0,3-2 0,39 65 0,-46-90 0,1-1 0,1 0 0,1-2 0,1 0 0,46 38 0,-26-31 0,1-3 0,71 36 0,99 32 0,-123-57 0,241 91 0,35 17 0,-285-110 0,469 200 0,-484-211 0,183 69 0,6-16 0,348 51 0,-483-105 0,-41-9 0,539 113 0,-347-77 0,322 20 0,117 3 0,-92-8 0,41-43 0,-1-59 0,-634 34 0,695-73 0,-393 34 0,126-19 0,-208 24 0,97-16 0,-4-24 0,-135 21 0,183-58 0,-351 101 0,0-1 0,-1-2 0,35-22 0,-45 22 0,0 0 0,0-2 0,-2-1 0,31-34 0,140-194 0,-82 100 0,-71 97 0,-3-2 0,-1-1 0,34-74 0,-55 96 0,0-1 0,-3 0 0,0 0 0,-2-1 0,-2 0 0,-1 0 0,-1-1 0,0-33 0,-5 42 0,-1 0 0,0 0 0,-2 0 0,-1 0 0,-12-37 0,6 33 0,-1 0 0,-1 1 0,-2 0 0,-18-26 0,-62-80 0,-15-23 0,99 139 0,-116-159 0,109 155 0,0 2 0,-1 0 0,-1 1 0,-1 0 0,-1 2 0,-24-14 0,9 10 0,-1 2 0,-65-21 0,-87-15 0,24 9 0,107 28 0,-95-14 0,-61 8 0,82 13-1365,103 7-5461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6T18:18:29.801"/>
    </inkml:context>
    <inkml:brush xml:id="br0">
      <inkml:brushProperty name="width" value="0.05" units="cm"/>
      <inkml:brushProperty name="height" value="0.05" units="cm"/>
    </inkml:brush>
  </inkml:definitions>
  <inkml:trace contextRef="#ctx0" brushRef="#br0">9987 1633 24575,'-695'-75'0,"67"-58"0,426 76 0,-328-95 0,159 53 0,39 11 0,-325-66 0,139 71 0,0 23 0,-161-31 0,587 77 0,-258-58 0,5-16 0,134 33 0,-20-6 0,-173-42 0,361 92 0,-227-50 0,-3 15 0,-506-45 0,422 58 0,238 28 0,-122 10 0,164 3 0,-110 24 0,131-18 0,1 2 0,-87 38 0,112-39 0,1 0 0,1 2 0,1 1 0,0 1 0,2 2 0,0 0 0,1 2 0,1 1 0,2 0 0,0 2 0,2 0 0,-25 44 0,2 11 0,-55 153 0,74-165 0,3 0 0,-14 92 0,-5 146 0,29-216 0,-1 28 0,5 178 0,10-217 0,4-1 0,3-1 0,27 96 0,53 77 0,-57-168 0,-13-30 0,3-2 0,39 65 0,-46-90 0,1-1 0,1 0 0,1-2 0,1 0 0,46 38 0,-26-31 0,1-3 0,71 36 0,99 32 0,-123-57 0,241 91 0,35 17 0,-285-110 0,469 200 0,-484-211 0,183 69 0,6-16 0,348 51 0,-483-105 0,-41-9 0,539 113 0,-347-77 0,322 20 0,117 3 0,-92-8 0,41-43 0,-1-59 0,-634 34 0,695-73 0,-393 34 0,126-19 0,-208 24 0,97-16 0,-4-24 0,-135 21 0,183-58 0,-351 101 0,0-1 0,-1-2 0,35-22 0,-45 22 0,0 0 0,0-2 0,-2-1 0,31-34 0,140-194 0,-82 100 0,-71 97 0,-3-2 0,-1-1 0,34-74 0,-55 96 0,0-1 0,-3 0 0,0 0 0,-2-1 0,-2 0 0,-1 0 0,-1-1 0,0-33 0,-5 42 0,-1 0 0,0 0 0,-2 0 0,-1 0 0,-12-37 0,6 33 0,-1 0 0,-1 1 0,-2 0 0,-18-26 0,-62-80 0,-15-23 0,99 139 0,-116-159 0,109 155 0,0 2 0,-1 0 0,-1 1 0,-1 0 0,-1 2 0,-24-14 0,9 10 0,-1 2 0,-65-21 0,-87-15 0,24 9 0,107 28 0,-95-14 0,-61 8 0,82 13-1365,103 7-5461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20:13:58.931"/>
    </inkml:context>
    <inkml:brush xml:id="br0">
      <inkml:brushProperty name="width" value="0.05" units="cm"/>
      <inkml:brushProperty name="height" value="0.05" units="cm"/>
      <inkml:brushProperty name="color" value="#004F8B"/>
    </inkml:brush>
  </inkml:definitions>
  <inkml:trace contextRef="#ctx0" brushRef="#br0">1710 1 24575,'-304'28'0,"5"26"0,236-40 0,-118 41 0,144-40 0,1 2 0,0 1 0,1 2 0,-43 32 0,8 5 0,3 4 0,2 2 0,3 3 0,-71 99 0,106-128 0,1 2 0,1 1 0,3 0 0,1 2 0,2 1 0,-23 77 0,23-41 0,4 1 0,3 0 0,3 1 0,3 92 0,11-18 0,29 186 0,-23-268 0,4-1 0,3 0 0,30 76 0,-28-97 0,2-1 0,3-1 0,1-2 0,62 84 0,-73-111 0,1-1 0,1-1 0,1 0 0,0-2 0,1 0 0,1-1 0,0-1 0,1 0 0,1-2 0,0-1 0,0 0 0,1-2 0,42 12 0,-12-10 0,0-2 0,68 2 0,110-11 0,-127-7 0,0-4 0,156-36 0,-182 26 0,-1-3 0,-1-3 0,136-70 0,-102 35 0,-3-5 0,142-116 0,-223 160 0,0 0 0,-1-1 0,-2-2 0,-1-1 0,0 0 0,-2-2 0,-2 0 0,0-1 0,-2-1 0,23-63 0,-22 40 0,-4-1 0,-1 0 0,-3 0 0,-2-1 0,-1-66 0,-8 17 0,-29-192 0,18 222 0,-3 0 0,-4 2 0,-48-120 0,42 136 0,-2 1 0,-2 1 0,-3 2 0,-75-92 0,27 56 0,-146-122 0,188 175 0,25 22 0,-1 0 0,-1 1 0,0 1 0,0 0 0,-30-15 0,40 25-91,0 0 0,0 0 0,0 1 0,-1 0 0,1 1 0,0-1 0,0 1 0,0 0 0,-1 1 0,1 0 0,0 0 0,0 0 0,0 0 0,-11 5 0,-24 8-6735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7-21T14:02:26.550"/>
    </inkml:context>
    <inkml:brush xml:id="br0">
      <inkml:brushProperty name="width" value="0.05292" units="cm"/>
      <inkml:brushProperty name="height" value="0.05292" units="cm"/>
      <inkml:brushProperty name="color" value="#FF0000"/>
    </inkml:brush>
  </inkml:definitions>
  <inkml:trace contextRef="#ctx0" brushRef="#br0">22051 12799 791 0,'0'0'639'0,"0"0"-491"16,0 0-36-16,0 0-12 16,0 0-11-16,0 0 25 0,13 100-1 15,-2-50-28-15,2 11-8 16,1 8-16-16,1 7-9 15,-1 8 23-15,1 8 7 16,-4 8 3-16,1 29-6 16,-8 28-21-16,-4 35 0 15,0 10-10-15,0-7-5 16,0-10-14-16,0-14-5 16,0 10-3-16,2 6-9 15,5 3 7-15,-1 6-4 16,2-4-1-16,-6-4-14 15,-2-8 0-15,0-13 0 0,0-20 2 16,0-31 5-16,0-23-7 16,0-26 0-16,0-5 7 15,0 1-7-15,0 7-8 16,0-2 0-16,0-10-16 16,4-16-8-16,-2-11-2 15,3-14-25-15,-3-7-29 16,-2-4-37-16,2-6-48 15,-2 0-24-15,-4-21-144 16,-13-5-459-16</inkml:trace>
  <inkml:trace contextRef="#ctx0" brushRef="#br0" timeOffset="969.92">21353 13255 202 0,'0'0'38'0,"0"0"227"15,0 0-210-15,0 0-55 16,0 0-98-16</inkml:trace>
  <inkml:trace contextRef="#ctx0" brushRef="#br0" timeOffset="2532.48">21639 12962 222 0,'0'0'680'16,"0"0"-481"-16,0 0-19 15,0 0-11-15,0 0-45 16,0 0-31-16,0 0-3 16,17-72-9-16,-17 72-23 15,0 0-8-15,-8 18-22 16,-6 11 16-16,-2 7 14 15,0 4 1-15,-1 8-8 16,1 3 0-16,-1 2-17 16,1 1-3-16,3-3-10 15,1-6-9-15,3-8 0 16,5-7-11-16,0-12 7 16,4-9-7-16,0-6 5 0,0-3 0 15,0-3 39-15,0-22-5 16,8-11-16-16,6-11-17 15,6-6-1-15,-2-1-5 16,2-1 1-16,0 5 8 16,-4 7-9-16,1 5-1 15,-1 9 0-15,-1 6 1 16,-3 6 0-16,-1 6-1 16,-3 3 0-16,-3 3-1 15,0 5-9-15,-1 0 3 0,1 0 0 16,1 5 7-1,3 12 8-15,0 4 1 16,0 6 7-16,2 6-1 0,1 3 0 16,-2 7 11-1,-1 4 3-15,-2 3-13 0,0 2-1 16,-1 0-14-16,-1-4 10 16,1-6-5-16,2-6-5 15,-2-9 0-15,1-9 1 16,-3-7-2-16,-2-5-2 15,-2-4-22-15,0-2-10 16,0 0-15-16,0 0-30 16,-15-19-93-16,-8-2-162 15,1-3-264-15</inkml:trace>
  <inkml:trace contextRef="#ctx0" brushRef="#br0" timeOffset="2761.78">21581 13258 1373 0,'0'0'357'15,"0"0"-161"-15,0 0-13 16,0 0-93-16,0 0-34 16,0 0-3-16,0 0-2 15,84-5-26-15,-48-7-9 16,0 1-9-16,-1-4-2 15,-4 1-5-15,-2 2-65 0,-2-1-71 16,-4-1-115 0,-6 0-117-16,-10 3-793 0</inkml:trace>
  <inkml:trace contextRef="#ctx0" brushRef="#br0" timeOffset="3520.31">23428 12795 1253 0,'0'0'265'0,"0"0"-86"16,0 0-23-16,-125-24-62 15,94 24-8-15,0 9-25 16,0 15-11-16,-3 9 15 16,0 5 3-16,-1 9-6 15,3 6-9-15,3 5-2 16,2 6-1-16,10 0-5 16,11 2-7-16,6 1-9 0,2-5-7 15,27-9-16 1,13-4 1-16,9-12-1 0,10-12 2 15,5-14-8-15,3-11 6 16,2-9-5-16,1-33 5 16,-5-11-5-16,-5-18 10 15,-12-13-5-15,-15-6 4 16,-20-3-9-16,-15 1 11 16,-6 6 0-16,-30 8-5 15,-11 14 2-15,-6 9 0 16,-3 17-7-16,7 14 7 15,9 15-9-15,9 9-13 16,4 0-32-16,7 21-103 16,-2 41-40-16,6-8-142 15,-1-5-246-15</inkml:trace>
  <inkml:trace contextRef="#ctx0" brushRef="#br0" timeOffset="4188.07">23233 12992 183 0,'0'0'1021'15,"0"0"-763"-15,0 0-116 16,0 0 7-16,0 0-88 16,0 0-39-16,0 0-20 0,14 0-2 15,-1 0-28-15,1 0-48 16,-1 0-22-16,1 0-31 15,-1 0-92-15,0-5-9 16,-1-3-85-16,3 4-189 16,-1-3 308-1,3 0 166-15,3 0 30 0,1 2 0 16,-2 2 197-16,2 3-133 16,-8-2 551-16,-4 0-352 15,-5-1-11-15,-1 1 7 16,-1 2-48-16,-2-2-14 15,0 2-31-15,0 0-46 0,0-2-31 16,0 2-28 0,0 0-37-16,0 0-24 0,0 0-12 15,0 0-42-15,0 0-38 16,-7 0-81-16,-15 4-73 16,3 8-86-16,0-7-426 0</inkml:trace>
  <inkml:trace contextRef="#ctx0" brushRef="#br0" timeOffset="4684.47">23183 13196 334 0,'0'0'143'0,"0"0"645"16,0 0-511-16,0 0-56 15,0 0-26-15,0 0-77 16,0 0-47-16,-14 0-19 0,14 0-8 15,4 7-4 1,6 5-10-16,1 3-7 0,3-2-3 16,1 5-9-16,1-5 0 15,3 0-2-15,2-2 3 16,3-4 2-16,-2-2-3 16,2-3-11-16,-1-2 1 15,-3 0 5-15,-2 0 0 16,-2 0 0-16,-3-9 1 15,1-5 1-15,-6-3-7 16,1-2 7-16,-3-2-7 16,-3-1 7-16,-1 3-8 15,-2 2-27-15,0 4-34 16,0 3-54-16,0 7-102 16,-13 3-125-16,0 0-639 0</inkml:trace>
  <inkml:trace contextRef="#ctx0" brushRef="#br0" timeOffset="6253.24">21556 13994 16 0,'0'0'238'15,"0"0"634"-15,0 0-567 16,0 0-85-16,0 0-24 15,0 0-57-15,0 0-46 16,2-28-45-16,-2 43-18 0,0 13 22 16,0 8 9-1,0 4-8-15,2 7-19 0,1 3-4 16,-3 0-11-16,0 0-6 16,2-5-2-16,-2-8-10 15,2-8 10-15,-2-7-11 16,2-12 0-16,-2-6 10 15,0-4 22-15,2 0 49 16,-2-25-9-16,0-11-41 16,0-10-17-16,0-5-13 15,0-5 9-15,0-3-9 16,0 2-1-16,0 4 0 16,0 3-15-16,0 6 6 0,8 6 8 15,2 5 0 1,7 6-7-16,2 6 7 0,4 5-8 15,1 3 2-15,0 8 5 16,-4 5-11-16,1 0 1 16,-6 7 3-16,-1 15 3 15,-6 4 5-15,-5 5 0 16,-3 3-3-16,0-1 4 16,-3-3 0-16,-10-5 6 15,-3-4-6-15,1-7 1 16,1-5 10-16,1-6-10 15,4-3 14-15,4 0-6 16,3 0-8-16,2 0 10 16,0 0-11-16,0-5 0 15,5-2-6-15,11 3-1 16,4 1 1-16,2 3-2 16,5 0 8-16,2 10-9 0,-3 16 2 15,-1 6 6-15,-5 10 0 16,-7 0-5-16,-6 6-9 15,-7-4-10-15,0-1 0 16,-18-4 8-16,-11-11 16 16,-5-7-1-16,-3-10 2 15,-5-7 29-15,-1-4 15 16,3 0 19-16,4-5-13 16,7-9 4-16,9-3-6 15,7 3-23-15,5 2-11 16,8 0-14-16,0 4-14 0,0 7-54 15,33 1-114 1,0 0-96-16,1 0-302 0</inkml:trace>
  <inkml:trace contextRef="#ctx0" brushRef="#br0" timeOffset="7048.32">23428 13895 111 0,'0'0'1146'0,"0"0"-895"0,0 0-72 15,0 0 23-15,0 0-44 16,0 0-37-16,0 0-25 16,-70-119-36-16,44 117-12 15,-5 2-11-15,-8 0-1 16,0 18 4-16,-3 11 9 15,1 7-2-15,3 4-15 16,7 8-4-16,4 3-12 16,8 7-5-16,9 1 1 15,8 6-3-15,2-1-8 16,6-2 5-16,17-2-5 0,10 1-1 16,6-7 0-1,7-4 1-15,10-5-1 0,4-12-1 16,11-8 1-16,6-16 1 15,0-9-1-15,6-3 0 16,-6-28 0-16,-3-8 0 16,-7-14 0-16,-7-12 1 15,-13-6-1-15,-12-9 2 16,-15-8-2-16,-13-3 8 16,-7 3-7-16,-15 2 0 15,-23 11 5-15,-11 13 15 16,-11 12-4-16,-5 15-2 0,1 13-2 15,-1 12-6 1,5 10-6-16,4 0-1 0,4 21-21 16,10 8-37-16,7 7-69 15,6 3-27-15,4 15-108 16,8-11-92-16,3-7-287 16</inkml:trace>
  <inkml:trace contextRef="#ctx0" brushRef="#br0" timeOffset="7410.72">23341 14067 61 0,'0'0'1269'15,"0"0"-963"-15,0 0-72 16,0 0 30-16,0 0-122 15,0 0-85-15,0 0-48 16,-16-21-9-16,16 21-77 0,0 0-31 16,9 5-57-1,15 4-70-15,-1-3-69 16,-3-6-288-16</inkml:trace>
  <inkml:trace contextRef="#ctx0" brushRef="#br0" timeOffset="7602.26">23632 14030 316 0,'0'0'893'16,"0"0"-587"-16,0 0-92 15,0 0 29-15,0 0-62 16,0 0-54-16,0 0-61 16,0-40-36-16,0 40-30 15,0 0-40-15,0 12-62 0,-15 11-99 16,-1-3-125-16,-3-6-522 0</inkml:trace>
  <inkml:trace contextRef="#ctx0" brushRef="#br0" timeOffset="8046.27">23156 14284 373 0,'0'0'991'16,"0"0"-702"-16,0 0-99 0,0 0-13 16,0 0-85-16,0 0-15 15,0 0 9-15,25 27-14 16,-4-11-17-16,4 0 13 15,4 4-13-15,0-1-13 16,2-1-18-16,0 2-2 16,-2-4-9-16,3-6 2 15,1-3-1-15,-2-7 4 16,2 0 0-16,1 0-8 16,-3-3 2-16,-4-11-11 15,-5-7 13-15,-3-1-13 16,-6-1 8-16,-5-1-3 15,-1 0-4-15,-4 1-1 0,-1 1 0 16,-2 2-1-16,0 5-44 16,0 3-61-16,0 7-28 15,-20 5-58-15,-3 5-168 16,-4 9-401-16</inkml:trace>
  <inkml:trace contextRef="#ctx0" brushRef="#br0" timeOffset="9097.89">21670 15107 416 0,'0'0'396'0,"0"0"229"16,0 0-386-16,0 0-39 16,0 0-42-16,0 0-71 15,0 0-49-15,-5-3 24 16,0 40 6-16,-3 14-15 15,-5 4-4-15,-3 7 2 16,-5 4-10-16,2 3-2 0,-4 0-18 16,1-2-5-1,2-9-3-15,4-5-7 0,6-16-6 16,3-10 6-16,5-12-6 16,2-14 1-16,0-1-1 15,0-13 0-15,0-28 0 16,13-13 0-16,5-14-1 15,-1-5 1-15,2-5 0 16,0 4-13-16,-1 5 6 16,-3 9 7-16,1 11 1 0,0 9 5 15,0 8 9 1,-1 9 3-16,1 9 1 16,-1 9-7-16,-1 5-2 0,-1 2 4 15,-1 27 11-15,-2 12-1 16,-1 8 0-16,-4 11 0 15,-3 4-6-15,-2 2-5 16,0-6-7-16,0-3 1 16,0-5-6-16,3-9 6 15,-3-15-6-15,2-6-1 16,-2-10 0-16,0-5-31 16,0-7-57-16,0 0-60 15,-14-7-79-15,-6-7-164 16,0-8-176-16</inkml:trace>
  <inkml:trace contextRef="#ctx0" brushRef="#br0" timeOffset="9286.37">21579 15480 542 0,'0'0'287'0,"0"0"377"0,0 0-390 16,0 0-39-16,0 0-63 15,0 0-82-15,0 0-42 16,33-17 8-16,5 10-13 15,4-2-16-15,7-1-16 16,0-4-11-16,2 0-80 16,9-6-169-16,-12 4-144 15,-11-1-637-15</inkml:trace>
  <inkml:trace contextRef="#ctx0" brushRef="#br0" timeOffset="10040.18">23605 14907 329 0,'0'0'41'0,"0"0"475"16,0 0-376-16,0 0-33 15,0 0 37-15,0 0-20 16,0 0-22-16,10-121 6 15,-10 109 29-15,0 0-13 16,-16 5-16-16,-9 2 7 16,-8 5-11-16,-9 0-25 15,-8 8-7-15,-2 15-14 16,-4 10-6-16,2 8 10 16,6 2-7-16,3 9-6 15,9 0-10-15,5 5-6 16,8 0-5-16,10 0-4 0,7 0-9 15,6-3-6-15,0-1 9 16,13 4-12-16,16-4 1 16,4 1-5-16,9 3 7 15,5-9-8-15,5-1 5 16,3-4-4-16,5-11-2 16,3-5-6-16,4-15 0 15,2-12 5-15,4-2 0 16,3-29 0-16,2-12-8 15,3-14 8-15,-6-4-6 16,-3-6 6-16,-6-12-5 0,-13-1 0 16,-14-4 4-1,-18-2 1-15,-15 8 1 16,-6 2 0-16,-23 12 17 16,-20 7 4-16,-5 12 3 0,-6 10-7 15,-2 6-11-15,3 12-5 16,2 10 5-16,-1 7-6 15,2 0-26-15,-6 17-39 16,0 6-43-16,-2 6-38 16,4 7-39-16,-15 12-94 15,16-11-101-15,8-3-718 0</inkml:trace>
  <inkml:trace contextRef="#ctx0" brushRef="#br0" timeOffset="10360.58">23521 15147 225 0,'0'0'1308'0,"0"0"-1004"15,0 0-167-15,0 0-98 16,0 0-39-16,0 0-89 15,0 0-106-15,34 10-184 0</inkml:trace>
  <inkml:trace contextRef="#ctx0" brushRef="#br0" timeOffset="10582.09">23854 15042 1513 0,'0'0'397'0,"0"0"-187"15,0 0-76-15,0 0-94 16,0 0-40-16,0 0-22 16,0 0-107-16,6 51-67 15,-18-30-155-15,-7-7-731 0</inkml:trace>
  <inkml:trace contextRef="#ctx0" brushRef="#br0" timeOffset="11149.11">23434 15553 104 0,'0'0'277'0,"0"0"592"15,0 0-626-15,0 0-84 16,0 0-31-16,0 0-55 16,0 0-27-16,13-43 1 15,-1 32 16-15,-1-3 8 16,0-1-1-16,0 1-11 16,0 0 4-16,3-3-2 15,-1 3-17-15,5 1-7 16,0 4-8-16,0 3-4 15,3 0-9-15,2 6-1 16,0 0 0-16,-1 0-6 16,2 6 10-16,0 9-3 15,1 4 1-15,4 6-8 16,0-9 0-16,-2 4-8 16,-2-7 6-16,-6 2-6 0,-7-11 5 15,-3 3-4-15,-7-2-1 16,-2-2 1-16,0-1-2 15,0 2 0-15,0-4-39 16,0 3-47-16,-11-3-99 16,-1 0-168-16,-1 0-468 0</inkml:trace>
  <inkml:trace contextRef="#ctx0" brushRef="#br0" timeOffset="12443.24">21819 16369 1305 0,'0'0'310'0,"0"0"-147"16,0 0-1-16,0 0-11 16,0 0-42-16,0 0-56 15,0 0-39-15,-22-7-14 0,35 14-28 16,3 9-73 0,11 5-63-16,-6 1-86 0,-2-6-256 0</inkml:trace>
  <inkml:trace contextRef="#ctx0" brushRef="#br0" timeOffset="12615.78">21926 16718 373 0,'0'0'68'0,"0"0"441"16,0 0-502-16,0 0-7 0,0 0-229 0</inkml:trace>
  <inkml:trace contextRef="#ctx0" brushRef="#br0" timeOffset="12823.23">21982 17342 1650 0,'0'0'291'16,"0"0"-199"-16,0 0-45 15,0 0-35-15,0 0-12 16,0 0-43-16,0 0-62 0,91 127-91 16,-80-115-108-16,-11-3-687 15</inkml:trace>
  <inkml:trace contextRef="#ctx0" brushRef="#br0" timeOffset="17403.53">26476 13584 1307 0,'0'0'262'0,"0"0"-90"16,0 0 2-16,0 0-30 16,0 0-35-16,0 0-44 15,0 0-19-15,4-27-14 16,-4 27 14-16,0 0 3 16,0 0 3-16,0 0 7 15,0 0-11-15,0 0-18 16,0 17-1-16,0 9 27 15,0 7-12-15,0 8-5 0,2 6-11 16,1 6-5-16,-1 3-16 16,-2 6 5-16,0 5 0 15,0-1 0-15,0 1 0 16,-2-6-1-16,-5-8 2 16,5-13-13-16,0-14 0 15,2-6 10-15,0-13-9 16,0-2 5-16,0-5-6 15,0 0 6-15,0 0-6 16,0 0-6-16,0-5-45 16,0-10-86-16,0-13-103 15,0 2-146-15,0-8-293 0</inkml:trace>
  <inkml:trace contextRef="#ctx0" brushRef="#br0" timeOffset="17896.21">26670 13728 360 0,'0'0'288'0,"0"0"204"0,0 0-283 16,0 0-2-1,0 0-19-15,0 0-34 0,0 0-17 16,2-38-34-16,-2 38-32 16,0 0-19-16,0 12 0 15,0 10 19-15,0 6 0 16,0 8 6-16,0 4-8 15,0 6 2-15,-2 3-16 16,-1 6-13-16,1 2-12 16,-2 2-11-16,2-4-7 15,-4-5-3-15,2-7-1 16,2-13-7-16,0-6 5 16,0-7-6-16,2-8 1 0,0-4 5 15,0-3-6-15,-3-2-1 16,3 0-23-16,-4 0-6 15,0 0-43-15,-6-7-94 16,2-7-4-16,-5-15-80 16,-1 6-76-16,3-3-275 0</inkml:trace>
  <inkml:trace contextRef="#ctx0" brushRef="#br0" timeOffset="18415.83">26553 13713 320 0,'0'0'25'0,"0"0"1"16,0 0 361-16,0 0-181 16,0 0-71-16,0 0 8 15,0 0-14-15,0-58-17 16,0 51-15-16,7-1 2 0,-5 1 16 16,3 2-5-16,-2 1 6 15,-3 2 28-15,2 2-22 16,0-3-30-16,2 3-31 15,7 0-22-15,9 0 1 16,9-2 9-16,11 0 7 16,7-1-2-16,4 0-17 15,1-1-8-15,-1-1-10 16,-5 0 3-16,-5 1-10 16,-7-1 2-16,-11 0-8 15,0 0 1-15,-7 0-7 16,-5 3 6-16,-5-1-6 15,-4 3-6-15,-2 0-43 0,0 0-75 16,0 0-32-16,-10 10-29 16,-30 16-97-16,1-2-239 15,4-5-573-15</inkml:trace>
  <inkml:trace contextRef="#ctx0" brushRef="#br0" timeOffset="18686.16">26807 13897 1279 0,'0'0'259'15,"0"0"-133"-15,0 0 50 0,0 0-60 16,0 0-33 0,0 0-9-16,0 0 7 0,23 10-15 15,-3-5-4-15,3-3-7 16,0-2-9-16,2 0-18 15,2 0-5-15,2 0-14 16,0 0 1-16,0-5-10 16,-2-2 0-16,-6 0-9 15,-2 4-25-15,-11 3-51 16,-5 0-98-16,-6 10-61 16,-18 11 26-16,-8 2-292 0</inkml:trace>
  <inkml:trace contextRef="#ctx0" brushRef="#br0" timeOffset="19032.31">26711 14322 146 0,'0'0'996'0,"0"0"-736"16,0 0-101-16,0 0 53 15,0 0-45-15,0 0-20 16,0 0-43-16,-33 7-30 15,33-4-13-15,0 0-6 16,7 1 3-16,9 0 16 16,2-1 5-16,3 2-2 15,6-5-11-15,5 0-13 16,-1 0-11-16,6 0-9 16,2 0-12-16,3 0-3 15,0 0-3-15,1-3-6 16,-1-2-8-16,-4 1 0 0,-7 0 6 15,-7-2-7-15,-8 4 0 16,-7 2-29-16,-7 0-23 16,-2 0-69-16,-24 0-87 15,-12 9-111-15,-4 1-264 0</inkml:trace>
  <inkml:trace contextRef="#ctx0" brushRef="#br0" timeOffset="20342.47">26315 14796 170 0,'0'0'178'16,"0"0"-151"-16,0 0 479 15,0 0-327-15,0 0-57 16,0 0 40-16,0 0-37 15,12 13-9-15,-8-5 8 16,0 4-10-16,-2 3-10 16,0 7-32-16,-2 3-7 15,0 6-7-15,0-2 4 0,0 7-14 16,0 0-20-16,0 0-17 16,0-2-1-16,0-4-1 15,0-6-3-15,3-5-6 16,-3-8 1-16,0-4 0 15,2-3-1-15,-2-4 12 16,0 0 3-16,0-11 13 16,0-9-12-16,0-14-7 15,-2-1-2-15,-5-11-6 16,3 1 0-16,-3-1 0 16,3 2-1-16,2 1-5 15,-1 5-7-15,3 8 12 16,0 1-1-16,0 7-1 0,0 3-4 15,3 3 6-15,6 2 0 16,1 1-1-16,2 6-1 16,-1 3 2-16,2 1-5 15,1 3 4-15,-1 0 1 16,1 0-6-16,1 0 0 16,-1 7 5-16,-4 10 1 15,-3 0-2-15,-5 2-10 16,-2 2 5-16,0 0 6 15,-2-2 1-15,-11-2-1 16,-1-5 1-16,-1-2 7 16,3-3 1-16,1-3-7 15,1 0 12-15,0 0-7 16,3-2-5-16,1 3-1 16,0-5 0-16,1 0-11 0,0 0-51 15,3 2-101-15,0 1-114 16,-1-3-311-16</inkml:trace>
  <inkml:trace contextRef="#ctx0" brushRef="#br0" timeOffset="22181.3">26630 14833 947 0,'0'0'253'15,"0"0"-101"-15,0 0 6 0,0 0-34 16,0 0-15-16,0 0-28 16,0 0-37-16,-21-43-15 15,11 34 3-15,-2-1-6 16,1 4 2-16,-3-1-14 15,3 2 0-15,0 2 11 16,2 3-6-16,0 0-7 16,1 0-5-16,1 3 0 0,0 11-5 15,5 0-1 1,-1 1-1-16,3 1 1 0,0 1-1 16,0-3 1-16,10-2-1 15,1-3 1-15,0-4 5 16,2-5-6-1,-2 0 1-15,0 0 0 0,1 0 7 16,-4-14 1-16,1-1-1 16,-1 1-7-16,-6 2 0 15,0 3 8-15,0 2-9 16,-2 5 2-16,0-1 7 16,0 3-9-16,0 0 15 15,0 0-5-15,0 7-4 16,0 7-5-16,-2 5 0 15,0-4 0-15,2 3 0 0,0-4-1 16,0 1 1-16,6-3-1 16,5-7 0-16,3-5 0 15,3 0 0-15,-1 0 0 16,4-14 7-16,-2-8-4 16,-2-6 10-16,-3-6 15 15,-5-1 15-15,0-1 12 16,-6-2-3-16,0 5-12 15,-2 2-8-15,2 5-9 16,-2 5-5-16,0 6-2 16,0 8-3-16,0 3-4 15,0 1-3-15,0 3-4 16,0 0-2-16,0 0 0 16,0 4-8-16,0 16 8 15,0 3 0-15,0 6 0 0,0 4 1 16,5 3-1-16,1 1 0 15,3 2 1-15,0-3-1 16,2-8 0-16,0-4 0 16,-1-7-7-16,-2-6-7 15,-1-11 4-15,-1 0 0 16,4 0 1-16,1-7 9 16,2-8 0-16,-2-5-1 15,0 0-6-15,-1 6 5 16,-6 2-5-16,-2 3 5 15,0 6 2-15,-2 1 0 16,0 2 1-16,0 0-1 0,0 0 1 16,0 7-1-16,0 5-1 15,0 5 0-15,0 2 0 16,0-5 0-16,2-3 0 16,11 2 0-1,1-4 1-15,6-7 0 0,0-2-1 16,-2 0 1-16,0 0-6 15,-4-2-1-15,-6-9 6 16,-6 0 0-16,-2-3 1 16,0 3 0-16,0 0-1 15,-6 5 1-15,-6 1-1 16,-3 5 0-16,1 0 0 16,3 0 0-16,1 0-9 0,3 3 8 15,2 5-7 1,3 3-11-16,2-4-4 0,0 2 6 15,0 0 9-15,11-6 0 16,4 1 4-16,6 0 5 16,1-2 0-16,0-2 0 15,1 0 0-15,-3 0 2 16,-5 0 4-16,-1-10 3 16,-3 3-3-16,-3-5-5 15,2 3 11-15,-6 2-2 16,1-3-2-16,-1 5-8 15,-2 5 1-15,0-4-1 16,-2 4-1-16,0 0 0 16,0 0 0-16,0 0-5 15,0 7 6-15,0 7 0 16,0 0-1-16,0 2 1 0,0-5 0 16,0 0 0-16,0-9 0 15,0 1 0-15,0-3 0 16,2 0 2-16,3 0 6 15,4-5-8-15,0-10 0 16,4 2-1-16,1-4 0 16,-1 0-12-16,-1 3-2 15,-6 5 0-15,0 1 0 16,-3 6 8-16,-3 2 6 16,2 0-11-16,-2 0 0 15,0 0 6-15,0 7 6 0,0 8 0 16,2-1-1-16,2-2 2 15,4 2-1-15,0-3 2 16,3-4-1-16,3 1 5 16,1-5-4-16,3 1 4 15,2-4 0-15,0 0-6 16,-2 0 0-16,0-16-1 16,-4-4-4-16,-4-6 5 15,-1 0 1-15,-3-2 5 16,-2-8 21-16,-2 3 5 15,-2-1-2-15,0 5 3 16,0 4 2-16,0 6 4 16,-2 5-8-16,-2 4-1 0,2 8-14 15,0 2-6 1,2 0-10-16,-2 0-12 0,0 17 11 16,2 6-5-16,0 7 6 15,0 6-1-15,0 7 0 16,0 3 1-16,8 1 1 15,4 1 0-15,1-3 0 16,1-7-1-16,-1-4 0 16,1-11-59-16,-1-9-8 15,-2-7-62-15,0-7-84 16,-4-7-43-16,-3-17-34 16,-4-2-337-16</inkml:trace>
  <inkml:trace contextRef="#ctx0" brushRef="#br0" timeOffset="22384.9">27459 14750 897 0,'0'0'284'0,"0"0"-58"15,0 0 12-15,0 0-66 16,0 0-62-16,0 0-42 16,0 0-23-16,-8-5 0 15,26 5-1-15,3 0-2 16,0 0-14-16,4 0-24 15,-5 0-4-15,-4 0-59 16,-12 0-68-16,-2 0-87 0,-2 0-98 16</inkml:trace>
  <inkml:trace contextRef="#ctx0" brushRef="#br0" timeOffset="22621.33">26812 14726 1209 0,'0'0'217'16,"0"0"-99"-16,0 0 5 16,0 0-41-16,0 0 0 15,0 0-13-15,0 0-21 16,78 0-21-16,-49 0-13 0,0 0-14 15,4 0-54-15,-6-9-149 16,-6-1-338-16</inkml:trace>
  <inkml:trace contextRef="#ctx0" brushRef="#br0" timeOffset="23765.34">27958 13505 307 0,'0'0'643'15,"0"0"-488"-15,0 0-7 16,0 0 27-16,0 0-75 15,-119 0-11-15,103 0-28 16,1 0 27-16,1 0 5 16,1 0-36-16,5 0-13 15,-2 0-13-15,1 0 5 16,5 0-3-16,2 0 12 16,0 0 7-16,0 0 0 15,-1 0-7-15,1 4-12 16,0 7 2-16,0-2-2 15,-1 7 0-15,3 5 1 16,0 8 4-16,0 9 13 16,0 8 2-16,0 6 29 0,5 9-53 15,-3 13-9 1,0 5 4-16,1 8-9 0,-1 1 5 16,0 1-14-16,-2-5 12 15,0-7-5-15,0-6-13 16,0-6 17-16,0-13-4 15,0-5-1-15,-4-5 0 16,1-3-4-16,-1-8 4 16,-1-8-2-16,3-3-4 15,-1-9-5-15,3-1 1 16,0-5 6-16,0-3-7 16,0 0 5-16,0-2-6 15,0 0 6-15,0 0-5 0,0 0 11 16,0 0 1-16,0 0-7 15,12-2 2 1,3-5-7-16,6-3 1 0,3 1 3 16,3 0-5-16,-1-1 0 15,3 5 0-15,-4-4 0 16,-3 4 1-16,-4 3 0 16,-6-1 0-16,-6 3-2 15,-4 0 1-15,-2 0 0 16,0 0-9-16,0 0-12 15,0 0-32-15,-6 0-44 16,-19-2-100-16,2 2-88 0,0-14-274 16</inkml:trace>
  <inkml:trace contextRef="#ctx0" brushRef="#br0" timeOffset="28381.03">28134 13817 359 0,'0'0'120'0,"0"0"498"16,0 0-404-16,0 0-61 15,0 0 18-15,0 0-41 16,0 0-35-16,-3 0-27 16,3 0-16-16,0 0 1 15,0 0-2-15,0 0 10 0,0 2 8 16,0 5 9 0,0 5-8-16,0 4-18 0,0 4-6 15,0 3-2-15,0 5-11 16,3 6 3-16,-1 6-14 15,0 3 1-15,-2 7-4 16,0 0-3-16,0 0-2 16,0-2-5-16,0-6-3 15,0-9-5-15,0-6 5 16,0-12-5-16,0-8 0 16,0-1 8-16,0-6 7 15,-2 0 22-15,2 0 6 16,0 0-8-16,-2-13-13 15,2-5-14-15,-3-10-8 16,1-4 0-16,-3-5 0 0,3-9 5 16,-2 1-6-16,-3-4 1 15,3-2 0-15,0 2-1 16,-2 3 1-16,4 2-1 16,0 3 0-16,2 5-1 15,0 3 1-15,0 5 0 16,6 3 1-16,4 7-1 15,3 0-1-15,1 7 1 16,-1 1-2-16,3 2-5 16,1 3 5-16,1 2 1 15,0 3-8-15,2 0 9 16,-3 0-1-16,-1 0-1 16,1 3 1-16,-4 8 0 15,-3 1-5-15,0 3 5 16,-6 1-7-16,-4 0 7 0,0 5-1 15,0 1 1 1,-12 0 0-16,-3-3 0 0,-5-3 1 16,1-2 0-16,0-3 0 15,1-7 1-15,3 1 1 16,6-3 4-16,0-2-5 16,4 3 0-16,5-3 0 15,-2 0 0-15,2 0-1 16,0 0-13-16,0 0-46 15,0 2-110-15,0 5-52 0,21 8-78 16,-2-2-88 0,-1-3-625-16</inkml:trace>
  <inkml:trace contextRef="#ctx0" brushRef="#br0" timeOffset="28981.13">28374 14299 373 0,'0'0'927'16,"0"0"-706"-16,0 0-106 16,0 0 22-16,0 0-30 15,0 0-31-15,0 0 3 0,11 0-3 16,5 0-2-16,0 0 4 15,1-6-17-15,-1-8-21 16,1-4-16-16,-3-3-1 16,-3-4 0-16,-2-3-6 15,-6 1-3-15,-3-1-2 16,0 5 1-16,-6 1 6 16,-7 6-10-16,-5 4-9 15,3 2-1-15,1 7 1 16,3 3-6-16,3 0 4 15,3 0 1-15,3 0-10 16,2 0 3-16,0 0-5 16,2 0 12-16,16 5 0 15,2-5-5-15,5 3 6 0,-1-3 0 16,-2 0 0-16,-6 2 1 16,-3 1 5-16,-4 1 3 15,-2 4 9-15,-2 1-2 16,1 3 11-16,-2 3 12 15,1 1-6-15,-1 3 1 16,3 2-3-16,0 0-3 16,-1-1-5-16,1-1-8 15,2-2-3-15,0-6-11 16,0 1 1-16,1-4 5 16,2-2-7-16,-1-1-10 0,-1 0-52 15,-2-3-70 1,-3-2-27-16,1 0-91 0,-4 0-71 15,0-7-301-15</inkml:trace>
  <inkml:trace contextRef="#ctx0" brushRef="#br0" timeOffset="29688.17">29067 13624 209 0,'0'0'936'0,"0"0"-702"0,0 0-75 16,0 0 61-16,0 0-56 15,0 0-19-15,0 0-30 16,4-31-35-16,-4 31-24 15,-6 0-19-15,-14 0-13 16,-3 0-11-16,1 7 2 16,0 0 0-16,1-2-2 15,9 2-2-15,0-2-9 16,5-1 5-16,3 1-6 16,2 2 0-16,0 1-1 15,2-1 0-15,0 0 0 16,0 1 2-16,0 3-1 0,0 3 12 15,0 3 2 1,2 6 12-16,2 3 0 0,0 8 1 16,-1 4-18-16,2 7 19 15,-5 2-18-15,0 10 22 16,0 6-7-16,0 1-25 16,-8 2 10-16,-2-1-1 15,1-6 5-15,-1-5-15 16,6-8 9-16,0-6 7 15,-1-9 1-15,5-5-2 16,0-5-1-16,0-6-6 16,0-6 4-16,0-2 0 0,0-2 1 15,3-4-4 1,1 3 3-16,0-2-1 16,4 1-4-16,2-3 5 0,1 0 1 15,5 0-4-15,2 0-3 16,-2 0-4-16,-1 0-1 15,-1 0 5-15,-1 0-6 16,-4 0-7-16,-2 0-18 16,-1 0-17-16,-4 0-40 15,-2 0-87-15,0-5-48 16,0-5-263-16,-13-6-735 0</inkml:trace>
  <inkml:trace contextRef="#ctx0" brushRef="#br0" timeOffset="32027.95">29459 13857 361 0,'0'0'67'0,"0"0"-44"0,0 0 572 15,0 0-437-15,0 0 17 16,0 0-37-16,0 0-27 16,5-65-25-16,-7 58-12 15,-4 0 2-15,4-1-8 16,-2 4 6-16,-3-1-2 15,3 3 0-15,-5 2 0 16,-2 0-17-16,-4 0-15 16,-6 2-7-16,-1 13-5 15,0 4 4-15,0 5 3 0,1 5-4 16,4 4 0-16,3 7-10 16,5 5-6-16,3 5 11 15,6 9-2-15,0 3-1 16,0 1-6-16,0 0-3 15,8-1-7-15,11-8-1 16,0-4 0-16,6-4-5 16,4-11 7-16,2-6-7 15,2-8-1-15,1-7 1 16,3-9 8-16,6-5-2 16,1 0-1-16,2-16-4 15,0-14-2-15,-3-7 1 16,-3-9 17-16,-9-5-11 15,-9-9 4-15,-9-7 5 16,-11-1 4-16,-2-4 2 0,-13 0-7 16,-18 8-2-16,-10 6 2 15,-5 8-3-15,1 10-3 16,5 9-7-16,7 9 4 16,6 8-6-16,8 9 0 15,-2 5 0-15,3 0-12 16,1 2-21-16,-4 17-6 15,1 1-29-15,3 3-48 16,-2 0-18-16,4 4-84 16,-1 6-86-16,3-6-188 15,5-10-600-15</inkml:trace>
  <inkml:trace contextRef="#ctx0" brushRef="#br0" timeOffset="32828.01">29477 14046 211 0,'0'0'88'0,"0"0"654"16,0 0-490-16,0 0-94 15,0 0 1-15,0 0-18 16,0 0-28-16,0 0-34 15,0 0 7-15,0 0-1 16,0 0-4-16,0 0-14 16,0 0-21-16,0 0-23 15,0 0-15-15,2 0-8 0,2 0-24 16,8 0-61 0,1 5-90-16,7 0-84 0,-2-2-92 15,-2-2-544-15</inkml:trace>
  <inkml:trace contextRef="#ctx0" brushRef="#br0" timeOffset="33063.39">29649 14051 720 0,'0'0'207'16,"0"0"-115"-16,0 0 9 15,0 0 18-15,0 0 22 16,0 0-28-16,0 0 18 15,21-9 38-15,-21 9-12 16,0-3 5-16,0 3-22 0,0 0-45 16,0-1-41-16,0 1-31 15,0 0-12 1,0 0-11-16,0 0-49 0,-2 0-116 16,-2 0-93-16,-3 0-228 0</inkml:trace>
  <inkml:trace contextRef="#ctx0" brushRef="#br0" timeOffset="33898.21">29456 14299 214 0,'0'0'104'0,"0"0"-73"16,0 0 523-16,0 0-396 15,0 0-38-15,0 0 32 16,0 0-54-16,8-10-19 16,-6 10-21-16,-2 0-9 15,0 0 8-15,0 0 19 0,0 0-3 16,0 0-14-16,0 0 1 15,0 0 6-15,2 4-9 16,2 7-1-16,3-2-5 16,-1 0-2-16,4 1-8 15,1 0-8-15,0 1-14 16,2-1 6-16,3-1-3 16,-3 1-10-16,3-6 0 15,-2 1-1-15,-6-3 2 16,-1 1-6-16,-1-3 1 15,-1 0 5-15,-2 0 2 16,1 0 15-16,0 0 10 16,3 0-12-16,-1-10-6 0,4-1-5 15,-4-1-11 1,3 0 3-16,-1 3-3 0,0-4-5 16,-2 4-1-16,-1 2 1 15,-3 2 5-15,-2 3-4 16,0 0-1-16,0 2-1 15,0 0-16-15,0 0-25 16,0 0-43-16,0 2-74 16,0 5-119-16,-4 0-301 15</inkml:trace>
  <inkml:trace contextRef="#ctx0" brushRef="#br0" timeOffset="35522.03">30114 13731 139 0,'0'0'140'15,"0"0"-117"-15,0 0 528 16,0 0-413-16,0 0-72 0,0 0 57 16,0 0 15-16,0 0-37 15,0 0-19 1,0 0 12-16,0-3 1 0,0 1 6 16,0 0 2-16,0-1 3 15,0 3 8-15,0-2 1 16,0 2-20-16,0 0-18 15,0 0-7-15,0 0 10 16,0 0-10-16,0 0-22 16,0 0-19-16,0 0-9 15,0 0-13-15,2 12 5 16,3 6 17-16,1 11 9 16,1 5 3-16,2 8-1 15,-2 6-4-15,-1 6-6 0,-4 6-11 16,1 6 2-16,-3 1-6 15,0 2-1-15,0-5-1 16,0-7-11-16,-3-10 12 16,-1-6-6-16,0-12-1 15,2-10-1-15,2-8 2 16,0-4 5-16,0-4-5 16,0 0-1-16,0-3-6 15,0 0 7-15,0 0-7 16,0 0 5-16,0 0-6 15,-3 0-6-15,3 0-32 16,-2 0-38-16,-2 0-54 16,-16-8-134-16,-1-8-278 15,0-9-935-15</inkml:trace>
  <inkml:trace contextRef="#ctx0" brushRef="#br0" timeOffset="40978.53">30727 14139 195 0,'0'0'82'0,"0"0"-41"16,0 0 290-1,0 0-104-15,0 0-120 0,0 0 23 16,0 0 21-16,13 12-15 16,-13-12-37-16,0-2-11 15,0-2 14-15,0-4 3 16,2 3-21-16,-2 1-18 16,0-4-8-16,0 4-5 15,0-1-16-15,0-3 2 16,0 1-8-16,0-2-10 15,0 0 0-15,0-3 1 16,-4 0 10-16,-7 0-8 16,-3 5-5-16,1 0-8 0,-3 7 2 15,1 0-7-15,-1 0 1 16,1 0-6-16,1 14 1 16,1 4-1-16,2 4 10 15,2 5-3-15,4 1-2 16,1 3 0-16,4-3-5 15,0-1 7-15,0-4-7 16,9-6-1-16,5-5 14 16,-2-8-7-16,5-4 0 15,-2 0 8-15,3-2 5 16,-1-19 0-16,1-8-5 16,1-9-3-16,-4-2 12 15,-5-7 7-15,0 1 6 16,-6-1 2-16,-4-1-14 0,0 3-11 15,0 3-4 1,0 3-8-16,0 8 10 0,-6 5 4 16,1 7-1-16,2 8 6 15,1 5-6 1,2 4 0-16,0 2-10 0,0 0-5 16,0 2-17-16,0 17 3 15,0 12 14-15,0 7 1 16,10 8 8-16,-1 1 0 15,-1 6-2 1,1-1-1-16,0 0 1 0,0-7-6 16,0-4 1-16,0-8-2 15,0-9-5-15,-3-11-42 0,-1-3-71 16,-3-5-14-16,0-3-39 16,0-2-46-16,-2 0 5 15,0-9-86-15,0-8-407 0</inkml:trace>
  <inkml:trace contextRef="#ctx0" brushRef="#br0" timeOffset="41379.14">30931 14092 208 0,'0'0'120'0,"0"0"707"15,0 0-564-15,0 0-80 16,0 0 13-16,0 0-38 0,0 0-17 15,0-14-31-15,-8 14-39 16,1 0-7-16,-1 9-12 16,-2 3-2-16,1 2-10 15,3 3 0-15,0-2-13 16,2-4-2-16,4 4-10 16,0-2-6-16,0 2 0 15,4-1 0-15,11-2 0 16,5-1 0-16,2-1-8 15,4-3-1-15,3-7-13 16,-2 0 3-16,-2 0-2 16,-5-2 4-16,-7-14 8 0,-8-6 6 15,-5-2 3-15,0-2-1 16,-2 0 9-16,-17 0-8 16,0 2-8-16,-4 4-1 15,3 7 0-15,1 4-9 16,2 6-19-16,2 3-47 15,1 0-23-15,-1 14-87 16,7 3-115-16,-2-1-267 0</inkml:trace>
  <inkml:trace contextRef="#ctx0" brushRef="#br0" timeOffset="41869.06">31357 13878 312 0,'0'0'2'0,"0"0"7"15,0 0-8-15,0 0-1 16,0 0 2-16,0 0 373 15,0 0-208-15,58-36-31 16,-51 27 25-16,-1-3 18 16,-1 3-31-16,0 1-14 15,-3 1 6-15,0 2-8 16,-2 5 10-16,0 0-16 0,0 0-16 16,0 0-36-16,0 0-17 15,-11 10-8-15,-3 9 18 16,1 8-12-16,-5 6 2 15,1 5-6-15,-3 7-16 16,-1 3-2-16,6 3-10 16,-1 2-13-16,7-3-3 15,7-7-7-15,2-6 1 16,0-8-1-16,0-5-23 16,7-8-15-16,7-4-54 15,1-4-41-15,7-7-28 16,16-1-108-16,-5 0-72 15,-6-1-326-15</inkml:trace>
  <inkml:trace contextRef="#ctx0" brushRef="#br0" timeOffset="42516.55">31573 13992 26 0,'0'0'897'16,"0"0"-519"-16,0 0-190 16,0 0 45-16,0 0-62 15,0 0-69-15,0 0-46 16,2-19-17-16,-2 22 9 0,-2 11 20 16,-4 3-6-16,-3 4-1 15,0 2-6-15,-4 4 0 16,0 4-5-16,-1 2-11 15,-1 0-15-15,-1 1-7 16,5-3-6-16,-1-5-10 16,3-3 6-16,5-6-7 15,2-8 1-15,0-2 1 16,2-7-1-16,0 0 6 16,0 0 8-16,0 0 21 15,0-11-8-15,4-13-12 16,11-10-5-16,3-6-10 15,1-5 1-15,2-5-2 16,0-2-2-16,1 2-18 0,-5 1-4 16,0 10-2-16,-5 3 17 15,-2 10 8-15,-6 5 1 16,1 4 0-16,-3 8 2 16,0 4 7-16,-2 3-3 15,2 2-6-15,-2 0-8 16,0 9-15-16,0 15 23 15,0 7 16-15,2 7-1 16,0 2-6-16,3 2 3 16,-1 1 2-16,4 0-1 15,-2-5-6-15,3-2-6 16,2-5 0-16,0-3 0 16,-2-7 5-16,-1-6-6 0,-2-5-1 15,-4-5-23 1,0-5-31-16,-2 0-48 0,0 0-17 15,-4 0-96-15,-23-5-133 16,0-7-30-16,2-1-368 0</inkml:trace>
  <inkml:trace contextRef="#ctx0" brushRef="#br0" timeOffset="42714.03">31484 14163 914 0,'0'0'293'16,"0"0"-71"-16,0 0-17 15,0 0-23-15,0 0-43 0,0 0-44 16,0 0-31 0,7-12-14-16,6 12-18 0,0 0-2 15,3 0-15-15,5 0-14 16,-2 0-1-16,2 0-13 16,-1 0-73-16,-1-4-59 15,4-11-88-15,-6 1-109 16,-5-2-612-16</inkml:trace>
  <inkml:trace contextRef="#ctx0" brushRef="#br0" timeOffset="43143.62">31714 13724 327 0,'0'0'112'0,"0"0"621"16,0 0-516-16,0 0-53 16,0 0 36-16,0 0-48 15,0 0-28-15,9-34-32 16,-3 34-11-16,6 0 9 16,1 12-16-16,1 3 10 15,3 1 10-15,1 3-18 16,0 5-7-16,2-1-17 15,0 6-5-15,0 0-8 16,-2 4-9-16,-3 0-9 16,-1 5 4-16,-8 0-14 0,-3 2 1 15,-3-1-2 1,0-1-2-16,-9-5-1 0,-7-3 1 16,-3-3 1-16,-2-8 1 15,-4-2-4-15,1-6-1 16,4 2-5-16,2-7-25 15,5-1-32-15,6-3-63 16,7-2-136-16,0 0-244 16,0 0-402-16</inkml:trace>
  <inkml:trace contextRef="#ctx0" brushRef="#br0" timeOffset="43787.33">32146 14277 366 0,'0'0'110'0,"0"0"611"0,0 0-513 15,0 0-67-15,0 0 63 16,0 0-34-16,0 0-8 16,0-21-19-16,0 21-36 15,0 0-27-15,0 0-16 16,0 0-8-16,-2 0-16 16,-2 5 1-16,-4 9 23 15,-2 3-24-15,-1 2-18 16,-1-1-5-16,-1 1-7 15,1-3-9-15,2 2-1 16,1-7-12-16,0 0-36 16,4-7-78-16,5 1-57 0,0-5-132 15,0 0-161 1,7-5-259-16</inkml:trace>
  <inkml:trace contextRef="#ctx0" brushRef="#br0" timeOffset="44509.47">32311 14096 224 0,'0'0'1047'0,"0"0"-798"0,0 0-45 16,0 0 41-16,0 0-53 16,0 0-71-16,0 0-53 15,0 11-4-15,-2 7 29 16,2 6-23-16,0 2-21 16,0 3-1-16,-3-1-6 15,3 1-11-15,-2 2-16 16,0-3-7-16,-2 0 5 15,2-4-7-15,-4-3-5 16,4-4-1-16,2-6 0 16,0-3 1-16,0-5 0 15,0-3 0-15,0 0 13 16,0 0 4-16,0 0-3 0,0-11 1 16,0-6-10-16,0-8-5 15,0-6 1-15,0-2-2 16,0-5 5-16,8-4-5 15,0-4-1-15,1 4-7 16,1-2 2-16,-2 7 5 16,1 6-7-16,2 3 8 15,0 6-8-15,2 3 7 16,-1 5-5-16,1 1-3 16,-2 7 2-16,-2 3-2 15,-2 3 0-15,4 0-3 16,-5 0-13-16,2 9 11 15,0 11 4-15,-1 3-5 16,-3 2-12-16,-2-2 11 0,-2 1-5 16,0-5 13-16,-2-3 7 15,-11-2 1-15,-3-4 1 16,-1-3 0-16,1-4 5 16,-2-1 1-16,4 1 4 15,4-3-4-15,1 0-5 16,2 0-2-16,4 0-5 15,1 0-45-15,2 0-73 16,0 0-104-16,16 0-263 16,-3-5-375-16</inkml:trace>
  <inkml:trace contextRef="#ctx0" brushRef="#br0" timeOffset="46175.49">32629 14080 396 0,'0'0'171'0,"0"0"486"15,0 0-460-15,0 0-40 16,0 0 44-16,0 0-78 16,0 0 4-16,10-34-27 15,-10 33-33-15,0 1-18 16,0 0-23-16,-10 0-15 15,-3 0-10-15,0 0 0 16,-1 1 8-16,1 12-3 0,2 1 1 16,2 0 1-16,5 2-7 15,4 1 8-15,0 0-9 16,0-1 0-16,0-3 0 16,8-4-6-16,6-6 5 15,-1-3 0-15,3 0 1 16,-3 0 0-16,0-10 1 15,-3-5 7-15,-4 4-2 16,-2 1 3-16,-1 1 4 16,-1 2 17-16,-2 2-7 15,0 3-3-15,0 2-19 16,0 0 6-16,0 0-7 16,0 4-1-16,0 11 1 15,0-1 1-15,2 2-1 16,5-1-1-16,2-4 1 0,2 1 1 15,5-8-1-15,5 0 1 16,2-4 8-16,6-5 1 16,0-19 18-16,0-12 21 15,0-7 8-15,-2-8 10 16,-8-4-5-16,-3-7-24 16,-5 3-10-16,-3-1-13 15,-6 6-6-15,-2 9 6 16,0 5 4-16,0 15 4 15,0 11 8-15,0 9-18 16,0 5-13-16,-5 0-3 16,-2 29-9-16,-4 8 12 0,-3 13 0 15,4 7-1-15,1 5 1 16,5 2 1-16,-4-4-1 16,6-3 1-16,2-10 0 15,0-8 0-15,0-9-1 16,2-10-24-16,10-11 2 15,3-9 2-15,8 0 7 16,-1-5 4-16,3-14-15 16,-6-5-6-16,-3-2 12 15,-5 2 2-15,-7 1 1 16,-1 6 3-16,-3 6 5 16,0 3 5-16,0 6 2 15,0 2-1-15,0 0-19 0,0 0-3 16,0 11 13-16,0 6 1 15,0-2 8-15,0 1-1 16,0 0 2-16,2-3 0 16,12-1 2-16,1-3 4 15,3-4 0-15,-1-2-5 16,2-3 7-16,-7 0-8 16,2 0 1-16,-5 0 0 15,1-3-1-15,-8-7 0 16,-2-2-1-16,0 3 0 15,0 0-24-15,-2 1-2 16,-12 1-2-16,1 5-5 16,-3 2 16-16,1 0 4 15,1 0 5-15,3 4 4 16,2 10 4-16,6 1-4 0,3 2-4 16,0-1 8-16,5-1 0 15,13-3 0-15,2-3 1 16,3-4 2-16,-2-3-1 15,0-2 0-15,-1 0 7 16,-5 0 1-16,-4-2 3 16,1-8-1-16,-8 1 4 15,0-1 5-15,-4 0-11 16,2 6-8-16,-2 0 0 16,0 4-1-16,0 0-12 15,0 0-22-15,0 0 15 16,0 4 10-16,0 7 8 0,0 0 0 15,0-3 0-15,0 0-1 16,0-3-4-16,0-5-4 16,0 0 10-16,0 0-1 15,0 0 0-15,0 0-11 16,0 0 11-16,0 0-7 16,0 0 2-16,0 0-9 15,3 0-16-15,1 0-24 16,1 0 2-16,2 2 25 15,1 8 21-15,3-3 1 16,5 0 5-16,-3-2-7 16,5-3 7-16,-3-2 0 15,4 0 1-15,-6 0 1 0,3-5 6 16,-3-15 23-16,3-7-1 16,1-9 8-16,-1-7-7 15,-1-5 9-15,-1-4 7 16,-5 0 10-16,-5-2-1 15,-4 4-19-15,0 2 11 16,0 7-8-16,0 13 0 16,-4 9 0-16,-1 9-10 15,1 10-9-15,-2 0-20 16,-2 10-8-16,2 21 8 16,-7 12-1-16,4 7 0 15,2 7-7-15,0 5 8 16,3-4-1-16,4 2 0 0,0-10 1 15,0-10-1-15,11-9-5 16,-2-9-19-16,0-13-66 16,-3-6-33-16,1-3-17 15,0-5-78-15,0-14-155 16,-5-4-250-16</inkml:trace>
  <inkml:trace contextRef="#ctx0" brushRef="#br0" timeOffset="46378.55">33425 13959 347 0,'0'0'0'16,"0"0"0"-16,0 0 815 16,0 0-591-16,0 0-23 15,0 0 2-15,0 0-50 16,-9-24-49-16,9 24-27 16,9 0-15-16,11 0-12 0,0 0-16 15,4 0-9-15,-1 3-25 16,-3-2-3-16,-3 2-83 15,-3 1-74-15,-14-4-95 16,0 0-112-16,-8 0-412 0</inkml:trace>
  <inkml:trace contextRef="#ctx0" brushRef="#br0" timeOffset="46733.86">32781 13874 1124 0,'0'0'315'15,"0"0"-151"-15,0 0 23 16,0 0-73-16,0 0-45 16,0 0-43-16,0 0-26 15,103 14-21-15,-76-10-28 16,-6 1-83-16,-5-5-23 15,-3 0-3-15,-3 0-47 16,-4 0 63-16,-1 0 58 16,-1 0 64-16,-4 0 20 0,0 0 52 15,0-5 62 1,0 1 52-16,0 1-30 0,0 3-22 16,0-2-37-16,0 2-38 15,0 0-39-15,2 0-4 16,21 0-97-16,-6 0-73 15,3 0-437-15</inkml:trace>
  <inkml:trace contextRef="#ctx0" brushRef="#br0" timeOffset="47626.07">33607 13648 351 0,'0'0'0'16,"0"0"0"-16,0 0 891 15,0 0-711-15,0 0-11 16,0 0-53-16,0 0-6 16,-10 7-34-16,10-7-53 0,0 0-23 15,0 0-23-15,0 0-9 16,0-2 22-16,2 2 10 15,2-4 0-15,3 0 1 16,2 2 7-16,2-3 9 16,2 0-11-16,5 0 4 15,0 3-4-15,0-2 0 16,-2 1 0-16,-1 1 3 16,-3 2 3-16,-4 0 7 15,-1 0 4-15,-7 0 20 16,0 0 3-16,0 0-9 0,0 0 6 15,0 5 14 1,0 11 39-16,0 5-26 0,-5 4 4 16,3 4-6-16,0 10 19 15,-2 4-17-15,-2 7-2 16,0 7-24 0,2 5 6-16,-9 2-24 0,3 4-5 15,4 2 2-15,-3-6-5 16,3-1-9-16,3-3 0 15,0-5-8-15,3-3 5 16,0-4-4-16,0-3 11 16,6-8-12-16,0-3 0 15,3-4-1-15,-7-5-8 16,2-7 7-16,-4-5-12 16,0-6 4-16,0-2 1 0,0-3-2 15,0-2 4 1,0 0 6-16,0 0 0 0,-2 0 2 15,-13-2-2-15,-6-13 8 16,-3-2-7-16,0 1 9 16,-3-4 2-16,2 4 8 15,-1 2-8-15,1 2 0 16,5 5 1-16,9 3-4 16,0-3-7-16,7 3-1 15,4 4-1-15,0 0-6 16,0 0-32-16,0 0-28 15,0 0-44-15,-12 0-140 0,-1 0-109 16,-5-1-368-16</inkml:trace>
  <inkml:trace contextRef="#ctx0" brushRef="#br0" timeOffset="49049.66">27369 15877 778 0,'0'0'831'15,"0"0"-643"-15,0 0-103 16,0 0 7-16,0 0-48 16,0 0-11-16,0 0-18 15,119 0-5-15,-88 9-8 0,-5-3-1 16,-2-2 5-1,-3-2-5-15,-6-2 5 0,1 0-5 16,-5 0 1-16,1 0 6 16,0 0-8-16,1-6-47 15,4 0-42-15,5 1-98 16,-5-5-93-16,-1 3-344 0</inkml:trace>
  <inkml:trace contextRef="#ctx0" brushRef="#br0" timeOffset="49743.23">28165 15591 1362 0,'0'0'320'16,"0"0"-150"-16,0 0 32 15,0 0-68-15,0 0-61 16,0 0 4-16,0 0-13 16,0 105-2-16,0-67-3 15,0 5-8-15,0-1-15 16,0 1-4-16,0-2-8 15,0-3-6-15,0-3-6 16,0-4-6-16,0-2 1 0,0-8-6 16,0-6 0-16,0-9 1 15,0-3-1-15,0-3 8 16,0 0 0-16,2-9 4 16,2-22-11-16,3-5 4 15,-3-9-5-15,1-5 6 16,-3 0-5-16,-2-3-1 15,0-4 0-15,0 5-1 16,0 3 0-16,0 6 0 16,0 4-1-16,4 9 0 15,3 3 1-15,4 6 0 16,0 2-1-16,5 5 0 16,5 5-5-16,-2 4 4 15,1 0-5-15,1 5 5 0,-4 0 1 16,-3 5-5-16,-3 4 0 15,-7 10 0-15,-2 0 5 16,-2 5 0-16,0 0 1 16,-13 2 3-16,-7-5-1 15,-1 1 8-15,0-6-1 16,3-7-1-16,3-2 2 16,1-1-4-16,7-6-5 15,1 0-1-15,4 0-15 16,2 0-83-16,0 0-112 15,0 0-269-15,2 0-376 0</inkml:trace>
  <inkml:trace contextRef="#ctx0" brushRef="#br0" timeOffset="50340.73">28419 16014 611 0,'0'0'711'15,"0"0"-479"-15,0 0-111 16,0 0 45-16,0 0-2 16,0 0-49-16,0 0-31 0,27 5-12 15,-12-5-14 1,5 0-21-16,3-16-18 0,-2-2-3 15,-3 0-7-15,-2 1-3 16,-5-5-4-16,-6 1 10 16,-5 0-11-16,0 2 5 15,0 2 1-15,0 6 0 16,-5-1 5-16,1 2 0 16,-1 6 10-16,0-2 1 15,3 2-5-15,0 2-1 16,2 2-5-16,0 0-10 15,0 0-2-15,0 0-1 16,0 0-14-16,18 0 7 16,2 0 2-16,7 0 5 15,-3 0 1-15,1 0 0 0,-6 0 0 16,0 2 1-16,-9 8 0 16,0-2 6-16,-6 10 14 15,-1-2 16-15,-3 6 20 16,0 4 4-16,0-1-8 15,0 2-12-15,-7-1-11 16,3-2-2-16,1-5-20 16,3-2 9-16,0-8-8 15,0 1-8-15,0-3 1 16,9-2-2-16,4-5-43 0,1 0-38 16,1 0-79-1,8-5-91-15,-6-12-123 0,-3-2-197 0</inkml:trace>
  <inkml:trace contextRef="#ctx0" brushRef="#br0" timeOffset="51128.62">29221 15442 1179 0,'0'0'269'16,"0"0"-97"-16,0 0 34 0,0 0-61 16,0 0-30-16,0 0-50 15,0 0-24-15,-38-26-30 16,16 26 1-16,-5 0-11 15,-2 0 8-15,0 0 0 16,2 0 14-16,2 0 4 16,8 0-3-16,5 0-4 15,3 0-9-15,7 0-5 16,2 4-6-16,0 3 1 16,0 3 0-16,0 0 0 15,0 1 16-15,7 4-2 0,2 3 13 16,-2 4-4-1,1 3-1-15,-1 4 0 0,-2 5 5 16,0 3-6-16,-5 7 1 16,0 2-4-16,0 3-6 15,0 2 0-15,0 2-12 16,-3 2 13-16,-6-6-5 16,-4 2 1-16,1-9-4 15,-1-2 2-15,2-1 20 16,2-8-6-16,0-8-7 15,3 2-15-15,1-9 15 16,3-7-13-16,0 3-1 16,2-7 5-16,0-1-5 15,0-1 1-15,0 0-1 0,0-1 1 16,0-2-1-16,0 3 8 16,0-3-8-16,0 0 6 15,2 0-7-15,3 0 1 16,1 0 7-16,5 0-1 15,3 0 2-15,3 0-8 16,5 0 1-16,5 0-1 16,0 0 5-16,2 0-5 15,-4 0 0-15,-3 0 0 16,-4 0-1-16,-5-3 0 16,-4 1 1-16,-7 2 1 15,-2 0-1-15,0 0-1 16,0-3-19-16,0 3-33 0,-2-3-72 15,-18-1-42-15,0-5-149 16,2-3-238-16</inkml:trace>
  <inkml:trace contextRef="#ctx0" brushRef="#br0" timeOffset="52250.22">29499 15651 388 0,'0'0'0'16,"0"0"0"-16,0 0 572 15,0 0-423-15,0 0-17 16,0 0 30-16,0 0-32 16,5-38-36-16,-8 35-5 15,-3 3-6-15,-4 0-21 16,0 0-15-16,-1 0 7 15,-5 5 3-15,3 9 12 16,-1 1-3-16,1 4 6 0,2 2-15 16,-1 3-15-16,2 2-6 15,-2 5-6 1,1 2-1-16,2 8-5 0,1-5-5 16,2 3 11-16,4 4 0 15,2-2-9-15,0 2-1 16,0-8-6-16,5 3-7 15,11-12-1-15,2-2-4 16,6-6-1-16,3-3 11 16,4-3-4-16,0-10-8 15,2-2 1-15,3 0 9 16,2 0-10-16,0-14 1 16,0-9 0-16,-3-6 0 15,-2-7 0-15,-3-1 6 0,-6-10-6 16,-8-2 10-16,-7 1-5 15,-7-9-6-15,-2 5 11 16,-6 3-4-16,-19 3 4 16,-4 6-4-16,-2 9 0 15,-3 7 5-15,3 8-3 16,0 5-8-16,0 10-1 16,4 1 0-16,0 0-5 15,8 0-9-15,-2 7-38 16,3 12-19-16,1 3-15 15,1-1-39-15,-11 10-125 16,5-5-98-16,2-5-421 0</inkml:trace>
  <inkml:trace contextRef="#ctx0" brushRef="#br0" timeOffset="52570.62">29548 15839 191 0,'0'0'998'0,"0"0"-727"0,0 0-102 15,0 0 22 1,0 0-66-16,0 0-32 0,0 0-53 16,-2 0-28-16,2 0-12 15,0 0-7-15,0 0-22 16,0 0-40-16,0 2-55 16,0 5-65-16,9 0-112 15,0-7-350-15</inkml:trace>
  <inkml:trace contextRef="#ctx0" brushRef="#br0" timeOffset="52763.24">29548 15839 348 0,'114'9'842'0,"-114"-14"-600"0,0 1-61 16,0-1-8-16,0-2-28 15,0 4-35-15,0 0-35 16,0 3-30-16,0 0-27 15,0 0-18-15,0 0-44 16,0 0-87-16,0 0-61 16,0 0-76-16,0 0-428 0</inkml:trace>
  <inkml:trace contextRef="#ctx0" brushRef="#br0" timeOffset="53417.21">29459 16025 202 0,'0'0'143'0,"0"0"-101"0,0 0 141 16,0 0 214-16,0 0-173 15,0 0-41-15,0 0-45 16,5-13-19-16,-5 13-27 15,0 0-13-15,0 0-21 16,0 0-9-16,0 0-8 16,0 0-5-16,0 0 9 15,2 7-5-15,4-1-9 16,1 5 1-16,5-2 2 16,-2 1-1-16,3 2-7 15,1-5-1-15,1 2-5 16,4-4 2-16,-4 0-4 15,-1 0 1-15,-1-3-10 0,1-2 1 16,-4 0-8-16,1 0 4 16,1 0-5-16,-1 0 20 15,-1-2-9-15,2-8-6 16,-1-2 1-16,1 3 0 16,-4-3-6-16,-3 2 8 15,-1-1-1-15,-2 1-1 16,-2 0-1-16,0 3-6 15,0 3 0-15,0-1-5 16,0 5-14-16,0-5-21 16,0 5-21-16,0 0-48 15,0 0-53-15,0 0-87 16,2 0-138-16,-2 0-474 0</inkml:trace>
  <inkml:trace contextRef="#ctx0" brushRef="#br0" timeOffset="54809.37">30196 15510 320 0,'0'0'1'15,"0"0"32"-15,0 0 18 16,0 0 364-16,0 0-205 16,0 0-29-16,0 0-2 15,0-66-12-15,0 64 17 0,0-3-7 16,0 5 22-1,0 0-41-15,0 0-54 0,0 0-17 16,0 14 2 0,0 13 10-16,0 5-13 0,0 7-17 15,0 13-18-15,0-2 4 16,0 12-15-16,0 4-2 16,0 3-11-16,0 0-3 15,0-1-11-15,0-8-1 16,0-7-5-16,0-11-1 15,0-14-4-15,0-8-1 16,0-13 8-16,0-5-8 0,0-2-1 16,0 0-18-1,0 0-40-15,0-4-55 0,0-25-121 16,0 5-130-16,0-2-276 0</inkml:trace>
  <inkml:trace contextRef="#ctx0" brushRef="#br0" timeOffset="55570.27">30622 15896 214 0,'0'0'147'0,"0"0"591"16,0 0-511-16,0 0-78 15,0 0 0-15,0 0-18 16,0 0-35-16,-5-95-15 0,1 85 7 16,-2 1-9-1,-1 4-20-15,-2 3-9 0,-4 2-4 16,-3 0-19-16,-6 0 2 16,-3 16 5-16,1 6 2 15,1 4-1-15,4-3-1 16,5 7-11-16,3 2-2 15,7-6-11-15,4 0-9 16,0-4 5-16,0-1-6 16,0-11 0-16,10-3-7 15,6-7 7-15,6 0-7 16,1-5 7-16,6-21 1 0,0-8 6 16,0-9-5-1,0-10-2-15,-5-5 14 16,-4-1 13-16,-4-3-1 0,-10 4 3 15,-1 4 0-15,-5 8 6 16,0 9 11-16,0 10 3 16,0 16-9-16,0-1-16 15,0 12-4-15,0 0-11 16,0 0-9-16,0 17-1 16,0 14 0-16,0 8 1 15,0 7 1-15,0 7 0 16,0 1 0-16,0 3 0 15,0 2 0-15,0-6 0 16,0-3 1-16,0-5-1 16,0-15-1-16,0-3-7 0,0-14-33 15,2-4-45 1,-2-7-82-16,2-2-20 0,0 0-107 16,-2-12-189-16,0-9-707 0</inkml:trace>
  <inkml:trace contextRef="#ctx0" brushRef="#br0" timeOffset="56000.1">30765 15821 1071 0,'0'0'274'15,"0"0"-126"-15,0 0 15 0,0 0-14 16,0 0-28-1,0 0-20-15,0 0 2 0,0-2-1 16,0 2-2-16,0 15 0 16,-5-1 2-16,-1 8-14 15,-2-1-33-15,4 2-18 16,4-1-16-16,0 2-7 16,0-5-8-16,7 0-6 15,13-5 1-15,3-2-1 16,3-7-6-16,1-5-16 15,-1 0-7-15,-1-5 3 16,-7-14 5-16,-3-3 13 16,-5-4 8-16,-8 0 1 0,-2-2 1 15,0 0 14 1,-16 1-5-16,-3 3-5 0,-6 7 3 16,2 6-9-1,-1 6 0-15,1 5-1 0,4 0-33 16,-2 0-63-16,8 10-20 15,-1 3-89-15,4 7-91 16,3-8-238-16,3-3-815 0</inkml:trace>
  <inkml:trace contextRef="#ctx0" brushRef="#br0" timeOffset="56419.21">31203 15544 1092 0,'0'0'302'16,"0"0"-92"0,0 0 47-16,0 0-44 0,0 0-25 15,0 0-78-15,0 0-36 16,-8-13-19-16,-3 24 1 15,-5 10 17-15,-2 5 3 16,0 7-5-16,-2 5-6 16,-3 3-17-16,4 4-9 15,1 5-9-15,3 0-9 0,3 0-3 16,5-1-9 0,7-1-8-16,0-5 0 15,0-5 0-15,14-5 3 0,4-4-4 16,2-8-25-16,5-10-19 15,4-1-20-15,-3-6-30 16,3-4-116 0,4 0-37-16,-8-18-222 0,-9-1-150 0</inkml:trace>
  <inkml:trace contextRef="#ctx0" brushRef="#br0" timeOffset="57310.46">31375 15739 1145 0,'0'0'290'0,"0"0"-75"16,0 0 35-16,0 0-8 15,0 0-62-15,0 0-49 16,0 0-46-16,3-15-33 16,-1 35 6-16,0 1 1 15,0 5-18-15,-2 0-7 16,0 5-10-16,0 2-11 0,0-7-1 16,0 1-11-16,0-4 1 15,0-4 4-15,0-4-5 16,-2-8 5-16,0-2-5 15,2-3 1-15,0-2 5 16,0 0-5-16,0 0 7 16,0 0 6-16,0-14-8 15,0-6-6-15,0-8 5 16,0-3-6-16,0-4 0 16,0-1 6-16,0-2-6 15,2 0-1-15,2 0 0 16,5 2-8-16,0 5 2 15,2 5-4-15,2 5-4 0,1 2 6 16,-1 6-4 0,3 5 11-16,-5 2-10 0,1 4 11 15,-4 2-13-15,-1 0-4 16,-1 0 4-16,-4 0-3 16,4 15-1-16,-6-4 12 15,0 6-1-15,0 2 5 16,0-4-5-16,-8 1 5 15,-5 0 1-15,-1-4 1 16,4 0 0-16,-1-2 0 16,1-1 0-16,4-4 0 15,1-3 0-15,3 1 1 16,2-3-1-16,0 1-1 16,0 5 0-16,0-1-5 15,13 2 5-15,3 0-5 0,5 7 0 16,-2 1 6-16,4 6 0 15,-3 3-1 1,-1 4 1-16,-5-2 0 0,-5 3 0 16,-5 0 0-16,-4-4 0 15,0 2 1-15,0-6-1 16,-4-2-1-16,-12-3 1 16,-1-6 1-16,-8-6 8 15,-2 2-3-15,-2-6 16 16,2 0-1-16,3-6 15 15,4-8-12-15,4 3-2 16,5-1-5-16,3 0-10 16,5 3-7-16,1 4 0 0,2-2-22 15,0 1-41 1,0 4-68-16,0 0-89 0,7 2-161 16,3-5-263-16</inkml:trace>
  <inkml:trace contextRef="#ctx0" brushRef="#br0" timeOffset="57748.71">31708 15549 468 0,'0'0'881'16,"0"0"-700"-16,0 0-8 16,0 0 10-16,0 0 18 15,0 0-46-15,0 0-64 16,37-29-17-16,-30 29-4 16,1 17 13-16,2 4-4 15,1 5-15-15,2 5-13 16,3 7-8-16,-1 7-10 15,3 7-13-15,5 5-7 16,-6 6 2-16,-1-2-7 16,-7-4-7-16,-9-4 9 15,0-6-9-15,-3-11 11 0,-17-8-5 16,1-2-6-16,-4-4 4 16,5-8-5-16,1-3-28 15,1-5-42-15,3-1-45 16,2-5-86-16,-1 0-85 15,6-20-240-15,-1-3-373 0</inkml:trace>
  <inkml:trace contextRef="#ctx0" brushRef="#br0" timeOffset="58021.25">32019 16067 1277 0,'0'0'278'0,"0"0"-129"15,0 0 42-15,0 0-21 16,0 0-5-16,0 0-45 16,0 0-21-16,3 90-26 15,-3-69-18-15,0 5-23 16,-17-6-9-16,2-2-8 15,-5-1-15-15,3-3 0 16,-2-5-64-16,7-1-83 16,2-8-87-16,6 0-115 15,1 0-300-15</inkml:trace>
  <inkml:trace contextRef="#ctx0" brushRef="#br0" timeOffset="58675.49">32269 15917 1307 0,'0'0'265'0,"0"0"-131"15,0 0 5-15,0 0-3 0,0 0-18 16,0 0-20-1,0 0-28-15,13 114-30 0,-5-78-6 16,2 0-3 0,-4 1 1-16,-3-9-11 0,-1 4 0 15,-2-8-8-15,0-3 1 16,0-7-2-16,0 0-5 16,0-5 2-16,0-6-8 15,0-3 1-15,0 0-1 16,-2 0 8-16,2 0 9 15,-3 0 0-15,3-16-3 16,-2-6-8-16,2-7 2 16,0-1 3-16,0-6-11 0,0-2 5 15,0-4 0 1,0-1-6-16,0-1 1 0,0 4 0 16,5 5 1-1,3 6-2-15,4 3 0 0,-3 5 0 16,1 1 1-16,2 7-1 15,-3 3 0-15,2 5-1 16,-4 5-5-16,0 0 0 16,-1 0 5-16,-2 0-13 15,1 10 8-15,-5 1-4 16,0 3 1-16,0-1 8 16,0 1-1-16,-7-2 2 15,1-5 1-15,-3 3-1 16,-1-6 0-16,2 3 1 0,-3-3-1 15,-1 2 1-15,4 3 0 16,-3-6-1-16,3 1 0 16,4-1-22-16,0 4-42 15,2-3-50-15,2-4-109 16,0 0-138-16,0 0-429 0</inkml:trace>
  <inkml:trace contextRef="#ctx0" brushRef="#br0" timeOffset="60328.45">32545 15862 1046 0,'0'0'266'0,"0"0"-110"15,0 0 17-15,0 0-11 16,0 0-16-16,0 0-30 15,0 0-24-15,2-12 3 16,-2 10-34-16,-4 0-13 16,-10-1-16-16,-3 3-26 15,1 0 7-15,-2 0-13 16,5 0 1-16,0 7 5 16,3 5-6-16,6 1 1 15,-3 0-1-15,7 2 0 16,0-4-6-16,0 3 0 15,2-8 5-15,9-4-1 16,1-2 1-16,1 0-2 0,-4 0 3 16,2 0 0-16,-4-8 0 15,-1-3 1-15,2 1-1 16,-8 6 7 0,2-1-6-16,-2 3 0 0,0 2 6 15,0 0-5-15,0 0-2 16,0 0 1-16,0 11-1 15,0-1 0-15,0 1 1 16,0 2-1-16,0-4 0 16,15-4 0-16,10-5 0 15,-1 0-1-15,3 0 1 16,-1-10 6-16,-1-11-5 16,2-11-1-16,-3 0 1 15,-3-1 5-15,-6-3 12 0,-1-7 9 16,-6 5 19-16,-3-2-2 15,-1 4-12-15,-4 4-13 16,2 10-6-16,-2 2-1 16,0 9 11-16,0 6 2 15,0 3-15-15,0 2-4 16,0 0-6-16,0 2-6 16,0 17 6-16,-2 5 9 15,0 6-8-15,-2 4 10 16,1 6-11-16,3 3 0 15,0 0 1-15,0-1 5 16,0-1-5-16,3-10-1 0,12-5 0 16,-4-7 2-16,7-5-2 15,-4-9-6-15,3-5-5 16,-1 0 5-16,-1 0-16 16,-1-16 0-16,-5 1 1 15,-3-2 7-15,-4 2 4 16,-2 4 1-16,0-3 8 15,0 7 1-15,0 7 0 16,0 0 0-16,0 0 0 16,0 0-10-16,0 2 1 15,0 13 8-15,0-1 1 16,2 5 0-16,12-1 0 16,1-5 13-16,6 1-13 15,1-12-1-15,1 1-5 0,-2-3 5 16,0 0-9-16,-4 0-1 15,-3-10 10-15,-5-4 1 16,-5 2 0-16,-4-2 1 16,0 2-1-16,0 5-1 15,0-1 1-15,0 6-10 16,-4 2 8-16,-7 0 2 16,4 0-6-16,2 2 5 15,1 11-9-15,2-2 8 16,2 1-9-16,0 0 11 15,0-2 1-15,0-1-1 16,4-4 0-16,8-3-1 16,3-2-5-16,-1 0 5 0,1 0 1 15,-1 0 0-15,-3-2 1 16,-1-10-1-16,-2 5 1 16,-6-1 0-16,0 8 1 15,-2-4-1-15,0 4 1 16,0 0-1-16,0 0-1 15,0 0-8-15,0 0 7 16,0 10 0-16,0-1 0 16,0-2 1-16,0-2 0 15,2 0 0-15,3-5-1 16,1 0-14-16,3 0 0 16,0 0 6-16,0 0-6 0,0 0-1 15,-2-3 7-15,-3 1 2 16,-2 2-2-16,-2 0-2 15,3 0-5-15,-3 0 0 16,0 0-12-16,4 0 14 16,0 2 7-16,1 5 1 15,4 0-2-15,-2-2-2 16,3-5 3-16,4 0-8 16,-1 0 13-16,6-19 2 15,-4-2 0-15,3-8 0 16,-3-3 8-16,1-4 17 15,-5-7 8-15,-5 0 10 16,-4 0-3-16,-2 3-8 16,0 1 1-16,0 9-12 15,0 2 3-15,0 13 1 0,0 1-4 16,0 12-8-16,0 2-13 16,0 0 0-16,0 4-7 15,-2 20 6-15,-2 7 1 16,0 2 7-16,-3 10-6 15,-2 2 7-15,2 0-7 16,3 1 0-16,2 1 6 16,2-4-7-16,0-10 0 15,10-5-36-15,11-7-34 16,-1-8-10-16,2-13-62 16,5 0-105-16,-9-13-74 15,-5-10-275-15</inkml:trace>
  <inkml:trace contextRef="#ctx0" brushRef="#br0" timeOffset="60536.6">33374 15686 535 0,'0'0'591'0,"0"0"-368"16,0 0-61-16,0 0-26 15,0 0-5-15,0 0-26 16,0 0-37-16,24-2-27 15,-8 2-21-15,4 7-4 16,0-2-16-16,2-3 0 16,-1 6-50-16,-4-4-54 0,-3-1-80 15,-8 1-118-15,-6-4-520 16</inkml:trace>
  <inkml:trace contextRef="#ctx0" brushRef="#br0" timeOffset="60821.98">32737 15728 1121 0,'0'0'259'0,"0"0"-101"15,0 0 39-15,0 0-29 0,0 0-59 16,0 0-38-16,0 0-21 16,4 0-14-16,12 0-20 15,1 3-16-15,6-3-3 16,1 0-56-16,1 0-83 16,3 0-81-16,-7 0-94 15,-3 0-332-15</inkml:trace>
  <inkml:trace contextRef="#ctx0" brushRef="#br0" timeOffset="61025.23">32930 15670 831 0,'0'0'497'0,"0"0"-327"0,0 0 70 16,0 0-5-16,0 0-30 15,0 0-87-15,0 0-67 16,0-10-51-16,0 10-27 16,0 0-136-16,0 0-171 15,0 0-314-15</inkml:trace>
  <inkml:trace contextRef="#ctx0" brushRef="#br0" timeOffset="62210.38">33418 15430 297 0,'0'0'19'0,"0"0"369"0,0 0-81 15,0 0-132 1,0 0 2-16,0 0-40 0,0 0-30 15,-8-7-27-15,8 1-26 16,8 5-22-16,1-6-10 16,3 2-10-16,3-1 1 15,-4 2-5-15,0-1-8 16,2 1 1-16,-3-1 2 16,-4 2 9-16,-1 1 4 15,-5 2 10-15,2 0 17 16,-2 0 15-16,0 0-4 15,0 0-5-15,0 0 4 0,0 14 35 16,0 6-6 0,0 3-16-16,0 8 0 0,0-3 5 15,0 8-13-15,0 2 1 16,-2 5-6-16,-3 2-10 16,-1 3-13-16,-2 1-7 15,0 4-17-15,-3 4 21 16,-1-3-10-16,6 3-5 15,-3-4-2-15,7-3-2 16,2-3-7-16,0-7 0 16,0-4 14-16,4-9-15 15,3-9 1-15,-5-3 0 16,0-8-1-16,-2-4 0 16,0-1 0-16,0-2 2 15,0 0 5-15,0 0 2 0,-11 0-8 16,-7-5 0-16,-1-7-1 15,-2 0 1-15,-1 3 0 16,4-6 0-16,2 3 0 16,3 3 5-16,3 2-5 15,0-3-1-15,1 6-9 16,5-2-12-16,0 2-28 16,4 1-44-16,0 3-77 15,0-9-43-15,0 4-153 16,0-2-404-16</inkml:trace>
  <inkml:trace contextRef="#ctx0" brushRef="#br0" timeOffset="63190.5">33383 15219 293 0,'0'0'0'0,"0"0"0"16,0 0 614-16,0 0-513 15,0 0-30-15,0 0 45 16,0 0 2-16,106-8-16 0,-96 6-22 16,-4-3-15-1,-4 5-1-15,1 0 5 0,-3 0 20 16,0 0-18-16,0 0-15 16,0 0-3-16,0 16 45 15,0 5-4-15,0 11-16 16,0 0 1-16,0 10-11 15,0 5-1-15,0 1 11 16,0 4-27-16,4 7 2 16,-2 1-6-16,2 4-15 15,2 5-3-15,-2-1-5 16,0 1-15-16,1-2-3 16,-1-3 5-16,2-6-9 15,0-5 13-15,-2-2-6 16,-2-6-3-16,0-2 3 0,-2-1 1 15,2-1-4-15,-2-5 6 16,0 2-4-16,0-8-1 16,0 4-1-16,0-4-5 15,0-3 0-15,0-3 0 16,0-5 0-16,0-3 1 16,0-6-1-16,0-3 0 15,0 3 6-15,0-6-6 16,0-4-1-16,0 2 1 15,0 1-1-15,-2-3 0 16,0 0 2-16,2 2-2 16,-4-2 1-16,2 3 0 15,-6-3 0-15,0 2 8 0,-1-2-3 16,-5 5 0 0,1-5 15-16,-3 0 3 0,-1 0 0 15,1 0-4 1,-4 0-5-16,2 0-5 0,-2 0 2 15,2 0-3-15,0-5-2 16,5 0-6-16,5 3 0 16,0-3-1-16,4 5-14 15,2-4-42-15,-3 4-70 16,-11-22-145-16,3 6-303 16,0-8-582-16</inkml:trace>
  <inkml:trace contextRef="#ctx0" brushRef="#br0" timeOffset="65727.03">24716 13907 1162 0,'0'0'212'0,"0"0"-95"16,0 0 4-16,0 0-13 15,0 0-32-15,0 0-32 16,0 0-27-16,0-5-2 16,0 19 33-16,0 8 17 15,0 4 43-15,0 2 1 16,0 5-20-16,4 5-28 16,-2 6-4-16,1 0 6 15,-1 4-14-15,0-3-14 16,-2-2-14-16,2-5-10 15,0-7-4-15,0-10-5 0,1-5-1 16,-1-9 7-16,0-1-7 16,0-6 12-16,1 0 14 15,1-15 15-15,5-13-17 16,0-13-5-16,5-9-16 16,-1-7 2-16,0-2-1 15,0-1-4-15,-2 6-1 16,-1 4-5-16,-2 10 5 15,-1 9 0-15,-3 9 4 16,-2 8 2-16,1 7-10 16,0 5 4-16,-1 2 0 15,0 0-17-15,4 5 16 16,1 16-6-16,4 7 7 16,-2 8 7-16,0 1 2 0,0 9 6 15,0 1 3-15,-2 2 1 16,-3-2-4-16,2 1 0 15,-1-9-4-15,2-3-4 16,-2-9-6-16,-1-8 7 16,0-5-8-16,-2-7 0 15,0-5-8-15,-2-2-9 16,0 0-39-16,0 0-1 16,0 0-56-16,0 0-32 15,0-7-75-15,0-9-71 0,-10 1-63 16,-6 1-387-16</inkml:trace>
  <inkml:trace contextRef="#ctx0" brushRef="#br0" timeOffset="65989.34">24806 14287 232 0,'0'0'847'0,"0"0"-581"15,0 0-96-15,0 0 3 16,0 0-11-16,0 0-43 15,0 0-8-15,-6-3-2 16,6 3-15-16,0-2-16 16,0 2-11-16,16-5-20 0,3 0-17 15,4-4-5 1,4 2-23-16,0-3-2 0,0 0-54 16,-3 1-32-16,-2 5-53 15,-6-4-110-15,-10 4-55 16,-6 2-215-16,0-3-620 0</inkml:trace>
  <inkml:trace contextRef="#ctx0" brushRef="#br0" timeOffset="66312.48">25107 14049 578 0,'0'0'508'0,"0"0"-318"15,0 0-22-15,0 0 6 0,0 0-9 16,0 0-55-16,0 0-12 16,16-47-19-16,-16 52-8 15,0 11 13-15,0 6-7 16,0 6-22-16,0 1-14 16,0 1-20-16,0 4 17 15,0-1-9-15,0-2-16 16,0-4-1-16,0 0 3 15,0-5-15-15,0-8 3 16,0-2-3-16,0-2-6 16,0-6-36-16,0-2-11 15,0-2-50-15,0 0-53 16,0 0-20-16,0-21-51 16,0-2-30-16,0-2-147 0</inkml:trace>
  <inkml:trace contextRef="#ctx0" brushRef="#br0" timeOffset="66680.55">25005 14067 527 0,'0'0'345'16,"0"0"-185"-16,0 0 8 15,0 0-10-15,0 0-25 16,0 0-38-16,0 0-6 15,-16-11 23-15,16 11 1 16,0 0-5-16,0 0 11 0,0-2-5 16,0 2-32-16,0-3-6 15,0-3-30-15,8-1-9 16,9-3-1-16,5 0-26 16,1 1-1-16,4 2-8 15,-3-1 0-15,-2 1 1 16,-2 2-2-16,-4 1-5 15,-5 2-18-15,-2 2-27 16,-5 0-17-16,-4 0-50 16,2 0-76-16,-2 0 30 15,0 9 2-15,0 0-38 16,7 4-121-16,-1-4-47 16,4-5-398-16</inkml:trace>
  <inkml:trace contextRef="#ctx0" brushRef="#br0" timeOffset="67294.77">25315 14014 561 0,'0'0'272'0,"0"0"-128"16,0 0-30-16,0 0 25 16,0 0-2-16,0 0-30 15,0 0-13-15,29-22 13 16,-29 22 7-16,0 7 4 15,0 10 11-15,0 6-14 16,0 5-18-16,0 7-23 0,0-2-12 16,-2 3-10-1,0-1-13-15,2 1-5 0,0-6-20 16,0-3-13-16,0-6-1 16,0-6 0-16,0-8 12 15,0-3-10-15,0-4 5 16,0 0 8-16,0 0-6 15,0-11 12-15,0-11-12 16,0-4-9-16,6-5-6 16,-4-2-3-16,0-3-8 15,0 0-5-15,-2 3 10 16,0 0-15-16,0 2 20 16,0 7-5-16,0 3 12 15,-2 2 10-15,0 7-9 0,2 1 11 16,0 5 0-16,0 1-11 15,0 3 7-15,0 0-7 16,0 2 0-16,0-2 1 16,9-2-1-16,0 0 0 15,4 0 8-15,3-1-9 16,0 0 0-16,2-2 9 16,-3 0-9-16,1 0-10 15,-1 2 10-15,-3 0 0 16,-1 3-1-16,-3 2-20 15,-1 0-11-15,0 0-20 16,-3 0-15-16,-1 0-57 16,-1 0-50-16,-2 4-23 0,0 11-44 15,-2-1-142 1,-10-3-359-16</inkml:trace>
  <inkml:trace contextRef="#ctx0" brushRef="#br0" timeOffset="67518.17">25469 14071 310 0,'0'0'728'16,"0"0"-508"-16,0 0-45 15,0 0-35-15,0 0-47 16,0 0-48-16,0 0 2 16,13-12-6-16,-4 7-8 15,0 0-21-15,-1 2 0 16,2 2-6-16,-4-2-2 15,1 3-4-15,-3 0-20 0,1 0-65 16,-5 0-38 0,0 17-53-16,-9 2-105 0,-7-1-437 0</inkml:trace>
  <inkml:trace contextRef="#ctx0" brushRef="#br0" timeOffset="67830.72">25382 14363 966 0,'0'0'243'0,"0"0"-76"16,0 0 16-16,0 0-35 15,0 0-32-15,0 0-30 16,0 0 14-16,0 7 17 0,8-5-15 16,4 1-30-16,-1-1-15 15,3-2-14-15,1 2-20 16,1-2 4-16,1 0-6 15,1 0-8-15,0 0-4 16,2 0-7-16,0 0 6 16,-2 0-8-16,-2-2-20 15,-6 0-28-15,-1-1-30 16,-4 1-42-16,-2 0-54 16,-3-3-15-16,0-2-67 15,0-3-311-15</inkml:trace>
  <inkml:trace contextRef="#ctx0" brushRef="#br0" timeOffset="68120.78">25832 14032 1023 0,'0'0'350'16,"0"0"-178"-16,0 0 2 16,0 0-32-16,0 0-48 15,0 0-29-15,0 0-14 16,42 0-18-16,-30 0-10 16,-4-2-10-16,1 2-7 15,0 0-6-15,-2 0 0 0,0 0-46 16,-3 0-59-16,0 0-58 15,-4 0-43-15,0 12-100 16,0 0-307-16</inkml:trace>
  <inkml:trace contextRef="#ctx0" brushRef="#br0" timeOffset="68381.67">25832 14032 675 0,'-2'172'386'0,"-3"-170"-134"16,0 1-62-16,1-3-1 15,4 2-31-15,0-2-55 16,0 0 2-16,0 0 20 0,0 0-20 16,0 0-6-1,2 0-26-15,10-2-2 0,-1-8-1 16,3 0-34-16,-2 0-14 16,1 2-5-16,-1-3-11 15,-3 4-6-15,-1 3 0 16,-3 0-8-16,2 1-44 15,-2 3-54-15,-1 0-23 16,-4 0-107-16,0 0-77 16,0 5-282-16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E4A98-F9BF-4E18-9C3B-BFAA49978073}" type="datetimeFigureOut">
              <a:rPr lang="en-IN" smtClean="0"/>
              <a:t>21-07-2022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43B05-DD64-4B70-9D75-F9DAB2CFB9E6}" type="slidenum">
              <a:rPr lang="en-IN" smtClean="0"/>
              <a:t>‹#›</a:t>
            </a:fld>
            <a:endParaRPr lang="en-IN"/>
          </a:p>
        </p:txBody>
      </p:sp>
    </p:spTree>
    <p:extLst>
      <p:ext uri="{BB962C8B-B14F-4D97-AF65-F5344CB8AC3E}">
        <p14:creationId xmlns:p14="http://schemas.microsoft.com/office/powerpoint/2010/main" val="389333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015817-80D3-40FB-AB9C-1EA63137B0F2}" type="slidenum">
              <a:rPr lang="en-US" smtClean="0"/>
              <a:t>1</a:t>
            </a:fld>
            <a:endParaRPr lang="en-US"/>
          </a:p>
        </p:txBody>
      </p:sp>
    </p:spTree>
    <p:extLst>
      <p:ext uri="{BB962C8B-B14F-4D97-AF65-F5344CB8AC3E}">
        <p14:creationId xmlns:p14="http://schemas.microsoft.com/office/powerpoint/2010/main" val="1159944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11</a:t>
            </a:fld>
            <a:endParaRPr lang="en-IN"/>
          </a:p>
        </p:txBody>
      </p:sp>
    </p:spTree>
    <p:extLst>
      <p:ext uri="{BB962C8B-B14F-4D97-AF65-F5344CB8AC3E}">
        <p14:creationId xmlns:p14="http://schemas.microsoft.com/office/powerpoint/2010/main" val="3001124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12</a:t>
            </a:fld>
            <a:endParaRPr lang="en-IN"/>
          </a:p>
        </p:txBody>
      </p:sp>
    </p:spTree>
    <p:extLst>
      <p:ext uri="{BB962C8B-B14F-4D97-AF65-F5344CB8AC3E}">
        <p14:creationId xmlns:p14="http://schemas.microsoft.com/office/powerpoint/2010/main" val="2957062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~Empirical </a:t>
            </a:r>
            <a:r>
              <a:rPr lang="en-US" dirty="0"/>
              <a:t>works, we won’t discussing in this talk, we focus on the structure learning part.</a:t>
            </a:r>
          </a:p>
        </p:txBody>
      </p:sp>
      <p:sp>
        <p:nvSpPr>
          <p:cNvPr id="4" name="Slide Number Placeholder 3"/>
          <p:cNvSpPr>
            <a:spLocks noGrp="1"/>
          </p:cNvSpPr>
          <p:nvPr>
            <p:ph type="sldNum" sz="quarter" idx="5"/>
          </p:nvPr>
        </p:nvSpPr>
        <p:spPr/>
        <p:txBody>
          <a:bodyPr/>
          <a:lstStyle/>
          <a:p>
            <a:fld id="{02FE98EE-A99F-44A0-8EEE-282853B9D694}" type="slidenum">
              <a:rPr lang="en-US" smtClean="0"/>
              <a:t>18</a:t>
            </a:fld>
            <a:endParaRPr lang="en-US"/>
          </a:p>
        </p:txBody>
      </p:sp>
    </p:spTree>
    <p:extLst>
      <p:ext uri="{BB962C8B-B14F-4D97-AF65-F5344CB8AC3E}">
        <p14:creationId xmlns:p14="http://schemas.microsoft.com/office/powerpoint/2010/main" val="658597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Chow-Liu eqn.: minimizing KL </a:t>
                </a:r>
                <a14:m>
                  <m:oMath xmlns:m="http://schemas.openxmlformats.org/officeDocument/2006/math">
                    <m:r>
                      <a:rPr lang="en-US" b="0" i="1" smtClean="0">
                        <a:latin typeface="Cambria Math" panose="02040503050406030204" pitchFamily="18" charset="0"/>
                      </a:rPr>
                      <m:t>≡</m:t>
                    </m:r>
                  </m:oMath>
                </a14:m>
                <a:r>
                  <a:rPr lang="en-US" dirty="0"/>
                  <a:t> maximizing MI.</a:t>
                </a: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Chow-Liu eqn.: minimizing KL </a:t>
                </a:r>
                <a:r>
                  <a:rPr lang="en-US" b="0" i="0">
                    <a:latin typeface="Cambria Math" panose="02040503050406030204" pitchFamily="18" charset="0"/>
                  </a:rPr>
                  <a:t>≡</a:t>
                </a:r>
                <a:r>
                  <a:rPr lang="en-US" dirty="0"/>
                  <a:t> maximizing MI.</a:t>
                </a:r>
              </a:p>
              <a:p>
                <a:endParaRPr lang="en-US" dirty="0"/>
              </a:p>
            </p:txBody>
          </p:sp>
        </mc:Fallback>
      </mc:AlternateContent>
      <p:sp>
        <p:nvSpPr>
          <p:cNvPr id="4" name="Slide Number Placeholder 3"/>
          <p:cNvSpPr>
            <a:spLocks noGrp="1"/>
          </p:cNvSpPr>
          <p:nvPr>
            <p:ph type="sldNum" sz="quarter" idx="5"/>
          </p:nvPr>
        </p:nvSpPr>
        <p:spPr/>
        <p:txBody>
          <a:bodyPr/>
          <a:lstStyle/>
          <a:p>
            <a:fld id="{AA9D5B26-F485-428E-B05A-5405876B8002}" type="slidenum">
              <a:rPr lang="en-US" smtClean="0"/>
              <a:t>19</a:t>
            </a:fld>
            <a:endParaRPr lang="en-US"/>
          </a:p>
        </p:txBody>
      </p:sp>
    </p:spTree>
    <p:extLst>
      <p:ext uri="{BB962C8B-B14F-4D97-AF65-F5344CB8AC3E}">
        <p14:creationId xmlns:p14="http://schemas.microsoft.com/office/powerpoint/2010/main" val="1066182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Chow-Liu eqn.: minimizing KL </a:t>
                </a:r>
                <a14:m>
                  <m:oMath xmlns:m="http://schemas.openxmlformats.org/officeDocument/2006/math">
                    <m:r>
                      <a:rPr lang="en-US" b="0" i="1" smtClean="0">
                        <a:latin typeface="Cambria Math" panose="02040503050406030204" pitchFamily="18" charset="0"/>
                      </a:rPr>
                      <m:t>≡</m:t>
                    </m:r>
                  </m:oMath>
                </a14:m>
                <a:r>
                  <a:rPr lang="en-US" dirty="0"/>
                  <a:t> maximizing MI.</a:t>
                </a: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Chow-Liu eqn.: minimizing KL </a:t>
                </a:r>
                <a:r>
                  <a:rPr lang="en-US" b="0" i="0">
                    <a:latin typeface="Cambria Math" panose="02040503050406030204" pitchFamily="18" charset="0"/>
                  </a:rPr>
                  <a:t>≡</a:t>
                </a:r>
                <a:r>
                  <a:rPr lang="en-US" dirty="0"/>
                  <a:t> maximizing MI.</a:t>
                </a:r>
              </a:p>
              <a:p>
                <a:endParaRPr lang="en-US" dirty="0"/>
              </a:p>
            </p:txBody>
          </p:sp>
        </mc:Fallback>
      </mc:AlternateContent>
      <p:sp>
        <p:nvSpPr>
          <p:cNvPr id="4" name="Slide Number Placeholder 3"/>
          <p:cNvSpPr>
            <a:spLocks noGrp="1"/>
          </p:cNvSpPr>
          <p:nvPr>
            <p:ph type="sldNum" sz="quarter" idx="5"/>
          </p:nvPr>
        </p:nvSpPr>
        <p:spPr/>
        <p:txBody>
          <a:bodyPr/>
          <a:lstStyle/>
          <a:p>
            <a:fld id="{AA9D5B26-F485-428E-B05A-5405876B8002}" type="slidenum">
              <a:rPr lang="en-US" smtClean="0"/>
              <a:t>20</a:t>
            </a:fld>
            <a:endParaRPr lang="en-US"/>
          </a:p>
        </p:txBody>
      </p:sp>
    </p:spTree>
    <p:extLst>
      <p:ext uri="{BB962C8B-B14F-4D97-AF65-F5344CB8AC3E}">
        <p14:creationId xmlns:p14="http://schemas.microsoft.com/office/powerpoint/2010/main" val="1319854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Equivalent to saying I hat difference is non-negative.</a:t>
            </a:r>
          </a:p>
        </p:txBody>
      </p:sp>
      <p:sp>
        <p:nvSpPr>
          <p:cNvPr id="4" name="Slide Number Placeholder 3"/>
          <p:cNvSpPr>
            <a:spLocks noGrp="1"/>
          </p:cNvSpPr>
          <p:nvPr>
            <p:ph type="sldNum" sz="quarter" idx="5"/>
          </p:nvPr>
        </p:nvSpPr>
        <p:spPr/>
        <p:txBody>
          <a:bodyPr/>
          <a:lstStyle/>
          <a:p>
            <a:fld id="{AA9D5B26-F485-428E-B05A-5405876B8002}" type="slidenum">
              <a:rPr lang="en-US" smtClean="0"/>
              <a:t>21</a:t>
            </a:fld>
            <a:endParaRPr lang="en-US"/>
          </a:p>
        </p:txBody>
      </p:sp>
    </p:spTree>
    <p:extLst>
      <p:ext uri="{BB962C8B-B14F-4D97-AF65-F5344CB8AC3E}">
        <p14:creationId xmlns:p14="http://schemas.microsoft.com/office/powerpoint/2010/main" val="1753084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Chow-Liu eqn.: minimizing KL </a:t>
                </a:r>
                <a14:m>
                  <m:oMath xmlns:m="http://schemas.openxmlformats.org/officeDocument/2006/math">
                    <m:r>
                      <a:rPr lang="en-US" b="0" i="1" smtClean="0">
                        <a:latin typeface="Cambria Math" panose="02040503050406030204" pitchFamily="18" charset="0"/>
                      </a:rPr>
                      <m:t>≡</m:t>
                    </m:r>
                  </m:oMath>
                </a14:m>
                <a:r>
                  <a:rPr lang="en-US" dirty="0"/>
                  <a:t> maximizing MI.</a:t>
                </a: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Chow-Liu eqn.: minimizing KL </a:t>
                </a:r>
                <a:r>
                  <a:rPr lang="en-US" b="0" i="0">
                    <a:latin typeface="Cambria Math" panose="02040503050406030204" pitchFamily="18" charset="0"/>
                  </a:rPr>
                  <a:t>≡</a:t>
                </a:r>
                <a:r>
                  <a:rPr lang="en-US" dirty="0"/>
                  <a:t> maximizing MI.</a:t>
                </a:r>
              </a:p>
              <a:p>
                <a:endParaRPr lang="en-US" dirty="0"/>
              </a:p>
            </p:txBody>
          </p:sp>
        </mc:Fallback>
      </mc:AlternateContent>
      <p:sp>
        <p:nvSpPr>
          <p:cNvPr id="4" name="Slide Number Placeholder 3"/>
          <p:cNvSpPr>
            <a:spLocks noGrp="1"/>
          </p:cNvSpPr>
          <p:nvPr>
            <p:ph type="sldNum" sz="quarter" idx="5"/>
          </p:nvPr>
        </p:nvSpPr>
        <p:spPr/>
        <p:txBody>
          <a:bodyPr/>
          <a:lstStyle/>
          <a:p>
            <a:fld id="{AA9D5B26-F485-428E-B05A-5405876B8002}" type="slidenum">
              <a:rPr lang="en-US" smtClean="0"/>
              <a:t>23</a:t>
            </a:fld>
            <a:endParaRPr lang="en-US"/>
          </a:p>
        </p:txBody>
      </p:sp>
    </p:spTree>
    <p:extLst>
      <p:ext uri="{BB962C8B-B14F-4D97-AF65-F5344CB8AC3E}">
        <p14:creationId xmlns:p14="http://schemas.microsoft.com/office/powerpoint/2010/main" val="279043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all have heard “correlation does not imply causation”. Let’s see an actual example of this.</a:t>
            </a:r>
          </a:p>
          <a:p>
            <a:endParaRPr lang="en-IN" dirty="0"/>
          </a:p>
          <a:p>
            <a:r>
              <a:rPr lang="en-IN" dirty="0"/>
              <a:t>Studies found that smokers are nearly 25 times more likely to get lung cancer than non-smokers. That’s consistent with the view that smoking causes lung cancer. But it’s also consistent with another hypothesis: there’s an underlying unknown gene that both makes the person want to smoke and also increases the chance of lung cancer. This alternate hypothesis was made by Ronald Fisher, the founder of modern statistics and also a chain smoker!</a:t>
            </a:r>
          </a:p>
          <a:p>
            <a:endParaRPr lang="en-IN" dirty="0"/>
          </a:p>
          <a:p>
            <a:r>
              <a:rPr lang="en-IN" dirty="0"/>
              <a:t>What experiment would you do to distinguish between the two?</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3AB69C2-ACDC-4340-90BA-D6CDCD835F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457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all have heard “correlation does not imply causation”. Let’s see an actual example of this.</a:t>
            </a:r>
          </a:p>
          <a:p>
            <a:endParaRPr lang="en-IN" dirty="0"/>
          </a:p>
          <a:p>
            <a:r>
              <a:rPr lang="en-IN" dirty="0"/>
              <a:t>Studies found that smokers are nearly 25 times more likely to get lung cancer than non-smokers. That’s consistent with the view that smoking causes lung cancer. But it’s also consistent with another hypothesis: there’s an underlying unknown gene that both makes the person want to smoke and also increases the chance of lung cancer. This alternate hypothesis was made by Ronald Fisher, the founder of modern statistics and also a chain smoker!</a:t>
            </a:r>
          </a:p>
          <a:p>
            <a:endParaRPr lang="en-IN" dirty="0"/>
          </a:p>
          <a:p>
            <a:r>
              <a:rPr lang="en-IN" dirty="0"/>
              <a:t>What experiment would you do to distinguish between the two?</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3AB69C2-ACDC-4340-90BA-D6CDCD835F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6553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35</a:t>
            </a:fld>
            <a:endParaRPr lang="en-IN"/>
          </a:p>
        </p:txBody>
      </p:sp>
    </p:spTree>
    <p:extLst>
      <p:ext uri="{BB962C8B-B14F-4D97-AF65-F5344CB8AC3E}">
        <p14:creationId xmlns:p14="http://schemas.microsoft.com/office/powerpoint/2010/main" val="59019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2</a:t>
            </a:fld>
            <a:endParaRPr lang="en-IN"/>
          </a:p>
        </p:txBody>
      </p:sp>
    </p:spTree>
    <p:extLst>
      <p:ext uri="{BB962C8B-B14F-4D97-AF65-F5344CB8AC3E}">
        <p14:creationId xmlns:p14="http://schemas.microsoft.com/office/powerpoint/2010/main" val="1484168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36</a:t>
            </a:fld>
            <a:endParaRPr lang="en-IN"/>
          </a:p>
        </p:txBody>
      </p:sp>
    </p:spTree>
    <p:extLst>
      <p:ext uri="{BB962C8B-B14F-4D97-AF65-F5344CB8AC3E}">
        <p14:creationId xmlns:p14="http://schemas.microsoft.com/office/powerpoint/2010/main" val="3318831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37</a:t>
            </a:fld>
            <a:endParaRPr lang="en-IN"/>
          </a:p>
        </p:txBody>
      </p:sp>
    </p:spTree>
    <p:extLst>
      <p:ext uri="{BB962C8B-B14F-4D97-AF65-F5344CB8AC3E}">
        <p14:creationId xmlns:p14="http://schemas.microsoft.com/office/powerpoint/2010/main" val="2417640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38</a:t>
            </a:fld>
            <a:endParaRPr lang="en-IN"/>
          </a:p>
        </p:txBody>
      </p:sp>
    </p:spTree>
    <p:extLst>
      <p:ext uri="{BB962C8B-B14F-4D97-AF65-F5344CB8AC3E}">
        <p14:creationId xmlns:p14="http://schemas.microsoft.com/office/powerpoint/2010/main" val="686831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39</a:t>
            </a:fld>
            <a:endParaRPr lang="en-IN"/>
          </a:p>
        </p:txBody>
      </p:sp>
    </p:spTree>
    <p:extLst>
      <p:ext uri="{BB962C8B-B14F-4D97-AF65-F5344CB8AC3E}">
        <p14:creationId xmlns:p14="http://schemas.microsoft.com/office/powerpoint/2010/main" val="1021379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40</a:t>
            </a:fld>
            <a:endParaRPr lang="en-IN"/>
          </a:p>
        </p:txBody>
      </p:sp>
    </p:spTree>
    <p:extLst>
      <p:ext uri="{BB962C8B-B14F-4D97-AF65-F5344CB8AC3E}">
        <p14:creationId xmlns:p14="http://schemas.microsoft.com/office/powerpoint/2010/main" val="2268479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55</a:t>
            </a:fld>
            <a:endParaRPr lang="en-IN"/>
          </a:p>
        </p:txBody>
      </p:sp>
    </p:spTree>
    <p:extLst>
      <p:ext uri="{BB962C8B-B14F-4D97-AF65-F5344CB8AC3E}">
        <p14:creationId xmlns:p14="http://schemas.microsoft.com/office/powerpoint/2010/main" val="1758279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3</a:t>
            </a:fld>
            <a:endParaRPr lang="en-IN"/>
          </a:p>
        </p:txBody>
      </p:sp>
    </p:spTree>
    <p:extLst>
      <p:ext uri="{BB962C8B-B14F-4D97-AF65-F5344CB8AC3E}">
        <p14:creationId xmlns:p14="http://schemas.microsoft.com/office/powerpoint/2010/main" val="2402955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4</a:t>
            </a:fld>
            <a:endParaRPr lang="en-IN"/>
          </a:p>
        </p:txBody>
      </p:sp>
    </p:spTree>
    <p:extLst>
      <p:ext uri="{BB962C8B-B14F-4D97-AF65-F5344CB8AC3E}">
        <p14:creationId xmlns:p14="http://schemas.microsoft.com/office/powerpoint/2010/main" val="2725064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5</a:t>
            </a:fld>
            <a:endParaRPr lang="en-IN"/>
          </a:p>
        </p:txBody>
      </p:sp>
    </p:spTree>
    <p:extLst>
      <p:ext uri="{BB962C8B-B14F-4D97-AF65-F5344CB8AC3E}">
        <p14:creationId xmlns:p14="http://schemas.microsoft.com/office/powerpoint/2010/main" val="398884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6</a:t>
            </a:fld>
            <a:endParaRPr lang="en-IN"/>
          </a:p>
        </p:txBody>
      </p:sp>
    </p:spTree>
    <p:extLst>
      <p:ext uri="{BB962C8B-B14F-4D97-AF65-F5344CB8AC3E}">
        <p14:creationId xmlns:p14="http://schemas.microsoft.com/office/powerpoint/2010/main" val="1519916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7</a:t>
            </a:fld>
            <a:endParaRPr lang="en-IN"/>
          </a:p>
        </p:txBody>
      </p:sp>
    </p:spTree>
    <p:extLst>
      <p:ext uri="{BB962C8B-B14F-4D97-AF65-F5344CB8AC3E}">
        <p14:creationId xmlns:p14="http://schemas.microsoft.com/office/powerpoint/2010/main" val="3330457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9</a:t>
            </a:fld>
            <a:endParaRPr lang="en-IN"/>
          </a:p>
        </p:txBody>
      </p:sp>
    </p:spTree>
    <p:extLst>
      <p:ext uri="{BB962C8B-B14F-4D97-AF65-F5344CB8AC3E}">
        <p14:creationId xmlns:p14="http://schemas.microsoft.com/office/powerpoint/2010/main" val="2933037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9343B05-DD64-4B70-9D75-F9DAB2CFB9E6}" type="slidenum">
              <a:rPr lang="en-IN" smtClean="0"/>
              <a:t>10</a:t>
            </a:fld>
            <a:endParaRPr lang="en-IN"/>
          </a:p>
        </p:txBody>
      </p:sp>
    </p:spTree>
    <p:extLst>
      <p:ext uri="{BB962C8B-B14F-4D97-AF65-F5344CB8AC3E}">
        <p14:creationId xmlns:p14="http://schemas.microsoft.com/office/powerpoint/2010/main" val="1114029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B4AE-F937-48B4-BE51-B3BE59F02B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472D8C-89F1-4200-9C40-605E752318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FF0298-4DB5-4767-A910-E0FC1A22117A}"/>
              </a:ext>
            </a:extLst>
          </p:cNvPr>
          <p:cNvSpPr>
            <a:spLocks noGrp="1"/>
          </p:cNvSpPr>
          <p:nvPr>
            <p:ph type="dt" sz="half" idx="10"/>
          </p:nvPr>
        </p:nvSpPr>
        <p:spPr/>
        <p:txBody>
          <a:bodyPr/>
          <a:lstStyle/>
          <a:p>
            <a:fld id="{E1793017-0CD3-4944-AB8D-7C80FD0881FA}" type="datetimeFigureOut">
              <a:rPr lang="en-IN" smtClean="0"/>
              <a:t>21-07-2022</a:t>
            </a:fld>
            <a:endParaRPr lang="en-IN"/>
          </a:p>
        </p:txBody>
      </p:sp>
      <p:sp>
        <p:nvSpPr>
          <p:cNvPr id="5" name="Footer Placeholder 4">
            <a:extLst>
              <a:ext uri="{FF2B5EF4-FFF2-40B4-BE49-F238E27FC236}">
                <a16:creationId xmlns:a16="http://schemas.microsoft.com/office/drawing/2014/main" id="{B32789F8-9460-4C67-BC16-26C238A76D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7A0A0A-E355-4502-B972-C4C18911947B}"/>
              </a:ext>
            </a:extLst>
          </p:cNvPr>
          <p:cNvSpPr>
            <a:spLocks noGrp="1"/>
          </p:cNvSpPr>
          <p:nvPr>
            <p:ph type="sldNum" sz="quarter" idx="12"/>
          </p:nvPr>
        </p:nvSpPr>
        <p:spPr/>
        <p:txBody>
          <a:bodyPr/>
          <a:lstStyle/>
          <a:p>
            <a:fld id="{DBCED8B8-4E99-41DF-A247-D9992808DA1B}" type="slidenum">
              <a:rPr lang="en-IN" smtClean="0"/>
              <a:t>‹#›</a:t>
            </a:fld>
            <a:endParaRPr lang="en-IN"/>
          </a:p>
        </p:txBody>
      </p:sp>
    </p:spTree>
    <p:extLst>
      <p:ext uri="{BB962C8B-B14F-4D97-AF65-F5344CB8AC3E}">
        <p14:creationId xmlns:p14="http://schemas.microsoft.com/office/powerpoint/2010/main" val="150458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D4B9-3ECD-4E43-AAE1-D618668D17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896348-1BFB-4FDE-9646-3410F82B08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BE5ACC-BB9E-44D7-B5A4-4D8BB839E576}"/>
              </a:ext>
            </a:extLst>
          </p:cNvPr>
          <p:cNvSpPr>
            <a:spLocks noGrp="1"/>
          </p:cNvSpPr>
          <p:nvPr>
            <p:ph type="dt" sz="half" idx="10"/>
          </p:nvPr>
        </p:nvSpPr>
        <p:spPr/>
        <p:txBody>
          <a:bodyPr/>
          <a:lstStyle/>
          <a:p>
            <a:fld id="{E1793017-0CD3-4944-AB8D-7C80FD0881FA}" type="datetimeFigureOut">
              <a:rPr lang="en-IN" smtClean="0"/>
              <a:t>21-07-2022</a:t>
            </a:fld>
            <a:endParaRPr lang="en-IN"/>
          </a:p>
        </p:txBody>
      </p:sp>
      <p:sp>
        <p:nvSpPr>
          <p:cNvPr id="5" name="Footer Placeholder 4">
            <a:extLst>
              <a:ext uri="{FF2B5EF4-FFF2-40B4-BE49-F238E27FC236}">
                <a16:creationId xmlns:a16="http://schemas.microsoft.com/office/drawing/2014/main" id="{2A884CBE-DA5C-4CF3-9457-E582638EB3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FFDEF-2FE4-4CA5-8D64-ED300A977082}"/>
              </a:ext>
            </a:extLst>
          </p:cNvPr>
          <p:cNvSpPr>
            <a:spLocks noGrp="1"/>
          </p:cNvSpPr>
          <p:nvPr>
            <p:ph type="sldNum" sz="quarter" idx="12"/>
          </p:nvPr>
        </p:nvSpPr>
        <p:spPr/>
        <p:txBody>
          <a:bodyPr/>
          <a:lstStyle/>
          <a:p>
            <a:fld id="{DBCED8B8-4E99-41DF-A247-D9992808DA1B}" type="slidenum">
              <a:rPr lang="en-IN" smtClean="0"/>
              <a:t>‹#›</a:t>
            </a:fld>
            <a:endParaRPr lang="en-IN"/>
          </a:p>
        </p:txBody>
      </p:sp>
    </p:spTree>
    <p:extLst>
      <p:ext uri="{BB962C8B-B14F-4D97-AF65-F5344CB8AC3E}">
        <p14:creationId xmlns:p14="http://schemas.microsoft.com/office/powerpoint/2010/main" val="27812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5A318-A356-46CE-9A64-A604F3DC2C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196E5-0975-4675-929C-24AF9B5F0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AAFBCC-7376-44BB-BBC5-9EF2F38D89E7}"/>
              </a:ext>
            </a:extLst>
          </p:cNvPr>
          <p:cNvSpPr>
            <a:spLocks noGrp="1"/>
          </p:cNvSpPr>
          <p:nvPr>
            <p:ph type="dt" sz="half" idx="10"/>
          </p:nvPr>
        </p:nvSpPr>
        <p:spPr/>
        <p:txBody>
          <a:bodyPr/>
          <a:lstStyle/>
          <a:p>
            <a:fld id="{E1793017-0CD3-4944-AB8D-7C80FD0881FA}" type="datetimeFigureOut">
              <a:rPr lang="en-IN" smtClean="0"/>
              <a:t>21-07-2022</a:t>
            </a:fld>
            <a:endParaRPr lang="en-IN"/>
          </a:p>
        </p:txBody>
      </p:sp>
      <p:sp>
        <p:nvSpPr>
          <p:cNvPr id="5" name="Footer Placeholder 4">
            <a:extLst>
              <a:ext uri="{FF2B5EF4-FFF2-40B4-BE49-F238E27FC236}">
                <a16:creationId xmlns:a16="http://schemas.microsoft.com/office/drawing/2014/main" id="{76A3E6AF-246A-4042-9A5C-5D6B0C3DE1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8C7EB-0809-4C8C-AEC7-FE84EEB92965}"/>
              </a:ext>
            </a:extLst>
          </p:cNvPr>
          <p:cNvSpPr>
            <a:spLocks noGrp="1"/>
          </p:cNvSpPr>
          <p:nvPr>
            <p:ph type="sldNum" sz="quarter" idx="12"/>
          </p:nvPr>
        </p:nvSpPr>
        <p:spPr/>
        <p:txBody>
          <a:bodyPr/>
          <a:lstStyle/>
          <a:p>
            <a:fld id="{DBCED8B8-4E99-41DF-A247-D9992808DA1B}" type="slidenum">
              <a:rPr lang="en-IN" smtClean="0"/>
              <a:t>‹#›</a:t>
            </a:fld>
            <a:endParaRPr lang="en-IN"/>
          </a:p>
        </p:txBody>
      </p:sp>
    </p:spTree>
    <p:extLst>
      <p:ext uri="{BB962C8B-B14F-4D97-AF65-F5344CB8AC3E}">
        <p14:creationId xmlns:p14="http://schemas.microsoft.com/office/powerpoint/2010/main" val="251679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4EAC-4E80-46F7-B8DA-5782E8068A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C175F4-13B3-4693-9779-B5A1453253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1BD541-EE36-40F6-9770-6243818FB4D1}"/>
              </a:ext>
            </a:extLst>
          </p:cNvPr>
          <p:cNvSpPr>
            <a:spLocks noGrp="1"/>
          </p:cNvSpPr>
          <p:nvPr>
            <p:ph type="dt" sz="half" idx="10"/>
          </p:nvPr>
        </p:nvSpPr>
        <p:spPr/>
        <p:txBody>
          <a:bodyPr/>
          <a:lstStyle/>
          <a:p>
            <a:fld id="{E1793017-0CD3-4944-AB8D-7C80FD0881FA}" type="datetimeFigureOut">
              <a:rPr lang="en-IN" smtClean="0"/>
              <a:t>21-07-2022</a:t>
            </a:fld>
            <a:endParaRPr lang="en-IN"/>
          </a:p>
        </p:txBody>
      </p:sp>
      <p:sp>
        <p:nvSpPr>
          <p:cNvPr id="5" name="Footer Placeholder 4">
            <a:extLst>
              <a:ext uri="{FF2B5EF4-FFF2-40B4-BE49-F238E27FC236}">
                <a16:creationId xmlns:a16="http://schemas.microsoft.com/office/drawing/2014/main" id="{DC29C923-9CF6-4904-8D2D-4D05DDBFA2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86E3B-975A-41D3-9273-C88AE4AAD718}"/>
              </a:ext>
            </a:extLst>
          </p:cNvPr>
          <p:cNvSpPr>
            <a:spLocks noGrp="1"/>
          </p:cNvSpPr>
          <p:nvPr>
            <p:ph type="sldNum" sz="quarter" idx="12"/>
          </p:nvPr>
        </p:nvSpPr>
        <p:spPr/>
        <p:txBody>
          <a:bodyPr/>
          <a:lstStyle/>
          <a:p>
            <a:fld id="{DBCED8B8-4E99-41DF-A247-D9992808DA1B}" type="slidenum">
              <a:rPr lang="en-IN" smtClean="0"/>
              <a:t>‹#›</a:t>
            </a:fld>
            <a:endParaRPr lang="en-IN"/>
          </a:p>
        </p:txBody>
      </p:sp>
    </p:spTree>
    <p:extLst>
      <p:ext uri="{BB962C8B-B14F-4D97-AF65-F5344CB8AC3E}">
        <p14:creationId xmlns:p14="http://schemas.microsoft.com/office/powerpoint/2010/main" val="170706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D4ED-4EDA-482B-A65F-9C90F8ACE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0F686B-3EDB-4D7C-ACAB-84BA2AB14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C5E4E9-9314-4E2C-84BF-2A4B89C3B9F4}"/>
              </a:ext>
            </a:extLst>
          </p:cNvPr>
          <p:cNvSpPr>
            <a:spLocks noGrp="1"/>
          </p:cNvSpPr>
          <p:nvPr>
            <p:ph type="dt" sz="half" idx="10"/>
          </p:nvPr>
        </p:nvSpPr>
        <p:spPr/>
        <p:txBody>
          <a:bodyPr/>
          <a:lstStyle/>
          <a:p>
            <a:fld id="{E1793017-0CD3-4944-AB8D-7C80FD0881FA}" type="datetimeFigureOut">
              <a:rPr lang="en-IN" smtClean="0"/>
              <a:t>21-07-2022</a:t>
            </a:fld>
            <a:endParaRPr lang="en-IN"/>
          </a:p>
        </p:txBody>
      </p:sp>
      <p:sp>
        <p:nvSpPr>
          <p:cNvPr id="5" name="Footer Placeholder 4">
            <a:extLst>
              <a:ext uri="{FF2B5EF4-FFF2-40B4-BE49-F238E27FC236}">
                <a16:creationId xmlns:a16="http://schemas.microsoft.com/office/drawing/2014/main" id="{3C2443F0-9F2A-4945-BB7E-04836FE8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AE5E47-0FDB-4C63-A42D-C6EB92DFBB04}"/>
              </a:ext>
            </a:extLst>
          </p:cNvPr>
          <p:cNvSpPr>
            <a:spLocks noGrp="1"/>
          </p:cNvSpPr>
          <p:nvPr>
            <p:ph type="sldNum" sz="quarter" idx="12"/>
          </p:nvPr>
        </p:nvSpPr>
        <p:spPr/>
        <p:txBody>
          <a:bodyPr/>
          <a:lstStyle/>
          <a:p>
            <a:fld id="{DBCED8B8-4E99-41DF-A247-D9992808DA1B}" type="slidenum">
              <a:rPr lang="en-IN" smtClean="0"/>
              <a:t>‹#›</a:t>
            </a:fld>
            <a:endParaRPr lang="en-IN"/>
          </a:p>
        </p:txBody>
      </p:sp>
    </p:spTree>
    <p:extLst>
      <p:ext uri="{BB962C8B-B14F-4D97-AF65-F5344CB8AC3E}">
        <p14:creationId xmlns:p14="http://schemas.microsoft.com/office/powerpoint/2010/main" val="322498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0E7C-86F4-4EAF-B315-A3E76026E3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176681-8A21-40AD-8D5F-1971BBFBDF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9BB376-0ACA-4504-AFC9-9E5814AEB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B10F47-857C-4CDA-B379-E43A02AF8FCA}"/>
              </a:ext>
            </a:extLst>
          </p:cNvPr>
          <p:cNvSpPr>
            <a:spLocks noGrp="1"/>
          </p:cNvSpPr>
          <p:nvPr>
            <p:ph type="dt" sz="half" idx="10"/>
          </p:nvPr>
        </p:nvSpPr>
        <p:spPr/>
        <p:txBody>
          <a:bodyPr/>
          <a:lstStyle/>
          <a:p>
            <a:fld id="{E1793017-0CD3-4944-AB8D-7C80FD0881FA}" type="datetimeFigureOut">
              <a:rPr lang="en-IN" smtClean="0"/>
              <a:t>21-07-2022</a:t>
            </a:fld>
            <a:endParaRPr lang="en-IN"/>
          </a:p>
        </p:txBody>
      </p:sp>
      <p:sp>
        <p:nvSpPr>
          <p:cNvPr id="6" name="Footer Placeholder 5">
            <a:extLst>
              <a:ext uri="{FF2B5EF4-FFF2-40B4-BE49-F238E27FC236}">
                <a16:creationId xmlns:a16="http://schemas.microsoft.com/office/drawing/2014/main" id="{07C5384C-8D03-4CCA-B525-054311217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BD888F-6423-4C7B-8A40-CBFCC5737F59}"/>
              </a:ext>
            </a:extLst>
          </p:cNvPr>
          <p:cNvSpPr>
            <a:spLocks noGrp="1"/>
          </p:cNvSpPr>
          <p:nvPr>
            <p:ph type="sldNum" sz="quarter" idx="12"/>
          </p:nvPr>
        </p:nvSpPr>
        <p:spPr/>
        <p:txBody>
          <a:bodyPr/>
          <a:lstStyle/>
          <a:p>
            <a:fld id="{DBCED8B8-4E99-41DF-A247-D9992808DA1B}" type="slidenum">
              <a:rPr lang="en-IN" smtClean="0"/>
              <a:t>‹#›</a:t>
            </a:fld>
            <a:endParaRPr lang="en-IN"/>
          </a:p>
        </p:txBody>
      </p:sp>
    </p:spTree>
    <p:extLst>
      <p:ext uri="{BB962C8B-B14F-4D97-AF65-F5344CB8AC3E}">
        <p14:creationId xmlns:p14="http://schemas.microsoft.com/office/powerpoint/2010/main" val="360434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89C9-7DDB-46E4-933E-3F4F2FBE87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25A209-E6E6-40F2-864B-D1F22616A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13DC8-BE18-4F8D-8AEC-5317EC74B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8F33F4-FE8E-4BB3-96E0-9DFE679B2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EB4E37-377A-4E4E-A15E-ECF4126B65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439C00-4352-4777-BDE2-E6CE86FA633F}"/>
              </a:ext>
            </a:extLst>
          </p:cNvPr>
          <p:cNvSpPr>
            <a:spLocks noGrp="1"/>
          </p:cNvSpPr>
          <p:nvPr>
            <p:ph type="dt" sz="half" idx="10"/>
          </p:nvPr>
        </p:nvSpPr>
        <p:spPr/>
        <p:txBody>
          <a:bodyPr/>
          <a:lstStyle/>
          <a:p>
            <a:fld id="{E1793017-0CD3-4944-AB8D-7C80FD0881FA}" type="datetimeFigureOut">
              <a:rPr lang="en-IN" smtClean="0"/>
              <a:t>21-07-2022</a:t>
            </a:fld>
            <a:endParaRPr lang="en-IN"/>
          </a:p>
        </p:txBody>
      </p:sp>
      <p:sp>
        <p:nvSpPr>
          <p:cNvPr id="8" name="Footer Placeholder 7">
            <a:extLst>
              <a:ext uri="{FF2B5EF4-FFF2-40B4-BE49-F238E27FC236}">
                <a16:creationId xmlns:a16="http://schemas.microsoft.com/office/drawing/2014/main" id="{8FC07536-888E-4B73-8E81-3E83F1B9D9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56480-9389-4BDE-9EAF-151E2EFC7AB8}"/>
              </a:ext>
            </a:extLst>
          </p:cNvPr>
          <p:cNvSpPr>
            <a:spLocks noGrp="1"/>
          </p:cNvSpPr>
          <p:nvPr>
            <p:ph type="sldNum" sz="quarter" idx="12"/>
          </p:nvPr>
        </p:nvSpPr>
        <p:spPr/>
        <p:txBody>
          <a:bodyPr/>
          <a:lstStyle/>
          <a:p>
            <a:fld id="{DBCED8B8-4E99-41DF-A247-D9992808DA1B}" type="slidenum">
              <a:rPr lang="en-IN" smtClean="0"/>
              <a:t>‹#›</a:t>
            </a:fld>
            <a:endParaRPr lang="en-IN"/>
          </a:p>
        </p:txBody>
      </p:sp>
    </p:spTree>
    <p:extLst>
      <p:ext uri="{BB962C8B-B14F-4D97-AF65-F5344CB8AC3E}">
        <p14:creationId xmlns:p14="http://schemas.microsoft.com/office/powerpoint/2010/main" val="279581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3BCA-8681-49D6-AD0D-89F6EA008F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DC949D-8D2C-4114-8D11-8273F9A6FBAF}"/>
              </a:ext>
            </a:extLst>
          </p:cNvPr>
          <p:cNvSpPr>
            <a:spLocks noGrp="1"/>
          </p:cNvSpPr>
          <p:nvPr>
            <p:ph type="dt" sz="half" idx="10"/>
          </p:nvPr>
        </p:nvSpPr>
        <p:spPr/>
        <p:txBody>
          <a:bodyPr/>
          <a:lstStyle/>
          <a:p>
            <a:fld id="{E1793017-0CD3-4944-AB8D-7C80FD0881FA}" type="datetimeFigureOut">
              <a:rPr lang="en-IN" smtClean="0"/>
              <a:t>21-07-2022</a:t>
            </a:fld>
            <a:endParaRPr lang="en-IN"/>
          </a:p>
        </p:txBody>
      </p:sp>
      <p:sp>
        <p:nvSpPr>
          <p:cNvPr id="4" name="Footer Placeholder 3">
            <a:extLst>
              <a:ext uri="{FF2B5EF4-FFF2-40B4-BE49-F238E27FC236}">
                <a16:creationId xmlns:a16="http://schemas.microsoft.com/office/drawing/2014/main" id="{E171E20D-7105-4F23-B722-98AC49DA44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19B550-FF93-472B-8BDC-C65799E9C9FC}"/>
              </a:ext>
            </a:extLst>
          </p:cNvPr>
          <p:cNvSpPr>
            <a:spLocks noGrp="1"/>
          </p:cNvSpPr>
          <p:nvPr>
            <p:ph type="sldNum" sz="quarter" idx="12"/>
          </p:nvPr>
        </p:nvSpPr>
        <p:spPr/>
        <p:txBody>
          <a:bodyPr/>
          <a:lstStyle/>
          <a:p>
            <a:fld id="{DBCED8B8-4E99-41DF-A247-D9992808DA1B}" type="slidenum">
              <a:rPr lang="en-IN" smtClean="0"/>
              <a:t>‹#›</a:t>
            </a:fld>
            <a:endParaRPr lang="en-IN"/>
          </a:p>
        </p:txBody>
      </p:sp>
    </p:spTree>
    <p:extLst>
      <p:ext uri="{BB962C8B-B14F-4D97-AF65-F5344CB8AC3E}">
        <p14:creationId xmlns:p14="http://schemas.microsoft.com/office/powerpoint/2010/main" val="395929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1E6A7-C8D3-4089-96D7-478396DBD6CD}"/>
              </a:ext>
            </a:extLst>
          </p:cNvPr>
          <p:cNvSpPr>
            <a:spLocks noGrp="1"/>
          </p:cNvSpPr>
          <p:nvPr>
            <p:ph type="dt" sz="half" idx="10"/>
          </p:nvPr>
        </p:nvSpPr>
        <p:spPr/>
        <p:txBody>
          <a:bodyPr/>
          <a:lstStyle/>
          <a:p>
            <a:fld id="{E1793017-0CD3-4944-AB8D-7C80FD0881FA}" type="datetimeFigureOut">
              <a:rPr lang="en-IN" smtClean="0"/>
              <a:t>21-07-2022</a:t>
            </a:fld>
            <a:endParaRPr lang="en-IN"/>
          </a:p>
        </p:txBody>
      </p:sp>
      <p:sp>
        <p:nvSpPr>
          <p:cNvPr id="3" name="Footer Placeholder 2">
            <a:extLst>
              <a:ext uri="{FF2B5EF4-FFF2-40B4-BE49-F238E27FC236}">
                <a16:creationId xmlns:a16="http://schemas.microsoft.com/office/drawing/2014/main" id="{44DD646E-2479-4A17-87AC-866F3C4413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1710E3-E3AE-471D-A091-39EE4584AF4F}"/>
              </a:ext>
            </a:extLst>
          </p:cNvPr>
          <p:cNvSpPr>
            <a:spLocks noGrp="1"/>
          </p:cNvSpPr>
          <p:nvPr>
            <p:ph type="sldNum" sz="quarter" idx="12"/>
          </p:nvPr>
        </p:nvSpPr>
        <p:spPr/>
        <p:txBody>
          <a:bodyPr/>
          <a:lstStyle/>
          <a:p>
            <a:fld id="{DBCED8B8-4E99-41DF-A247-D9992808DA1B}" type="slidenum">
              <a:rPr lang="en-IN" smtClean="0"/>
              <a:t>‹#›</a:t>
            </a:fld>
            <a:endParaRPr lang="en-IN"/>
          </a:p>
        </p:txBody>
      </p:sp>
    </p:spTree>
    <p:extLst>
      <p:ext uri="{BB962C8B-B14F-4D97-AF65-F5344CB8AC3E}">
        <p14:creationId xmlns:p14="http://schemas.microsoft.com/office/powerpoint/2010/main" val="1107836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D069-5006-4132-8600-D9F36023A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7D6E0E-56DF-48EA-A379-1FD729D8B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75B76E-7088-4872-A3DD-2A336593F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51A68-B151-4426-A908-7C3DE0544DFF}"/>
              </a:ext>
            </a:extLst>
          </p:cNvPr>
          <p:cNvSpPr>
            <a:spLocks noGrp="1"/>
          </p:cNvSpPr>
          <p:nvPr>
            <p:ph type="dt" sz="half" idx="10"/>
          </p:nvPr>
        </p:nvSpPr>
        <p:spPr/>
        <p:txBody>
          <a:bodyPr/>
          <a:lstStyle/>
          <a:p>
            <a:fld id="{E1793017-0CD3-4944-AB8D-7C80FD0881FA}" type="datetimeFigureOut">
              <a:rPr lang="en-IN" smtClean="0"/>
              <a:t>21-07-2022</a:t>
            </a:fld>
            <a:endParaRPr lang="en-IN"/>
          </a:p>
        </p:txBody>
      </p:sp>
      <p:sp>
        <p:nvSpPr>
          <p:cNvPr id="6" name="Footer Placeholder 5">
            <a:extLst>
              <a:ext uri="{FF2B5EF4-FFF2-40B4-BE49-F238E27FC236}">
                <a16:creationId xmlns:a16="http://schemas.microsoft.com/office/drawing/2014/main" id="{2827BB6E-773F-436A-A529-322F6C61A2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A55EB4-B161-4B47-A6C0-C75A5EB36057}"/>
              </a:ext>
            </a:extLst>
          </p:cNvPr>
          <p:cNvSpPr>
            <a:spLocks noGrp="1"/>
          </p:cNvSpPr>
          <p:nvPr>
            <p:ph type="sldNum" sz="quarter" idx="12"/>
          </p:nvPr>
        </p:nvSpPr>
        <p:spPr/>
        <p:txBody>
          <a:bodyPr/>
          <a:lstStyle/>
          <a:p>
            <a:fld id="{DBCED8B8-4E99-41DF-A247-D9992808DA1B}" type="slidenum">
              <a:rPr lang="en-IN" smtClean="0"/>
              <a:t>‹#›</a:t>
            </a:fld>
            <a:endParaRPr lang="en-IN"/>
          </a:p>
        </p:txBody>
      </p:sp>
    </p:spTree>
    <p:extLst>
      <p:ext uri="{BB962C8B-B14F-4D97-AF65-F5344CB8AC3E}">
        <p14:creationId xmlns:p14="http://schemas.microsoft.com/office/powerpoint/2010/main" val="22977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A7EC-39F1-461E-9E42-5F8A743EF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0DDCBC-D836-4961-9B57-C2A659B73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7199B7-2D42-429E-93F6-7B9CC1092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E26E0-C233-401D-9366-3743B5306BE4}"/>
              </a:ext>
            </a:extLst>
          </p:cNvPr>
          <p:cNvSpPr>
            <a:spLocks noGrp="1"/>
          </p:cNvSpPr>
          <p:nvPr>
            <p:ph type="dt" sz="half" idx="10"/>
          </p:nvPr>
        </p:nvSpPr>
        <p:spPr/>
        <p:txBody>
          <a:bodyPr/>
          <a:lstStyle/>
          <a:p>
            <a:fld id="{E1793017-0CD3-4944-AB8D-7C80FD0881FA}" type="datetimeFigureOut">
              <a:rPr lang="en-IN" smtClean="0"/>
              <a:t>21-07-2022</a:t>
            </a:fld>
            <a:endParaRPr lang="en-IN"/>
          </a:p>
        </p:txBody>
      </p:sp>
      <p:sp>
        <p:nvSpPr>
          <p:cNvPr id="6" name="Footer Placeholder 5">
            <a:extLst>
              <a:ext uri="{FF2B5EF4-FFF2-40B4-BE49-F238E27FC236}">
                <a16:creationId xmlns:a16="http://schemas.microsoft.com/office/drawing/2014/main" id="{D01C6BAB-9462-4491-8F1B-2A79657C51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7D9F59-4F3D-4C0E-B6CE-F091C9D8A747}"/>
              </a:ext>
            </a:extLst>
          </p:cNvPr>
          <p:cNvSpPr>
            <a:spLocks noGrp="1"/>
          </p:cNvSpPr>
          <p:nvPr>
            <p:ph type="sldNum" sz="quarter" idx="12"/>
          </p:nvPr>
        </p:nvSpPr>
        <p:spPr/>
        <p:txBody>
          <a:bodyPr/>
          <a:lstStyle/>
          <a:p>
            <a:fld id="{DBCED8B8-4E99-41DF-A247-D9992808DA1B}" type="slidenum">
              <a:rPr lang="en-IN" smtClean="0"/>
              <a:t>‹#›</a:t>
            </a:fld>
            <a:endParaRPr lang="en-IN"/>
          </a:p>
        </p:txBody>
      </p:sp>
    </p:spTree>
    <p:extLst>
      <p:ext uri="{BB962C8B-B14F-4D97-AF65-F5344CB8AC3E}">
        <p14:creationId xmlns:p14="http://schemas.microsoft.com/office/powerpoint/2010/main" val="259807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8215B-0AB0-43B5-94BA-0934BABD1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A3EE93-F2C1-4DBA-90B8-519E32F20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325654-D82F-4E57-B7EC-743987804F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93017-0CD3-4944-AB8D-7C80FD0881FA}" type="datetimeFigureOut">
              <a:rPr lang="en-IN" smtClean="0"/>
              <a:t>21-07-2022</a:t>
            </a:fld>
            <a:endParaRPr lang="en-IN"/>
          </a:p>
        </p:txBody>
      </p:sp>
      <p:sp>
        <p:nvSpPr>
          <p:cNvPr id="5" name="Footer Placeholder 4">
            <a:extLst>
              <a:ext uri="{FF2B5EF4-FFF2-40B4-BE49-F238E27FC236}">
                <a16:creationId xmlns:a16="http://schemas.microsoft.com/office/drawing/2014/main" id="{83A265AB-A65B-4FC7-808E-0E692B23A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E32981-10F3-4397-A992-8BC18B585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ED8B8-4E99-41DF-A247-D9992808DA1B}" type="slidenum">
              <a:rPr lang="en-IN" smtClean="0"/>
              <a:t>‹#›</a:t>
            </a:fld>
            <a:endParaRPr lang="en-IN"/>
          </a:p>
        </p:txBody>
      </p:sp>
    </p:spTree>
    <p:extLst>
      <p:ext uri="{BB962C8B-B14F-4D97-AF65-F5344CB8AC3E}">
        <p14:creationId xmlns:p14="http://schemas.microsoft.com/office/powerpoint/2010/main" val="2808468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35.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1.png"/><Relationship Id="rId7" Type="http://schemas.openxmlformats.org/officeDocument/2006/relationships/image" Target="../media/image51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241.png"/><Relationship Id="rId7" Type="http://schemas.openxmlformats.org/officeDocument/2006/relationships/image" Target="../media/image5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410.png"/><Relationship Id="rId7" Type="http://schemas.openxmlformats.org/officeDocument/2006/relationships/customXml" Target="../ink/ink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49.png"/><Relationship Id="rId9" Type="http://schemas.openxmlformats.org/officeDocument/2006/relationships/image" Target="../media/image430.png"/></Relationships>
</file>

<file path=ppt/slides/_rels/slide41.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49.png"/><Relationship Id="rId7" Type="http://schemas.openxmlformats.org/officeDocument/2006/relationships/customXml" Target="../ink/ink2.xml"/><Relationship Id="rId2" Type="http://schemas.openxmlformats.org/officeDocument/2006/relationships/image" Target="../media/image440.png"/><Relationship Id="rId1" Type="http://schemas.openxmlformats.org/officeDocument/2006/relationships/slideLayout" Target="../slideLayouts/slideLayout2.xml"/><Relationship Id="rId6" Type="http://schemas.openxmlformats.org/officeDocument/2006/relationships/image" Target="../media/image450.png"/><Relationship Id="rId5" Type="http://schemas.openxmlformats.org/officeDocument/2006/relationships/image" Target="../media/image280.png"/><Relationship Id="rId10" Type="http://schemas.openxmlformats.org/officeDocument/2006/relationships/image" Target="../media/image470.png"/><Relationship Id="rId4" Type="http://schemas.openxmlformats.org/officeDocument/2006/relationships/image" Target="../media/image270.png"/><Relationship Id="rId9" Type="http://schemas.openxmlformats.org/officeDocument/2006/relationships/image" Target="../media/image430.png"/></Relationships>
</file>

<file path=ppt/slides/_rels/slide42.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49.png"/><Relationship Id="rId7" Type="http://schemas.openxmlformats.org/officeDocument/2006/relationships/customXml" Target="../ink/ink3.xml"/><Relationship Id="rId2" Type="http://schemas.openxmlformats.org/officeDocument/2006/relationships/image" Target="../media/image440.png"/><Relationship Id="rId1" Type="http://schemas.openxmlformats.org/officeDocument/2006/relationships/slideLayout" Target="../slideLayouts/slideLayout2.xml"/><Relationship Id="rId6" Type="http://schemas.openxmlformats.org/officeDocument/2006/relationships/image" Target="../media/image450.png"/><Relationship Id="rId11" Type="http://schemas.openxmlformats.org/officeDocument/2006/relationships/image" Target="../media/image480.png"/><Relationship Id="rId5" Type="http://schemas.openxmlformats.org/officeDocument/2006/relationships/image" Target="../media/image280.png"/><Relationship Id="rId10" Type="http://schemas.openxmlformats.org/officeDocument/2006/relationships/image" Target="../media/image470.png"/><Relationship Id="rId4" Type="http://schemas.openxmlformats.org/officeDocument/2006/relationships/image" Target="../media/image270.png"/><Relationship Id="rId9" Type="http://schemas.openxmlformats.org/officeDocument/2006/relationships/image" Target="../media/image430.png"/></Relationships>
</file>

<file path=ppt/slides/_rels/slide43.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49.png"/><Relationship Id="rId7" Type="http://schemas.openxmlformats.org/officeDocument/2006/relationships/customXml" Target="../ink/ink4.xml"/><Relationship Id="rId12" Type="http://schemas.openxmlformats.org/officeDocument/2006/relationships/image" Target="../media/image520.png"/><Relationship Id="rId2" Type="http://schemas.openxmlformats.org/officeDocument/2006/relationships/image" Target="../media/image440.png"/><Relationship Id="rId1" Type="http://schemas.openxmlformats.org/officeDocument/2006/relationships/slideLayout" Target="../slideLayouts/slideLayout2.xml"/><Relationship Id="rId6" Type="http://schemas.openxmlformats.org/officeDocument/2006/relationships/image" Target="../media/image490.png"/><Relationship Id="rId11" Type="http://schemas.openxmlformats.org/officeDocument/2006/relationships/image" Target="../media/image510.png"/><Relationship Id="rId5" Type="http://schemas.openxmlformats.org/officeDocument/2006/relationships/image" Target="../media/image280.png"/><Relationship Id="rId10" Type="http://schemas.openxmlformats.org/officeDocument/2006/relationships/image" Target="../media/image500.png"/><Relationship Id="rId4" Type="http://schemas.openxmlformats.org/officeDocument/2006/relationships/image" Target="../media/image270.png"/><Relationship Id="rId9" Type="http://schemas.openxmlformats.org/officeDocument/2006/relationships/image" Target="../media/image430.png"/></Relationships>
</file>

<file path=ppt/slides/_rels/slide44.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49.png"/><Relationship Id="rId7" Type="http://schemas.openxmlformats.org/officeDocument/2006/relationships/image" Target="../media/image460.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280.png"/><Relationship Id="rId4" Type="http://schemas.openxmlformats.org/officeDocument/2006/relationships/image" Target="../media/image270.png"/><Relationship Id="rId9" Type="http://schemas.openxmlformats.org/officeDocument/2006/relationships/image" Target="../media/image5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260.png"/><Relationship Id="rId4" Type="http://schemas.openxmlformats.org/officeDocument/2006/relationships/image" Target="../media/image240.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57.png"/></Relationships>
</file>

<file path=ppt/slides/_rels/slide4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81.png"/><Relationship Id="rId1" Type="http://schemas.openxmlformats.org/officeDocument/2006/relationships/slideLayout" Target="../slideLayouts/slideLayout2.xml"/><Relationship Id="rId5" Type="http://schemas.openxmlformats.org/officeDocument/2006/relationships/image" Target="../media/image471.png"/><Relationship Id="rId4" Type="http://schemas.openxmlformats.org/officeDocument/2006/relationships/image" Target="../media/image240.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jp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91.png"/><Relationship Id="rId1" Type="http://schemas.openxmlformats.org/officeDocument/2006/relationships/slideLayout" Target="../slideLayouts/slideLayout2.xml"/><Relationship Id="rId5" Type="http://schemas.openxmlformats.org/officeDocument/2006/relationships/image" Target="../media/image501.png"/><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610.png"/><Relationship Id="rId3" Type="http://schemas.openxmlformats.org/officeDocument/2006/relationships/image" Target="../media/image531.png"/><Relationship Id="rId7" Type="http://schemas.openxmlformats.org/officeDocument/2006/relationships/customXml" Target="../ink/ink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2.png"/><Relationship Id="rId9" Type="http://schemas.openxmlformats.org/officeDocument/2006/relationships/image" Target="../media/image620.png"/></Relationships>
</file>

<file path=ppt/slides/_rels/slide5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0.png"/><Relationship Id="rId7" Type="http://schemas.openxmlformats.org/officeDocument/2006/relationships/image" Target="../media/image73.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16.png"/><Relationship Id="rId9" Type="http://schemas.openxmlformats.org/officeDocument/2006/relationships/image" Target="../media/image75.png"/></Relationships>
</file>

<file path=ppt/slides/_rels/slide5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58.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16.png"/><Relationship Id="rId7" Type="http://schemas.openxmlformats.org/officeDocument/2006/relationships/image" Target="../media/image84.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59.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73F838-E61F-461A-A7E0-424A4CE74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82" y="0"/>
            <a:ext cx="2332451" cy="1446455"/>
          </a:xfrm>
          <a:prstGeom prst="rect">
            <a:avLst/>
          </a:prstGeom>
        </p:spPr>
      </p:pic>
      <p:sp>
        <p:nvSpPr>
          <p:cNvPr id="2" name="Title 1">
            <a:extLst>
              <a:ext uri="{FF2B5EF4-FFF2-40B4-BE49-F238E27FC236}">
                <a16:creationId xmlns:a16="http://schemas.microsoft.com/office/drawing/2014/main" id="{D0946920-7BCA-42D3-A5BB-ADBB69677166}"/>
              </a:ext>
            </a:extLst>
          </p:cNvPr>
          <p:cNvSpPr>
            <a:spLocks noGrp="1"/>
          </p:cNvSpPr>
          <p:nvPr>
            <p:ph type="ctrTitle"/>
          </p:nvPr>
        </p:nvSpPr>
        <p:spPr>
          <a:xfrm>
            <a:off x="1524000" y="608013"/>
            <a:ext cx="9144000" cy="2387600"/>
          </a:xfrm>
        </p:spPr>
        <p:txBody>
          <a:bodyPr>
            <a:normAutofit/>
          </a:bodyPr>
          <a:lstStyle/>
          <a:p>
            <a:r>
              <a:rPr lang="en-IN" sz="4800" b="1" dirty="0">
                <a:solidFill>
                  <a:schemeClr val="accent1">
                    <a:lumMod val="75000"/>
                  </a:schemeClr>
                </a:solidFill>
              </a:rPr>
              <a:t>Algorithms for Learning and Testing High-Dimensional Statistical and Causal Relations</a:t>
            </a:r>
            <a:endParaRPr lang="en-US" sz="4800" b="1" dirty="0">
              <a:solidFill>
                <a:schemeClr val="accent1">
                  <a:lumMod val="75000"/>
                </a:schemeClr>
              </a:solidFill>
            </a:endParaRPr>
          </a:p>
        </p:txBody>
      </p:sp>
      <p:sp>
        <p:nvSpPr>
          <p:cNvPr id="3" name="Subtitle 2">
            <a:extLst>
              <a:ext uri="{FF2B5EF4-FFF2-40B4-BE49-F238E27FC236}">
                <a16:creationId xmlns:a16="http://schemas.microsoft.com/office/drawing/2014/main" id="{8E4E1C18-6690-4662-B806-84208A561272}"/>
              </a:ext>
            </a:extLst>
          </p:cNvPr>
          <p:cNvSpPr>
            <a:spLocks noGrp="1"/>
          </p:cNvSpPr>
          <p:nvPr>
            <p:ph type="subTitle" idx="1"/>
          </p:nvPr>
        </p:nvSpPr>
        <p:spPr>
          <a:xfrm>
            <a:off x="793630" y="3112133"/>
            <a:ext cx="10397706" cy="3148390"/>
          </a:xfrm>
        </p:spPr>
        <p:txBody>
          <a:bodyPr>
            <a:normAutofit lnSpcReduction="10000"/>
          </a:bodyPr>
          <a:lstStyle/>
          <a:p>
            <a:r>
              <a:rPr lang="en-IN" sz="3000" b="1" dirty="0"/>
              <a:t>Arnab Bhattacharyya</a:t>
            </a:r>
          </a:p>
          <a:p>
            <a:r>
              <a:rPr lang="en-IN" sz="3000" dirty="0"/>
              <a:t>School of Computing</a:t>
            </a:r>
          </a:p>
          <a:p>
            <a:r>
              <a:rPr lang="en-IN" sz="3000" dirty="0"/>
              <a:t>National University of Singapore</a:t>
            </a:r>
          </a:p>
          <a:p>
            <a:endParaRPr lang="en-IN" sz="3000" dirty="0"/>
          </a:p>
          <a:p>
            <a:r>
              <a:rPr lang="en-IN" sz="3000" dirty="0">
                <a:solidFill>
                  <a:schemeClr val="accent2">
                    <a:lumMod val="75000"/>
                  </a:schemeClr>
                </a:solidFill>
              </a:rPr>
              <a:t>Indian Institute of Science, Bangalore</a:t>
            </a:r>
          </a:p>
          <a:p>
            <a:r>
              <a:rPr lang="en-IN" sz="3000" dirty="0">
                <a:solidFill>
                  <a:schemeClr val="accent2">
                    <a:lumMod val="75000"/>
                  </a:schemeClr>
                </a:solidFill>
              </a:rPr>
              <a:t>July 21, 2022</a:t>
            </a:r>
            <a:endParaRPr lang="en-US" sz="3000" dirty="0">
              <a:solidFill>
                <a:schemeClr val="accent2">
                  <a:lumMod val="75000"/>
                </a:schemeClr>
              </a:solidFill>
            </a:endParaRPr>
          </a:p>
        </p:txBody>
      </p:sp>
      <p:pic>
        <p:nvPicPr>
          <p:cNvPr id="9" name="Picture 8">
            <a:extLst>
              <a:ext uri="{FF2B5EF4-FFF2-40B4-BE49-F238E27FC236}">
                <a16:creationId xmlns:a16="http://schemas.microsoft.com/office/drawing/2014/main" id="{13E8B9F2-AD53-4E15-8266-3384D0E1AF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1313" y="223554"/>
            <a:ext cx="2654812" cy="741411"/>
          </a:xfrm>
          <a:prstGeom prst="rect">
            <a:avLst/>
          </a:prstGeom>
        </p:spPr>
      </p:pic>
    </p:spTree>
    <p:extLst>
      <p:ext uri="{BB962C8B-B14F-4D97-AF65-F5344CB8AC3E}">
        <p14:creationId xmlns:p14="http://schemas.microsoft.com/office/powerpoint/2010/main" val="277742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032042-914C-42E5-8D39-4B50E56A61CE}"/>
              </a:ext>
            </a:extLst>
          </p:cNvPr>
          <p:cNvSpPr txBox="1"/>
          <p:nvPr/>
        </p:nvSpPr>
        <p:spPr>
          <a:xfrm>
            <a:off x="777790" y="396250"/>
            <a:ext cx="4328124" cy="677108"/>
          </a:xfrm>
          <a:prstGeom prst="rect">
            <a:avLst/>
          </a:prstGeom>
          <a:noFill/>
        </p:spPr>
        <p:txBody>
          <a:bodyPr wrap="square" rtlCol="0">
            <a:spAutoFit/>
          </a:bodyPr>
          <a:lstStyle/>
          <a:p>
            <a:r>
              <a:rPr lang="en-US" sz="3800" b="1" dirty="0"/>
              <a:t>Problems</a:t>
            </a:r>
            <a:endParaRPr lang="en-IN" sz="3800" b="1" dirty="0"/>
          </a:p>
        </p:txBody>
      </p:sp>
      <p:sp>
        <p:nvSpPr>
          <p:cNvPr id="6" name="TextBox 5">
            <a:extLst>
              <a:ext uri="{FF2B5EF4-FFF2-40B4-BE49-F238E27FC236}">
                <a16:creationId xmlns:a16="http://schemas.microsoft.com/office/drawing/2014/main" id="{78F4E232-57A4-42C0-B23A-CF582A9F74C3}"/>
              </a:ext>
            </a:extLst>
          </p:cNvPr>
          <p:cNvSpPr txBox="1"/>
          <p:nvPr/>
        </p:nvSpPr>
        <p:spPr>
          <a:xfrm>
            <a:off x="889852" y="1699925"/>
            <a:ext cx="5206148" cy="3600986"/>
          </a:xfrm>
          <a:prstGeom prst="rect">
            <a:avLst/>
          </a:prstGeom>
          <a:solidFill>
            <a:schemeClr val="accent5">
              <a:lumMod val="20000"/>
              <a:lumOff val="80000"/>
            </a:schemeClr>
          </a:solidFill>
        </p:spPr>
        <p:txBody>
          <a:bodyPr wrap="square" rtlCol="0">
            <a:spAutoFit/>
          </a:bodyPr>
          <a:lstStyle/>
          <a:p>
            <a:r>
              <a:rPr lang="en-US" sz="2800" b="1" dirty="0"/>
              <a:t>Statistical/Causal </a:t>
            </a:r>
            <a:r>
              <a:rPr lang="en-US" sz="2800" b="1" i="1" dirty="0"/>
              <a:t>Estimation</a:t>
            </a:r>
            <a:r>
              <a:rPr lang="en-US" sz="2800" b="1" dirty="0"/>
              <a:t> (diagram known)</a:t>
            </a:r>
          </a:p>
          <a:p>
            <a:endParaRPr lang="en-US" sz="2800" b="1" dirty="0"/>
          </a:p>
          <a:p>
            <a:pPr marL="457200" indent="-457200">
              <a:buFont typeface="Arial" panose="020B0604020202020204" pitchFamily="34" charset="0"/>
              <a:buChar char="•"/>
            </a:pPr>
            <a:r>
              <a:rPr lang="en-US" sz="2400" dirty="0"/>
              <a:t>Distribution learning (observational or post-treatment)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Distance estimation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validity of parameters</a:t>
            </a:r>
          </a:p>
        </p:txBody>
      </p:sp>
      <p:sp>
        <p:nvSpPr>
          <p:cNvPr id="7" name="TextBox 6">
            <a:extLst>
              <a:ext uri="{FF2B5EF4-FFF2-40B4-BE49-F238E27FC236}">
                <a16:creationId xmlns:a16="http://schemas.microsoft.com/office/drawing/2014/main" id="{D8B8C719-8054-4522-91BE-A80BA3ED0A0E}"/>
              </a:ext>
            </a:extLst>
          </p:cNvPr>
          <p:cNvSpPr txBox="1"/>
          <p:nvPr/>
        </p:nvSpPr>
        <p:spPr>
          <a:xfrm>
            <a:off x="6095999" y="1699925"/>
            <a:ext cx="5337065" cy="3600986"/>
          </a:xfrm>
          <a:prstGeom prst="rect">
            <a:avLst/>
          </a:prstGeom>
          <a:solidFill>
            <a:schemeClr val="accent6">
              <a:lumMod val="20000"/>
              <a:lumOff val="80000"/>
            </a:schemeClr>
          </a:solidFill>
        </p:spPr>
        <p:txBody>
          <a:bodyPr wrap="square" rtlCol="0">
            <a:spAutoFit/>
          </a:bodyPr>
          <a:lstStyle/>
          <a:p>
            <a:r>
              <a:rPr lang="en-US" sz="2800" b="1" dirty="0"/>
              <a:t>Statistical/Causal </a:t>
            </a:r>
            <a:r>
              <a:rPr lang="en-US" sz="2800" b="1" i="1" dirty="0"/>
              <a:t>Discovery</a:t>
            </a:r>
            <a:r>
              <a:rPr lang="en-US" sz="2800" b="1" dirty="0"/>
              <a:t> (diagram unknown)</a:t>
            </a:r>
          </a:p>
          <a:p>
            <a:endParaRPr lang="en-US" sz="2800" b="1" dirty="0"/>
          </a:p>
          <a:p>
            <a:pPr marL="457200" indent="-457200">
              <a:buFont typeface="Arial" panose="020B0604020202020204" pitchFamily="34" charset="0"/>
              <a:buChar char="•"/>
            </a:pPr>
            <a:r>
              <a:rPr lang="en-US" sz="2400" dirty="0"/>
              <a:t>Structure learning from observational and possibly interventional data</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structure</a:t>
            </a:r>
          </a:p>
          <a:p>
            <a:endParaRPr lang="en-US" sz="2400" dirty="0"/>
          </a:p>
          <a:p>
            <a:pPr marL="457200" indent="-457200">
              <a:buFont typeface="Arial" panose="020B0604020202020204" pitchFamily="34" charset="0"/>
              <a:buChar char="•"/>
            </a:pPr>
            <a:endParaRPr lang="en-US" sz="2400" dirty="0"/>
          </a:p>
        </p:txBody>
      </p:sp>
      <p:cxnSp>
        <p:nvCxnSpPr>
          <p:cNvPr id="9" name="Straight Connector 8">
            <a:extLst>
              <a:ext uri="{FF2B5EF4-FFF2-40B4-BE49-F238E27FC236}">
                <a16:creationId xmlns:a16="http://schemas.microsoft.com/office/drawing/2014/main" id="{4E5E0251-964B-4630-BB72-37DD9CAC76DF}"/>
              </a:ext>
            </a:extLst>
          </p:cNvPr>
          <p:cNvCxnSpPr>
            <a:cxnSpLocks/>
          </p:cNvCxnSpPr>
          <p:nvPr/>
        </p:nvCxnSpPr>
        <p:spPr>
          <a:xfrm>
            <a:off x="6096000" y="1699925"/>
            <a:ext cx="0" cy="360098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20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032042-914C-42E5-8D39-4B50E56A61CE}"/>
              </a:ext>
            </a:extLst>
          </p:cNvPr>
          <p:cNvSpPr txBox="1"/>
          <p:nvPr/>
        </p:nvSpPr>
        <p:spPr>
          <a:xfrm>
            <a:off x="777790" y="396250"/>
            <a:ext cx="4328124" cy="677108"/>
          </a:xfrm>
          <a:prstGeom prst="rect">
            <a:avLst/>
          </a:prstGeom>
          <a:noFill/>
        </p:spPr>
        <p:txBody>
          <a:bodyPr wrap="square" rtlCol="0">
            <a:spAutoFit/>
          </a:bodyPr>
          <a:lstStyle/>
          <a:p>
            <a:r>
              <a:rPr lang="en-US" sz="3800" b="1" dirty="0"/>
              <a:t>Problems</a:t>
            </a:r>
            <a:endParaRPr lang="en-IN" sz="3800" b="1" dirty="0"/>
          </a:p>
        </p:txBody>
      </p:sp>
      <p:sp>
        <p:nvSpPr>
          <p:cNvPr id="6" name="TextBox 5">
            <a:extLst>
              <a:ext uri="{FF2B5EF4-FFF2-40B4-BE49-F238E27FC236}">
                <a16:creationId xmlns:a16="http://schemas.microsoft.com/office/drawing/2014/main" id="{78F4E232-57A4-42C0-B23A-CF582A9F74C3}"/>
              </a:ext>
            </a:extLst>
          </p:cNvPr>
          <p:cNvSpPr txBox="1"/>
          <p:nvPr/>
        </p:nvSpPr>
        <p:spPr>
          <a:xfrm>
            <a:off x="889852" y="1699925"/>
            <a:ext cx="5206148" cy="3600986"/>
          </a:xfrm>
          <a:prstGeom prst="rect">
            <a:avLst/>
          </a:prstGeom>
          <a:solidFill>
            <a:schemeClr val="accent5">
              <a:lumMod val="20000"/>
              <a:lumOff val="80000"/>
            </a:schemeClr>
          </a:solidFill>
        </p:spPr>
        <p:txBody>
          <a:bodyPr wrap="square" rtlCol="0">
            <a:spAutoFit/>
          </a:bodyPr>
          <a:lstStyle/>
          <a:p>
            <a:r>
              <a:rPr lang="en-US" sz="2800" b="1" dirty="0"/>
              <a:t>Statistical/Causal </a:t>
            </a:r>
            <a:r>
              <a:rPr lang="en-US" sz="2800" b="1" i="1" dirty="0"/>
              <a:t>Estimation</a:t>
            </a:r>
            <a:r>
              <a:rPr lang="en-US" sz="2800" b="1" dirty="0"/>
              <a:t> (diagram known)</a:t>
            </a:r>
          </a:p>
          <a:p>
            <a:endParaRPr lang="en-US" sz="2800" b="1" dirty="0"/>
          </a:p>
          <a:p>
            <a:pPr marL="457200" indent="-457200">
              <a:buFont typeface="Arial" panose="020B0604020202020204" pitchFamily="34" charset="0"/>
              <a:buChar char="•"/>
            </a:pPr>
            <a:r>
              <a:rPr lang="en-US" sz="2400" dirty="0"/>
              <a:t>Distribution learning (observational or post-treatment)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Distance estimation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validity of parameters</a:t>
            </a:r>
          </a:p>
        </p:txBody>
      </p:sp>
      <p:sp>
        <p:nvSpPr>
          <p:cNvPr id="7" name="TextBox 6">
            <a:extLst>
              <a:ext uri="{FF2B5EF4-FFF2-40B4-BE49-F238E27FC236}">
                <a16:creationId xmlns:a16="http://schemas.microsoft.com/office/drawing/2014/main" id="{D8B8C719-8054-4522-91BE-A80BA3ED0A0E}"/>
              </a:ext>
            </a:extLst>
          </p:cNvPr>
          <p:cNvSpPr txBox="1"/>
          <p:nvPr/>
        </p:nvSpPr>
        <p:spPr>
          <a:xfrm>
            <a:off x="6095999" y="1699925"/>
            <a:ext cx="5337065" cy="3600986"/>
          </a:xfrm>
          <a:prstGeom prst="rect">
            <a:avLst/>
          </a:prstGeom>
          <a:solidFill>
            <a:schemeClr val="accent6">
              <a:lumMod val="20000"/>
              <a:lumOff val="80000"/>
            </a:schemeClr>
          </a:solidFill>
        </p:spPr>
        <p:txBody>
          <a:bodyPr wrap="square" rtlCol="0">
            <a:spAutoFit/>
          </a:bodyPr>
          <a:lstStyle/>
          <a:p>
            <a:r>
              <a:rPr lang="en-US" sz="2800" b="1" dirty="0"/>
              <a:t>Statistical/Causal </a:t>
            </a:r>
            <a:r>
              <a:rPr lang="en-US" sz="2800" b="1" i="1" dirty="0"/>
              <a:t>Discovery</a:t>
            </a:r>
            <a:r>
              <a:rPr lang="en-US" sz="2800" b="1" dirty="0"/>
              <a:t> (diagram unknown)</a:t>
            </a:r>
          </a:p>
          <a:p>
            <a:endParaRPr lang="en-US" sz="2800" b="1" dirty="0"/>
          </a:p>
          <a:p>
            <a:pPr marL="457200" indent="-457200">
              <a:buFont typeface="Arial" panose="020B0604020202020204" pitchFamily="34" charset="0"/>
              <a:buChar char="•"/>
            </a:pPr>
            <a:r>
              <a:rPr lang="en-US" sz="2400" dirty="0"/>
              <a:t>Structure learning from observational and possibly interventional data</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structure</a:t>
            </a:r>
          </a:p>
          <a:p>
            <a:endParaRPr lang="en-US" sz="2400" dirty="0"/>
          </a:p>
          <a:p>
            <a:pPr marL="457200" indent="-457200">
              <a:buFont typeface="Arial" panose="020B0604020202020204" pitchFamily="34" charset="0"/>
              <a:buChar char="•"/>
            </a:pPr>
            <a:endParaRPr lang="en-US" sz="2400" dirty="0"/>
          </a:p>
        </p:txBody>
      </p:sp>
      <p:cxnSp>
        <p:nvCxnSpPr>
          <p:cNvPr id="9" name="Straight Connector 8">
            <a:extLst>
              <a:ext uri="{FF2B5EF4-FFF2-40B4-BE49-F238E27FC236}">
                <a16:creationId xmlns:a16="http://schemas.microsoft.com/office/drawing/2014/main" id="{4E5E0251-964B-4630-BB72-37DD9CAC76DF}"/>
              </a:ext>
            </a:extLst>
          </p:cNvPr>
          <p:cNvCxnSpPr>
            <a:cxnSpLocks/>
          </p:cNvCxnSpPr>
          <p:nvPr/>
        </p:nvCxnSpPr>
        <p:spPr>
          <a:xfrm>
            <a:off x="6096000" y="1699925"/>
            <a:ext cx="0" cy="360098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1B652D6-F580-43EF-B270-D2D1814640B0}"/>
              </a:ext>
            </a:extLst>
          </p:cNvPr>
          <p:cNvSpPr/>
          <p:nvPr/>
        </p:nvSpPr>
        <p:spPr>
          <a:xfrm>
            <a:off x="6095999" y="1699925"/>
            <a:ext cx="5337064" cy="36009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937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759A19-1EE2-4935-8A52-DE4B464C3065}"/>
              </a:ext>
            </a:extLst>
          </p:cNvPr>
          <p:cNvSpPr txBox="1"/>
          <p:nvPr/>
        </p:nvSpPr>
        <p:spPr>
          <a:xfrm>
            <a:off x="777790" y="396250"/>
            <a:ext cx="4328124" cy="677108"/>
          </a:xfrm>
          <a:prstGeom prst="rect">
            <a:avLst/>
          </a:prstGeom>
          <a:noFill/>
        </p:spPr>
        <p:txBody>
          <a:bodyPr wrap="square" rtlCol="0">
            <a:spAutoFit/>
          </a:bodyPr>
          <a:lstStyle/>
          <a:p>
            <a:r>
              <a:rPr lang="en-US" sz="3800" b="1" dirty="0"/>
              <a:t>Distance Measures</a:t>
            </a:r>
            <a:endParaRPr lang="en-IN" sz="38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87D4E8-9F29-4F4A-80FB-A07B1CDF448D}"/>
                  </a:ext>
                </a:extLst>
              </p:cNvPr>
              <p:cNvSpPr txBox="1"/>
              <p:nvPr/>
            </p:nvSpPr>
            <p:spPr>
              <a:xfrm>
                <a:off x="1258067" y="1828800"/>
                <a:ext cx="9266738" cy="41794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𝑇𝑉</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𝑃</m:t>
                          </m:r>
                          <m:r>
                            <a:rPr lang="en-US" sz="3000" b="0" i="1" smtClean="0">
                              <a:latin typeface="Cambria Math" panose="02040503050406030204" pitchFamily="18" charset="0"/>
                            </a:rPr>
                            <m:t>,</m:t>
                          </m:r>
                          <m:r>
                            <a:rPr lang="en-US" sz="3000" b="0" i="1" smtClean="0">
                              <a:latin typeface="Cambria Math" panose="02040503050406030204" pitchFamily="18" charset="0"/>
                            </a:rPr>
                            <m:t>𝑄</m:t>
                          </m:r>
                        </m:e>
                      </m:d>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1</m:t>
                          </m:r>
                        </m:num>
                        <m:den>
                          <m:r>
                            <a:rPr lang="en-US" sz="3000" b="0" i="1" smtClean="0">
                              <a:latin typeface="Cambria Math" panose="02040503050406030204" pitchFamily="18" charset="0"/>
                            </a:rPr>
                            <m:t>2</m:t>
                          </m:r>
                        </m:den>
                      </m:f>
                      <m:nary>
                        <m:naryPr>
                          <m:chr m:val="∑"/>
                          <m:supHide m:val="on"/>
                          <m:ctrlPr>
                            <a:rPr lang="en-US" sz="3000" b="0" i="1" smtClean="0">
                              <a:latin typeface="Cambria Math" panose="02040503050406030204" pitchFamily="18" charset="0"/>
                            </a:rPr>
                          </m:ctrlPr>
                        </m:naryPr>
                        <m:sub>
                          <m:r>
                            <a:rPr lang="en-US" sz="3000" b="0" i="1" smtClean="0">
                              <a:latin typeface="Cambria Math" panose="02040503050406030204" pitchFamily="18" charset="0"/>
                            </a:rPr>
                            <m:t>𝑥</m:t>
                          </m:r>
                        </m:sub>
                        <m:sup/>
                        <m:e>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𝑥</m:t>
                                  </m:r>
                                </m:e>
                              </m:d>
                              <m:r>
                                <a:rPr lang="en-US" sz="3000" b="0" i="1" smtClean="0">
                                  <a:latin typeface="Cambria Math" panose="02040503050406030204" pitchFamily="18" charset="0"/>
                                </a:rPr>
                                <m:t>−</m:t>
                              </m:r>
                              <m:r>
                                <a:rPr lang="en-US" sz="3000" b="0" i="1" smtClean="0">
                                  <a:latin typeface="Cambria Math" panose="02040503050406030204" pitchFamily="18" charset="0"/>
                                </a:rPr>
                                <m:t>𝑄</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𝑥</m:t>
                                  </m:r>
                                </m:e>
                              </m:d>
                            </m:e>
                          </m:d>
                        </m:e>
                      </m:nary>
                    </m:oMath>
                  </m:oMathPara>
                </a14:m>
                <a:endParaRPr lang="en-IN" sz="3000" dirty="0"/>
              </a:p>
              <a:p>
                <a:endParaRPr lang="en-IN" sz="3000" dirty="0"/>
              </a:p>
              <a:p>
                <a:endParaRPr lang="en-IN" sz="3000" dirty="0"/>
              </a:p>
              <a:p>
                <a:endParaRPr lang="en-IN" sz="3000" dirty="0"/>
              </a:p>
              <a:p>
                <a:endParaRPr lang="en-IN" sz="3000" dirty="0"/>
              </a:p>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𝐾𝐿</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𝑃</m:t>
                          </m:r>
                          <m:r>
                            <a:rPr lang="en-US" sz="3000" b="0" i="1" smtClean="0">
                              <a:latin typeface="Cambria Math" panose="02040503050406030204" pitchFamily="18" charset="0"/>
                            </a:rPr>
                            <m:t>,</m:t>
                          </m:r>
                          <m:r>
                            <a:rPr lang="en-US" sz="3000" b="0" i="1" smtClean="0">
                              <a:latin typeface="Cambria Math" panose="02040503050406030204" pitchFamily="18" charset="0"/>
                            </a:rPr>
                            <m:t>𝑄</m:t>
                          </m:r>
                        </m:e>
                      </m:d>
                      <m:r>
                        <a:rPr lang="en-US" sz="3000" b="0" i="1" smtClean="0">
                          <a:latin typeface="Cambria Math" panose="02040503050406030204" pitchFamily="18" charset="0"/>
                        </a:rPr>
                        <m:t>=</m:t>
                      </m:r>
                      <m:nary>
                        <m:naryPr>
                          <m:chr m:val="∑"/>
                          <m:supHide m:val="on"/>
                          <m:ctrlPr>
                            <a:rPr lang="en-US" sz="3000" b="0" i="1" smtClean="0">
                              <a:latin typeface="Cambria Math" panose="02040503050406030204" pitchFamily="18" charset="0"/>
                            </a:rPr>
                          </m:ctrlPr>
                        </m:naryPr>
                        <m:sub>
                          <m:r>
                            <a:rPr lang="en-US" sz="3000" b="0" i="1" smtClean="0">
                              <a:latin typeface="Cambria Math" panose="02040503050406030204" pitchFamily="18" charset="0"/>
                            </a:rPr>
                            <m:t>𝑥</m:t>
                          </m:r>
                        </m:sub>
                        <m:sup/>
                        <m:e>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𝑥</m:t>
                              </m:r>
                            </m:e>
                          </m:d>
                          <m:func>
                            <m:funcPr>
                              <m:ctrlPr>
                                <a:rPr lang="en-US" sz="3000" b="0" i="1" smtClean="0">
                                  <a:latin typeface="Cambria Math" panose="02040503050406030204" pitchFamily="18" charset="0"/>
                                </a:rPr>
                              </m:ctrlPr>
                            </m:funcPr>
                            <m:fName>
                              <m:r>
                                <m:rPr>
                                  <m:sty m:val="p"/>
                                </m:rPr>
                                <a:rPr lang="en-US" sz="3000" b="0" i="0" smtClean="0">
                                  <a:latin typeface="Cambria Math" panose="02040503050406030204" pitchFamily="18" charset="0"/>
                                </a:rPr>
                                <m:t>log</m:t>
                              </m:r>
                            </m:fName>
                            <m:e>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𝑥</m:t>
                                      </m:r>
                                    </m:e>
                                  </m:d>
                                </m:num>
                                <m:den>
                                  <m:r>
                                    <a:rPr lang="en-US" sz="3000" b="0" i="1" smtClean="0">
                                      <a:latin typeface="Cambria Math" panose="02040503050406030204" pitchFamily="18" charset="0"/>
                                    </a:rPr>
                                    <m:t>𝑄</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𝑥</m:t>
                                      </m:r>
                                    </m:e>
                                  </m:d>
                                </m:den>
                              </m:f>
                            </m:e>
                          </m:func>
                        </m:e>
                      </m:nary>
                    </m:oMath>
                  </m:oMathPara>
                </a14:m>
                <a:endParaRPr lang="en-IN" sz="3000" dirty="0"/>
              </a:p>
            </p:txBody>
          </p:sp>
        </mc:Choice>
        <mc:Fallback xmlns="">
          <p:sp>
            <p:nvSpPr>
              <p:cNvPr id="5" name="TextBox 4">
                <a:extLst>
                  <a:ext uri="{FF2B5EF4-FFF2-40B4-BE49-F238E27FC236}">
                    <a16:creationId xmlns:a16="http://schemas.microsoft.com/office/drawing/2014/main" id="{D087D4E8-9F29-4F4A-80FB-A07B1CDF448D}"/>
                  </a:ext>
                </a:extLst>
              </p:cNvPr>
              <p:cNvSpPr txBox="1">
                <a:spLocks noRot="1" noChangeAspect="1" noMove="1" noResize="1" noEditPoints="1" noAdjustHandles="1" noChangeArrowheads="1" noChangeShapeType="1" noTextEdit="1"/>
              </p:cNvSpPr>
              <p:nvPr/>
            </p:nvSpPr>
            <p:spPr>
              <a:xfrm>
                <a:off x="1258067" y="1828800"/>
                <a:ext cx="9266738" cy="4179477"/>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8463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5AE8-2C7D-4E5E-9E28-F5716C68F218}"/>
              </a:ext>
            </a:extLst>
          </p:cNvPr>
          <p:cNvSpPr>
            <a:spLocks noGrp="1"/>
          </p:cNvSpPr>
          <p:nvPr>
            <p:ph type="title"/>
          </p:nvPr>
        </p:nvSpPr>
        <p:spPr>
          <a:xfrm>
            <a:off x="838200" y="2574414"/>
            <a:ext cx="10515600" cy="1325563"/>
          </a:xfrm>
        </p:spPr>
        <p:txBody>
          <a:bodyPr/>
          <a:lstStyle/>
          <a:p>
            <a:pPr algn="ctr"/>
            <a:r>
              <a:rPr lang="en-US" b="1" u="sng" dirty="0"/>
              <a:t>Discovery</a:t>
            </a:r>
            <a:endParaRPr lang="en-IN" b="1" u="sng" dirty="0"/>
          </a:p>
        </p:txBody>
      </p:sp>
    </p:spTree>
    <p:extLst>
      <p:ext uri="{BB962C8B-B14F-4D97-AF65-F5344CB8AC3E}">
        <p14:creationId xmlns:p14="http://schemas.microsoft.com/office/powerpoint/2010/main" val="2659163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032042-914C-42E5-8D39-4B50E56A61CE}"/>
              </a:ext>
            </a:extLst>
          </p:cNvPr>
          <p:cNvSpPr txBox="1"/>
          <p:nvPr/>
        </p:nvSpPr>
        <p:spPr>
          <a:xfrm>
            <a:off x="777790" y="396250"/>
            <a:ext cx="4328124" cy="677108"/>
          </a:xfrm>
          <a:prstGeom prst="rect">
            <a:avLst/>
          </a:prstGeom>
          <a:noFill/>
        </p:spPr>
        <p:txBody>
          <a:bodyPr wrap="square" rtlCol="0">
            <a:spAutoFit/>
          </a:bodyPr>
          <a:lstStyle/>
          <a:p>
            <a:r>
              <a:rPr lang="en-US" sz="3800" b="1" dirty="0"/>
              <a:t>Problems</a:t>
            </a:r>
            <a:endParaRPr lang="en-IN" sz="3800" b="1" dirty="0"/>
          </a:p>
        </p:txBody>
      </p:sp>
      <p:sp>
        <p:nvSpPr>
          <p:cNvPr id="8" name="TextBox 7">
            <a:extLst>
              <a:ext uri="{FF2B5EF4-FFF2-40B4-BE49-F238E27FC236}">
                <a16:creationId xmlns:a16="http://schemas.microsoft.com/office/drawing/2014/main" id="{56645C39-F1B6-4875-AB39-DD4F937D2E6C}"/>
              </a:ext>
            </a:extLst>
          </p:cNvPr>
          <p:cNvSpPr txBox="1"/>
          <p:nvPr/>
        </p:nvSpPr>
        <p:spPr>
          <a:xfrm>
            <a:off x="1042252" y="1852325"/>
            <a:ext cx="5206148" cy="3600986"/>
          </a:xfrm>
          <a:prstGeom prst="rect">
            <a:avLst/>
          </a:prstGeom>
          <a:solidFill>
            <a:schemeClr val="accent5">
              <a:lumMod val="20000"/>
              <a:lumOff val="80000"/>
            </a:schemeClr>
          </a:solidFill>
        </p:spPr>
        <p:txBody>
          <a:bodyPr wrap="square" rtlCol="0">
            <a:spAutoFit/>
          </a:bodyPr>
          <a:lstStyle/>
          <a:p>
            <a:r>
              <a:rPr lang="en-US" sz="2800" b="1" dirty="0"/>
              <a:t>Statistical/Causal </a:t>
            </a:r>
            <a:r>
              <a:rPr lang="en-US" sz="2800" b="1" i="1" dirty="0"/>
              <a:t>Estimation</a:t>
            </a:r>
            <a:r>
              <a:rPr lang="en-US" sz="2800" b="1" dirty="0"/>
              <a:t> (diagram known)</a:t>
            </a:r>
          </a:p>
          <a:p>
            <a:endParaRPr lang="en-US" sz="2800" b="1" dirty="0"/>
          </a:p>
          <a:p>
            <a:pPr marL="457200" indent="-457200">
              <a:buFont typeface="Arial" panose="020B0604020202020204" pitchFamily="34" charset="0"/>
              <a:buChar char="•"/>
            </a:pPr>
            <a:r>
              <a:rPr lang="en-US" sz="2400" dirty="0"/>
              <a:t>Distribution learning (observational or post-treatment)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Distance estimation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validity of parameters</a:t>
            </a:r>
          </a:p>
        </p:txBody>
      </p:sp>
      <p:sp>
        <p:nvSpPr>
          <p:cNvPr id="10" name="TextBox 9">
            <a:extLst>
              <a:ext uri="{FF2B5EF4-FFF2-40B4-BE49-F238E27FC236}">
                <a16:creationId xmlns:a16="http://schemas.microsoft.com/office/drawing/2014/main" id="{F74DBC63-66B0-4714-9116-5190DD8583BE}"/>
              </a:ext>
            </a:extLst>
          </p:cNvPr>
          <p:cNvSpPr txBox="1"/>
          <p:nvPr/>
        </p:nvSpPr>
        <p:spPr>
          <a:xfrm>
            <a:off x="6248399" y="1852325"/>
            <a:ext cx="5436282" cy="3600986"/>
          </a:xfrm>
          <a:prstGeom prst="rect">
            <a:avLst/>
          </a:prstGeom>
          <a:solidFill>
            <a:schemeClr val="accent6">
              <a:lumMod val="20000"/>
              <a:lumOff val="80000"/>
            </a:schemeClr>
          </a:solidFill>
        </p:spPr>
        <p:txBody>
          <a:bodyPr wrap="square" rtlCol="0">
            <a:spAutoFit/>
          </a:bodyPr>
          <a:lstStyle/>
          <a:p>
            <a:r>
              <a:rPr lang="en-US" sz="2800" b="1" dirty="0"/>
              <a:t>Statistical/Causal </a:t>
            </a:r>
            <a:r>
              <a:rPr lang="en-US" sz="2800" b="1" i="1" dirty="0"/>
              <a:t>Discovery</a:t>
            </a:r>
            <a:r>
              <a:rPr lang="en-US" sz="2800" b="1" dirty="0"/>
              <a:t> (diagram unknown)</a:t>
            </a:r>
          </a:p>
          <a:p>
            <a:endParaRPr lang="en-US" sz="2800" b="1" dirty="0"/>
          </a:p>
          <a:p>
            <a:pPr marL="457200" indent="-457200">
              <a:buFont typeface="Arial" panose="020B0604020202020204" pitchFamily="34" charset="0"/>
              <a:buChar char="•"/>
            </a:pPr>
            <a:r>
              <a:rPr lang="en-US" sz="2400" b="1" dirty="0"/>
              <a:t>Structure learning from observational</a:t>
            </a:r>
            <a:r>
              <a:rPr lang="en-US" sz="2400" dirty="0"/>
              <a:t> and possibly interventional data</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structure</a:t>
            </a:r>
          </a:p>
          <a:p>
            <a:endParaRPr lang="en-US" sz="2400" dirty="0"/>
          </a:p>
          <a:p>
            <a:pPr marL="457200" indent="-457200">
              <a:buFont typeface="Arial" panose="020B0604020202020204" pitchFamily="34" charset="0"/>
              <a:buChar char="•"/>
            </a:pPr>
            <a:endParaRPr lang="en-US" sz="2400" dirty="0"/>
          </a:p>
        </p:txBody>
      </p:sp>
      <p:cxnSp>
        <p:nvCxnSpPr>
          <p:cNvPr id="11" name="Straight Connector 10">
            <a:extLst>
              <a:ext uri="{FF2B5EF4-FFF2-40B4-BE49-F238E27FC236}">
                <a16:creationId xmlns:a16="http://schemas.microsoft.com/office/drawing/2014/main" id="{A356CF3F-E88A-4A07-865D-AD4ECCA21D02}"/>
              </a:ext>
            </a:extLst>
          </p:cNvPr>
          <p:cNvCxnSpPr>
            <a:cxnSpLocks/>
          </p:cNvCxnSpPr>
          <p:nvPr/>
        </p:nvCxnSpPr>
        <p:spPr>
          <a:xfrm flipH="1">
            <a:off x="6248399" y="1852325"/>
            <a:ext cx="1" cy="360098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10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6AC33-8D59-4A20-A8DC-595E4E090889}"/>
                  </a:ext>
                </a:extLst>
              </p:cNvPr>
              <p:cNvSpPr>
                <a:spLocks noGrp="1"/>
              </p:cNvSpPr>
              <p:nvPr>
                <p:ph idx="1"/>
              </p:nvPr>
            </p:nvSpPr>
            <p:spPr>
              <a:xfrm>
                <a:off x="5762560" y="1825625"/>
                <a:ext cx="5591239" cy="4351338"/>
              </a:xfrm>
            </p:spPr>
            <p:txBody>
              <a:bodyPr/>
              <a:lstStyle/>
              <a:p>
                <a:r>
                  <a:rPr lang="en-US" dirty="0"/>
                  <a:t>If </a:t>
                </a:r>
                <a14:m>
                  <m:oMath xmlns:m="http://schemas.openxmlformats.org/officeDocument/2006/math">
                    <m:r>
                      <a:rPr lang="en-US" b="0" i="1" smtClean="0">
                        <a:latin typeface="Cambria Math" panose="02040503050406030204" pitchFamily="18" charset="0"/>
                      </a:rPr>
                      <m:t>𝑃</m:t>
                    </m:r>
                  </m:oMath>
                </a14:m>
                <a:r>
                  <a:rPr lang="en-IN" dirty="0"/>
                  <a:t> is over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oMath>
                </a14:m>
                <a:r>
                  <a:rPr lang="en-IN" dirty="0"/>
                  <a:t>, in general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IN" dirty="0"/>
                  <a:t> samples necessary to learn </a:t>
                </a:r>
                <a14:m>
                  <m:oMath xmlns:m="http://schemas.openxmlformats.org/officeDocument/2006/math">
                    <m:acc>
                      <m:accPr>
                        <m:chr m:val="̂"/>
                        <m:ctrlPr>
                          <a:rPr lang="en-IN" i="1" smtClean="0">
                            <a:latin typeface="Cambria Math" panose="02040503050406030204" pitchFamily="18" charset="0"/>
                          </a:rPr>
                        </m:ctrlPr>
                      </m:accPr>
                      <m:e>
                        <m:r>
                          <a:rPr lang="en-US" b="0" i="1" smtClean="0">
                            <a:latin typeface="Cambria Math" panose="02040503050406030204" pitchFamily="18" charset="0"/>
                          </a:rPr>
                          <m:t>𝑃</m:t>
                        </m:r>
                      </m:e>
                    </m:acc>
                  </m:oMath>
                </a14:m>
                <a:r>
                  <a:rPr lang="en-IN" dirty="0"/>
                  <a:t> for any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&lt;1</m:t>
                    </m:r>
                  </m:oMath>
                </a14:m>
                <a:r>
                  <a:rPr lang="en-IN" dirty="0"/>
                  <a:t>.</a:t>
                </a:r>
              </a:p>
              <a:p>
                <a:endParaRPr lang="en-IN" dirty="0"/>
              </a:p>
              <a:p>
                <a:endParaRPr lang="en-IN" dirty="0"/>
              </a:p>
              <a:p>
                <a:endParaRPr lang="en-IN" dirty="0"/>
              </a:p>
              <a:p>
                <a:r>
                  <a:rPr lang="en-IN" dirty="0"/>
                  <a:t>Bayesian network model assumptions come to the rescue! </a:t>
                </a:r>
              </a:p>
            </p:txBody>
          </p:sp>
        </mc:Choice>
        <mc:Fallback xmlns="">
          <p:sp>
            <p:nvSpPr>
              <p:cNvPr id="3" name="Content Placeholder 2">
                <a:extLst>
                  <a:ext uri="{FF2B5EF4-FFF2-40B4-BE49-F238E27FC236}">
                    <a16:creationId xmlns:a16="http://schemas.microsoft.com/office/drawing/2014/main" id="{DB56AC33-8D59-4A20-A8DC-595E4E090889}"/>
                  </a:ext>
                </a:extLst>
              </p:cNvPr>
              <p:cNvSpPr>
                <a:spLocks noGrp="1" noRot="1" noChangeAspect="1" noMove="1" noResize="1" noEditPoints="1" noAdjustHandles="1" noChangeArrowheads="1" noChangeShapeType="1" noTextEdit="1"/>
              </p:cNvSpPr>
              <p:nvPr>
                <p:ph idx="1"/>
              </p:nvPr>
            </p:nvSpPr>
            <p:spPr>
              <a:xfrm>
                <a:off x="5762560" y="1825625"/>
                <a:ext cx="5591239" cy="4351338"/>
              </a:xfrm>
              <a:blipFill>
                <a:blip r:embed="rId2"/>
                <a:stretch>
                  <a:fillRect l="-1963" t="-224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1AFF69DD-6076-4F85-8376-02A45DA35A35}"/>
              </a:ext>
            </a:extLst>
          </p:cNvPr>
          <p:cNvSpPr txBox="1"/>
          <p:nvPr/>
        </p:nvSpPr>
        <p:spPr>
          <a:xfrm>
            <a:off x="777790" y="396250"/>
            <a:ext cx="7396578" cy="1261884"/>
          </a:xfrm>
          <a:prstGeom prst="rect">
            <a:avLst/>
          </a:prstGeom>
          <a:noFill/>
        </p:spPr>
        <p:txBody>
          <a:bodyPr wrap="square" rtlCol="0">
            <a:spAutoFit/>
          </a:bodyPr>
          <a:lstStyle/>
          <a:p>
            <a:r>
              <a:rPr lang="en-US" sz="3800" b="1" dirty="0"/>
              <a:t>Learning High-Dimensional Distributions</a:t>
            </a:r>
            <a:endParaRPr lang="en-IN" sz="3800" b="1" dirty="0"/>
          </a:p>
        </p:txBody>
      </p:sp>
      <p:sp>
        <p:nvSpPr>
          <p:cNvPr id="5" name="Cylinder 4">
            <a:extLst>
              <a:ext uri="{FF2B5EF4-FFF2-40B4-BE49-F238E27FC236}">
                <a16:creationId xmlns:a16="http://schemas.microsoft.com/office/drawing/2014/main" id="{5D8EB424-46C1-4181-828F-9AC275447793}"/>
              </a:ext>
            </a:extLst>
          </p:cNvPr>
          <p:cNvSpPr/>
          <p:nvPr/>
        </p:nvSpPr>
        <p:spPr>
          <a:xfrm>
            <a:off x="1132414" y="1690688"/>
            <a:ext cx="3356994" cy="2142921"/>
          </a:xfrm>
          <a:prstGeom prst="ca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4C1218F8-6576-47E5-B1AB-4C414F03988A}"/>
              </a:ext>
            </a:extLst>
          </p:cNvPr>
          <p:cNvCxnSpPr>
            <a:cxnSpLocks/>
            <a:stCxn id="5" idx="3"/>
          </p:cNvCxnSpPr>
          <p:nvPr/>
        </p:nvCxnSpPr>
        <p:spPr>
          <a:xfrm>
            <a:off x="2810911" y="3833609"/>
            <a:ext cx="0" cy="1942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D429D0BF-37EE-4810-8E57-C4CCDECEFE62}"/>
              </a:ext>
            </a:extLst>
          </p:cNvPr>
          <p:cNvSpPr txBox="1"/>
          <p:nvPr/>
        </p:nvSpPr>
        <p:spPr>
          <a:xfrm>
            <a:off x="1779064" y="3980065"/>
            <a:ext cx="2063692" cy="646331"/>
          </a:xfrm>
          <a:prstGeom prst="rect">
            <a:avLst/>
          </a:prstGeom>
          <a:noFill/>
        </p:spPr>
        <p:txBody>
          <a:bodyPr wrap="square" rtlCol="0">
            <a:spAutoFit/>
          </a:bodyPr>
          <a:lstStyle/>
          <a:p>
            <a:pPr algn="ctr"/>
            <a:r>
              <a:rPr lang="en-US" dirty="0"/>
              <a:t>independent samples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B4BDD3D-AA74-40CE-8592-D87BEA3DE3FD}"/>
                  </a:ext>
                </a:extLst>
              </p:cNvPr>
              <p:cNvSpPr txBox="1"/>
              <p:nvPr/>
            </p:nvSpPr>
            <p:spPr>
              <a:xfrm>
                <a:off x="1590090" y="3297244"/>
                <a:ext cx="2688674" cy="369332"/>
              </a:xfrm>
              <a:prstGeom prst="rect">
                <a:avLst/>
              </a:prstGeom>
              <a:noFill/>
            </p:spPr>
            <p:txBody>
              <a:bodyPr wrap="square" rtlCol="0">
                <a:spAutoFit/>
              </a:bodyPr>
              <a:lstStyle/>
              <a:p>
                <a:r>
                  <a:rPr lang="en-US" dirty="0"/>
                  <a:t> unknown distribution </a:t>
                </a:r>
                <a14:m>
                  <m:oMath xmlns:m="http://schemas.openxmlformats.org/officeDocument/2006/math">
                    <m:r>
                      <a:rPr lang="en-US" i="1" dirty="0" smtClean="0">
                        <a:latin typeface="Cambria Math" panose="02040503050406030204" pitchFamily="18" charset="0"/>
                      </a:rPr>
                      <m:t>𝑃</m:t>
                    </m:r>
                  </m:oMath>
                </a14:m>
                <a:endParaRPr lang="en-US" dirty="0"/>
              </a:p>
            </p:txBody>
          </p:sp>
        </mc:Choice>
        <mc:Fallback xmlns="">
          <p:sp>
            <p:nvSpPr>
              <p:cNvPr id="8" name="TextBox 7">
                <a:extLst>
                  <a:ext uri="{FF2B5EF4-FFF2-40B4-BE49-F238E27FC236}">
                    <a16:creationId xmlns:a16="http://schemas.microsoft.com/office/drawing/2014/main" id="{4B4BDD3D-AA74-40CE-8592-D87BEA3DE3FD}"/>
                  </a:ext>
                </a:extLst>
              </p:cNvPr>
              <p:cNvSpPr txBox="1">
                <a:spLocks noRot="1" noChangeAspect="1" noMove="1" noResize="1" noEditPoints="1" noAdjustHandles="1" noChangeArrowheads="1" noChangeShapeType="1" noTextEdit="1"/>
              </p:cNvSpPr>
              <p:nvPr/>
            </p:nvSpPr>
            <p:spPr>
              <a:xfrm>
                <a:off x="1590090" y="3297244"/>
                <a:ext cx="2688674" cy="369332"/>
              </a:xfrm>
              <a:prstGeom prst="rect">
                <a:avLst/>
              </a:prstGeom>
              <a:blipFill>
                <a:blip r:embed="rId3"/>
                <a:stretch>
                  <a:fillRect t="-10000" b="-26667"/>
                </a:stretch>
              </a:blipFill>
            </p:spPr>
            <p:txBody>
              <a:bodyPr/>
              <a:lstStyle/>
              <a:p>
                <a:r>
                  <a:rPr lang="en-IN">
                    <a:noFill/>
                  </a:rPr>
                  <a:t> </a:t>
                </a:r>
              </a:p>
            </p:txBody>
          </p:sp>
        </mc:Fallback>
      </mc:AlternateContent>
      <p:sp>
        <p:nvSpPr>
          <p:cNvPr id="9" name="Freeform: Shape 8">
            <a:extLst>
              <a:ext uri="{FF2B5EF4-FFF2-40B4-BE49-F238E27FC236}">
                <a16:creationId xmlns:a16="http://schemas.microsoft.com/office/drawing/2014/main" id="{64017716-97B6-49B3-A2C5-0029D8D02849}"/>
              </a:ext>
            </a:extLst>
          </p:cNvPr>
          <p:cNvSpPr/>
          <p:nvPr/>
        </p:nvSpPr>
        <p:spPr>
          <a:xfrm>
            <a:off x="1731144" y="3155028"/>
            <a:ext cx="2232837" cy="57909"/>
          </a:xfrm>
          <a:custGeom>
            <a:avLst/>
            <a:gdLst>
              <a:gd name="connsiteX0" fmla="*/ 0 w 2232837"/>
              <a:gd name="connsiteY0" fmla="*/ 0 h 57909"/>
              <a:gd name="connsiteX1" fmla="*/ 297712 w 2232837"/>
              <a:gd name="connsiteY1" fmla="*/ 21265 h 57909"/>
              <a:gd name="connsiteX2" fmla="*/ 372140 w 2232837"/>
              <a:gd name="connsiteY2" fmla="*/ 31897 h 57909"/>
              <a:gd name="connsiteX3" fmla="*/ 563526 w 2232837"/>
              <a:gd name="connsiteY3" fmla="*/ 42530 h 57909"/>
              <a:gd name="connsiteX4" fmla="*/ 808075 w 2232837"/>
              <a:gd name="connsiteY4" fmla="*/ 42530 h 57909"/>
              <a:gd name="connsiteX5" fmla="*/ 935665 w 2232837"/>
              <a:gd name="connsiteY5" fmla="*/ 31897 h 57909"/>
              <a:gd name="connsiteX6" fmla="*/ 2020186 w 2232837"/>
              <a:gd name="connsiteY6" fmla="*/ 31897 h 57909"/>
              <a:gd name="connsiteX7" fmla="*/ 2169042 w 2232837"/>
              <a:gd name="connsiteY7" fmla="*/ 10632 h 57909"/>
              <a:gd name="connsiteX8" fmla="*/ 2232837 w 2232837"/>
              <a:gd name="connsiteY8" fmla="*/ 10632 h 5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837" h="57909">
                <a:moveTo>
                  <a:pt x="0" y="0"/>
                </a:moveTo>
                <a:cubicBezTo>
                  <a:pt x="143287" y="28656"/>
                  <a:pt x="-10561" y="714"/>
                  <a:pt x="297712" y="21265"/>
                </a:cubicBezTo>
                <a:cubicBezTo>
                  <a:pt x="322718" y="22932"/>
                  <a:pt x="347159" y="29899"/>
                  <a:pt x="372140" y="31897"/>
                </a:cubicBezTo>
                <a:cubicBezTo>
                  <a:pt x="435830" y="36992"/>
                  <a:pt x="499731" y="38986"/>
                  <a:pt x="563526" y="42530"/>
                </a:cubicBezTo>
                <a:cubicBezTo>
                  <a:pt x="669701" y="69073"/>
                  <a:pt x="599650" y="55977"/>
                  <a:pt x="808075" y="42530"/>
                </a:cubicBezTo>
                <a:cubicBezTo>
                  <a:pt x="850664" y="39782"/>
                  <a:pt x="893135" y="35441"/>
                  <a:pt x="935665" y="31897"/>
                </a:cubicBezTo>
                <a:cubicBezTo>
                  <a:pt x="1411385" y="54551"/>
                  <a:pt x="1216758" y="49751"/>
                  <a:pt x="2020186" y="31897"/>
                </a:cubicBezTo>
                <a:cubicBezTo>
                  <a:pt x="2225483" y="27335"/>
                  <a:pt x="2032805" y="23018"/>
                  <a:pt x="2169042" y="10632"/>
                </a:cubicBezTo>
                <a:cubicBezTo>
                  <a:pt x="2190220" y="8707"/>
                  <a:pt x="2211572" y="10632"/>
                  <a:pt x="2232837" y="10632"/>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38C03A6-E1D5-4B80-A976-F6E098A7B20C}"/>
              </a:ext>
            </a:extLst>
          </p:cNvPr>
          <p:cNvSpPr/>
          <p:nvPr/>
        </p:nvSpPr>
        <p:spPr>
          <a:xfrm>
            <a:off x="1996750" y="2846683"/>
            <a:ext cx="10841" cy="350875"/>
          </a:xfrm>
          <a:custGeom>
            <a:avLst/>
            <a:gdLst>
              <a:gd name="connsiteX0" fmla="*/ 10841 w 10841"/>
              <a:gd name="connsiteY0" fmla="*/ 0 h 350875"/>
              <a:gd name="connsiteX1" fmla="*/ 208 w 10841"/>
              <a:gd name="connsiteY1" fmla="*/ 350875 h 350875"/>
            </a:gdLst>
            <a:ahLst/>
            <a:cxnLst>
              <a:cxn ang="0">
                <a:pos x="connsiteX0" y="connsiteY0"/>
              </a:cxn>
              <a:cxn ang="0">
                <a:pos x="connsiteX1" y="connsiteY1"/>
              </a:cxn>
            </a:cxnLst>
            <a:rect l="l" t="t" r="r" b="b"/>
            <a:pathLst>
              <a:path w="10841" h="350875">
                <a:moveTo>
                  <a:pt x="10841" y="0"/>
                </a:moveTo>
                <a:cubicBezTo>
                  <a:pt x="-2400" y="251569"/>
                  <a:pt x="208" y="134586"/>
                  <a:pt x="208" y="350875"/>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267B262-B0FB-42EB-91E9-A6A2FD992DF6}"/>
              </a:ext>
            </a:extLst>
          </p:cNvPr>
          <p:cNvSpPr/>
          <p:nvPr/>
        </p:nvSpPr>
        <p:spPr>
          <a:xfrm>
            <a:off x="1996958" y="2506979"/>
            <a:ext cx="1282027" cy="690579"/>
          </a:xfrm>
          <a:custGeom>
            <a:avLst/>
            <a:gdLst>
              <a:gd name="connsiteX0" fmla="*/ 0 w 1282027"/>
              <a:gd name="connsiteY0" fmla="*/ 339704 h 690579"/>
              <a:gd name="connsiteX1" fmla="*/ 180754 w 1282027"/>
              <a:gd name="connsiteY1" fmla="*/ 371602 h 690579"/>
              <a:gd name="connsiteX2" fmla="*/ 127591 w 1282027"/>
              <a:gd name="connsiteY2" fmla="*/ 360969 h 690579"/>
              <a:gd name="connsiteX3" fmla="*/ 159489 w 1282027"/>
              <a:gd name="connsiteY3" fmla="*/ 371602 h 690579"/>
              <a:gd name="connsiteX4" fmla="*/ 138223 w 1282027"/>
              <a:gd name="connsiteY4" fmla="*/ 318439 h 690579"/>
              <a:gd name="connsiteX5" fmla="*/ 180754 w 1282027"/>
              <a:gd name="connsiteY5" fmla="*/ 169583 h 690579"/>
              <a:gd name="connsiteX6" fmla="*/ 233916 w 1282027"/>
              <a:gd name="connsiteY6" fmla="*/ 190849 h 690579"/>
              <a:gd name="connsiteX7" fmla="*/ 255182 w 1282027"/>
              <a:gd name="connsiteY7" fmla="*/ 541723 h 690579"/>
              <a:gd name="connsiteX8" fmla="*/ 414670 w 1282027"/>
              <a:gd name="connsiteY8" fmla="*/ 531090 h 690579"/>
              <a:gd name="connsiteX9" fmla="*/ 404037 w 1282027"/>
              <a:gd name="connsiteY9" fmla="*/ 456662 h 690579"/>
              <a:gd name="connsiteX10" fmla="*/ 393405 w 1282027"/>
              <a:gd name="connsiteY10" fmla="*/ 350337 h 690579"/>
              <a:gd name="connsiteX11" fmla="*/ 499730 w 1282027"/>
              <a:gd name="connsiteY11" fmla="*/ 41993 h 690579"/>
              <a:gd name="connsiteX12" fmla="*/ 606056 w 1282027"/>
              <a:gd name="connsiteY12" fmla="*/ 52625 h 690579"/>
              <a:gd name="connsiteX13" fmla="*/ 691116 w 1282027"/>
              <a:gd name="connsiteY13" fmla="*/ 73890 h 690579"/>
              <a:gd name="connsiteX14" fmla="*/ 680484 w 1282027"/>
              <a:gd name="connsiteY14" fmla="*/ 116421 h 690579"/>
              <a:gd name="connsiteX15" fmla="*/ 669851 w 1282027"/>
              <a:gd name="connsiteY15" fmla="*/ 222746 h 690579"/>
              <a:gd name="connsiteX16" fmla="*/ 659219 w 1282027"/>
              <a:gd name="connsiteY16" fmla="*/ 414132 h 690579"/>
              <a:gd name="connsiteX17" fmla="*/ 669851 w 1282027"/>
              <a:gd name="connsiteY17" fmla="*/ 541723 h 690579"/>
              <a:gd name="connsiteX18" fmla="*/ 744279 w 1282027"/>
              <a:gd name="connsiteY18" fmla="*/ 531090 h 690579"/>
              <a:gd name="connsiteX19" fmla="*/ 850605 w 1282027"/>
              <a:gd name="connsiteY19" fmla="*/ 520458 h 690579"/>
              <a:gd name="connsiteX20" fmla="*/ 861237 w 1282027"/>
              <a:gd name="connsiteY20" fmla="*/ 360969 h 690579"/>
              <a:gd name="connsiteX21" fmla="*/ 956930 w 1282027"/>
              <a:gd name="connsiteY21" fmla="*/ 371602 h 690579"/>
              <a:gd name="connsiteX22" fmla="*/ 967563 w 1282027"/>
              <a:gd name="connsiteY22" fmla="*/ 573621 h 690579"/>
              <a:gd name="connsiteX23" fmla="*/ 1222744 w 1282027"/>
              <a:gd name="connsiteY23" fmla="*/ 594886 h 690579"/>
              <a:gd name="connsiteX24" fmla="*/ 1275907 w 1282027"/>
              <a:gd name="connsiteY24" fmla="*/ 605518 h 690579"/>
              <a:gd name="connsiteX25" fmla="*/ 1275907 w 1282027"/>
              <a:gd name="connsiteY25" fmla="*/ 690579 h 69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82027" h="690579">
                <a:moveTo>
                  <a:pt x="0" y="339704"/>
                </a:moveTo>
                <a:cubicBezTo>
                  <a:pt x="79128" y="371355"/>
                  <a:pt x="64688" y="371602"/>
                  <a:pt x="180754" y="371602"/>
                </a:cubicBezTo>
                <a:cubicBezTo>
                  <a:pt x="198826" y="371602"/>
                  <a:pt x="145663" y="360969"/>
                  <a:pt x="127591" y="360969"/>
                </a:cubicBezTo>
                <a:cubicBezTo>
                  <a:pt x="116383" y="360969"/>
                  <a:pt x="148856" y="368058"/>
                  <a:pt x="159489" y="371602"/>
                </a:cubicBezTo>
                <a:cubicBezTo>
                  <a:pt x="152400" y="353881"/>
                  <a:pt x="139808" y="337459"/>
                  <a:pt x="138223" y="318439"/>
                </a:cubicBezTo>
                <a:cubicBezTo>
                  <a:pt x="133518" y="261985"/>
                  <a:pt x="159614" y="218908"/>
                  <a:pt x="180754" y="169583"/>
                </a:cubicBezTo>
                <a:cubicBezTo>
                  <a:pt x="198475" y="176672"/>
                  <a:pt x="230173" y="172134"/>
                  <a:pt x="233916" y="190849"/>
                </a:cubicBezTo>
                <a:cubicBezTo>
                  <a:pt x="256895" y="305746"/>
                  <a:pt x="255182" y="541723"/>
                  <a:pt x="255182" y="541723"/>
                </a:cubicBezTo>
                <a:cubicBezTo>
                  <a:pt x="308345" y="538179"/>
                  <a:pt x="368410" y="557525"/>
                  <a:pt x="414670" y="531090"/>
                </a:cubicBezTo>
                <a:cubicBezTo>
                  <a:pt x="436429" y="518656"/>
                  <a:pt x="406965" y="481552"/>
                  <a:pt x="404037" y="456662"/>
                </a:cubicBezTo>
                <a:cubicBezTo>
                  <a:pt x="399875" y="421288"/>
                  <a:pt x="396949" y="385779"/>
                  <a:pt x="393405" y="350337"/>
                </a:cubicBezTo>
                <a:cubicBezTo>
                  <a:pt x="407703" y="-107237"/>
                  <a:pt x="295615" y="-978"/>
                  <a:pt x="499730" y="41993"/>
                </a:cubicBezTo>
                <a:cubicBezTo>
                  <a:pt x="534585" y="49331"/>
                  <a:pt x="570614" y="49081"/>
                  <a:pt x="606056" y="52625"/>
                </a:cubicBezTo>
                <a:cubicBezTo>
                  <a:pt x="634409" y="59713"/>
                  <a:pt x="668926" y="54870"/>
                  <a:pt x="691116" y="73890"/>
                </a:cubicBezTo>
                <a:cubicBezTo>
                  <a:pt x="702211" y="83400"/>
                  <a:pt x="682551" y="101955"/>
                  <a:pt x="680484" y="116421"/>
                </a:cubicBezTo>
                <a:cubicBezTo>
                  <a:pt x="675447" y="151681"/>
                  <a:pt x="672389" y="187218"/>
                  <a:pt x="669851" y="222746"/>
                </a:cubicBezTo>
                <a:cubicBezTo>
                  <a:pt x="665299" y="286477"/>
                  <a:pt x="662763" y="350337"/>
                  <a:pt x="659219" y="414132"/>
                </a:cubicBezTo>
                <a:cubicBezTo>
                  <a:pt x="662763" y="456662"/>
                  <a:pt x="644749" y="507208"/>
                  <a:pt x="669851" y="541723"/>
                </a:cubicBezTo>
                <a:cubicBezTo>
                  <a:pt x="684591" y="561991"/>
                  <a:pt x="719389" y="534018"/>
                  <a:pt x="744279" y="531090"/>
                </a:cubicBezTo>
                <a:cubicBezTo>
                  <a:pt x="779654" y="526928"/>
                  <a:pt x="815163" y="524002"/>
                  <a:pt x="850605" y="520458"/>
                </a:cubicBezTo>
                <a:cubicBezTo>
                  <a:pt x="849607" y="511472"/>
                  <a:pt x="821365" y="379093"/>
                  <a:pt x="861237" y="360969"/>
                </a:cubicBezTo>
                <a:cubicBezTo>
                  <a:pt x="890454" y="347688"/>
                  <a:pt x="925032" y="368058"/>
                  <a:pt x="956930" y="371602"/>
                </a:cubicBezTo>
                <a:cubicBezTo>
                  <a:pt x="960474" y="438942"/>
                  <a:pt x="915929" y="530249"/>
                  <a:pt x="967563" y="573621"/>
                </a:cubicBezTo>
                <a:cubicBezTo>
                  <a:pt x="1032920" y="628521"/>
                  <a:pt x="1137842" y="586103"/>
                  <a:pt x="1222744" y="594886"/>
                </a:cubicBezTo>
                <a:cubicBezTo>
                  <a:pt x="1240720" y="596746"/>
                  <a:pt x="1267130" y="589720"/>
                  <a:pt x="1275907" y="605518"/>
                </a:cubicBezTo>
                <a:cubicBezTo>
                  <a:pt x="1289677" y="630304"/>
                  <a:pt x="1275907" y="662225"/>
                  <a:pt x="1275907" y="690579"/>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ADEF604-FCAE-422D-9456-1AB82ED20428}"/>
                  </a:ext>
                </a:extLst>
              </p:cNvPr>
              <p:cNvSpPr txBox="1"/>
              <p:nvPr/>
            </p:nvSpPr>
            <p:spPr>
              <a:xfrm>
                <a:off x="975769" y="4995447"/>
                <a:ext cx="3718969" cy="1160831"/>
              </a:xfrm>
              <a:prstGeom prst="rect">
                <a:avLst/>
              </a:prstGeom>
              <a:noFill/>
            </p:spPr>
            <p:txBody>
              <a:bodyPr wrap="square" rtlCol="0">
                <a:spAutoFit/>
              </a:bodyPr>
              <a:lstStyle/>
              <a:p>
                <a:r>
                  <a:rPr lang="en-US" sz="2200" b="1" u="sng" dirty="0"/>
                  <a:t>Goal</a:t>
                </a:r>
                <a:r>
                  <a:rPr lang="en-US" sz="2200" dirty="0"/>
                  <a:t>: Output a description of distribution </a:t>
                </a:r>
                <a14:m>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𝑃</m:t>
                        </m:r>
                      </m:e>
                    </m:acc>
                  </m:oMath>
                </a14:m>
                <a:r>
                  <a:rPr lang="en-IN" sz="2200" dirty="0"/>
                  <a:t> such that </a:t>
                </a:r>
                <a14:m>
                  <m:oMath xmlns:m="http://schemas.openxmlformats.org/officeDocument/2006/math">
                    <m:r>
                      <a:rPr lang="en-US" sz="2200" b="0" i="1" smtClean="0">
                        <a:latin typeface="Cambria Math" panose="02040503050406030204" pitchFamily="18" charset="0"/>
                      </a:rPr>
                      <m:t>𝑇𝑉</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𝑃</m:t>
                        </m:r>
                        <m:r>
                          <a:rPr lang="en-US" sz="2200" b="0" i="1" smtClean="0">
                            <a:latin typeface="Cambria Math" panose="02040503050406030204" pitchFamily="18" charset="0"/>
                          </a:rPr>
                          <m:t>, </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𝑃</m:t>
                            </m:r>
                          </m:e>
                        </m:acc>
                      </m:e>
                    </m:d>
                    <m:r>
                      <a:rPr lang="en-US" sz="2200" b="0" i="1" smtClean="0">
                        <a:latin typeface="Cambria Math" panose="02040503050406030204" pitchFamily="18" charset="0"/>
                      </a:rPr>
                      <m:t>≤</m:t>
                    </m:r>
                    <m:r>
                      <a:rPr lang="en-US" sz="2200" b="0" i="1" smtClean="0">
                        <a:latin typeface="Cambria Math" panose="02040503050406030204" pitchFamily="18" charset="0"/>
                      </a:rPr>
                      <m:t>𝜖</m:t>
                    </m:r>
                  </m:oMath>
                </a14:m>
                <a:r>
                  <a:rPr lang="en-IN" sz="2200" dirty="0"/>
                  <a:t>.</a:t>
                </a:r>
              </a:p>
            </p:txBody>
          </p:sp>
        </mc:Choice>
        <mc:Fallback xmlns="">
          <p:sp>
            <p:nvSpPr>
              <p:cNvPr id="12" name="TextBox 11">
                <a:extLst>
                  <a:ext uri="{FF2B5EF4-FFF2-40B4-BE49-F238E27FC236}">
                    <a16:creationId xmlns:a16="http://schemas.microsoft.com/office/drawing/2014/main" id="{FADEF604-FCAE-422D-9456-1AB82ED20428}"/>
                  </a:ext>
                </a:extLst>
              </p:cNvPr>
              <p:cNvSpPr txBox="1">
                <a:spLocks noRot="1" noChangeAspect="1" noMove="1" noResize="1" noEditPoints="1" noAdjustHandles="1" noChangeArrowheads="1" noChangeShapeType="1" noTextEdit="1"/>
              </p:cNvSpPr>
              <p:nvPr/>
            </p:nvSpPr>
            <p:spPr>
              <a:xfrm>
                <a:off x="975769" y="4995447"/>
                <a:ext cx="3718969" cy="1160831"/>
              </a:xfrm>
              <a:prstGeom prst="rect">
                <a:avLst/>
              </a:prstGeom>
              <a:blipFill>
                <a:blip r:embed="rId4"/>
                <a:stretch>
                  <a:fillRect l="-2131" t="-3141" b="-8377"/>
                </a:stretch>
              </a:blipFill>
            </p:spPr>
            <p:txBody>
              <a:bodyPr/>
              <a:lstStyle/>
              <a:p>
                <a:r>
                  <a:rPr lang="en-IN">
                    <a:noFill/>
                  </a:rPr>
                  <a:t> </a:t>
                </a:r>
              </a:p>
            </p:txBody>
          </p:sp>
        </mc:Fallback>
      </mc:AlternateContent>
    </p:spTree>
    <p:extLst>
      <p:ext uri="{BB962C8B-B14F-4D97-AF65-F5344CB8AC3E}">
        <p14:creationId xmlns:p14="http://schemas.microsoft.com/office/powerpoint/2010/main" val="119128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2E5B9D-3BD3-4F8A-9E6C-DD63203F7CB4}"/>
                  </a:ext>
                </a:extLst>
              </p:cNvPr>
              <p:cNvSpPr txBox="1"/>
              <p:nvPr/>
            </p:nvSpPr>
            <p:spPr>
              <a:xfrm>
                <a:off x="503224" y="392755"/>
                <a:ext cx="6584910" cy="2372444"/>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Bayes Net on an unknown DAG </a:t>
                </a:r>
                <a14:m>
                  <m:oMath xmlns:m="http://schemas.openxmlformats.org/officeDocument/2006/math">
                    <m:r>
                      <a:rPr lang="en-US" sz="2400" b="0" i="1" smtClean="0">
                        <a:latin typeface="Cambria Math" panose="02040503050406030204" pitchFamily="18" charset="0"/>
                      </a:rPr>
                      <m:t>𝐺</m:t>
                    </m:r>
                  </m:oMath>
                </a14:m>
                <a:r>
                  <a:rPr lang="en-IN" sz="2400" dirty="0"/>
                  <a:t> with in-degree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𝑑</m:t>
                    </m:r>
                  </m:oMath>
                </a14:m>
                <a:r>
                  <a:rPr lang="en-IN" sz="2400" dirty="0"/>
                  <a:t>.</a:t>
                </a:r>
              </a:p>
              <a:p>
                <a:r>
                  <a:rPr lang="en-IN" sz="2400" b="1" dirty="0"/>
                  <a:t>Output</a:t>
                </a:r>
                <a:r>
                  <a:rPr lang="en-IN" sz="2400" dirty="0"/>
                  <a:t>: </a:t>
                </a:r>
                <a:r>
                  <a:rPr lang="en-US" sz="2400" dirty="0"/>
                  <a:t>DAG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oMath>
                </a14:m>
                <a:r>
                  <a:rPr lang="en-IN" sz="2400" dirty="0"/>
                  <a:t> on which there is a Bayes net with observable distribution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oMath>
                </a14:m>
                <a:r>
                  <a:rPr lang="en-IN" sz="2400" dirty="0"/>
                  <a:t> </a:t>
                </a:r>
                <a:r>
                  <a:rPr lang="en-IN" sz="2400" dirty="0" err="1"/>
                  <a:t>s.t.</a:t>
                </a:r>
                <a:r>
                  <a:rPr lang="en-IN" sz="2400" dirty="0"/>
                  <a:t> </a:t>
                </a:r>
                <a14:m>
                  <m:oMath xmlns:m="http://schemas.openxmlformats.org/officeDocument/2006/math">
                    <m:r>
                      <a:rPr lang="en-US" sz="2400" b="0" i="1" smtClean="0">
                        <a:latin typeface="Cambria Math" panose="02040503050406030204" pitchFamily="18" charset="0"/>
                      </a:rPr>
                      <m:t>𝑇𝑉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𝑃</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𝜖</m:t>
                    </m:r>
                  </m:oMath>
                </a14:m>
                <a:r>
                  <a:rPr lang="en-IN" sz="2400" dirty="0"/>
                  <a:t>.</a:t>
                </a:r>
              </a:p>
            </p:txBody>
          </p:sp>
        </mc:Choice>
        <mc:Fallback xmlns="">
          <p:sp>
            <p:nvSpPr>
              <p:cNvPr id="4" name="TextBox 3">
                <a:extLst>
                  <a:ext uri="{FF2B5EF4-FFF2-40B4-BE49-F238E27FC236}">
                    <a16:creationId xmlns:a16="http://schemas.microsoft.com/office/drawing/2014/main" id="{CB2E5B9D-3BD3-4F8A-9E6C-DD63203F7CB4}"/>
                  </a:ext>
                </a:extLst>
              </p:cNvPr>
              <p:cNvSpPr txBox="1">
                <a:spLocks noRot="1" noChangeAspect="1" noMove="1" noResize="1" noEditPoints="1" noAdjustHandles="1" noChangeArrowheads="1" noChangeShapeType="1" noTextEdit="1"/>
              </p:cNvSpPr>
              <p:nvPr/>
            </p:nvSpPr>
            <p:spPr>
              <a:xfrm>
                <a:off x="503224" y="392755"/>
                <a:ext cx="6584910" cy="2372444"/>
              </a:xfrm>
              <a:prstGeom prst="rect">
                <a:avLst/>
              </a:prstGeom>
              <a:blipFill>
                <a:blip r:embed="rId2"/>
                <a:stretch>
                  <a:fillRect l="-1481" b="-4615"/>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F3B5B976-DC89-4951-8CEE-F8321ECA0CA8}"/>
              </a:ext>
            </a:extLst>
          </p:cNvPr>
          <p:cNvSpPr/>
          <p:nvPr/>
        </p:nvSpPr>
        <p:spPr>
          <a:xfrm>
            <a:off x="895987"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EE8F05A-6969-403A-AE38-7FF0386AF026}"/>
                  </a:ext>
                </a:extLst>
              </p:cNvPr>
              <p:cNvSpPr txBox="1"/>
              <p:nvPr/>
            </p:nvSpPr>
            <p:spPr>
              <a:xfrm>
                <a:off x="583007" y="3429000"/>
                <a:ext cx="11015758" cy="2862322"/>
              </a:xfrm>
              <a:prstGeom prst="rect">
                <a:avLst/>
              </a:prstGeom>
              <a:noFill/>
            </p:spPr>
            <p:txBody>
              <a:bodyPr wrap="square" rtlCol="0">
                <a:spAutoFit/>
              </a:bodyPr>
              <a:lstStyle/>
              <a:p>
                <a:pPr marL="285750" indent="-285750">
                  <a:buFont typeface="Arial" panose="020B0604020202020204" pitchFamily="34" charset="0"/>
                  <a:buChar char="•"/>
                </a:pPr>
                <a:r>
                  <a:rPr lang="en-US" sz="3000" b="0" dirty="0"/>
                  <a:t>With </a:t>
                </a:r>
                <a14:m>
                  <m:oMath xmlns:m="http://schemas.openxmlformats.org/officeDocument/2006/math">
                    <m:r>
                      <a:rPr lang="en-US" sz="3000" b="0" i="1" smtClean="0">
                        <a:latin typeface="Cambria Math" panose="02040503050406030204" pitchFamily="18" charset="0"/>
                      </a:rPr>
                      <m:t>𝜖</m:t>
                    </m:r>
                    <m:r>
                      <a:rPr lang="en-US" sz="3000" b="0" i="1" smtClean="0">
                        <a:latin typeface="Cambria Math" panose="02040503050406030204" pitchFamily="18" charset="0"/>
                      </a:rPr>
                      <m:t>&gt;0</m:t>
                    </m:r>
                  </m:oMath>
                </a14:m>
                <a:r>
                  <a:rPr lang="en-IN" sz="3000" dirty="0"/>
                  <a:t> and for bounded </a:t>
                </a:r>
                <a14:m>
                  <m:oMath xmlns:m="http://schemas.openxmlformats.org/officeDocument/2006/math">
                    <m:r>
                      <a:rPr lang="en-US" sz="3000" b="0" i="1" smtClean="0">
                        <a:latin typeface="Cambria Math" panose="02040503050406030204" pitchFamily="18" charset="0"/>
                      </a:rPr>
                      <m:t>𝑑</m:t>
                    </m:r>
                  </m:oMath>
                </a14:m>
                <a:r>
                  <a:rPr lang="en-IN" sz="3000" dirty="0"/>
                  <a:t>, sample complexity only linear in number of nodes.</a:t>
                </a:r>
              </a:p>
              <a:p>
                <a:pPr marL="285750" indent="-285750">
                  <a:buFont typeface="Arial" panose="020B0604020202020204" pitchFamily="34" charset="0"/>
                  <a:buChar char="•"/>
                </a:pPr>
                <a:endParaRPr lang="en-IN" sz="3000" dirty="0"/>
              </a:p>
              <a:p>
                <a:pPr marL="285750" indent="-285750">
                  <a:buFont typeface="Arial" panose="020B0604020202020204" pitchFamily="34" charset="0"/>
                  <a:buChar char="•"/>
                </a:pPr>
                <a:r>
                  <a:rPr lang="en-IN" sz="3000" dirty="0"/>
                  <a:t>But when </a:t>
                </a:r>
                <a14:m>
                  <m:oMath xmlns:m="http://schemas.openxmlformats.org/officeDocument/2006/math">
                    <m:r>
                      <a:rPr lang="en-US" sz="3000" b="0" i="1" smtClean="0">
                        <a:latin typeface="Cambria Math" panose="02040503050406030204" pitchFamily="18" charset="0"/>
                      </a:rPr>
                      <m:t>𝑑</m:t>
                    </m:r>
                    <m:r>
                      <a:rPr lang="en-US" sz="3000" b="0" i="1" smtClean="0">
                        <a:latin typeface="Cambria Math" panose="02040503050406030204" pitchFamily="18" charset="0"/>
                      </a:rPr>
                      <m:t>≥2</m:t>
                    </m:r>
                  </m:oMath>
                </a14:m>
                <a:r>
                  <a:rPr lang="en-IN" sz="3000" dirty="0"/>
                  <a:t>, the problem seems to become computationally hard! E.g., NP-hard for </a:t>
                </a:r>
                <a14:m>
                  <m:oMath xmlns:m="http://schemas.openxmlformats.org/officeDocument/2006/math">
                    <m:r>
                      <a:rPr lang="en-US" sz="3000" b="0" i="1" smtClean="0">
                        <a:latin typeface="Cambria Math" panose="02040503050406030204" pitchFamily="18" charset="0"/>
                      </a:rPr>
                      <m:t>𝜖</m:t>
                    </m:r>
                    <m:r>
                      <a:rPr lang="en-US" sz="3000" b="0" i="1" smtClean="0">
                        <a:latin typeface="Cambria Math" panose="02040503050406030204" pitchFamily="18" charset="0"/>
                      </a:rPr>
                      <m:t>=0</m:t>
                    </m:r>
                  </m:oMath>
                </a14:m>
                <a:r>
                  <a:rPr lang="en-IN" sz="3000" dirty="0"/>
                  <a:t> (</a:t>
                </a:r>
                <a:r>
                  <a:rPr lang="en-IN" sz="3000" b="1" dirty="0"/>
                  <a:t>Chickering-Heckerman-Meek, JMLR’04; B.-Choo-</a:t>
                </a:r>
                <a:r>
                  <a:rPr lang="en-IN" sz="3000" b="1" dirty="0" err="1"/>
                  <a:t>Gayen</a:t>
                </a:r>
                <a:r>
                  <a:rPr lang="en-IN" sz="3000" b="1" dirty="0"/>
                  <a:t>-</a:t>
                </a:r>
                <a:r>
                  <a:rPr lang="en-IN" sz="3000" b="1" dirty="0" err="1"/>
                  <a:t>Myrisiotis</a:t>
                </a:r>
                <a:r>
                  <a:rPr lang="en-IN" sz="3000" b="1" dirty="0"/>
                  <a:t> ‘22+</a:t>
                </a:r>
                <a:r>
                  <a:rPr lang="en-IN" sz="3000" dirty="0"/>
                  <a:t>).</a:t>
                </a:r>
              </a:p>
            </p:txBody>
          </p:sp>
        </mc:Choice>
        <mc:Fallback xmlns="">
          <p:sp>
            <p:nvSpPr>
              <p:cNvPr id="6" name="TextBox 5">
                <a:extLst>
                  <a:ext uri="{FF2B5EF4-FFF2-40B4-BE49-F238E27FC236}">
                    <a16:creationId xmlns:a16="http://schemas.microsoft.com/office/drawing/2014/main" id="{CEE8F05A-6969-403A-AE38-7FF0386AF026}"/>
                  </a:ext>
                </a:extLst>
              </p:cNvPr>
              <p:cNvSpPr txBox="1">
                <a:spLocks noRot="1" noChangeAspect="1" noMove="1" noResize="1" noEditPoints="1" noAdjustHandles="1" noChangeArrowheads="1" noChangeShapeType="1" noTextEdit="1"/>
              </p:cNvSpPr>
              <p:nvPr/>
            </p:nvSpPr>
            <p:spPr>
              <a:xfrm>
                <a:off x="583007" y="3429000"/>
                <a:ext cx="11015758" cy="2862322"/>
              </a:xfrm>
              <a:prstGeom prst="rect">
                <a:avLst/>
              </a:prstGeom>
              <a:blipFill>
                <a:blip r:embed="rId3"/>
                <a:stretch>
                  <a:fillRect l="-1162" t="-2559" b="-5757"/>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57BFB818-4084-4105-B46D-E99709CE2616}"/>
              </a:ext>
            </a:extLst>
          </p:cNvPr>
          <p:cNvPicPr>
            <a:picLocks noChangeAspect="1"/>
          </p:cNvPicPr>
          <p:nvPr/>
        </p:nvPicPr>
        <p:blipFill>
          <a:blip r:embed="rId4"/>
          <a:stretch>
            <a:fillRect/>
          </a:stretch>
        </p:blipFill>
        <p:spPr>
          <a:xfrm>
            <a:off x="7149692" y="904213"/>
            <a:ext cx="4958250" cy="1233448"/>
          </a:xfrm>
          <a:prstGeom prst="rect">
            <a:avLst/>
          </a:prstGeom>
        </p:spPr>
      </p:pic>
      <mc:AlternateContent xmlns:mc="http://schemas.openxmlformats.org/markup-compatibility/2006" xmlns:a14="http://schemas.microsoft.com/office/drawing/2010/main">
        <mc:Choice Requires="a14">
          <p:sp>
            <p:nvSpPr>
              <p:cNvPr id="9" name="Explosion: 8 Points 8">
                <a:extLst>
                  <a:ext uri="{FF2B5EF4-FFF2-40B4-BE49-F238E27FC236}">
                    <a16:creationId xmlns:a16="http://schemas.microsoft.com/office/drawing/2014/main" id="{C9A42880-F2C2-462C-B3D1-63BDF4547AC1}"/>
                  </a:ext>
                </a:extLst>
              </p:cNvPr>
              <p:cNvSpPr/>
              <p:nvPr/>
            </p:nvSpPr>
            <p:spPr>
              <a:xfrm>
                <a:off x="6210556" y="4056538"/>
                <a:ext cx="5665386" cy="278002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OPEN: Complexity when </a:t>
                </a:r>
                <a14:m>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&gt;0</m:t>
                    </m:r>
                  </m:oMath>
                </a14:m>
                <a:r>
                  <a:rPr lang="en-US" sz="2400" dirty="0"/>
                  <a:t>?</a:t>
                </a:r>
                <a:endParaRPr lang="en-IN" sz="2400" dirty="0"/>
              </a:p>
            </p:txBody>
          </p:sp>
        </mc:Choice>
        <mc:Fallback xmlns="">
          <p:sp>
            <p:nvSpPr>
              <p:cNvPr id="9" name="Explosion: 8 Points 8">
                <a:extLst>
                  <a:ext uri="{FF2B5EF4-FFF2-40B4-BE49-F238E27FC236}">
                    <a16:creationId xmlns:a16="http://schemas.microsoft.com/office/drawing/2014/main" id="{C9A42880-F2C2-462C-B3D1-63BDF4547AC1}"/>
                  </a:ext>
                </a:extLst>
              </p:cNvPr>
              <p:cNvSpPr>
                <a:spLocks noRot="1" noChangeAspect="1" noMove="1" noResize="1" noEditPoints="1" noAdjustHandles="1" noChangeArrowheads="1" noChangeShapeType="1" noTextEdit="1"/>
              </p:cNvSpPr>
              <p:nvPr/>
            </p:nvSpPr>
            <p:spPr>
              <a:xfrm>
                <a:off x="6210556" y="4056538"/>
                <a:ext cx="5665386" cy="2780021"/>
              </a:xfrm>
              <a:prstGeom prst="irregularSeal1">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9717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2E5B9D-3BD3-4F8A-9E6C-DD63203F7CB4}"/>
                  </a:ext>
                </a:extLst>
              </p:cNvPr>
              <p:cNvSpPr txBox="1"/>
              <p:nvPr/>
            </p:nvSpPr>
            <p:spPr>
              <a:xfrm>
                <a:off x="503224" y="392755"/>
                <a:ext cx="6584910" cy="2003112"/>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Bayes net on an unknown tree </a:t>
                </a:r>
                <a14:m>
                  <m:oMath xmlns:m="http://schemas.openxmlformats.org/officeDocument/2006/math">
                    <m:r>
                      <a:rPr lang="en-US" sz="2400" b="0" i="1" smtClean="0">
                        <a:latin typeface="Cambria Math" panose="02040503050406030204" pitchFamily="18" charset="0"/>
                      </a:rPr>
                      <m:t>𝐺</m:t>
                    </m:r>
                  </m:oMath>
                </a14:m>
                <a:r>
                  <a:rPr lang="en-IN" sz="2400" dirty="0"/>
                  <a:t>.</a:t>
                </a:r>
              </a:p>
              <a:p>
                <a:r>
                  <a:rPr lang="en-IN" sz="2400" b="1" dirty="0"/>
                  <a:t>Output</a:t>
                </a:r>
                <a:r>
                  <a:rPr lang="en-IN" sz="2400" dirty="0"/>
                  <a:t>: </a:t>
                </a:r>
                <a:r>
                  <a:rPr lang="en-US" sz="2400" dirty="0"/>
                  <a:t>Tree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oMath>
                </a14:m>
                <a:r>
                  <a:rPr lang="en-IN" sz="2400" dirty="0"/>
                  <a:t> on which there is a Bayes net with observable distribution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oMath>
                </a14:m>
                <a:r>
                  <a:rPr lang="en-IN" sz="2400" dirty="0"/>
                  <a:t> </a:t>
                </a:r>
                <a:r>
                  <a:rPr lang="en-IN" sz="2400" dirty="0" err="1"/>
                  <a:t>s.t.</a:t>
                </a:r>
                <a:r>
                  <a:rPr lang="en-IN" sz="2400" dirty="0"/>
                  <a:t> </a:t>
                </a:r>
                <a14:m>
                  <m:oMath xmlns:m="http://schemas.openxmlformats.org/officeDocument/2006/math">
                    <m:r>
                      <a:rPr lang="en-US" sz="2400" b="0" i="1" smtClean="0">
                        <a:latin typeface="Cambria Math" panose="02040503050406030204" pitchFamily="18" charset="0"/>
                      </a:rPr>
                      <m:t>𝑇𝑉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𝑃</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𝜖</m:t>
                    </m:r>
                  </m:oMath>
                </a14:m>
                <a:r>
                  <a:rPr lang="en-IN" sz="2400" dirty="0"/>
                  <a:t>.</a:t>
                </a:r>
              </a:p>
            </p:txBody>
          </p:sp>
        </mc:Choice>
        <mc:Fallback xmlns="">
          <p:sp>
            <p:nvSpPr>
              <p:cNvPr id="4" name="TextBox 3">
                <a:extLst>
                  <a:ext uri="{FF2B5EF4-FFF2-40B4-BE49-F238E27FC236}">
                    <a16:creationId xmlns:a16="http://schemas.microsoft.com/office/drawing/2014/main" id="{CB2E5B9D-3BD3-4F8A-9E6C-DD63203F7CB4}"/>
                  </a:ext>
                </a:extLst>
              </p:cNvPr>
              <p:cNvSpPr txBox="1">
                <a:spLocks noRot="1" noChangeAspect="1" noMove="1" noResize="1" noEditPoints="1" noAdjustHandles="1" noChangeArrowheads="1" noChangeShapeType="1" noTextEdit="1"/>
              </p:cNvSpPr>
              <p:nvPr/>
            </p:nvSpPr>
            <p:spPr>
              <a:xfrm>
                <a:off x="503224" y="392755"/>
                <a:ext cx="6584910" cy="2003112"/>
              </a:xfrm>
              <a:prstGeom prst="rect">
                <a:avLst/>
              </a:prstGeom>
              <a:blipFill>
                <a:blip r:embed="rId2"/>
                <a:stretch>
                  <a:fillRect l="-1481" b="-5775"/>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F3B5B976-DC89-4951-8CEE-F8321ECA0CA8}"/>
              </a:ext>
            </a:extLst>
          </p:cNvPr>
          <p:cNvSpPr/>
          <p:nvPr/>
        </p:nvSpPr>
        <p:spPr>
          <a:xfrm>
            <a:off x="895987"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9A9F06-7C1D-4C5A-A51D-C5C2FF26880A}"/>
                  </a:ext>
                </a:extLst>
              </p:cNvPr>
              <p:cNvSpPr txBox="1"/>
              <p:nvPr/>
            </p:nvSpPr>
            <p:spPr>
              <a:xfrm>
                <a:off x="748704" y="5007719"/>
                <a:ext cx="10929841" cy="1536767"/>
              </a:xfrm>
              <a:prstGeom prst="rect">
                <a:avLst/>
              </a:prstGeom>
              <a:solidFill>
                <a:schemeClr val="accent4">
                  <a:lumMod val="20000"/>
                  <a:lumOff val="80000"/>
                </a:schemeClr>
              </a:solidFill>
              <a:ln>
                <a:solidFill>
                  <a:schemeClr val="tx1"/>
                </a:solidFill>
              </a:ln>
            </p:spPr>
            <p:txBody>
              <a:bodyPr wrap="square" rtlCol="0">
                <a:spAutoFit/>
              </a:bodyPr>
              <a:lstStyle/>
              <a:p>
                <a:r>
                  <a:rPr lang="en-US" sz="3000" b="1" dirty="0"/>
                  <a:t>Theorem (B.-Gayen-Price-</a:t>
                </a:r>
                <a:r>
                  <a:rPr lang="en-US" sz="3000" b="1" dirty="0" err="1"/>
                  <a:t>Vinodchandran</a:t>
                </a:r>
                <a:r>
                  <a:rPr lang="en-US" sz="3000" b="1" dirty="0"/>
                  <a:t> STOC‘21)</a:t>
                </a:r>
                <a:r>
                  <a:rPr lang="en-US" sz="3000" dirty="0"/>
                  <a:t>: If the variables take values in </a:t>
                </a:r>
                <a14:m>
                  <m:oMath xmlns:m="http://schemas.openxmlformats.org/officeDocument/2006/math">
                    <m:r>
                      <a:rPr lang="en-US" sz="3000" b="0" i="1" smtClean="0">
                        <a:latin typeface="Cambria Math" panose="02040503050406030204" pitchFamily="18" charset="0"/>
                      </a:rPr>
                      <m:t>{1,…, </m:t>
                    </m:r>
                    <m:r>
                      <a:rPr lang="en-US" sz="3000" b="0" i="1" smtClean="0">
                        <a:latin typeface="Cambria Math" panose="02040503050406030204" pitchFamily="18" charset="0"/>
                      </a:rPr>
                      <m:t>𝑘</m:t>
                    </m:r>
                    <m:r>
                      <a:rPr lang="en-US" sz="3000" b="0" i="1" smtClean="0">
                        <a:latin typeface="Cambria Math" panose="02040503050406030204" pitchFamily="18" charset="0"/>
                      </a:rPr>
                      <m:t>}</m:t>
                    </m:r>
                  </m:oMath>
                </a14:m>
                <a:r>
                  <a:rPr lang="en-IN" sz="3000" dirty="0"/>
                  <a:t>, then Chow-Liu solves problem </a:t>
                </a:r>
                <a:r>
                  <a:rPr lang="en-IN" sz="3000" dirty="0" err="1"/>
                  <a:t>whp</a:t>
                </a:r>
                <a:r>
                  <a:rPr lang="en-IN" sz="3000" dirty="0"/>
                  <a:t> using </a:t>
                </a:r>
                <a14:m>
                  <m:oMath xmlns:m="http://schemas.openxmlformats.org/officeDocument/2006/math">
                    <m:acc>
                      <m:accPr>
                        <m:chr m:val="̃"/>
                        <m:ctrlPr>
                          <a:rPr lang="en-IN" sz="3000" i="1" smtClean="0">
                            <a:latin typeface="Cambria Math" panose="02040503050406030204" pitchFamily="18" charset="0"/>
                          </a:rPr>
                        </m:ctrlPr>
                      </m:accPr>
                      <m:e>
                        <m:r>
                          <a:rPr lang="en-US" sz="3000" b="0" i="1" smtClean="0">
                            <a:latin typeface="Cambria Math" panose="02040503050406030204" pitchFamily="18" charset="0"/>
                          </a:rPr>
                          <m:t>𝑂</m:t>
                        </m:r>
                      </m:e>
                    </m:acc>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𝜖</m:t>
                            </m:r>
                          </m:e>
                          <m:sup>
                            <m:r>
                              <a:rPr lang="en-US" sz="3000" b="0" i="1" smtClean="0">
                                <a:latin typeface="Cambria Math" panose="02040503050406030204" pitchFamily="18" charset="0"/>
                              </a:rPr>
                              <m:t>−1</m:t>
                            </m:r>
                          </m:sup>
                        </m:sSup>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𝑘</m:t>
                            </m:r>
                          </m:e>
                          <m:sup>
                            <m:r>
                              <a:rPr lang="en-US" sz="3000" b="0" i="1" smtClean="0">
                                <a:latin typeface="Cambria Math" panose="02040503050406030204" pitchFamily="18" charset="0"/>
                              </a:rPr>
                              <m:t>3</m:t>
                            </m:r>
                          </m:sup>
                        </m:sSup>
                      </m:e>
                    </m:d>
                  </m:oMath>
                </a14:m>
                <a:r>
                  <a:rPr lang="en-IN" sz="3000" dirty="0"/>
                  <a:t> samples. This is nearly optimal in </a:t>
                </a:r>
                <a14:m>
                  <m:oMath xmlns:m="http://schemas.openxmlformats.org/officeDocument/2006/math">
                    <m:r>
                      <a:rPr lang="en-US" sz="3000" b="0" i="1" smtClean="0">
                        <a:latin typeface="Cambria Math" panose="02040503050406030204" pitchFamily="18" charset="0"/>
                      </a:rPr>
                      <m:t>𝑛</m:t>
                    </m:r>
                  </m:oMath>
                </a14:m>
                <a:r>
                  <a:rPr lang="en-IN" sz="3000" dirty="0"/>
                  <a:t> and </a:t>
                </a:r>
                <a14:m>
                  <m:oMath xmlns:m="http://schemas.openxmlformats.org/officeDocument/2006/math">
                    <m:r>
                      <a:rPr lang="en-US" sz="3000" b="0" i="1" smtClean="0">
                        <a:latin typeface="Cambria Math" panose="02040503050406030204" pitchFamily="18" charset="0"/>
                      </a:rPr>
                      <m:t>𝜖</m:t>
                    </m:r>
                  </m:oMath>
                </a14:m>
                <a:r>
                  <a:rPr lang="en-IN" sz="3000" dirty="0"/>
                  <a:t>.</a:t>
                </a:r>
              </a:p>
            </p:txBody>
          </p:sp>
        </mc:Choice>
        <mc:Fallback xmlns="">
          <p:sp>
            <p:nvSpPr>
              <p:cNvPr id="7" name="TextBox 6">
                <a:extLst>
                  <a:ext uri="{FF2B5EF4-FFF2-40B4-BE49-F238E27FC236}">
                    <a16:creationId xmlns:a16="http://schemas.microsoft.com/office/drawing/2014/main" id="{339A9F06-7C1D-4C5A-A51D-C5C2FF26880A}"/>
                  </a:ext>
                </a:extLst>
              </p:cNvPr>
              <p:cNvSpPr txBox="1">
                <a:spLocks noRot="1" noChangeAspect="1" noMove="1" noResize="1" noEditPoints="1" noAdjustHandles="1" noChangeArrowheads="1" noChangeShapeType="1" noTextEdit="1"/>
              </p:cNvSpPr>
              <p:nvPr/>
            </p:nvSpPr>
            <p:spPr>
              <a:xfrm>
                <a:off x="748704" y="5007719"/>
                <a:ext cx="10929841" cy="1536767"/>
              </a:xfrm>
              <a:prstGeom prst="rect">
                <a:avLst/>
              </a:prstGeom>
              <a:blipFill>
                <a:blip r:embed="rId3"/>
                <a:stretch>
                  <a:fillRect l="-1281" t="-4314" b="-9412"/>
                </a:stretch>
              </a:blipFill>
              <a:ln>
                <a:solidFill>
                  <a:schemeClr val="tx1"/>
                </a:solidFill>
              </a:ln>
            </p:spPr>
            <p:txBody>
              <a:bodyPr/>
              <a:lstStyle/>
              <a:p>
                <a:r>
                  <a:rPr lang="en-IN">
                    <a:noFill/>
                  </a:rPr>
                  <a:t> </a:t>
                </a:r>
              </a:p>
            </p:txBody>
          </p:sp>
        </mc:Fallback>
      </mc:AlternateContent>
      <p:pic>
        <p:nvPicPr>
          <p:cNvPr id="3" name="Picture 2">
            <a:extLst>
              <a:ext uri="{FF2B5EF4-FFF2-40B4-BE49-F238E27FC236}">
                <a16:creationId xmlns:a16="http://schemas.microsoft.com/office/drawing/2014/main" id="{92989E78-C235-403D-88D7-200902584AA5}"/>
              </a:ext>
            </a:extLst>
          </p:cNvPr>
          <p:cNvPicPr>
            <a:picLocks noChangeAspect="1"/>
          </p:cNvPicPr>
          <p:nvPr/>
        </p:nvPicPr>
        <p:blipFill>
          <a:blip r:embed="rId4"/>
          <a:stretch>
            <a:fillRect/>
          </a:stretch>
        </p:blipFill>
        <p:spPr>
          <a:xfrm>
            <a:off x="7364666" y="383549"/>
            <a:ext cx="2687597" cy="1755243"/>
          </a:xfrm>
          <a:prstGeom prst="rect">
            <a:avLst/>
          </a:prstGeom>
        </p:spPr>
      </p:pic>
      <p:pic>
        <p:nvPicPr>
          <p:cNvPr id="11" name="Picture 10">
            <a:extLst>
              <a:ext uri="{FF2B5EF4-FFF2-40B4-BE49-F238E27FC236}">
                <a16:creationId xmlns:a16="http://schemas.microsoft.com/office/drawing/2014/main" id="{C66E2AA0-ABCF-4797-8876-98F91FCF4AAA}"/>
              </a:ext>
            </a:extLst>
          </p:cNvPr>
          <p:cNvPicPr>
            <a:picLocks noChangeAspect="1"/>
          </p:cNvPicPr>
          <p:nvPr/>
        </p:nvPicPr>
        <p:blipFill>
          <a:blip r:embed="rId5"/>
          <a:stretch>
            <a:fillRect/>
          </a:stretch>
        </p:blipFill>
        <p:spPr>
          <a:xfrm>
            <a:off x="10186536" y="392755"/>
            <a:ext cx="1596336" cy="1758565"/>
          </a:xfrm>
          <a:prstGeom prst="rect">
            <a:avLst/>
          </a:prstGeom>
        </p:spPr>
      </p:pic>
      <p:sp>
        <p:nvSpPr>
          <p:cNvPr id="12" name="TextBox 11">
            <a:extLst>
              <a:ext uri="{FF2B5EF4-FFF2-40B4-BE49-F238E27FC236}">
                <a16:creationId xmlns:a16="http://schemas.microsoft.com/office/drawing/2014/main" id="{402CD85B-E64B-417D-9F64-C60E3DB4FEE5}"/>
              </a:ext>
            </a:extLst>
          </p:cNvPr>
          <p:cNvSpPr txBox="1"/>
          <p:nvPr/>
        </p:nvSpPr>
        <p:spPr>
          <a:xfrm>
            <a:off x="748704" y="2761609"/>
            <a:ext cx="10972799" cy="1938992"/>
          </a:xfrm>
          <a:prstGeom prst="rect">
            <a:avLst/>
          </a:prstGeom>
          <a:noFill/>
        </p:spPr>
        <p:txBody>
          <a:bodyPr wrap="square" rtlCol="0">
            <a:spAutoFit/>
          </a:bodyPr>
          <a:lstStyle/>
          <a:p>
            <a:pPr marL="457200" indent="-457200">
              <a:buFont typeface="Arial" panose="020B0604020202020204" pitchFamily="34" charset="0"/>
              <a:buChar char="•"/>
            </a:pPr>
            <a:r>
              <a:rPr lang="en-US" sz="3000" dirty="0"/>
              <a:t>Maximum likelihood tree given by Chow-Liu algorithm (1968).</a:t>
            </a:r>
          </a:p>
          <a:p>
            <a:pPr marL="457200" indent="-457200">
              <a:buFont typeface="Arial" panose="020B0604020202020204" pitchFamily="34" charset="0"/>
              <a:buChar char="•"/>
            </a:pPr>
            <a:endParaRPr lang="en-US" sz="3000" dirty="0"/>
          </a:p>
          <a:p>
            <a:pPr marL="457200" indent="-457200">
              <a:buFont typeface="Arial" panose="020B0604020202020204" pitchFamily="34" charset="0"/>
              <a:buChar char="•"/>
            </a:pPr>
            <a:r>
              <a:rPr lang="en-IN" sz="3000" dirty="0"/>
              <a:t>No formal finite sample guarantee prior to our work (concurrent with </a:t>
            </a:r>
            <a:r>
              <a:rPr lang="en-IN" sz="3000" b="1" dirty="0"/>
              <a:t>(Daskalakis-Pan, STOC ‘21)</a:t>
            </a:r>
            <a:r>
              <a:rPr lang="en-IN" sz="3000" dirty="0"/>
              <a:t>).</a:t>
            </a:r>
            <a:endParaRPr lang="en-US" sz="3000" dirty="0"/>
          </a:p>
        </p:txBody>
      </p:sp>
    </p:spTree>
    <p:extLst>
      <p:ext uri="{BB962C8B-B14F-4D97-AF65-F5344CB8AC3E}">
        <p14:creationId xmlns:p14="http://schemas.microsoft.com/office/powerpoint/2010/main" val="11544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47C55-FECE-488F-941A-ABAD25C4CCCC}"/>
                  </a:ext>
                </a:extLst>
              </p:cNvPr>
              <p:cNvSpPr>
                <a:spLocks noGrp="1"/>
              </p:cNvSpPr>
              <p:nvPr>
                <p:ph idx="1"/>
              </p:nvPr>
            </p:nvSpPr>
            <p:spPr>
              <a:xfrm>
                <a:off x="838200" y="1383765"/>
                <a:ext cx="10515600" cy="4053540"/>
              </a:xfrm>
            </p:spPr>
            <p:txBody>
              <a:bodyPr>
                <a:normAutofit lnSpcReduction="10000"/>
              </a:bodyPr>
              <a:lstStyle/>
              <a:p>
                <a:r>
                  <a:rPr lang="en-US" sz="3200" dirty="0"/>
                  <a:t>For any distribution </a:t>
                </a:r>
                <a14:m>
                  <m:oMath xmlns:m="http://schemas.openxmlformats.org/officeDocument/2006/math">
                    <m:r>
                      <a:rPr lang="en-US" sz="3200" b="0" i="1" smtClean="0">
                        <a:latin typeface="Cambria Math" panose="02040503050406030204" pitchFamily="18" charset="0"/>
                      </a:rPr>
                      <m:t>𝑃</m:t>
                    </m:r>
                  </m:oMath>
                </a14:m>
                <a:r>
                  <a:rPr lang="en-US" sz="3200" dirty="0"/>
                  <a:t>, and any tree </a:t>
                </a:r>
                <a14:m>
                  <m:oMath xmlns:m="http://schemas.openxmlformats.org/officeDocument/2006/math">
                    <m:r>
                      <a:rPr lang="en-US" sz="3200" b="0" i="1" smtClean="0">
                        <a:latin typeface="Cambria Math" panose="02040503050406030204" pitchFamily="18" charset="0"/>
                      </a:rPr>
                      <m:t>𝑇</m:t>
                    </m:r>
                  </m:oMath>
                </a14:m>
                <a:r>
                  <a:rPr lang="en-US" sz="3200" dirty="0"/>
                  <a:t>,</a:t>
                </a:r>
              </a:p>
              <a:p>
                <a:pPr lvl="1"/>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𝑇</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argmin</m:t>
                        </m:r>
                      </m:e>
                      <m:sub>
                        <m:r>
                          <a:rPr lang="en-US" sz="2800" b="0" i="1" smtClean="0">
                            <a:latin typeface="Cambria Math" panose="02040503050406030204" pitchFamily="18" charset="0"/>
                          </a:rPr>
                          <m:t>𝑇</m:t>
                        </m:r>
                        <m:r>
                          <m:rPr>
                            <m:lit/>
                          </m:rPr>
                          <a:rPr lang="en-US" sz="2800" b="0" i="1" smtClean="0">
                            <a:latin typeface="Cambria Math" panose="02040503050406030204" pitchFamily="18" charset="0"/>
                          </a:rPr>
                          <m:t>−</m:t>
                        </m:r>
                        <m:r>
                          <m:rPr>
                            <m:sty m:val="p"/>
                          </m:rPr>
                          <a:rPr lang="en-US" sz="2800" b="0" i="1" smtClean="0">
                            <a:latin typeface="Cambria Math" panose="02040503050406030204" pitchFamily="18" charset="0"/>
                          </a:rPr>
                          <m:t>structured</m:t>
                        </m:r>
                        <m:r>
                          <a:rPr lang="en-US" sz="2800" b="0" i="1" smtClean="0">
                            <a:latin typeface="Cambria Math" panose="02040503050406030204" pitchFamily="18" charset="0"/>
                          </a:rPr>
                          <m:t> </m:t>
                        </m:r>
                        <m:r>
                          <a:rPr lang="en-US" sz="2800" b="0" i="1" smtClean="0">
                            <a:latin typeface="Cambria Math" panose="02040503050406030204" pitchFamily="18" charset="0"/>
                          </a:rPr>
                          <m:t>𝑄</m:t>
                        </m:r>
                      </m:sub>
                    </m:sSub>
                    <m:r>
                      <a:rPr lang="en-US" sz="2800" b="0" i="1" smtClean="0">
                        <a:latin typeface="Cambria Math" panose="02040503050406030204" pitchFamily="18" charset="0"/>
                      </a:rPr>
                      <m:t>𝐾𝐿</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𝑄</m:t>
                        </m:r>
                      </m:e>
                    </m:d>
                    <m:r>
                      <a:rPr lang="en-US" sz="2800" b="0" i="1" smtClean="0">
                        <a:latin typeface="Cambria Math" panose="02040503050406030204" pitchFamily="18" charset="0"/>
                      </a:rPr>
                      <m:t>. </m:t>
                    </m:r>
                  </m:oMath>
                </a14:m>
                <a:endParaRPr lang="en-US" sz="2800" dirty="0"/>
              </a:p>
              <a:p>
                <a:pPr lvl="1"/>
                <a:endParaRPr lang="en-US" dirty="0"/>
              </a:p>
              <a:p>
                <a:r>
                  <a:rPr lang="en-US" sz="3200" dirty="0"/>
                  <a:t>If </a:t>
                </a:r>
                <a14:m>
                  <m:oMath xmlns:m="http://schemas.openxmlformats.org/officeDocument/2006/math">
                    <m:r>
                      <a:rPr lang="en-US" sz="3200" i="1" dirty="0" smtClean="0">
                        <a:latin typeface="Cambria Math" panose="02040503050406030204" pitchFamily="18" charset="0"/>
                      </a:rPr>
                      <m:t>𝑃</m:t>
                    </m:r>
                  </m:oMath>
                </a14:m>
                <a:r>
                  <a:rPr lang="en-US" sz="3200" dirty="0"/>
                  <a:t> is a tree-structured distribution:</a:t>
                </a:r>
              </a:p>
              <a:p>
                <a:pPr lvl="1"/>
                <a:r>
                  <a:rPr lang="en-US" sz="2800" dirty="0"/>
                  <a:t>Output a tree </a:t>
                </a:r>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𝑇</m:t>
                        </m:r>
                      </m:e>
                    </m:acc>
                  </m:oMath>
                </a14:m>
                <a:r>
                  <a:rPr lang="en-US" sz="2800" dirty="0"/>
                  <a:t> such that </a:t>
                </a:r>
                <a14:m>
                  <m:oMath xmlns:m="http://schemas.openxmlformats.org/officeDocument/2006/math">
                    <m:r>
                      <a:rPr lang="en-US" sz="2800" b="0" i="1" smtClean="0">
                        <a:latin typeface="Cambria Math" panose="02040503050406030204" pitchFamily="18" charset="0"/>
                      </a:rPr>
                      <m:t>𝐾𝐿</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𝑇</m:t>
                                </m:r>
                              </m:e>
                            </m:acc>
                          </m:sub>
                        </m:sSub>
                      </m:e>
                    </m:d>
                    <m:r>
                      <a:rPr lang="en-US" sz="2800" b="0" i="1" smtClean="0">
                        <a:latin typeface="Cambria Math" panose="02040503050406030204" pitchFamily="18" charset="0"/>
                      </a:rPr>
                      <m:t>≤</m:t>
                    </m:r>
                    <m:r>
                      <a:rPr lang="en-US" sz="2800" b="0" i="1" smtClean="0">
                        <a:latin typeface="Cambria Math" panose="02040503050406030204" pitchFamily="18" charset="0"/>
                      </a:rPr>
                      <m:t>𝜀</m:t>
                    </m:r>
                  </m:oMath>
                </a14:m>
                <a:r>
                  <a:rPr lang="en-US" sz="2800" dirty="0"/>
                  <a:t>.</a:t>
                </a:r>
              </a:p>
              <a:p>
                <a:pPr lvl="1"/>
                <a:endParaRPr lang="en-US" dirty="0"/>
              </a:p>
              <a:p>
                <a:r>
                  <a:rPr lang="en-US" sz="3200" dirty="0">
                    <a:solidFill>
                      <a:schemeClr val="accent2">
                        <a:lumMod val="75000"/>
                      </a:schemeClr>
                    </a:solidFill>
                  </a:rPr>
                  <a:t>If </a:t>
                </a:r>
                <a14:m>
                  <m:oMath xmlns:m="http://schemas.openxmlformats.org/officeDocument/2006/math">
                    <m:r>
                      <a:rPr lang="en-US" sz="3200" b="0" i="1" smtClean="0">
                        <a:solidFill>
                          <a:schemeClr val="accent2">
                            <a:lumMod val="75000"/>
                          </a:schemeClr>
                        </a:solidFill>
                        <a:latin typeface="Cambria Math" panose="02040503050406030204" pitchFamily="18" charset="0"/>
                      </a:rPr>
                      <m:t>𝑃</m:t>
                    </m:r>
                  </m:oMath>
                </a14:m>
                <a:r>
                  <a:rPr lang="en-US" sz="3200" dirty="0">
                    <a:solidFill>
                      <a:schemeClr val="accent2">
                        <a:lumMod val="75000"/>
                      </a:schemeClr>
                    </a:solidFill>
                  </a:rPr>
                  <a:t> is not a tree-structured distribution:</a:t>
                </a:r>
              </a:p>
              <a:p>
                <a:pPr lvl="1"/>
                <a:r>
                  <a:rPr lang="en-US" sz="2800" dirty="0">
                    <a:solidFill>
                      <a:schemeClr val="accent2">
                        <a:lumMod val="75000"/>
                      </a:schemeClr>
                    </a:solidFill>
                  </a:rPr>
                  <a:t>Let </a:t>
                </a:r>
                <a14:m>
                  <m:oMath xmlns:m="http://schemas.openxmlformats.org/officeDocument/2006/math">
                    <m:sSup>
                      <m:sSupPr>
                        <m:ctrlPr>
                          <a:rPr lang="en-US" sz="2800" b="0" i="1" smtClean="0">
                            <a:solidFill>
                              <a:schemeClr val="accent2">
                                <a:lumMod val="75000"/>
                              </a:schemeClr>
                            </a:solidFill>
                            <a:latin typeface="Cambria Math" panose="02040503050406030204" pitchFamily="18" charset="0"/>
                          </a:rPr>
                        </m:ctrlPr>
                      </m:sSupPr>
                      <m:e>
                        <m:r>
                          <a:rPr lang="en-US" sz="2800" b="0" i="1" smtClean="0">
                            <a:solidFill>
                              <a:schemeClr val="accent2">
                                <a:lumMod val="75000"/>
                              </a:schemeClr>
                            </a:solidFill>
                            <a:latin typeface="Cambria Math" panose="02040503050406030204" pitchFamily="18" charset="0"/>
                          </a:rPr>
                          <m:t>𝑇</m:t>
                        </m:r>
                      </m:e>
                      <m:sup>
                        <m:r>
                          <a:rPr lang="en-US" sz="2800" b="0" i="1" smtClean="0">
                            <a:solidFill>
                              <a:schemeClr val="accent2">
                                <a:lumMod val="75000"/>
                              </a:schemeClr>
                            </a:solidFill>
                            <a:latin typeface="Cambria Math" panose="02040503050406030204" pitchFamily="18" charset="0"/>
                          </a:rPr>
                          <m:t>∗</m:t>
                        </m:r>
                      </m:sup>
                    </m:sSup>
                  </m:oMath>
                </a14:m>
                <a:r>
                  <a:rPr lang="en-US" sz="2800" dirty="0">
                    <a:solidFill>
                      <a:schemeClr val="accent2">
                        <a:lumMod val="75000"/>
                      </a:schemeClr>
                    </a:solidFill>
                  </a:rPr>
                  <a:t> be a `best tree’: </a:t>
                </a:r>
                <a14:m>
                  <m:oMath xmlns:m="http://schemas.openxmlformats.org/officeDocument/2006/math">
                    <m:sSub>
                      <m:sSubPr>
                        <m:ctrlPr>
                          <a:rPr lang="en-US" sz="2800" b="0" i="1" smtClean="0">
                            <a:solidFill>
                              <a:schemeClr val="accent2">
                                <a:lumMod val="75000"/>
                              </a:schemeClr>
                            </a:solidFill>
                            <a:latin typeface="Cambria Math" panose="02040503050406030204" pitchFamily="18" charset="0"/>
                          </a:rPr>
                        </m:ctrlPr>
                      </m:sSubPr>
                      <m:e>
                        <m:sSup>
                          <m:sSupPr>
                            <m:ctrlPr>
                              <a:rPr lang="en-US" sz="2800" i="1">
                                <a:solidFill>
                                  <a:schemeClr val="accent2">
                                    <a:lumMod val="75000"/>
                                  </a:schemeClr>
                                </a:solidFill>
                                <a:latin typeface="Cambria Math" panose="02040503050406030204" pitchFamily="18" charset="0"/>
                              </a:rPr>
                            </m:ctrlPr>
                          </m:sSupPr>
                          <m:e>
                            <m:r>
                              <a:rPr lang="en-US" sz="2800" i="1">
                                <a:solidFill>
                                  <a:schemeClr val="accent2">
                                    <a:lumMod val="75000"/>
                                  </a:schemeClr>
                                </a:solidFill>
                                <a:latin typeface="Cambria Math" panose="02040503050406030204" pitchFamily="18" charset="0"/>
                              </a:rPr>
                              <m:t>𝑇</m:t>
                            </m:r>
                          </m:e>
                          <m:sup>
                            <m:r>
                              <a:rPr lang="en-US" sz="2800" i="1">
                                <a:solidFill>
                                  <a:schemeClr val="accent2">
                                    <a:lumMod val="75000"/>
                                  </a:schemeClr>
                                </a:solidFill>
                                <a:latin typeface="Cambria Math" panose="02040503050406030204" pitchFamily="18" charset="0"/>
                              </a:rPr>
                              <m:t>∗</m:t>
                            </m:r>
                          </m:sup>
                        </m:sSup>
                        <m:r>
                          <a:rPr lang="en-US" sz="2800" b="0" i="0" smtClean="0">
                            <a:solidFill>
                              <a:schemeClr val="accent2">
                                <a:lumMod val="75000"/>
                              </a:schemeClr>
                            </a:solidFill>
                            <a:latin typeface="Cambria Math" panose="02040503050406030204" pitchFamily="18" charset="0"/>
                          </a:rPr>
                          <m:t>=</m:t>
                        </m:r>
                        <m:r>
                          <m:rPr>
                            <m:sty m:val="p"/>
                          </m:rPr>
                          <a:rPr lang="en-US" sz="2800" b="0" i="0" smtClean="0">
                            <a:solidFill>
                              <a:schemeClr val="accent2">
                                <a:lumMod val="75000"/>
                              </a:schemeClr>
                            </a:solidFill>
                            <a:latin typeface="Cambria Math" panose="02040503050406030204" pitchFamily="18" charset="0"/>
                          </a:rPr>
                          <m:t>argmin</m:t>
                        </m:r>
                      </m:e>
                      <m:sub>
                        <m:sSup>
                          <m:sSupPr>
                            <m:ctrlPr>
                              <a:rPr lang="en-US" sz="2800" b="0" i="1" smtClean="0">
                                <a:solidFill>
                                  <a:schemeClr val="accent2">
                                    <a:lumMod val="75000"/>
                                  </a:schemeClr>
                                </a:solidFill>
                                <a:latin typeface="Cambria Math" panose="02040503050406030204" pitchFamily="18" charset="0"/>
                              </a:rPr>
                            </m:ctrlPr>
                          </m:sSupPr>
                          <m:e>
                            <m:r>
                              <a:rPr lang="en-US" sz="2800" b="0" i="1" smtClean="0">
                                <a:solidFill>
                                  <a:schemeClr val="accent2">
                                    <a:lumMod val="75000"/>
                                  </a:schemeClr>
                                </a:solidFill>
                                <a:latin typeface="Cambria Math" panose="02040503050406030204" pitchFamily="18" charset="0"/>
                              </a:rPr>
                              <m:t>𝑇</m:t>
                            </m:r>
                          </m:e>
                          <m:sup>
                            <m:r>
                              <a:rPr lang="en-US" sz="2800" b="0" i="1" smtClean="0">
                                <a:solidFill>
                                  <a:schemeClr val="accent2">
                                    <a:lumMod val="75000"/>
                                  </a:schemeClr>
                                </a:solidFill>
                                <a:latin typeface="Cambria Math" panose="02040503050406030204" pitchFamily="18" charset="0"/>
                              </a:rPr>
                              <m:t>′</m:t>
                            </m:r>
                          </m:sup>
                        </m:sSup>
                        <m:r>
                          <a:rPr lang="en-US" sz="2800" b="0" i="1" smtClean="0">
                            <a:solidFill>
                              <a:schemeClr val="accent2">
                                <a:lumMod val="75000"/>
                              </a:schemeClr>
                            </a:solidFill>
                            <a:latin typeface="Cambria Math" panose="02040503050406030204" pitchFamily="18" charset="0"/>
                          </a:rPr>
                          <m:t>: </m:t>
                        </m:r>
                        <m:r>
                          <m:rPr>
                            <m:sty m:val="p"/>
                          </m:rPr>
                          <a:rPr lang="en-US" sz="2800" b="0" i="1" smtClean="0">
                            <a:solidFill>
                              <a:schemeClr val="accent2">
                                <a:lumMod val="75000"/>
                              </a:schemeClr>
                            </a:solidFill>
                            <a:latin typeface="Cambria Math" panose="02040503050406030204" pitchFamily="18" charset="0"/>
                          </a:rPr>
                          <m:t>tree</m:t>
                        </m:r>
                      </m:sub>
                    </m:sSub>
                    <m:r>
                      <a:rPr lang="en-US" sz="2800" b="0" i="1" smtClean="0">
                        <a:solidFill>
                          <a:schemeClr val="accent2">
                            <a:lumMod val="75000"/>
                          </a:schemeClr>
                        </a:solidFill>
                        <a:latin typeface="Cambria Math" panose="02040503050406030204" pitchFamily="18" charset="0"/>
                      </a:rPr>
                      <m:t>𝐾𝐿</m:t>
                    </m:r>
                    <m:d>
                      <m:dPr>
                        <m:ctrlPr>
                          <a:rPr lang="en-US" sz="2800" b="0" i="1" smtClean="0">
                            <a:solidFill>
                              <a:schemeClr val="accent2">
                                <a:lumMod val="75000"/>
                              </a:schemeClr>
                            </a:solidFill>
                            <a:latin typeface="Cambria Math" panose="02040503050406030204" pitchFamily="18" charset="0"/>
                          </a:rPr>
                        </m:ctrlPr>
                      </m:dPr>
                      <m:e>
                        <m:r>
                          <a:rPr lang="en-US" sz="2800" b="0" i="1" smtClean="0">
                            <a:solidFill>
                              <a:schemeClr val="accent2">
                                <a:lumMod val="75000"/>
                              </a:schemeClr>
                            </a:solidFill>
                            <a:latin typeface="Cambria Math" panose="02040503050406030204" pitchFamily="18" charset="0"/>
                          </a:rPr>
                          <m:t>𝑃</m:t>
                        </m:r>
                        <m:r>
                          <a:rPr lang="en-US" sz="2800" b="0" i="1" smtClean="0">
                            <a:solidFill>
                              <a:schemeClr val="accent2">
                                <a:lumMod val="75000"/>
                              </a:schemeClr>
                            </a:solidFill>
                            <a:latin typeface="Cambria Math" panose="02040503050406030204" pitchFamily="18" charset="0"/>
                          </a:rPr>
                          <m:t>,</m:t>
                        </m:r>
                        <m:sSub>
                          <m:sSubPr>
                            <m:ctrlPr>
                              <a:rPr lang="en-US" sz="2800" b="0" i="1" smtClean="0">
                                <a:solidFill>
                                  <a:schemeClr val="accent2">
                                    <a:lumMod val="75000"/>
                                  </a:schemeClr>
                                </a:solidFill>
                                <a:latin typeface="Cambria Math" panose="02040503050406030204" pitchFamily="18" charset="0"/>
                              </a:rPr>
                            </m:ctrlPr>
                          </m:sSubPr>
                          <m:e>
                            <m:r>
                              <a:rPr lang="en-US" sz="2800" b="0" i="1" smtClean="0">
                                <a:solidFill>
                                  <a:schemeClr val="accent2">
                                    <a:lumMod val="75000"/>
                                  </a:schemeClr>
                                </a:solidFill>
                                <a:latin typeface="Cambria Math" panose="02040503050406030204" pitchFamily="18" charset="0"/>
                              </a:rPr>
                              <m:t>𝑃</m:t>
                            </m:r>
                          </m:e>
                          <m:sub>
                            <m:sSup>
                              <m:sSupPr>
                                <m:ctrlPr>
                                  <a:rPr lang="en-US" sz="2800" b="0" i="1" smtClean="0">
                                    <a:solidFill>
                                      <a:schemeClr val="accent2">
                                        <a:lumMod val="75000"/>
                                      </a:schemeClr>
                                    </a:solidFill>
                                    <a:latin typeface="Cambria Math" panose="02040503050406030204" pitchFamily="18" charset="0"/>
                                  </a:rPr>
                                </m:ctrlPr>
                              </m:sSupPr>
                              <m:e>
                                <m:r>
                                  <a:rPr lang="en-US" sz="2800" b="0" i="1" smtClean="0">
                                    <a:solidFill>
                                      <a:schemeClr val="accent2">
                                        <a:lumMod val="75000"/>
                                      </a:schemeClr>
                                    </a:solidFill>
                                    <a:latin typeface="Cambria Math" panose="02040503050406030204" pitchFamily="18" charset="0"/>
                                  </a:rPr>
                                  <m:t>𝑇</m:t>
                                </m:r>
                              </m:e>
                              <m:sup>
                                <m:r>
                                  <a:rPr lang="en-US" sz="2800" b="0" i="1" smtClean="0">
                                    <a:solidFill>
                                      <a:schemeClr val="accent2">
                                        <a:lumMod val="75000"/>
                                      </a:schemeClr>
                                    </a:solidFill>
                                    <a:latin typeface="Cambria Math" panose="02040503050406030204" pitchFamily="18" charset="0"/>
                                  </a:rPr>
                                  <m:t>′</m:t>
                                </m:r>
                              </m:sup>
                            </m:sSup>
                          </m:sub>
                        </m:sSub>
                      </m:e>
                    </m:d>
                  </m:oMath>
                </a14:m>
                <a:r>
                  <a:rPr lang="en-US" sz="2800" dirty="0">
                    <a:solidFill>
                      <a:schemeClr val="accent2">
                        <a:lumMod val="75000"/>
                      </a:schemeClr>
                    </a:solidFill>
                  </a:rPr>
                  <a:t>.</a:t>
                </a:r>
              </a:p>
              <a:p>
                <a:pPr lvl="1"/>
                <a:r>
                  <a:rPr lang="en-US" sz="2800" dirty="0">
                    <a:solidFill>
                      <a:schemeClr val="accent2">
                        <a:lumMod val="75000"/>
                      </a:schemeClr>
                    </a:solidFill>
                  </a:rPr>
                  <a:t>Output a tree </a:t>
                </a:r>
                <a14:m>
                  <m:oMath xmlns:m="http://schemas.openxmlformats.org/officeDocument/2006/math">
                    <m:acc>
                      <m:accPr>
                        <m:chr m:val="̂"/>
                        <m:ctrlPr>
                          <a:rPr lang="en-US" sz="2800" b="0" i="1" smtClean="0">
                            <a:solidFill>
                              <a:schemeClr val="accent2">
                                <a:lumMod val="75000"/>
                              </a:schemeClr>
                            </a:solidFill>
                            <a:latin typeface="Cambria Math" panose="02040503050406030204" pitchFamily="18" charset="0"/>
                          </a:rPr>
                        </m:ctrlPr>
                      </m:accPr>
                      <m:e>
                        <m:r>
                          <a:rPr lang="en-US" sz="2800" b="0" i="1" smtClean="0">
                            <a:solidFill>
                              <a:schemeClr val="accent2">
                                <a:lumMod val="75000"/>
                              </a:schemeClr>
                            </a:solidFill>
                            <a:latin typeface="Cambria Math" panose="02040503050406030204" pitchFamily="18" charset="0"/>
                          </a:rPr>
                          <m:t>𝑇</m:t>
                        </m:r>
                      </m:e>
                    </m:acc>
                  </m:oMath>
                </a14:m>
                <a:r>
                  <a:rPr lang="en-US" sz="2800" dirty="0">
                    <a:solidFill>
                      <a:schemeClr val="accent2">
                        <a:lumMod val="75000"/>
                      </a:schemeClr>
                    </a:solidFill>
                  </a:rPr>
                  <a:t> such that </a:t>
                </a:r>
                <a14:m>
                  <m:oMath xmlns:m="http://schemas.openxmlformats.org/officeDocument/2006/math">
                    <m:r>
                      <a:rPr lang="en-US" sz="2800" b="0" i="1" smtClean="0">
                        <a:solidFill>
                          <a:schemeClr val="accent2">
                            <a:lumMod val="75000"/>
                          </a:schemeClr>
                        </a:solidFill>
                        <a:latin typeface="Cambria Math" panose="02040503050406030204" pitchFamily="18" charset="0"/>
                      </a:rPr>
                      <m:t>𝐾𝐿</m:t>
                    </m:r>
                    <m:d>
                      <m:dPr>
                        <m:ctrlPr>
                          <a:rPr lang="en-US" sz="2800" b="0" i="1" smtClean="0">
                            <a:solidFill>
                              <a:schemeClr val="accent2">
                                <a:lumMod val="75000"/>
                              </a:schemeClr>
                            </a:solidFill>
                            <a:latin typeface="Cambria Math" panose="02040503050406030204" pitchFamily="18" charset="0"/>
                          </a:rPr>
                        </m:ctrlPr>
                      </m:dPr>
                      <m:e>
                        <m:r>
                          <a:rPr lang="en-US" sz="2800" b="0" i="1" smtClean="0">
                            <a:solidFill>
                              <a:schemeClr val="accent2">
                                <a:lumMod val="75000"/>
                              </a:schemeClr>
                            </a:solidFill>
                            <a:latin typeface="Cambria Math" panose="02040503050406030204" pitchFamily="18" charset="0"/>
                          </a:rPr>
                          <m:t>𝑃</m:t>
                        </m:r>
                        <m:r>
                          <a:rPr lang="en-US" sz="2800" b="0" i="1" smtClean="0">
                            <a:solidFill>
                              <a:schemeClr val="accent2">
                                <a:lumMod val="75000"/>
                              </a:schemeClr>
                            </a:solidFill>
                            <a:latin typeface="Cambria Math" panose="02040503050406030204" pitchFamily="18" charset="0"/>
                          </a:rPr>
                          <m:t>,</m:t>
                        </m:r>
                        <m:sSub>
                          <m:sSubPr>
                            <m:ctrlPr>
                              <a:rPr lang="en-US" sz="2800" b="0" i="1" smtClean="0">
                                <a:solidFill>
                                  <a:schemeClr val="accent2">
                                    <a:lumMod val="75000"/>
                                  </a:schemeClr>
                                </a:solidFill>
                                <a:latin typeface="Cambria Math" panose="02040503050406030204" pitchFamily="18" charset="0"/>
                              </a:rPr>
                            </m:ctrlPr>
                          </m:sSubPr>
                          <m:e>
                            <m:r>
                              <a:rPr lang="en-US" sz="2800" b="0" i="1" smtClean="0">
                                <a:solidFill>
                                  <a:schemeClr val="accent2">
                                    <a:lumMod val="75000"/>
                                  </a:schemeClr>
                                </a:solidFill>
                                <a:latin typeface="Cambria Math" panose="02040503050406030204" pitchFamily="18" charset="0"/>
                              </a:rPr>
                              <m:t>𝑃</m:t>
                            </m:r>
                          </m:e>
                          <m:sub>
                            <m:acc>
                              <m:accPr>
                                <m:chr m:val="̂"/>
                                <m:ctrlPr>
                                  <a:rPr lang="en-US" sz="2800" b="0" i="1" smtClean="0">
                                    <a:solidFill>
                                      <a:schemeClr val="accent2">
                                        <a:lumMod val="75000"/>
                                      </a:schemeClr>
                                    </a:solidFill>
                                    <a:latin typeface="Cambria Math" panose="02040503050406030204" pitchFamily="18" charset="0"/>
                                  </a:rPr>
                                </m:ctrlPr>
                              </m:accPr>
                              <m:e>
                                <m:r>
                                  <a:rPr lang="en-US" sz="2800" b="0" i="1" smtClean="0">
                                    <a:solidFill>
                                      <a:schemeClr val="accent2">
                                        <a:lumMod val="75000"/>
                                      </a:schemeClr>
                                    </a:solidFill>
                                    <a:latin typeface="Cambria Math" panose="02040503050406030204" pitchFamily="18" charset="0"/>
                                  </a:rPr>
                                  <m:t>𝑇</m:t>
                                </m:r>
                              </m:e>
                            </m:acc>
                          </m:sub>
                        </m:sSub>
                      </m:e>
                    </m:d>
                    <m:r>
                      <a:rPr lang="en-US" sz="2800" b="0" i="1" smtClean="0">
                        <a:solidFill>
                          <a:schemeClr val="accent2">
                            <a:lumMod val="75000"/>
                          </a:schemeClr>
                        </a:solidFill>
                        <a:latin typeface="Cambria Math" panose="02040503050406030204" pitchFamily="18" charset="0"/>
                      </a:rPr>
                      <m:t>≤</m:t>
                    </m:r>
                    <m:r>
                      <a:rPr lang="en-US" sz="2800" b="0" i="1" smtClean="0">
                        <a:solidFill>
                          <a:schemeClr val="accent2">
                            <a:lumMod val="75000"/>
                          </a:schemeClr>
                        </a:solidFill>
                        <a:latin typeface="Cambria Math" panose="02040503050406030204" pitchFamily="18" charset="0"/>
                      </a:rPr>
                      <m:t>𝐾𝐿</m:t>
                    </m:r>
                    <m:d>
                      <m:dPr>
                        <m:ctrlPr>
                          <a:rPr lang="en-US" sz="2800" b="0" i="1" smtClean="0">
                            <a:solidFill>
                              <a:schemeClr val="accent2">
                                <a:lumMod val="75000"/>
                              </a:schemeClr>
                            </a:solidFill>
                            <a:latin typeface="Cambria Math" panose="02040503050406030204" pitchFamily="18" charset="0"/>
                          </a:rPr>
                        </m:ctrlPr>
                      </m:dPr>
                      <m:e>
                        <m:r>
                          <a:rPr lang="en-US" sz="2800" b="0" i="1" smtClean="0">
                            <a:solidFill>
                              <a:schemeClr val="accent2">
                                <a:lumMod val="75000"/>
                              </a:schemeClr>
                            </a:solidFill>
                            <a:latin typeface="Cambria Math" panose="02040503050406030204" pitchFamily="18" charset="0"/>
                          </a:rPr>
                          <m:t>𝑃</m:t>
                        </m:r>
                        <m:r>
                          <a:rPr lang="en-US" sz="2800" b="0" i="1" smtClean="0">
                            <a:solidFill>
                              <a:schemeClr val="accent2">
                                <a:lumMod val="75000"/>
                              </a:schemeClr>
                            </a:solidFill>
                            <a:latin typeface="Cambria Math" panose="02040503050406030204" pitchFamily="18" charset="0"/>
                          </a:rPr>
                          <m:t>,</m:t>
                        </m:r>
                        <m:sSub>
                          <m:sSubPr>
                            <m:ctrlPr>
                              <a:rPr lang="en-US" sz="2800" b="0" i="1" smtClean="0">
                                <a:solidFill>
                                  <a:schemeClr val="accent2">
                                    <a:lumMod val="75000"/>
                                  </a:schemeClr>
                                </a:solidFill>
                                <a:latin typeface="Cambria Math" panose="02040503050406030204" pitchFamily="18" charset="0"/>
                              </a:rPr>
                            </m:ctrlPr>
                          </m:sSubPr>
                          <m:e>
                            <m:r>
                              <a:rPr lang="en-US" sz="2800" b="0" i="1" smtClean="0">
                                <a:solidFill>
                                  <a:schemeClr val="accent2">
                                    <a:lumMod val="75000"/>
                                  </a:schemeClr>
                                </a:solidFill>
                                <a:latin typeface="Cambria Math" panose="02040503050406030204" pitchFamily="18" charset="0"/>
                              </a:rPr>
                              <m:t>𝑃</m:t>
                            </m:r>
                          </m:e>
                          <m:sub>
                            <m:sSup>
                              <m:sSupPr>
                                <m:ctrlPr>
                                  <a:rPr lang="en-US" sz="2800" i="1">
                                    <a:solidFill>
                                      <a:schemeClr val="accent2">
                                        <a:lumMod val="75000"/>
                                      </a:schemeClr>
                                    </a:solidFill>
                                    <a:latin typeface="Cambria Math" panose="02040503050406030204" pitchFamily="18" charset="0"/>
                                  </a:rPr>
                                </m:ctrlPr>
                              </m:sSupPr>
                              <m:e>
                                <m:r>
                                  <a:rPr lang="en-US" sz="2800" i="1">
                                    <a:solidFill>
                                      <a:schemeClr val="accent2">
                                        <a:lumMod val="75000"/>
                                      </a:schemeClr>
                                    </a:solidFill>
                                    <a:latin typeface="Cambria Math" panose="02040503050406030204" pitchFamily="18" charset="0"/>
                                  </a:rPr>
                                  <m:t>𝑇</m:t>
                                </m:r>
                              </m:e>
                              <m:sup>
                                <m:r>
                                  <a:rPr lang="en-US" sz="2800" i="1">
                                    <a:solidFill>
                                      <a:schemeClr val="accent2">
                                        <a:lumMod val="75000"/>
                                      </a:schemeClr>
                                    </a:solidFill>
                                    <a:latin typeface="Cambria Math" panose="02040503050406030204" pitchFamily="18" charset="0"/>
                                  </a:rPr>
                                  <m:t>∗</m:t>
                                </m:r>
                              </m:sup>
                            </m:sSup>
                          </m:sub>
                        </m:sSub>
                      </m:e>
                    </m:d>
                    <m:r>
                      <a:rPr lang="en-US" sz="2800" b="0" i="1" smtClean="0">
                        <a:solidFill>
                          <a:schemeClr val="accent2">
                            <a:lumMod val="75000"/>
                          </a:schemeClr>
                        </a:solidFill>
                        <a:latin typeface="Cambria Math" panose="02040503050406030204" pitchFamily="18" charset="0"/>
                      </a:rPr>
                      <m:t>+</m:t>
                    </m:r>
                    <m:r>
                      <a:rPr lang="en-US" sz="2800" b="0" i="1" smtClean="0">
                        <a:solidFill>
                          <a:schemeClr val="accent2">
                            <a:lumMod val="75000"/>
                          </a:schemeClr>
                        </a:solidFill>
                        <a:latin typeface="Cambria Math" panose="02040503050406030204" pitchFamily="18" charset="0"/>
                      </a:rPr>
                      <m:t>𝜀</m:t>
                    </m:r>
                  </m:oMath>
                </a14:m>
                <a:r>
                  <a:rPr lang="en-US" sz="2800" dirty="0">
                    <a:solidFill>
                      <a:schemeClr val="accent2">
                        <a:lumMod val="75000"/>
                      </a:schemeClr>
                    </a:solidFill>
                  </a:rPr>
                  <a:t>.</a:t>
                </a:r>
              </a:p>
            </p:txBody>
          </p:sp>
        </mc:Choice>
        <mc:Fallback xmlns="">
          <p:sp>
            <p:nvSpPr>
              <p:cNvPr id="3" name="Content Placeholder 2">
                <a:extLst>
                  <a:ext uri="{FF2B5EF4-FFF2-40B4-BE49-F238E27FC236}">
                    <a16:creationId xmlns:a16="http://schemas.microsoft.com/office/drawing/2014/main" id="{DC447C55-FECE-488F-941A-ABAD25C4CCCC}"/>
                  </a:ext>
                </a:extLst>
              </p:cNvPr>
              <p:cNvSpPr>
                <a:spLocks noGrp="1" noRot="1" noChangeAspect="1" noMove="1" noResize="1" noEditPoints="1" noAdjustHandles="1" noChangeArrowheads="1" noChangeShapeType="1" noTextEdit="1"/>
              </p:cNvSpPr>
              <p:nvPr>
                <p:ph idx="1"/>
              </p:nvPr>
            </p:nvSpPr>
            <p:spPr>
              <a:xfrm>
                <a:off x="838200" y="1383765"/>
                <a:ext cx="10515600" cy="4053540"/>
              </a:xfrm>
              <a:blipFill>
                <a:blip r:embed="rId3"/>
                <a:stretch>
                  <a:fillRect l="-1333" t="-4060" b="-2556"/>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55C447D-398F-4C4D-BAC5-B41DFD39C402}"/>
              </a:ext>
            </a:extLst>
          </p:cNvPr>
          <p:cNvSpPr txBox="1"/>
          <p:nvPr/>
        </p:nvSpPr>
        <p:spPr>
          <a:xfrm>
            <a:off x="777790" y="396250"/>
            <a:ext cx="7396578" cy="677108"/>
          </a:xfrm>
          <a:prstGeom prst="rect">
            <a:avLst/>
          </a:prstGeom>
          <a:noFill/>
        </p:spPr>
        <p:txBody>
          <a:bodyPr wrap="square" rtlCol="0">
            <a:spAutoFit/>
          </a:bodyPr>
          <a:lstStyle/>
          <a:p>
            <a:r>
              <a:rPr lang="en-US" sz="3800" b="1" dirty="0"/>
              <a:t>Objective: Approximate Tree</a:t>
            </a:r>
            <a:endParaRPr lang="en-IN" sz="3800" b="1" dirty="0"/>
          </a:p>
        </p:txBody>
      </p:sp>
    </p:spTree>
    <p:extLst>
      <p:ext uri="{BB962C8B-B14F-4D97-AF65-F5344CB8AC3E}">
        <p14:creationId xmlns:p14="http://schemas.microsoft.com/office/powerpoint/2010/main" val="65985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CDD859-ABFD-438E-97A1-800CAC462640}"/>
                  </a:ext>
                </a:extLst>
              </p:cNvPr>
              <p:cNvSpPr txBox="1"/>
              <p:nvPr/>
            </p:nvSpPr>
            <p:spPr>
              <a:xfrm>
                <a:off x="1478906" y="3113841"/>
                <a:ext cx="8677595" cy="2934329"/>
              </a:xfrm>
              <a:prstGeom prst="rect">
                <a:avLst/>
              </a:prstGeom>
              <a:noFill/>
              <a:ln w="15875">
                <a:solidFill>
                  <a:schemeClr val="tx1"/>
                </a:solidFill>
              </a:ln>
            </p:spPr>
            <p:txBody>
              <a:bodyPr wrap="square" rtlCol="0">
                <a:spAutoFit/>
              </a:bodyPr>
              <a:lstStyle/>
              <a:p>
                <a:r>
                  <a:rPr lang="en-US" sz="2400" dirty="0"/>
                  <a:t>For any tree-structured distribution </a:t>
                </a:r>
                <a14:m>
                  <m:oMath xmlns:m="http://schemas.openxmlformats.org/officeDocument/2006/math">
                    <m:r>
                      <a:rPr lang="en-US" sz="2400" i="1" dirty="0" smtClean="0">
                        <a:latin typeface="Cambria Math" panose="02040503050406030204" pitchFamily="18" charset="0"/>
                      </a:rPr>
                      <m:t>𝑃</m:t>
                    </m:r>
                  </m:oMath>
                </a14:m>
                <a:r>
                  <a:rPr lang="en-US" sz="2400" dirty="0"/>
                  <a:t>:</a:t>
                </a:r>
                <a:endParaRPr kumimoji="0" lang="en-US" sz="2400" b="0" i="0" u="none" strike="noStrike" kern="1200" cap="none" spc="0" normalizeH="0" baseline="0" noProof="0" dirty="0">
                  <a:ln>
                    <a:noFill/>
                  </a:ln>
                  <a:solidFill>
                    <a:srgbClr val="000000"/>
                  </a:solidFill>
                  <a:effectLst/>
                  <a:uLnTx/>
                  <a:uFillTx/>
                </a:endParaRPr>
              </a:p>
              <a:p>
                <a:pPr marL="182880" marR="0" lvl="0" indent="-182880" algn="l" defTabSz="914400" rtl="0" eaLnBrk="1" fontAlgn="auto" latinLnBrk="0" hangingPunct="1">
                  <a:lnSpc>
                    <a:spcPct val="110000"/>
                  </a:lnSpc>
                  <a:spcBef>
                    <a:spcPts val="900"/>
                  </a:spcBef>
                  <a:spcAft>
                    <a:spcPts val="0"/>
                  </a:spcAft>
                  <a:buClr>
                    <a:srgbClr val="000000">
                      <a:lumMod val="85000"/>
                      <a:lumOff val="15000"/>
                    </a:srgbClr>
                  </a:buClr>
                  <a:buSzTx/>
                  <a:buFont typeface="Garamond" pitchFamily="18" charset="0"/>
                  <a:buChar char="◦"/>
                  <a:tabLst/>
                  <a:defRPr/>
                </a:pPr>
                <a:r>
                  <a:rPr lang="en-US" sz="2400" dirty="0">
                    <a:solidFill>
                      <a:srgbClr val="000000"/>
                    </a:solidFill>
                  </a:rPr>
                  <a:t>Let </a:t>
                </a:r>
                <a14:m>
                  <m:oMath xmlns:m="http://schemas.openxmlformats.org/officeDocument/2006/math">
                    <m:r>
                      <a:rPr lang="en-US" sz="2400" i="1" dirty="0" smtClean="0">
                        <a:solidFill>
                          <a:srgbClr val="000000"/>
                        </a:solidFill>
                        <a:latin typeface="Cambria Math" panose="02040503050406030204" pitchFamily="18" charset="0"/>
                      </a:rPr>
                      <m:t>𝑇</m:t>
                    </m:r>
                  </m:oMath>
                </a14:m>
                <a:r>
                  <a:rPr lang="en-US" sz="2400" dirty="0">
                    <a:solidFill>
                      <a:srgbClr val="000000"/>
                    </a:solidFill>
                  </a:rPr>
                  <a:t> be a </a:t>
                </a:r>
                <a:r>
                  <a:rPr lang="en-US" sz="2400" u="sng" dirty="0">
                    <a:solidFill>
                      <a:srgbClr val="000000"/>
                    </a:solidFill>
                  </a:rPr>
                  <a:t>maximum spanning tree</a:t>
                </a:r>
                <a:r>
                  <a:rPr lang="en-US" sz="2400" dirty="0">
                    <a:solidFill>
                      <a:srgbClr val="000000"/>
                    </a:solidFill>
                  </a:rPr>
                  <a:t> (MST) of </a:t>
                </a:r>
                <a:r>
                  <a:rPr lang="en-US" sz="2400" u="sng" dirty="0">
                    <a:solidFill>
                      <a:srgbClr val="000000"/>
                    </a:solidFill>
                  </a:rPr>
                  <a:t>mutual information</a:t>
                </a:r>
                <a:r>
                  <a:rPr lang="en-US" sz="2400" dirty="0">
                    <a:solidFill>
                      <a:srgbClr val="000000"/>
                    </a:solidFill>
                  </a:rPr>
                  <a:t> (MI) between pairs of variables of </a:t>
                </a:r>
                <a14:m>
                  <m:oMath xmlns:m="http://schemas.openxmlformats.org/officeDocument/2006/math">
                    <m:r>
                      <a:rPr lang="en-US" sz="2400" i="1" dirty="0" smtClean="0">
                        <a:solidFill>
                          <a:srgbClr val="000000"/>
                        </a:solidFill>
                        <a:latin typeface="Cambria Math" panose="02040503050406030204" pitchFamily="18" charset="0"/>
                      </a:rPr>
                      <m:t>𝑃</m:t>
                    </m:r>
                  </m:oMath>
                </a14:m>
                <a:r>
                  <a:rPr lang="en-US" sz="2400" dirty="0">
                    <a:solidFill>
                      <a:srgbClr val="000000"/>
                    </a:solidFill>
                  </a:rPr>
                  <a:t>.</a:t>
                </a:r>
              </a:p>
              <a:p>
                <a:pPr marL="182880" marR="0" lvl="0" indent="-182880" algn="l" defTabSz="914400" rtl="0" eaLnBrk="1" fontAlgn="auto" latinLnBrk="0" hangingPunct="1">
                  <a:lnSpc>
                    <a:spcPct val="110000"/>
                  </a:lnSpc>
                  <a:spcBef>
                    <a:spcPts val="900"/>
                  </a:spcBef>
                  <a:spcAft>
                    <a:spcPts val="0"/>
                  </a:spcAft>
                  <a:buClr>
                    <a:srgbClr val="000000">
                      <a:lumMod val="85000"/>
                      <a:lumOff val="15000"/>
                    </a:srgbClr>
                  </a:buClr>
                  <a:buSzTx/>
                  <a:buFont typeface="Garamond" pitchFamily="18" charset="0"/>
                  <a:buChar char="◦"/>
                  <a:tabLst/>
                  <a:defRPr/>
                </a:pPr>
                <a:r>
                  <a:rPr lang="en-US" sz="2400" dirty="0">
                    <a:solidFill>
                      <a:srgbClr val="000000"/>
                    </a:solidFill>
                  </a:rPr>
                  <a:t>Then </a:t>
                </a:r>
                <a14:m>
                  <m:oMath xmlns:m="http://schemas.openxmlformats.org/officeDocument/2006/math">
                    <m:r>
                      <a:rPr lang="en-US" sz="2400" i="1" dirty="0" smtClean="0">
                        <a:solidFill>
                          <a:srgbClr val="000000"/>
                        </a:solidFill>
                        <a:latin typeface="Cambria Math" panose="02040503050406030204" pitchFamily="18" charset="0"/>
                      </a:rPr>
                      <m:t>𝑇</m:t>
                    </m:r>
                  </m:oMath>
                </a14:m>
                <a:r>
                  <a:rPr lang="en-US" sz="2400" dirty="0">
                    <a:solidFill>
                      <a:srgbClr val="000000"/>
                    </a:solidFill>
                  </a:rPr>
                  <a:t> is a skeleton for </a:t>
                </a:r>
                <a14:m>
                  <m:oMath xmlns:m="http://schemas.openxmlformats.org/officeDocument/2006/math">
                    <m:r>
                      <a:rPr lang="en-US" sz="2400" i="1" dirty="0" smtClean="0">
                        <a:solidFill>
                          <a:srgbClr val="000000"/>
                        </a:solidFill>
                        <a:latin typeface="Cambria Math" panose="02040503050406030204" pitchFamily="18" charset="0"/>
                      </a:rPr>
                      <m:t>𝑃</m:t>
                    </m:r>
                  </m:oMath>
                </a14:m>
                <a:r>
                  <a:rPr lang="en-US" sz="2400" dirty="0"/>
                  <a:t>.</a:t>
                </a:r>
              </a:p>
              <a:p>
                <a:pPr marL="182880" marR="0" lvl="0" indent="-182880" algn="l" defTabSz="914400" rtl="0" eaLnBrk="1" fontAlgn="auto" latinLnBrk="0" hangingPunct="1">
                  <a:lnSpc>
                    <a:spcPct val="110000"/>
                  </a:lnSpc>
                  <a:spcBef>
                    <a:spcPts val="900"/>
                  </a:spcBef>
                  <a:spcAft>
                    <a:spcPts val="0"/>
                  </a:spcAft>
                  <a:buClr>
                    <a:srgbClr val="000000">
                      <a:lumMod val="85000"/>
                      <a:lumOff val="15000"/>
                    </a:srgbClr>
                  </a:buClr>
                  <a:buSzTx/>
                  <a:buFont typeface="Garamond" pitchFamily="18" charset="0"/>
                  <a:buChar char="◦"/>
                  <a:tabLst/>
                  <a:defRPr/>
                </a:pPr>
                <a:endParaRPr lang="en-US" sz="2400" dirty="0"/>
              </a:p>
              <a:p>
                <a:pPr lvl="0">
                  <a:lnSpc>
                    <a:spcPct val="110000"/>
                  </a:lnSpc>
                  <a:spcBef>
                    <a:spcPts val="900"/>
                  </a:spcBef>
                  <a:buClr>
                    <a:srgbClr val="000000">
                      <a:lumMod val="85000"/>
                      <a:lumOff val="15000"/>
                    </a:srgbClr>
                  </a:buClr>
                  <a:defRPr/>
                </a:pPr>
                <a:r>
                  <a:rPr lang="en-US" sz="2400" dirty="0">
                    <a:solidFill>
                      <a:schemeClr val="accent1">
                        <a:lumMod val="75000"/>
                      </a:schemeClr>
                    </a:solidFill>
                  </a:rPr>
                  <a:t>[Chow and Liu, IEEE Trans. Inf. Theory, 1968]</a:t>
                </a:r>
              </a:p>
            </p:txBody>
          </p:sp>
        </mc:Choice>
        <mc:Fallback xmlns="">
          <p:sp>
            <p:nvSpPr>
              <p:cNvPr id="4" name="TextBox 3">
                <a:extLst>
                  <a:ext uri="{FF2B5EF4-FFF2-40B4-BE49-F238E27FC236}">
                    <a16:creationId xmlns:a16="http://schemas.microsoft.com/office/drawing/2014/main" id="{53CDD859-ABFD-438E-97A1-800CAC462640}"/>
                  </a:ext>
                </a:extLst>
              </p:cNvPr>
              <p:cNvSpPr txBox="1">
                <a:spLocks noRot="1" noChangeAspect="1" noMove="1" noResize="1" noEditPoints="1" noAdjustHandles="1" noChangeArrowheads="1" noChangeShapeType="1" noTextEdit="1"/>
              </p:cNvSpPr>
              <p:nvPr/>
            </p:nvSpPr>
            <p:spPr>
              <a:xfrm>
                <a:off x="1478906" y="3113841"/>
                <a:ext cx="8677595" cy="2934329"/>
              </a:xfrm>
              <a:prstGeom prst="rect">
                <a:avLst/>
              </a:prstGeom>
              <a:blipFill>
                <a:blip r:embed="rId3"/>
                <a:stretch>
                  <a:fillRect l="-1052" t="-1446" b="-3512"/>
                </a:stretch>
              </a:blipFill>
              <a:ln w="15875">
                <a:solidFill>
                  <a:schemeClr val="tx1"/>
                </a:solidFill>
              </a:ln>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D0BDD019-28A0-43C8-99C4-6E7351111480}"/>
              </a:ext>
            </a:extLst>
          </p:cNvPr>
          <p:cNvSpPr>
            <a:spLocks noGrp="1"/>
          </p:cNvSpPr>
          <p:nvPr>
            <p:ph type="sldNum" sz="quarter" idx="12"/>
          </p:nvPr>
        </p:nvSpPr>
        <p:spPr/>
        <p:txBody>
          <a:bodyPr/>
          <a:lstStyle/>
          <a:p>
            <a:fld id="{34B7E4EF-A1BD-40F4-AB7B-04F084DD991D}" type="slidenum">
              <a:rPr lang="en-US" smtClean="0"/>
              <a:t>19</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3D1CFE0-B290-4D38-AE72-57B1ADFD0F9E}"/>
                  </a:ext>
                </a:extLst>
              </p:cNvPr>
              <p:cNvSpPr txBox="1"/>
              <p:nvPr/>
            </p:nvSpPr>
            <p:spPr>
              <a:xfrm>
                <a:off x="1478906" y="1462433"/>
                <a:ext cx="8677595" cy="1262333"/>
              </a:xfrm>
              <a:prstGeom prst="rect">
                <a:avLst/>
              </a:prstGeom>
              <a:noFill/>
              <a:ln>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𝐾𝐿</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𝑃</m:t>
                          </m:r>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𝑃</m:t>
                              </m:r>
                            </m:e>
                            <m:sub>
                              <m:r>
                                <a:rPr lang="en-US" sz="3000" b="0" i="1" smtClean="0">
                                  <a:latin typeface="Cambria Math" panose="02040503050406030204" pitchFamily="18" charset="0"/>
                                </a:rPr>
                                <m:t>𝑆</m:t>
                              </m:r>
                            </m:sub>
                          </m:sSub>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𝐽</m:t>
                          </m:r>
                        </m:e>
                        <m:sub>
                          <m:r>
                            <a:rPr lang="en-US" sz="3000" b="0" i="1" smtClean="0">
                              <a:latin typeface="Cambria Math" panose="02040503050406030204" pitchFamily="18" charset="0"/>
                            </a:rPr>
                            <m:t>𝑃</m:t>
                          </m:r>
                        </m:sub>
                      </m:sSub>
                      <m:r>
                        <a:rPr lang="en-US" sz="3000" b="0" i="1" smtClean="0">
                          <a:latin typeface="Cambria Math" panose="02040503050406030204" pitchFamily="18" charset="0"/>
                        </a:rPr>
                        <m:t>−</m:t>
                      </m:r>
                      <m:nary>
                        <m:naryPr>
                          <m:chr m:val="∑"/>
                          <m:limLoc m:val="undOvr"/>
                          <m:grow m:val="on"/>
                          <m:supHide m:val="on"/>
                          <m:ctrlPr>
                            <a:rPr lang="en-US" sz="3000" i="1" dirty="0">
                              <a:latin typeface="Cambria Math" panose="02040503050406030204" pitchFamily="18" charset="0"/>
                            </a:rPr>
                          </m:ctrlPr>
                        </m:naryPr>
                        <m:sub>
                          <m:d>
                            <m:dPr>
                              <m:ctrlPr>
                                <a:rPr lang="en-US" sz="3000" i="1" dirty="0">
                                  <a:latin typeface="Cambria Math" panose="02040503050406030204" pitchFamily="18" charset="0"/>
                                </a:rPr>
                              </m:ctrlPr>
                            </m:dPr>
                            <m:e>
                              <m:r>
                                <m:rPr>
                                  <m:sty m:val="p"/>
                                </m:rPr>
                                <a:rPr lang="en-US" sz="3000" dirty="0">
                                  <a:latin typeface="Cambria Math" panose="02040503050406030204" pitchFamily="18" charset="0"/>
                                </a:rPr>
                                <m:t>u</m:t>
                              </m:r>
                              <m:r>
                                <a:rPr lang="en-US" sz="3000" dirty="0">
                                  <a:latin typeface="Cambria Math" panose="02040503050406030204" pitchFamily="18" charset="0"/>
                                </a:rPr>
                                <m:t>,</m:t>
                              </m:r>
                              <m:r>
                                <m:rPr>
                                  <m:sty m:val="p"/>
                                </m:rPr>
                                <a:rPr lang="en-US" sz="3000" dirty="0">
                                  <a:latin typeface="Cambria Math" panose="02040503050406030204" pitchFamily="18" charset="0"/>
                                </a:rPr>
                                <m:t>v</m:t>
                              </m:r>
                            </m:e>
                          </m:d>
                          <m:r>
                            <a:rPr lang="en-US" sz="3000" dirty="0">
                              <a:latin typeface="Cambria Math" panose="02040503050406030204" pitchFamily="18" charset="0"/>
                            </a:rPr>
                            <m:t>∈</m:t>
                          </m:r>
                          <m:r>
                            <a:rPr lang="en-US" sz="3000" b="0" i="1" dirty="0" smtClean="0">
                              <a:latin typeface="Cambria Math" panose="02040503050406030204" pitchFamily="18" charset="0"/>
                            </a:rPr>
                            <m:t>𝑆</m:t>
                          </m:r>
                        </m:sub>
                        <m:sup/>
                        <m:e>
                          <m:r>
                            <a:rPr lang="en-US" sz="3000" i="1" dirty="0">
                              <a:latin typeface="Cambria Math" panose="02040503050406030204" pitchFamily="18" charset="0"/>
                            </a:rPr>
                            <m:t>𝐼</m:t>
                          </m:r>
                          <m:d>
                            <m:dPr>
                              <m:ctrlPr>
                                <a:rPr lang="en-US" sz="3000" i="1" dirty="0">
                                  <a:latin typeface="Cambria Math" panose="02040503050406030204" pitchFamily="18" charset="0"/>
                                </a:rPr>
                              </m:ctrlPr>
                            </m:dPr>
                            <m:e>
                              <m:r>
                                <a:rPr lang="en-US" sz="3000" i="1" dirty="0">
                                  <a:latin typeface="Cambria Math" panose="02040503050406030204" pitchFamily="18" charset="0"/>
                                </a:rPr>
                                <m:t>𝑢</m:t>
                              </m:r>
                              <m:r>
                                <a:rPr lang="en-US" sz="3000" i="1" dirty="0">
                                  <a:latin typeface="Cambria Math" panose="02040503050406030204" pitchFamily="18" charset="0"/>
                                </a:rPr>
                                <m:t>;</m:t>
                              </m:r>
                              <m:r>
                                <a:rPr lang="en-US" sz="3000" i="1" dirty="0">
                                  <a:latin typeface="Cambria Math" panose="02040503050406030204" pitchFamily="18" charset="0"/>
                                </a:rPr>
                                <m:t>𝑣</m:t>
                              </m:r>
                            </m:e>
                          </m:d>
                        </m:e>
                      </m:nary>
                      <m:r>
                        <a:rPr lang="en-US" sz="3000" b="0" i="1" dirty="0" smtClean="0">
                          <a:latin typeface="Cambria Math" panose="02040503050406030204" pitchFamily="18" charset="0"/>
                        </a:rPr>
                        <m:t>, </m:t>
                      </m:r>
                      <m:r>
                        <m:rPr>
                          <m:sty m:val="p"/>
                        </m:rPr>
                        <a:rPr lang="en-US" sz="3000" b="0" i="0" dirty="0" smtClean="0">
                          <a:latin typeface="Cambria Math" panose="02040503050406030204" pitchFamily="18" charset="0"/>
                        </a:rPr>
                        <m:t>for</m:t>
                      </m:r>
                      <m:r>
                        <a:rPr lang="en-US" sz="3000" b="0" i="0" dirty="0" smtClean="0">
                          <a:latin typeface="Cambria Math" panose="02040503050406030204" pitchFamily="18" charset="0"/>
                        </a:rPr>
                        <m:t> </m:t>
                      </m:r>
                      <m:r>
                        <m:rPr>
                          <m:sty m:val="p"/>
                        </m:rPr>
                        <a:rPr lang="en-US" sz="3000" b="0" i="0" dirty="0" smtClean="0">
                          <a:latin typeface="Cambria Math" panose="02040503050406030204" pitchFamily="18" charset="0"/>
                        </a:rPr>
                        <m:t>any</m:t>
                      </m:r>
                      <m:r>
                        <a:rPr lang="en-US" sz="3000" b="0" i="0" dirty="0" smtClean="0">
                          <a:latin typeface="Cambria Math" panose="02040503050406030204" pitchFamily="18" charset="0"/>
                        </a:rPr>
                        <m:t> </m:t>
                      </m:r>
                      <m:r>
                        <m:rPr>
                          <m:sty m:val="p"/>
                        </m:rPr>
                        <a:rPr lang="en-US" sz="3000" b="0" i="0" dirty="0" smtClean="0">
                          <a:latin typeface="Cambria Math" panose="02040503050406030204" pitchFamily="18" charset="0"/>
                        </a:rPr>
                        <m:t>tree</m:t>
                      </m:r>
                      <m:r>
                        <a:rPr lang="en-US" sz="3000" b="0" i="0" dirty="0" smtClean="0">
                          <a:latin typeface="Cambria Math" panose="02040503050406030204" pitchFamily="18" charset="0"/>
                        </a:rPr>
                        <m:t> </m:t>
                      </m:r>
                      <m:r>
                        <a:rPr lang="en-US" sz="3000" b="0" i="1" dirty="0" smtClean="0">
                          <a:latin typeface="Cambria Math" panose="02040503050406030204" pitchFamily="18" charset="0"/>
                        </a:rPr>
                        <m:t>𝑆</m:t>
                      </m:r>
                      <m:r>
                        <a:rPr lang="en-US" sz="3000" b="0" i="1" dirty="0" smtClean="0">
                          <a:latin typeface="Cambria Math" panose="02040503050406030204" pitchFamily="18" charset="0"/>
                        </a:rPr>
                        <m:t>.</m:t>
                      </m:r>
                    </m:oMath>
                  </m:oMathPara>
                </a14:m>
                <a:endParaRPr lang="en-US" sz="3000" dirty="0"/>
              </a:p>
            </p:txBody>
          </p:sp>
        </mc:Choice>
        <mc:Fallback xmlns="">
          <p:sp>
            <p:nvSpPr>
              <p:cNvPr id="6" name="TextBox 5">
                <a:extLst>
                  <a:ext uri="{FF2B5EF4-FFF2-40B4-BE49-F238E27FC236}">
                    <a16:creationId xmlns:a16="http://schemas.microsoft.com/office/drawing/2014/main" id="{73D1CFE0-B290-4D38-AE72-57B1ADFD0F9E}"/>
                  </a:ext>
                </a:extLst>
              </p:cNvPr>
              <p:cNvSpPr txBox="1">
                <a:spLocks noRot="1" noChangeAspect="1" noMove="1" noResize="1" noEditPoints="1" noAdjustHandles="1" noChangeArrowheads="1" noChangeShapeType="1" noTextEdit="1"/>
              </p:cNvSpPr>
              <p:nvPr/>
            </p:nvSpPr>
            <p:spPr>
              <a:xfrm>
                <a:off x="1478906" y="1462433"/>
                <a:ext cx="8677595" cy="1262333"/>
              </a:xfrm>
              <a:prstGeom prst="rect">
                <a:avLst/>
              </a:prstGeom>
              <a:blipFill>
                <a:blip r:embed="rId4"/>
                <a:stretch>
                  <a:fillRect/>
                </a:stretch>
              </a:blipFill>
              <a:ln>
                <a:solidFill>
                  <a:schemeClr val="accent1"/>
                </a:solidFill>
              </a:ln>
            </p:spPr>
            <p:txBody>
              <a:bodyPr/>
              <a:lstStyle/>
              <a:p>
                <a:r>
                  <a:rPr lang="en-IN">
                    <a:noFill/>
                  </a:rPr>
                  <a:t> </a:t>
                </a:r>
              </a:p>
            </p:txBody>
          </p:sp>
        </mc:Fallback>
      </mc:AlternateContent>
      <p:cxnSp>
        <p:nvCxnSpPr>
          <p:cNvPr id="7" name="Connector: Curved 6">
            <a:extLst>
              <a:ext uri="{FF2B5EF4-FFF2-40B4-BE49-F238E27FC236}">
                <a16:creationId xmlns:a16="http://schemas.microsoft.com/office/drawing/2014/main" id="{E3BD82D9-A750-4A23-9259-7640165080FD}"/>
              </a:ext>
            </a:extLst>
          </p:cNvPr>
          <p:cNvCxnSpPr>
            <a:cxnSpLocks/>
            <a:endCxn id="9" idx="1"/>
          </p:cNvCxnSpPr>
          <p:nvPr/>
        </p:nvCxnSpPr>
        <p:spPr>
          <a:xfrm rot="5400000" flipH="1" flipV="1">
            <a:off x="7782798" y="1335215"/>
            <a:ext cx="2707819" cy="1924678"/>
          </a:xfrm>
          <a:prstGeom prst="curvedConnector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2AA330-9EA3-4405-BB1A-56BF31BA8061}"/>
              </a:ext>
            </a:extLst>
          </p:cNvPr>
          <p:cNvSpPr txBox="1"/>
          <p:nvPr/>
        </p:nvSpPr>
        <p:spPr>
          <a:xfrm>
            <a:off x="10099046" y="620478"/>
            <a:ext cx="1722782" cy="646331"/>
          </a:xfrm>
          <a:prstGeom prst="rect">
            <a:avLst/>
          </a:prstGeom>
          <a:noFill/>
          <a:ln>
            <a:solidFill>
              <a:schemeClr val="accent1"/>
            </a:solidFill>
          </a:ln>
        </p:spPr>
        <p:txBody>
          <a:bodyPr wrap="square" rtlCol="0">
            <a:spAutoFit/>
          </a:bodyPr>
          <a:lstStyle/>
          <a:p>
            <a:r>
              <a:rPr lang="en-US" dirty="0"/>
              <a:t>needs infinite samples</a:t>
            </a:r>
          </a:p>
        </p:txBody>
      </p:sp>
      <p:sp>
        <p:nvSpPr>
          <p:cNvPr id="10" name="TextBox 9">
            <a:extLst>
              <a:ext uri="{FF2B5EF4-FFF2-40B4-BE49-F238E27FC236}">
                <a16:creationId xmlns:a16="http://schemas.microsoft.com/office/drawing/2014/main" id="{B923827A-8BCC-44CA-B266-BC99395322C0}"/>
              </a:ext>
            </a:extLst>
          </p:cNvPr>
          <p:cNvSpPr txBox="1"/>
          <p:nvPr/>
        </p:nvSpPr>
        <p:spPr>
          <a:xfrm>
            <a:off x="777790" y="396250"/>
            <a:ext cx="7396578" cy="677108"/>
          </a:xfrm>
          <a:prstGeom prst="rect">
            <a:avLst/>
          </a:prstGeom>
          <a:noFill/>
        </p:spPr>
        <p:txBody>
          <a:bodyPr wrap="square" rtlCol="0">
            <a:spAutoFit/>
          </a:bodyPr>
          <a:lstStyle/>
          <a:p>
            <a:r>
              <a:rPr lang="en-US" sz="3800" b="1" dirty="0"/>
              <a:t>Chow-Liu Tree</a:t>
            </a:r>
            <a:endParaRPr lang="en-IN" sz="3800" b="1" dirty="0"/>
          </a:p>
        </p:txBody>
      </p:sp>
    </p:spTree>
    <p:extLst>
      <p:ext uri="{BB962C8B-B14F-4D97-AF65-F5344CB8AC3E}">
        <p14:creationId xmlns:p14="http://schemas.microsoft.com/office/powerpoint/2010/main" val="145957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E46C64-8833-4C20-8D6F-452E3EBE0C1E}"/>
              </a:ext>
            </a:extLst>
          </p:cNvPr>
          <p:cNvSpPr/>
          <p:nvPr/>
        </p:nvSpPr>
        <p:spPr>
          <a:xfrm>
            <a:off x="841666" y="1849582"/>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9DE81ED-600C-42DE-8A8F-3D3C7914A47B}"/>
              </a:ext>
            </a:extLst>
          </p:cNvPr>
          <p:cNvSpPr/>
          <p:nvPr/>
        </p:nvSpPr>
        <p:spPr>
          <a:xfrm>
            <a:off x="2841916" y="1849582"/>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E9A6567-48E5-440F-9AFD-36FC5BD2B7B4}"/>
              </a:ext>
            </a:extLst>
          </p:cNvPr>
          <p:cNvSpPr/>
          <p:nvPr/>
        </p:nvSpPr>
        <p:spPr>
          <a:xfrm>
            <a:off x="6317674" y="1849582"/>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B241086-FB39-40CF-A96C-76CB9F85B43E}"/>
              </a:ext>
            </a:extLst>
          </p:cNvPr>
          <p:cNvSpPr/>
          <p:nvPr/>
        </p:nvSpPr>
        <p:spPr>
          <a:xfrm>
            <a:off x="7413914" y="1849582"/>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CB81E9D-DB6A-4AF1-A31F-5B5BEEF29104}"/>
              </a:ext>
            </a:extLst>
          </p:cNvPr>
          <p:cNvSpPr txBox="1"/>
          <p:nvPr/>
        </p:nvSpPr>
        <p:spPr>
          <a:xfrm>
            <a:off x="1267690" y="1413164"/>
            <a:ext cx="1164101" cy="369332"/>
          </a:xfrm>
          <a:prstGeom prst="rect">
            <a:avLst/>
          </a:prstGeom>
          <a:noFill/>
        </p:spPr>
        <p:txBody>
          <a:bodyPr wrap="none" rtlCol="0">
            <a:spAutoFit/>
          </a:bodyPr>
          <a:lstStyle/>
          <a:p>
            <a:r>
              <a:rPr lang="en-US" dirty="0"/>
              <a:t>Hormones</a:t>
            </a:r>
            <a:endParaRPr lang="en-IN" dirty="0"/>
          </a:p>
        </p:txBody>
      </p:sp>
      <p:sp>
        <p:nvSpPr>
          <p:cNvPr id="12" name="TextBox 11">
            <a:extLst>
              <a:ext uri="{FF2B5EF4-FFF2-40B4-BE49-F238E27FC236}">
                <a16:creationId xmlns:a16="http://schemas.microsoft.com/office/drawing/2014/main" id="{8912645A-FDE9-4289-9FD5-63A01CC4D5B6}"/>
              </a:ext>
            </a:extLst>
          </p:cNvPr>
          <p:cNvSpPr txBox="1"/>
          <p:nvPr/>
        </p:nvSpPr>
        <p:spPr>
          <a:xfrm>
            <a:off x="3446320" y="1415989"/>
            <a:ext cx="2318007" cy="369332"/>
          </a:xfrm>
          <a:prstGeom prst="rect">
            <a:avLst/>
          </a:prstGeom>
          <a:noFill/>
        </p:spPr>
        <p:txBody>
          <a:bodyPr wrap="none" rtlCol="0">
            <a:spAutoFit/>
          </a:bodyPr>
          <a:lstStyle/>
          <a:p>
            <a:r>
              <a:rPr lang="en-US" dirty="0"/>
              <a:t>Gene expression levels</a:t>
            </a:r>
            <a:endParaRPr lang="en-IN" dirty="0"/>
          </a:p>
        </p:txBody>
      </p:sp>
      <p:sp>
        <p:nvSpPr>
          <p:cNvPr id="13" name="TextBox 12">
            <a:extLst>
              <a:ext uri="{FF2B5EF4-FFF2-40B4-BE49-F238E27FC236}">
                <a16:creationId xmlns:a16="http://schemas.microsoft.com/office/drawing/2014/main" id="{569FBD8B-78DE-4DA4-9EF3-F018CFA52573}"/>
              </a:ext>
            </a:extLst>
          </p:cNvPr>
          <p:cNvSpPr txBox="1"/>
          <p:nvPr/>
        </p:nvSpPr>
        <p:spPr>
          <a:xfrm>
            <a:off x="6279570" y="1413164"/>
            <a:ext cx="1190839" cy="369332"/>
          </a:xfrm>
          <a:prstGeom prst="rect">
            <a:avLst/>
          </a:prstGeom>
          <a:noFill/>
        </p:spPr>
        <p:txBody>
          <a:bodyPr wrap="none" rtlCol="0">
            <a:spAutoFit/>
          </a:bodyPr>
          <a:lstStyle/>
          <a:p>
            <a:r>
              <a:rPr lang="en-US" dirty="0"/>
              <a:t>Antibodies</a:t>
            </a:r>
            <a:endParaRPr lang="en-IN" dirty="0"/>
          </a:p>
        </p:txBody>
      </p:sp>
      <p:sp>
        <p:nvSpPr>
          <p:cNvPr id="14" name="TextBox 13">
            <a:extLst>
              <a:ext uri="{FF2B5EF4-FFF2-40B4-BE49-F238E27FC236}">
                <a16:creationId xmlns:a16="http://schemas.microsoft.com/office/drawing/2014/main" id="{A1419526-7491-4987-AC5A-160FF9DE7922}"/>
              </a:ext>
            </a:extLst>
          </p:cNvPr>
          <p:cNvSpPr txBox="1"/>
          <p:nvPr/>
        </p:nvSpPr>
        <p:spPr>
          <a:xfrm>
            <a:off x="7829132" y="1413164"/>
            <a:ext cx="1582036" cy="369332"/>
          </a:xfrm>
          <a:prstGeom prst="rect">
            <a:avLst/>
          </a:prstGeom>
          <a:noFill/>
        </p:spPr>
        <p:txBody>
          <a:bodyPr wrap="none" rtlCol="0">
            <a:spAutoFit/>
          </a:bodyPr>
          <a:lstStyle/>
          <a:p>
            <a:r>
              <a:rPr lang="en-US" dirty="0"/>
              <a:t>Growth factors</a:t>
            </a:r>
            <a:endParaRPr lang="en-IN" dirty="0"/>
          </a:p>
        </p:txBody>
      </p:sp>
      <p:sp>
        <p:nvSpPr>
          <p:cNvPr id="15" name="Rectangle 14">
            <a:extLst>
              <a:ext uri="{FF2B5EF4-FFF2-40B4-BE49-F238E27FC236}">
                <a16:creationId xmlns:a16="http://schemas.microsoft.com/office/drawing/2014/main" id="{2CD30285-A04D-4873-BC4A-E61D18129CD8}"/>
              </a:ext>
            </a:extLst>
          </p:cNvPr>
          <p:cNvSpPr/>
          <p:nvPr/>
        </p:nvSpPr>
        <p:spPr>
          <a:xfrm>
            <a:off x="9793431" y="1849582"/>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3BCCEE1-1EC6-418C-9D24-3F2648D23FB7}"/>
              </a:ext>
            </a:extLst>
          </p:cNvPr>
          <p:cNvSpPr/>
          <p:nvPr/>
        </p:nvSpPr>
        <p:spPr>
          <a:xfrm>
            <a:off x="848598" y="2412424"/>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3A4BE14-0F5A-4D84-9F1B-79FC20E55524}"/>
              </a:ext>
            </a:extLst>
          </p:cNvPr>
          <p:cNvSpPr/>
          <p:nvPr/>
        </p:nvSpPr>
        <p:spPr>
          <a:xfrm>
            <a:off x="2848848" y="2412424"/>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9ADD3BD-EE09-4630-BE6B-9BBEB5E097FB}"/>
              </a:ext>
            </a:extLst>
          </p:cNvPr>
          <p:cNvSpPr/>
          <p:nvPr/>
        </p:nvSpPr>
        <p:spPr>
          <a:xfrm>
            <a:off x="6324606" y="2412424"/>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D396AE6-80D0-45F9-8183-2EAD7CB52683}"/>
              </a:ext>
            </a:extLst>
          </p:cNvPr>
          <p:cNvSpPr/>
          <p:nvPr/>
        </p:nvSpPr>
        <p:spPr>
          <a:xfrm>
            <a:off x="7420846" y="2412424"/>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E4086669-7AEE-4CD1-B241-120C3CEEC554}"/>
              </a:ext>
            </a:extLst>
          </p:cNvPr>
          <p:cNvSpPr/>
          <p:nvPr/>
        </p:nvSpPr>
        <p:spPr>
          <a:xfrm>
            <a:off x="9800363" y="2412424"/>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BC181F43-3E8F-498F-B3AD-21AC05AB2DC2}"/>
              </a:ext>
            </a:extLst>
          </p:cNvPr>
          <p:cNvSpPr/>
          <p:nvPr/>
        </p:nvSpPr>
        <p:spPr>
          <a:xfrm>
            <a:off x="848598" y="2975266"/>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A24E1DF0-A318-446D-A0D2-03FE025F2B94}"/>
              </a:ext>
            </a:extLst>
          </p:cNvPr>
          <p:cNvSpPr/>
          <p:nvPr/>
        </p:nvSpPr>
        <p:spPr>
          <a:xfrm>
            <a:off x="2848848" y="2975266"/>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6B9D45E4-4849-47CE-9456-270A1E55BDB7}"/>
              </a:ext>
            </a:extLst>
          </p:cNvPr>
          <p:cNvSpPr/>
          <p:nvPr/>
        </p:nvSpPr>
        <p:spPr>
          <a:xfrm>
            <a:off x="6324606" y="2975266"/>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BE6E565F-AB48-41E0-BC0E-0506B00D0454}"/>
              </a:ext>
            </a:extLst>
          </p:cNvPr>
          <p:cNvSpPr/>
          <p:nvPr/>
        </p:nvSpPr>
        <p:spPr>
          <a:xfrm>
            <a:off x="7420846" y="2975266"/>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E6FE0CE-E375-428E-9D61-5822E45C9B94}"/>
              </a:ext>
            </a:extLst>
          </p:cNvPr>
          <p:cNvSpPr/>
          <p:nvPr/>
        </p:nvSpPr>
        <p:spPr>
          <a:xfrm>
            <a:off x="9800363" y="2975266"/>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0A8DB8E6-DA63-42C2-ACAF-46D4BD8BA4A0}"/>
              </a:ext>
            </a:extLst>
          </p:cNvPr>
          <p:cNvSpPr/>
          <p:nvPr/>
        </p:nvSpPr>
        <p:spPr>
          <a:xfrm>
            <a:off x="841666" y="3538108"/>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236AD3A2-1D10-4450-B637-4B2DB9A0C9C7}"/>
              </a:ext>
            </a:extLst>
          </p:cNvPr>
          <p:cNvSpPr/>
          <p:nvPr/>
        </p:nvSpPr>
        <p:spPr>
          <a:xfrm>
            <a:off x="2841916" y="3538108"/>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55C09DC7-96A1-410C-B821-EDAD1C1645A0}"/>
              </a:ext>
            </a:extLst>
          </p:cNvPr>
          <p:cNvSpPr/>
          <p:nvPr/>
        </p:nvSpPr>
        <p:spPr>
          <a:xfrm>
            <a:off x="6317674" y="3538108"/>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30AD0579-80C3-44A3-AB80-CEEA27157D54}"/>
              </a:ext>
            </a:extLst>
          </p:cNvPr>
          <p:cNvSpPr/>
          <p:nvPr/>
        </p:nvSpPr>
        <p:spPr>
          <a:xfrm>
            <a:off x="7413914" y="3538108"/>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5837BAB1-2DE0-42CA-A598-590C82A5B4B1}"/>
              </a:ext>
            </a:extLst>
          </p:cNvPr>
          <p:cNvSpPr/>
          <p:nvPr/>
        </p:nvSpPr>
        <p:spPr>
          <a:xfrm>
            <a:off x="9793431" y="3538108"/>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EE51C4A4-4A1C-4419-9A8F-4F08B5D68AEA}"/>
              </a:ext>
            </a:extLst>
          </p:cNvPr>
          <p:cNvSpPr/>
          <p:nvPr/>
        </p:nvSpPr>
        <p:spPr>
          <a:xfrm>
            <a:off x="848598" y="4100950"/>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DB809592-B00F-4D3F-A403-11CC2DB04584}"/>
              </a:ext>
            </a:extLst>
          </p:cNvPr>
          <p:cNvSpPr/>
          <p:nvPr/>
        </p:nvSpPr>
        <p:spPr>
          <a:xfrm>
            <a:off x="2848848" y="4100950"/>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7394F04C-2179-4AEA-B44A-686851811263}"/>
              </a:ext>
            </a:extLst>
          </p:cNvPr>
          <p:cNvSpPr/>
          <p:nvPr/>
        </p:nvSpPr>
        <p:spPr>
          <a:xfrm>
            <a:off x="6324606" y="4100950"/>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4A52A217-B78D-4E3C-9492-17A7C6A16AEE}"/>
              </a:ext>
            </a:extLst>
          </p:cNvPr>
          <p:cNvSpPr/>
          <p:nvPr/>
        </p:nvSpPr>
        <p:spPr>
          <a:xfrm>
            <a:off x="7420846" y="4100950"/>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3CFEBD55-0882-4B83-B219-D2658ECC1923}"/>
              </a:ext>
            </a:extLst>
          </p:cNvPr>
          <p:cNvSpPr/>
          <p:nvPr/>
        </p:nvSpPr>
        <p:spPr>
          <a:xfrm>
            <a:off x="9800363" y="4100950"/>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D634E993-F7DF-4002-B1C4-72ACF1E491D8}"/>
              </a:ext>
            </a:extLst>
          </p:cNvPr>
          <p:cNvSpPr/>
          <p:nvPr/>
        </p:nvSpPr>
        <p:spPr>
          <a:xfrm>
            <a:off x="848598" y="4663792"/>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DB725F25-7087-48FB-B77B-BAA9C4D08962}"/>
              </a:ext>
            </a:extLst>
          </p:cNvPr>
          <p:cNvSpPr/>
          <p:nvPr/>
        </p:nvSpPr>
        <p:spPr>
          <a:xfrm>
            <a:off x="2848848" y="4663792"/>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07A7F9DB-F4E3-4678-A770-B2536433F8E1}"/>
              </a:ext>
            </a:extLst>
          </p:cNvPr>
          <p:cNvSpPr/>
          <p:nvPr/>
        </p:nvSpPr>
        <p:spPr>
          <a:xfrm>
            <a:off x="6324606" y="4663792"/>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75615223-AEFA-4450-BC77-6FF18172A5A2}"/>
              </a:ext>
            </a:extLst>
          </p:cNvPr>
          <p:cNvSpPr/>
          <p:nvPr/>
        </p:nvSpPr>
        <p:spPr>
          <a:xfrm>
            <a:off x="7420846" y="4663792"/>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CE8F0EDF-0AE7-4DB5-947C-DC39FFCCC9DE}"/>
              </a:ext>
            </a:extLst>
          </p:cNvPr>
          <p:cNvSpPr/>
          <p:nvPr/>
        </p:nvSpPr>
        <p:spPr>
          <a:xfrm>
            <a:off x="9800363" y="4663792"/>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67D42AD2-6881-49FE-A27A-8145BE215BE9}"/>
              </a:ext>
            </a:extLst>
          </p:cNvPr>
          <p:cNvSpPr/>
          <p:nvPr/>
        </p:nvSpPr>
        <p:spPr>
          <a:xfrm>
            <a:off x="6279570" y="5387684"/>
            <a:ext cx="199162" cy="1974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3985AB0E-9845-4C2A-A652-9D09600FEF02}"/>
              </a:ext>
            </a:extLst>
          </p:cNvPr>
          <p:cNvSpPr/>
          <p:nvPr/>
        </p:nvSpPr>
        <p:spPr>
          <a:xfrm>
            <a:off x="6283895" y="5694217"/>
            <a:ext cx="199162" cy="1974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B807D84A-ABD7-4544-B283-D13238255AFC}"/>
              </a:ext>
            </a:extLst>
          </p:cNvPr>
          <p:cNvSpPr/>
          <p:nvPr/>
        </p:nvSpPr>
        <p:spPr>
          <a:xfrm>
            <a:off x="6279570" y="6002473"/>
            <a:ext cx="199162" cy="1974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F193A4E4-06A3-4E51-AB8D-FBF170FFA93B}"/>
              </a:ext>
            </a:extLst>
          </p:cNvPr>
          <p:cNvSpPr txBox="1"/>
          <p:nvPr/>
        </p:nvSpPr>
        <p:spPr>
          <a:xfrm>
            <a:off x="10012928" y="1413164"/>
            <a:ext cx="1698222" cy="369332"/>
          </a:xfrm>
          <a:prstGeom prst="rect">
            <a:avLst/>
          </a:prstGeom>
          <a:noFill/>
        </p:spPr>
        <p:txBody>
          <a:bodyPr wrap="none" rtlCol="0">
            <a:spAutoFit/>
          </a:bodyPr>
          <a:lstStyle/>
          <a:p>
            <a:r>
              <a:rPr lang="en-US" dirty="0"/>
              <a:t>Tumor presence</a:t>
            </a:r>
            <a:endParaRPr lang="en-IN" dirty="0"/>
          </a:p>
        </p:txBody>
      </p:sp>
      <p:cxnSp>
        <p:nvCxnSpPr>
          <p:cNvPr id="46" name="Straight Arrow Connector 45">
            <a:extLst>
              <a:ext uri="{FF2B5EF4-FFF2-40B4-BE49-F238E27FC236}">
                <a16:creationId xmlns:a16="http://schemas.microsoft.com/office/drawing/2014/main" id="{75220A9A-B027-4664-A51A-96C97DB2AE99}"/>
              </a:ext>
            </a:extLst>
          </p:cNvPr>
          <p:cNvCxnSpPr/>
          <p:nvPr/>
        </p:nvCxnSpPr>
        <p:spPr>
          <a:xfrm>
            <a:off x="727364" y="690995"/>
            <a:ext cx="1107324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F843DDB-7DD6-493F-9467-4FFAD5C98656}"/>
                  </a:ext>
                </a:extLst>
              </p:cNvPr>
              <p:cNvSpPr txBox="1"/>
              <p:nvPr/>
            </p:nvSpPr>
            <p:spPr>
              <a:xfrm>
                <a:off x="154128" y="68860"/>
                <a:ext cx="813364"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𝑛</m:t>
                      </m:r>
                    </m:oMath>
                  </m:oMathPara>
                </a14:m>
                <a:endParaRPr lang="en-IN" sz="6000" dirty="0"/>
              </a:p>
            </p:txBody>
          </p:sp>
        </mc:Choice>
        <mc:Fallback xmlns="">
          <p:sp>
            <p:nvSpPr>
              <p:cNvPr id="47" name="TextBox 46">
                <a:extLst>
                  <a:ext uri="{FF2B5EF4-FFF2-40B4-BE49-F238E27FC236}">
                    <a16:creationId xmlns:a16="http://schemas.microsoft.com/office/drawing/2014/main" id="{FF843DDB-7DD6-493F-9467-4FFAD5C98656}"/>
                  </a:ext>
                </a:extLst>
              </p:cNvPr>
              <p:cNvSpPr txBox="1">
                <a:spLocks noRot="1" noChangeAspect="1" noMove="1" noResize="1" noEditPoints="1" noAdjustHandles="1" noChangeArrowheads="1" noChangeShapeType="1" noTextEdit="1"/>
              </p:cNvSpPr>
              <p:nvPr/>
            </p:nvSpPr>
            <p:spPr>
              <a:xfrm>
                <a:off x="154128" y="68860"/>
                <a:ext cx="813364" cy="1015663"/>
              </a:xfrm>
              <a:prstGeom prst="rect">
                <a:avLst/>
              </a:prstGeom>
              <a:blipFill>
                <a:blip r:embed="rId3"/>
                <a:stretch>
                  <a:fillRect/>
                </a:stretch>
              </a:blipFill>
            </p:spPr>
            <p:txBody>
              <a:bodyPr/>
              <a:lstStyle/>
              <a:p>
                <a:r>
                  <a:rPr lang="en-IN">
                    <a:noFill/>
                  </a:rPr>
                  <a:t> </a:t>
                </a:r>
              </a:p>
            </p:txBody>
          </p:sp>
        </mc:Fallback>
      </mc:AlternateContent>
      <p:sp>
        <p:nvSpPr>
          <p:cNvPr id="48" name="TextBox 47">
            <a:extLst>
              <a:ext uri="{FF2B5EF4-FFF2-40B4-BE49-F238E27FC236}">
                <a16:creationId xmlns:a16="http://schemas.microsoft.com/office/drawing/2014/main" id="{73F26DD6-206C-420A-811A-BD1B7E47462E}"/>
              </a:ext>
            </a:extLst>
          </p:cNvPr>
          <p:cNvSpPr txBox="1"/>
          <p:nvPr/>
        </p:nvSpPr>
        <p:spPr>
          <a:xfrm>
            <a:off x="8283265" y="1201126"/>
            <a:ext cx="731290" cy="369332"/>
          </a:xfrm>
          <a:prstGeom prst="rect">
            <a:avLst/>
          </a:prstGeom>
          <a:noFill/>
        </p:spPr>
        <p:txBody>
          <a:bodyPr wrap="none" rtlCol="0">
            <a:spAutoFit/>
          </a:bodyPr>
          <a:lstStyle/>
          <a:p>
            <a:r>
              <a:rPr lang="en-US" dirty="0"/>
              <a:t>Other</a:t>
            </a:r>
            <a:endParaRPr lang="en-IN" dirty="0"/>
          </a:p>
        </p:txBody>
      </p:sp>
    </p:spTree>
    <p:extLst>
      <p:ext uri="{BB962C8B-B14F-4D97-AF65-F5344CB8AC3E}">
        <p14:creationId xmlns:p14="http://schemas.microsoft.com/office/powerpoint/2010/main" val="143114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CDD859-ABFD-438E-97A1-800CAC462640}"/>
                  </a:ext>
                </a:extLst>
              </p:cNvPr>
              <p:cNvSpPr txBox="1"/>
              <p:nvPr/>
            </p:nvSpPr>
            <p:spPr>
              <a:xfrm>
                <a:off x="1478906" y="3113841"/>
                <a:ext cx="8677595" cy="2934329"/>
              </a:xfrm>
              <a:prstGeom prst="rect">
                <a:avLst/>
              </a:prstGeom>
              <a:noFill/>
              <a:ln w="15875">
                <a:solidFill>
                  <a:schemeClr val="tx1"/>
                </a:solidFill>
              </a:ln>
            </p:spPr>
            <p:txBody>
              <a:bodyPr wrap="square" rtlCol="0">
                <a:spAutoFit/>
              </a:bodyPr>
              <a:lstStyle/>
              <a:p>
                <a:r>
                  <a:rPr lang="en-US" sz="2400" dirty="0"/>
                  <a:t>For any tree-structured distribution </a:t>
                </a:r>
                <a14:m>
                  <m:oMath xmlns:m="http://schemas.openxmlformats.org/officeDocument/2006/math">
                    <m:r>
                      <a:rPr lang="en-US" sz="2400" i="1" dirty="0" smtClean="0">
                        <a:latin typeface="Cambria Math" panose="02040503050406030204" pitchFamily="18" charset="0"/>
                      </a:rPr>
                      <m:t>𝑃</m:t>
                    </m:r>
                  </m:oMath>
                </a14:m>
                <a:r>
                  <a:rPr lang="en-US" sz="2400" dirty="0"/>
                  <a:t>:</a:t>
                </a:r>
                <a:endParaRPr kumimoji="0" lang="en-US" sz="2400" b="0" i="0" u="none" strike="noStrike" kern="1200" cap="none" spc="0" normalizeH="0" baseline="0" noProof="0" dirty="0">
                  <a:ln>
                    <a:noFill/>
                  </a:ln>
                  <a:solidFill>
                    <a:srgbClr val="000000"/>
                  </a:solidFill>
                  <a:effectLst/>
                  <a:uLnTx/>
                  <a:uFillTx/>
                  <a:latin typeface="Goudy Old Style" panose="02020404030301010803"/>
                </a:endParaRPr>
              </a:p>
              <a:p>
                <a:pPr marL="182880" marR="0" lvl="0" indent="-182880" algn="l" defTabSz="914400" rtl="0" eaLnBrk="1" fontAlgn="auto" latinLnBrk="0" hangingPunct="1">
                  <a:lnSpc>
                    <a:spcPct val="110000"/>
                  </a:lnSpc>
                  <a:spcBef>
                    <a:spcPts val="900"/>
                  </a:spcBef>
                  <a:spcAft>
                    <a:spcPts val="0"/>
                  </a:spcAft>
                  <a:buClr>
                    <a:srgbClr val="000000">
                      <a:lumMod val="85000"/>
                      <a:lumOff val="15000"/>
                    </a:srgbClr>
                  </a:buClr>
                  <a:buSzTx/>
                  <a:buFont typeface="Garamond" pitchFamily="18" charset="0"/>
                  <a:buChar char="◦"/>
                  <a:tabLst/>
                  <a:defRPr/>
                </a:pPr>
                <a:r>
                  <a:rPr lang="en-US" sz="2400" dirty="0">
                    <a:solidFill>
                      <a:srgbClr val="000000"/>
                    </a:solidFill>
                    <a:latin typeface="Goudy Old Style" panose="02020404030301010803"/>
                  </a:rPr>
                  <a:t>Let </a:t>
                </a:r>
                <a14:m>
                  <m:oMath xmlns:m="http://schemas.openxmlformats.org/officeDocument/2006/math">
                    <m:r>
                      <a:rPr lang="en-US" sz="2400" i="1" dirty="0" smtClean="0">
                        <a:solidFill>
                          <a:srgbClr val="000000"/>
                        </a:solidFill>
                        <a:latin typeface="Cambria Math" panose="02040503050406030204" pitchFamily="18" charset="0"/>
                      </a:rPr>
                      <m:t>𝑇</m:t>
                    </m:r>
                  </m:oMath>
                </a14:m>
                <a:r>
                  <a:rPr lang="en-US" sz="2400" dirty="0">
                    <a:solidFill>
                      <a:srgbClr val="000000"/>
                    </a:solidFill>
                    <a:latin typeface="Goudy Old Style" panose="02020404030301010803"/>
                  </a:rPr>
                  <a:t> be a </a:t>
                </a:r>
                <a:r>
                  <a:rPr lang="en-US" sz="2400" u="sng" dirty="0">
                    <a:solidFill>
                      <a:srgbClr val="000000"/>
                    </a:solidFill>
                    <a:latin typeface="Goudy Old Style" panose="02020404030301010803"/>
                  </a:rPr>
                  <a:t>maximum spanning tree</a:t>
                </a:r>
                <a:r>
                  <a:rPr lang="en-US" sz="2400" dirty="0">
                    <a:solidFill>
                      <a:srgbClr val="000000"/>
                    </a:solidFill>
                    <a:latin typeface="Goudy Old Style" panose="02020404030301010803"/>
                  </a:rPr>
                  <a:t> (MST) of </a:t>
                </a:r>
                <a:r>
                  <a:rPr lang="en-US" sz="2400" u="sng" dirty="0">
                    <a:solidFill>
                      <a:srgbClr val="000000"/>
                    </a:solidFill>
                    <a:latin typeface="Goudy Old Style" panose="02020404030301010803"/>
                  </a:rPr>
                  <a:t>mutual information</a:t>
                </a:r>
                <a:r>
                  <a:rPr lang="en-US" sz="2400" dirty="0">
                    <a:solidFill>
                      <a:srgbClr val="000000"/>
                    </a:solidFill>
                    <a:latin typeface="Goudy Old Style" panose="02020404030301010803"/>
                  </a:rPr>
                  <a:t> (MI) between pairs of variables of </a:t>
                </a:r>
                <a14:m>
                  <m:oMath xmlns:m="http://schemas.openxmlformats.org/officeDocument/2006/math">
                    <m:r>
                      <a:rPr lang="en-US" sz="2400" i="1" dirty="0" smtClean="0">
                        <a:solidFill>
                          <a:srgbClr val="000000"/>
                        </a:solidFill>
                        <a:latin typeface="Cambria Math" panose="02040503050406030204" pitchFamily="18" charset="0"/>
                      </a:rPr>
                      <m:t>𝑃</m:t>
                    </m:r>
                  </m:oMath>
                </a14:m>
                <a:r>
                  <a:rPr lang="en-US" sz="2400" dirty="0">
                    <a:solidFill>
                      <a:srgbClr val="000000"/>
                    </a:solidFill>
                    <a:latin typeface="Goudy Old Style" panose="02020404030301010803"/>
                  </a:rPr>
                  <a:t>.</a:t>
                </a:r>
              </a:p>
              <a:p>
                <a:pPr marL="182880" marR="0" lvl="0" indent="-182880" algn="l" defTabSz="914400" rtl="0" eaLnBrk="1" fontAlgn="auto" latinLnBrk="0" hangingPunct="1">
                  <a:lnSpc>
                    <a:spcPct val="110000"/>
                  </a:lnSpc>
                  <a:spcBef>
                    <a:spcPts val="900"/>
                  </a:spcBef>
                  <a:spcAft>
                    <a:spcPts val="0"/>
                  </a:spcAft>
                  <a:buClr>
                    <a:srgbClr val="000000">
                      <a:lumMod val="85000"/>
                      <a:lumOff val="15000"/>
                    </a:srgbClr>
                  </a:buClr>
                  <a:buSzTx/>
                  <a:buFont typeface="Garamond" pitchFamily="18" charset="0"/>
                  <a:buChar char="◦"/>
                  <a:tabLst/>
                  <a:defRPr/>
                </a:pPr>
                <a:r>
                  <a:rPr lang="en-US" sz="2400" dirty="0">
                    <a:solidFill>
                      <a:srgbClr val="000000"/>
                    </a:solidFill>
                    <a:latin typeface="Goudy Old Style" panose="02020404030301010803"/>
                  </a:rPr>
                  <a:t>Then </a:t>
                </a:r>
                <a14:m>
                  <m:oMath xmlns:m="http://schemas.openxmlformats.org/officeDocument/2006/math">
                    <m:r>
                      <a:rPr lang="en-US" sz="2400" i="1" dirty="0" smtClean="0">
                        <a:solidFill>
                          <a:srgbClr val="000000"/>
                        </a:solidFill>
                        <a:latin typeface="Cambria Math" panose="02040503050406030204" pitchFamily="18" charset="0"/>
                      </a:rPr>
                      <m:t>𝑇</m:t>
                    </m:r>
                  </m:oMath>
                </a14:m>
                <a:r>
                  <a:rPr lang="en-US" sz="2400" dirty="0">
                    <a:solidFill>
                      <a:srgbClr val="000000"/>
                    </a:solidFill>
                    <a:latin typeface="Goudy Old Style" panose="02020404030301010803"/>
                  </a:rPr>
                  <a:t> is a skeleton for </a:t>
                </a:r>
                <a14:m>
                  <m:oMath xmlns:m="http://schemas.openxmlformats.org/officeDocument/2006/math">
                    <m:r>
                      <a:rPr lang="en-US" sz="2400" i="1" dirty="0" smtClean="0">
                        <a:solidFill>
                          <a:srgbClr val="000000"/>
                        </a:solidFill>
                        <a:latin typeface="Cambria Math" panose="02040503050406030204" pitchFamily="18" charset="0"/>
                      </a:rPr>
                      <m:t>𝑃</m:t>
                    </m:r>
                  </m:oMath>
                </a14:m>
                <a:r>
                  <a:rPr lang="en-US" sz="2400" dirty="0"/>
                  <a:t>.</a:t>
                </a:r>
              </a:p>
              <a:p>
                <a:pPr marL="182880" marR="0" lvl="0" indent="-182880" algn="l" defTabSz="914400" rtl="0" eaLnBrk="1" fontAlgn="auto" latinLnBrk="0" hangingPunct="1">
                  <a:lnSpc>
                    <a:spcPct val="110000"/>
                  </a:lnSpc>
                  <a:spcBef>
                    <a:spcPts val="900"/>
                  </a:spcBef>
                  <a:spcAft>
                    <a:spcPts val="0"/>
                  </a:spcAft>
                  <a:buClr>
                    <a:srgbClr val="000000">
                      <a:lumMod val="85000"/>
                      <a:lumOff val="15000"/>
                    </a:srgbClr>
                  </a:buClr>
                  <a:buSzTx/>
                  <a:buFont typeface="Garamond" pitchFamily="18" charset="0"/>
                  <a:buChar char="◦"/>
                  <a:tabLst/>
                  <a:defRPr/>
                </a:pPr>
                <a:endParaRPr lang="en-US" sz="2400" dirty="0"/>
              </a:p>
              <a:p>
                <a:pPr lvl="0">
                  <a:lnSpc>
                    <a:spcPct val="110000"/>
                  </a:lnSpc>
                  <a:spcBef>
                    <a:spcPts val="900"/>
                  </a:spcBef>
                  <a:buClr>
                    <a:srgbClr val="000000">
                      <a:lumMod val="85000"/>
                      <a:lumOff val="15000"/>
                    </a:srgbClr>
                  </a:buClr>
                  <a:defRPr/>
                </a:pPr>
                <a:r>
                  <a:rPr lang="en-US" sz="2400" dirty="0"/>
                  <a:t>[Chow and Liu, </a:t>
                </a:r>
                <a:r>
                  <a:rPr lang="en-US" sz="2400" dirty="0">
                    <a:solidFill>
                      <a:srgbClr val="000000"/>
                    </a:solidFill>
                  </a:rPr>
                  <a:t>IEEE Trans. Inf. Theory, </a:t>
                </a:r>
                <a:r>
                  <a:rPr lang="en-US" sz="2400" dirty="0"/>
                  <a:t>1968].</a:t>
                </a:r>
              </a:p>
            </p:txBody>
          </p:sp>
        </mc:Choice>
        <mc:Fallback xmlns="">
          <p:sp>
            <p:nvSpPr>
              <p:cNvPr id="4" name="TextBox 3">
                <a:extLst>
                  <a:ext uri="{FF2B5EF4-FFF2-40B4-BE49-F238E27FC236}">
                    <a16:creationId xmlns:a16="http://schemas.microsoft.com/office/drawing/2014/main" id="{53CDD859-ABFD-438E-97A1-800CAC462640}"/>
                  </a:ext>
                </a:extLst>
              </p:cNvPr>
              <p:cNvSpPr txBox="1">
                <a:spLocks noRot="1" noChangeAspect="1" noMove="1" noResize="1" noEditPoints="1" noAdjustHandles="1" noChangeArrowheads="1" noChangeShapeType="1" noTextEdit="1"/>
              </p:cNvSpPr>
              <p:nvPr/>
            </p:nvSpPr>
            <p:spPr>
              <a:xfrm>
                <a:off x="1478906" y="3113841"/>
                <a:ext cx="8677595" cy="2934329"/>
              </a:xfrm>
              <a:prstGeom prst="rect">
                <a:avLst/>
              </a:prstGeom>
              <a:blipFill>
                <a:blip r:embed="rId3"/>
                <a:stretch>
                  <a:fillRect l="-1052" t="-1446" b="-3512"/>
                </a:stretch>
              </a:blipFill>
              <a:ln w="15875">
                <a:solidFill>
                  <a:schemeClr val="tx1"/>
                </a:solidFill>
              </a:ln>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D0BDD019-28A0-43C8-99C4-6E7351111480}"/>
              </a:ext>
            </a:extLst>
          </p:cNvPr>
          <p:cNvSpPr>
            <a:spLocks noGrp="1"/>
          </p:cNvSpPr>
          <p:nvPr>
            <p:ph type="sldNum" sz="quarter" idx="12"/>
          </p:nvPr>
        </p:nvSpPr>
        <p:spPr/>
        <p:txBody>
          <a:bodyPr/>
          <a:lstStyle/>
          <a:p>
            <a:fld id="{34B7E4EF-A1BD-40F4-AB7B-04F084DD991D}" type="slidenum">
              <a:rPr lang="en-US" smtClean="0"/>
              <a:t>20</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3D1CFE0-B290-4D38-AE72-57B1ADFD0F9E}"/>
                  </a:ext>
                </a:extLst>
              </p:cNvPr>
              <p:cNvSpPr txBox="1"/>
              <p:nvPr/>
            </p:nvSpPr>
            <p:spPr>
              <a:xfrm>
                <a:off x="1478906" y="1462433"/>
                <a:ext cx="8677595" cy="1262333"/>
              </a:xfrm>
              <a:prstGeom prst="rect">
                <a:avLst/>
              </a:prstGeom>
              <a:noFill/>
              <a:ln>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𝐾𝐿</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𝑃</m:t>
                          </m:r>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𝑃</m:t>
                              </m:r>
                            </m:e>
                            <m:sub>
                              <m:r>
                                <a:rPr lang="en-US" sz="3000" b="0" i="1" smtClean="0">
                                  <a:latin typeface="Cambria Math" panose="02040503050406030204" pitchFamily="18" charset="0"/>
                                </a:rPr>
                                <m:t>𝑆</m:t>
                              </m:r>
                            </m:sub>
                          </m:sSub>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𝐽</m:t>
                          </m:r>
                        </m:e>
                        <m:sub>
                          <m:r>
                            <a:rPr lang="en-US" sz="3000" b="0" i="1" smtClean="0">
                              <a:latin typeface="Cambria Math" panose="02040503050406030204" pitchFamily="18" charset="0"/>
                            </a:rPr>
                            <m:t>𝑃</m:t>
                          </m:r>
                        </m:sub>
                      </m:sSub>
                      <m:r>
                        <a:rPr lang="en-US" sz="3000" b="0" i="1" smtClean="0">
                          <a:latin typeface="Cambria Math" panose="02040503050406030204" pitchFamily="18" charset="0"/>
                        </a:rPr>
                        <m:t>−</m:t>
                      </m:r>
                      <m:nary>
                        <m:naryPr>
                          <m:chr m:val="∑"/>
                          <m:limLoc m:val="undOvr"/>
                          <m:grow m:val="on"/>
                          <m:supHide m:val="on"/>
                          <m:ctrlPr>
                            <a:rPr lang="en-US" sz="3000" i="1" dirty="0">
                              <a:latin typeface="Cambria Math" panose="02040503050406030204" pitchFamily="18" charset="0"/>
                            </a:rPr>
                          </m:ctrlPr>
                        </m:naryPr>
                        <m:sub>
                          <m:d>
                            <m:dPr>
                              <m:ctrlPr>
                                <a:rPr lang="en-US" sz="3000" i="1" dirty="0">
                                  <a:latin typeface="Cambria Math" panose="02040503050406030204" pitchFamily="18" charset="0"/>
                                </a:rPr>
                              </m:ctrlPr>
                            </m:dPr>
                            <m:e>
                              <m:r>
                                <m:rPr>
                                  <m:sty m:val="p"/>
                                </m:rPr>
                                <a:rPr lang="en-US" sz="3000" dirty="0">
                                  <a:latin typeface="Cambria Math" panose="02040503050406030204" pitchFamily="18" charset="0"/>
                                </a:rPr>
                                <m:t>u</m:t>
                              </m:r>
                              <m:r>
                                <a:rPr lang="en-US" sz="3000" dirty="0">
                                  <a:latin typeface="Cambria Math" panose="02040503050406030204" pitchFamily="18" charset="0"/>
                                </a:rPr>
                                <m:t>,</m:t>
                              </m:r>
                              <m:r>
                                <m:rPr>
                                  <m:sty m:val="p"/>
                                </m:rPr>
                                <a:rPr lang="en-US" sz="3000" dirty="0">
                                  <a:latin typeface="Cambria Math" panose="02040503050406030204" pitchFamily="18" charset="0"/>
                                </a:rPr>
                                <m:t>v</m:t>
                              </m:r>
                            </m:e>
                          </m:d>
                          <m:r>
                            <a:rPr lang="en-US" sz="3000" dirty="0">
                              <a:latin typeface="Cambria Math" panose="02040503050406030204" pitchFamily="18" charset="0"/>
                            </a:rPr>
                            <m:t>∈</m:t>
                          </m:r>
                          <m:r>
                            <a:rPr lang="en-US" sz="3000" b="0" i="1" dirty="0" smtClean="0">
                              <a:latin typeface="Cambria Math" panose="02040503050406030204" pitchFamily="18" charset="0"/>
                            </a:rPr>
                            <m:t>𝑆</m:t>
                          </m:r>
                        </m:sub>
                        <m:sup/>
                        <m:e>
                          <m:r>
                            <a:rPr lang="en-US" sz="3000" i="1" dirty="0">
                              <a:latin typeface="Cambria Math" panose="02040503050406030204" pitchFamily="18" charset="0"/>
                            </a:rPr>
                            <m:t>𝐼</m:t>
                          </m:r>
                          <m:d>
                            <m:dPr>
                              <m:ctrlPr>
                                <a:rPr lang="en-US" sz="3000" i="1" dirty="0">
                                  <a:latin typeface="Cambria Math" panose="02040503050406030204" pitchFamily="18" charset="0"/>
                                </a:rPr>
                              </m:ctrlPr>
                            </m:dPr>
                            <m:e>
                              <m:r>
                                <a:rPr lang="en-US" sz="3000" i="1" dirty="0">
                                  <a:latin typeface="Cambria Math" panose="02040503050406030204" pitchFamily="18" charset="0"/>
                                </a:rPr>
                                <m:t>𝑢</m:t>
                              </m:r>
                              <m:r>
                                <a:rPr lang="en-US" sz="3000" i="1" dirty="0">
                                  <a:latin typeface="Cambria Math" panose="02040503050406030204" pitchFamily="18" charset="0"/>
                                </a:rPr>
                                <m:t>;</m:t>
                              </m:r>
                              <m:r>
                                <a:rPr lang="en-US" sz="3000" i="1" dirty="0">
                                  <a:latin typeface="Cambria Math" panose="02040503050406030204" pitchFamily="18" charset="0"/>
                                </a:rPr>
                                <m:t>𝑣</m:t>
                              </m:r>
                            </m:e>
                          </m:d>
                        </m:e>
                      </m:nary>
                      <m:r>
                        <a:rPr lang="en-US" sz="3000" b="0" i="1" dirty="0" smtClean="0">
                          <a:latin typeface="Cambria Math" panose="02040503050406030204" pitchFamily="18" charset="0"/>
                        </a:rPr>
                        <m:t>, </m:t>
                      </m:r>
                      <m:r>
                        <m:rPr>
                          <m:sty m:val="p"/>
                        </m:rPr>
                        <a:rPr lang="en-US" sz="3000" b="0" i="0" dirty="0" smtClean="0">
                          <a:latin typeface="Cambria Math" panose="02040503050406030204" pitchFamily="18" charset="0"/>
                        </a:rPr>
                        <m:t>for</m:t>
                      </m:r>
                      <m:r>
                        <a:rPr lang="en-US" sz="3000" b="0" i="0" dirty="0" smtClean="0">
                          <a:latin typeface="Cambria Math" panose="02040503050406030204" pitchFamily="18" charset="0"/>
                        </a:rPr>
                        <m:t> </m:t>
                      </m:r>
                      <m:r>
                        <m:rPr>
                          <m:sty m:val="p"/>
                        </m:rPr>
                        <a:rPr lang="en-US" sz="3000" b="0" i="0" dirty="0" smtClean="0">
                          <a:latin typeface="Cambria Math" panose="02040503050406030204" pitchFamily="18" charset="0"/>
                        </a:rPr>
                        <m:t>any</m:t>
                      </m:r>
                      <m:r>
                        <a:rPr lang="en-US" sz="3000" b="0" i="0" dirty="0" smtClean="0">
                          <a:latin typeface="Cambria Math" panose="02040503050406030204" pitchFamily="18" charset="0"/>
                        </a:rPr>
                        <m:t> </m:t>
                      </m:r>
                      <m:r>
                        <m:rPr>
                          <m:sty m:val="p"/>
                        </m:rPr>
                        <a:rPr lang="en-US" sz="3000" b="0" i="0" dirty="0" smtClean="0">
                          <a:latin typeface="Cambria Math" panose="02040503050406030204" pitchFamily="18" charset="0"/>
                        </a:rPr>
                        <m:t>tree</m:t>
                      </m:r>
                      <m:r>
                        <a:rPr lang="en-US" sz="3000" b="0" i="0" dirty="0" smtClean="0">
                          <a:latin typeface="Cambria Math" panose="02040503050406030204" pitchFamily="18" charset="0"/>
                        </a:rPr>
                        <m:t> </m:t>
                      </m:r>
                      <m:r>
                        <a:rPr lang="en-US" sz="3000" b="0" i="1" dirty="0" smtClean="0">
                          <a:latin typeface="Cambria Math" panose="02040503050406030204" pitchFamily="18" charset="0"/>
                        </a:rPr>
                        <m:t>𝑆</m:t>
                      </m:r>
                      <m:r>
                        <a:rPr lang="en-US" sz="3000" b="0" i="1" dirty="0" smtClean="0">
                          <a:latin typeface="Cambria Math" panose="02040503050406030204" pitchFamily="18" charset="0"/>
                        </a:rPr>
                        <m:t>.</m:t>
                      </m:r>
                    </m:oMath>
                  </m:oMathPara>
                </a14:m>
                <a:endParaRPr lang="en-US" sz="3000" dirty="0"/>
              </a:p>
            </p:txBody>
          </p:sp>
        </mc:Choice>
        <mc:Fallback xmlns="">
          <p:sp>
            <p:nvSpPr>
              <p:cNvPr id="6" name="TextBox 5">
                <a:extLst>
                  <a:ext uri="{FF2B5EF4-FFF2-40B4-BE49-F238E27FC236}">
                    <a16:creationId xmlns:a16="http://schemas.microsoft.com/office/drawing/2014/main" id="{73D1CFE0-B290-4D38-AE72-57B1ADFD0F9E}"/>
                  </a:ext>
                </a:extLst>
              </p:cNvPr>
              <p:cNvSpPr txBox="1">
                <a:spLocks noRot="1" noChangeAspect="1" noMove="1" noResize="1" noEditPoints="1" noAdjustHandles="1" noChangeArrowheads="1" noChangeShapeType="1" noTextEdit="1"/>
              </p:cNvSpPr>
              <p:nvPr/>
            </p:nvSpPr>
            <p:spPr>
              <a:xfrm>
                <a:off x="1478906" y="1462433"/>
                <a:ext cx="8677595" cy="1262333"/>
              </a:xfrm>
              <a:prstGeom prst="rect">
                <a:avLst/>
              </a:prstGeom>
              <a:blipFill>
                <a:blip r:embed="rId4"/>
                <a:stretch>
                  <a:fillRect/>
                </a:stretch>
              </a:blipFill>
              <a:ln>
                <a:solidFill>
                  <a:schemeClr val="accent1"/>
                </a:solidFill>
              </a:ln>
            </p:spPr>
            <p:txBody>
              <a:bodyPr/>
              <a:lstStyle/>
              <a:p>
                <a:r>
                  <a:rPr lang="en-IN">
                    <a:noFill/>
                  </a:rPr>
                  <a:t> </a:t>
                </a:r>
              </a:p>
            </p:txBody>
          </p:sp>
        </mc:Fallback>
      </mc:AlternateContent>
      <p:cxnSp>
        <p:nvCxnSpPr>
          <p:cNvPr id="7" name="Connector: Curved 6">
            <a:extLst>
              <a:ext uri="{FF2B5EF4-FFF2-40B4-BE49-F238E27FC236}">
                <a16:creationId xmlns:a16="http://schemas.microsoft.com/office/drawing/2014/main" id="{E3BD82D9-A750-4A23-9259-7640165080FD}"/>
              </a:ext>
            </a:extLst>
          </p:cNvPr>
          <p:cNvCxnSpPr>
            <a:cxnSpLocks/>
            <a:endCxn id="9" idx="1"/>
          </p:cNvCxnSpPr>
          <p:nvPr/>
        </p:nvCxnSpPr>
        <p:spPr>
          <a:xfrm rot="5400000" flipH="1" flipV="1">
            <a:off x="7782796" y="1335216"/>
            <a:ext cx="2707822" cy="1924678"/>
          </a:xfrm>
          <a:prstGeom prst="curvedConnector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2AA330-9EA3-4405-BB1A-56BF31BA8061}"/>
              </a:ext>
            </a:extLst>
          </p:cNvPr>
          <p:cNvSpPr txBox="1"/>
          <p:nvPr/>
        </p:nvSpPr>
        <p:spPr>
          <a:xfrm>
            <a:off x="10099046" y="620478"/>
            <a:ext cx="1722782" cy="646331"/>
          </a:xfrm>
          <a:prstGeom prst="rect">
            <a:avLst/>
          </a:prstGeom>
          <a:noFill/>
          <a:ln>
            <a:solidFill>
              <a:schemeClr val="accent1"/>
            </a:solidFill>
          </a:ln>
        </p:spPr>
        <p:txBody>
          <a:bodyPr wrap="square" rtlCol="0">
            <a:spAutoFit/>
          </a:bodyPr>
          <a:lstStyle/>
          <a:p>
            <a:r>
              <a:rPr lang="en-US" dirty="0"/>
              <a:t>Use empirical MI</a:t>
            </a:r>
          </a:p>
        </p:txBody>
      </p:sp>
      <p:sp>
        <p:nvSpPr>
          <p:cNvPr id="10" name="TextBox 9">
            <a:extLst>
              <a:ext uri="{FF2B5EF4-FFF2-40B4-BE49-F238E27FC236}">
                <a16:creationId xmlns:a16="http://schemas.microsoft.com/office/drawing/2014/main" id="{B923827A-8BCC-44CA-B266-BC99395322C0}"/>
              </a:ext>
            </a:extLst>
          </p:cNvPr>
          <p:cNvSpPr txBox="1"/>
          <p:nvPr/>
        </p:nvSpPr>
        <p:spPr>
          <a:xfrm>
            <a:off x="777790" y="396250"/>
            <a:ext cx="7396578" cy="677108"/>
          </a:xfrm>
          <a:prstGeom prst="rect">
            <a:avLst/>
          </a:prstGeom>
          <a:noFill/>
        </p:spPr>
        <p:txBody>
          <a:bodyPr wrap="square" rtlCol="0">
            <a:spAutoFit/>
          </a:bodyPr>
          <a:lstStyle/>
          <a:p>
            <a:r>
              <a:rPr lang="en-US" sz="3800" b="1" dirty="0"/>
              <a:t>Chow-Liu Tree</a:t>
            </a:r>
            <a:endParaRPr lang="en-IN" sz="3800" b="1" dirty="0"/>
          </a:p>
        </p:txBody>
      </p:sp>
    </p:spTree>
    <p:extLst>
      <p:ext uri="{BB962C8B-B14F-4D97-AF65-F5344CB8AC3E}">
        <p14:creationId xmlns:p14="http://schemas.microsoft.com/office/powerpoint/2010/main" val="252086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B0EA-BE18-5140-96F5-9C2947CC5D6A}"/>
              </a:ext>
            </a:extLst>
          </p:cNvPr>
          <p:cNvSpPr>
            <a:spLocks noGrp="1"/>
          </p:cNvSpPr>
          <p:nvPr>
            <p:ph type="title"/>
          </p:nvPr>
        </p:nvSpPr>
        <p:spPr/>
        <p:txBody>
          <a:bodyPr>
            <a:normAutofit/>
          </a:bodyPr>
          <a:lstStyle/>
          <a:p>
            <a:r>
              <a:rPr lang="en-US" dirty="0"/>
              <a:t>P is Tree-structured</a:t>
            </a:r>
            <a:br>
              <a:rPr lang="en-US" dirty="0"/>
            </a:br>
            <a:r>
              <a:rPr lang="en-US" sz="3600" dirty="0"/>
              <a:t>Three-variable</a:t>
            </a:r>
            <a:r>
              <a:rPr lang="en-US" sz="4000" dirty="0"/>
              <a:t> </a:t>
            </a:r>
            <a:r>
              <a:rPr lang="en-US" sz="3600" dirty="0"/>
              <a:t>Case</a:t>
            </a:r>
          </a:p>
        </p:txBody>
      </p:sp>
      <p:sp>
        <p:nvSpPr>
          <p:cNvPr id="4" name="Oval 3">
            <a:extLst>
              <a:ext uri="{FF2B5EF4-FFF2-40B4-BE49-F238E27FC236}">
                <a16:creationId xmlns:a16="http://schemas.microsoft.com/office/drawing/2014/main" id="{CBD5FF29-0295-4D01-80B1-DBA462DC2277}"/>
              </a:ext>
            </a:extLst>
          </p:cNvPr>
          <p:cNvSpPr/>
          <p:nvPr/>
        </p:nvSpPr>
        <p:spPr>
          <a:xfrm>
            <a:off x="1890186" y="2268078"/>
            <a:ext cx="409898"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x</a:t>
            </a:r>
          </a:p>
        </p:txBody>
      </p:sp>
      <p:sp>
        <p:nvSpPr>
          <p:cNvPr id="5" name="Oval 4">
            <a:extLst>
              <a:ext uri="{FF2B5EF4-FFF2-40B4-BE49-F238E27FC236}">
                <a16:creationId xmlns:a16="http://schemas.microsoft.com/office/drawing/2014/main" id="{AF969417-C1DB-4D40-B7D1-E11B142F6D24}"/>
              </a:ext>
            </a:extLst>
          </p:cNvPr>
          <p:cNvSpPr/>
          <p:nvPr/>
        </p:nvSpPr>
        <p:spPr>
          <a:xfrm>
            <a:off x="1154647" y="3429001"/>
            <a:ext cx="390790" cy="366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y</a:t>
            </a:r>
          </a:p>
        </p:txBody>
      </p:sp>
      <p:sp>
        <p:nvSpPr>
          <p:cNvPr id="6" name="Oval 5">
            <a:extLst>
              <a:ext uri="{FF2B5EF4-FFF2-40B4-BE49-F238E27FC236}">
                <a16:creationId xmlns:a16="http://schemas.microsoft.com/office/drawing/2014/main" id="{745128C5-F927-46FA-A730-8BB138400240}"/>
              </a:ext>
            </a:extLst>
          </p:cNvPr>
          <p:cNvSpPr/>
          <p:nvPr/>
        </p:nvSpPr>
        <p:spPr>
          <a:xfrm>
            <a:off x="2442081" y="3429000"/>
            <a:ext cx="390790" cy="366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z</a:t>
            </a:r>
          </a:p>
        </p:txBody>
      </p:sp>
      <p:cxnSp>
        <p:nvCxnSpPr>
          <p:cNvPr id="11" name="Straight Connector 10">
            <a:extLst>
              <a:ext uri="{FF2B5EF4-FFF2-40B4-BE49-F238E27FC236}">
                <a16:creationId xmlns:a16="http://schemas.microsoft.com/office/drawing/2014/main" id="{BC391D57-7974-4412-A7AF-15B90615EEAA}"/>
              </a:ext>
            </a:extLst>
          </p:cNvPr>
          <p:cNvCxnSpPr>
            <a:cxnSpLocks/>
            <a:stCxn id="4" idx="3"/>
            <a:endCxn id="5" idx="0"/>
          </p:cNvCxnSpPr>
          <p:nvPr/>
        </p:nvCxnSpPr>
        <p:spPr>
          <a:xfrm flipH="1">
            <a:off x="1350042" y="2583323"/>
            <a:ext cx="600172" cy="8456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F2DC19C-5017-456E-A1F1-3D141FD36FFC}"/>
              </a:ext>
            </a:extLst>
          </p:cNvPr>
          <p:cNvCxnSpPr>
            <a:cxnSpLocks/>
            <a:stCxn id="6" idx="2"/>
            <a:endCxn id="5" idx="6"/>
          </p:cNvCxnSpPr>
          <p:nvPr/>
        </p:nvCxnSpPr>
        <p:spPr>
          <a:xfrm flipH="1">
            <a:off x="1545437" y="3612187"/>
            <a:ext cx="896644" cy="1"/>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7F982ED-0B9F-46A7-8040-27CBEF49E729}"/>
                  </a:ext>
                </a:extLst>
              </p:cNvPr>
              <p:cNvSpPr txBox="1"/>
              <p:nvPr/>
            </p:nvSpPr>
            <p:spPr>
              <a:xfrm>
                <a:off x="3241198" y="2183907"/>
                <a:ext cx="8450693" cy="4418902"/>
              </a:xfrm>
              <a:prstGeom prst="rect">
                <a:avLst/>
              </a:prstGeom>
              <a:noFill/>
            </p:spPr>
            <p:txBody>
              <a:bodyPr wrap="square" rtlCol="0">
                <a:spAutoFit/>
              </a:bodyPr>
              <a:lstStyle/>
              <a:p>
                <a:pPr marL="182880" marR="0" lvl="0" indent="-182880" algn="l" defTabSz="914400" rtl="0" eaLnBrk="1" fontAlgn="auto" latinLnBrk="0" hangingPunct="1">
                  <a:lnSpc>
                    <a:spcPct val="110000"/>
                  </a:lnSpc>
                  <a:spcBef>
                    <a:spcPts val="900"/>
                  </a:spcBef>
                  <a:spcAft>
                    <a:spcPts val="0"/>
                  </a:spcAft>
                  <a:buClr>
                    <a:srgbClr val="000000">
                      <a:lumMod val="85000"/>
                      <a:lumOff val="15000"/>
                    </a:srgbClr>
                  </a:buClr>
                  <a:buSzTx/>
                  <a:buFont typeface="Garamond" pitchFamily="18" charset="0"/>
                  <a:buChar char="◦"/>
                  <a:tabLst/>
                  <a:defRPr/>
                </a:pPr>
                <a:r>
                  <a:rPr kumimoji="0" lang="en-US" sz="2400" b="0" u="none" strike="noStrike" kern="1200" cap="none" spc="0" normalizeH="0" baseline="0" noProof="0" dirty="0">
                    <a:ln>
                      <a:noFill/>
                    </a:ln>
                    <a:solidFill>
                      <a:srgbClr val="000000"/>
                    </a:solidFill>
                    <a:effectLst/>
                    <a:uLnTx/>
                    <a:uFillTx/>
                  </a:rPr>
                  <a:t>Suppose </a:t>
                </a:r>
                <a14:m>
                  <m:oMath xmlns:m="http://schemas.openxmlformats.org/officeDocument/2006/math">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𝑇</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1</m:t>
                        </m:r>
                      </m:sub>
                    </m:sSub>
                  </m:oMath>
                </a14:m>
                <a:r>
                  <a:rPr kumimoji="0" lang="en-US" sz="2400" b="0" i="0" u="none" strike="noStrike" kern="1200" cap="none" spc="0" normalizeH="0" baseline="0" noProof="0" dirty="0">
                    <a:ln>
                      <a:noFill/>
                    </a:ln>
                    <a:solidFill>
                      <a:srgbClr val="000000"/>
                    </a:solidFill>
                    <a:effectLst/>
                    <a:uLnTx/>
                    <a:uFillTx/>
                  </a:rPr>
                  <a:t> is the </a:t>
                </a:r>
                <a:r>
                  <a:rPr kumimoji="0" lang="en-US" sz="2400" b="0" i="0" u="sng" strike="noStrike" kern="1200" cap="none" spc="0" normalizeH="0" baseline="0" noProof="0" dirty="0">
                    <a:ln>
                      <a:noFill/>
                    </a:ln>
                    <a:solidFill>
                      <a:srgbClr val="000000"/>
                    </a:solidFill>
                    <a:effectLst/>
                    <a:uLnTx/>
                    <a:uFillTx/>
                  </a:rPr>
                  <a:t>true</a:t>
                </a:r>
                <a:r>
                  <a:rPr kumimoji="0" lang="en-US" sz="2400" b="0" i="0" u="none" strike="noStrike" kern="1200" cap="none" spc="0" normalizeH="0" baseline="0" noProof="0" dirty="0">
                    <a:ln>
                      <a:noFill/>
                    </a:ln>
                    <a:solidFill>
                      <a:srgbClr val="000000"/>
                    </a:solidFill>
                    <a:effectLst/>
                    <a:uLnTx/>
                    <a:uFillTx/>
                  </a:rPr>
                  <a:t> tree, </a:t>
                </a:r>
                <a14:m>
                  <m:oMath xmlns:m="http://schemas.openxmlformats.org/officeDocument/2006/math">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𝑇</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2</m:t>
                        </m:r>
                      </m:sub>
                    </m:sSub>
                  </m:oMath>
                </a14:m>
                <a:r>
                  <a:rPr kumimoji="0" lang="en-US" sz="2400" b="0" i="0" u="none" strike="noStrike" kern="1200" cap="none" spc="0" normalizeH="0" baseline="0" noProof="0" dirty="0">
                    <a:ln>
                      <a:noFill/>
                    </a:ln>
                    <a:solidFill>
                      <a:srgbClr val="000000"/>
                    </a:solidFill>
                    <a:effectLst/>
                    <a:uLnTx/>
                    <a:uFillTx/>
                  </a:rPr>
                  <a:t> the </a:t>
                </a:r>
                <a:r>
                  <a:rPr kumimoji="0" lang="en-US" sz="2400" b="0" i="0" u="sng" strike="noStrike" kern="1200" cap="none" spc="0" normalizeH="0" baseline="0" noProof="0" dirty="0">
                    <a:ln>
                      <a:noFill/>
                    </a:ln>
                    <a:solidFill>
                      <a:srgbClr val="000000"/>
                    </a:solidFill>
                    <a:effectLst/>
                    <a:uLnTx/>
                    <a:uFillTx/>
                  </a:rPr>
                  <a:t>output</a:t>
                </a:r>
                <a:r>
                  <a:rPr kumimoji="0" lang="en-US" sz="2400" b="0" i="0" u="none" strike="noStrike" kern="1200" cap="none" spc="0" normalizeH="0" baseline="0" noProof="0" dirty="0">
                    <a:ln>
                      <a:noFill/>
                    </a:ln>
                    <a:solidFill>
                      <a:srgbClr val="000000"/>
                    </a:solidFill>
                    <a:effectLst/>
                    <a:uLnTx/>
                    <a:uFillTx/>
                  </a:rPr>
                  <a:t> tree.</a:t>
                </a:r>
              </a:p>
              <a:p>
                <a:pPr marL="182880" marR="0" lvl="0" indent="-182880" algn="l" defTabSz="914400" rtl="0" eaLnBrk="1" fontAlgn="auto" latinLnBrk="0" hangingPunct="1">
                  <a:lnSpc>
                    <a:spcPct val="110000"/>
                  </a:lnSpc>
                  <a:spcBef>
                    <a:spcPts val="900"/>
                  </a:spcBef>
                  <a:spcAft>
                    <a:spcPts val="0"/>
                  </a:spcAft>
                  <a:buClr>
                    <a:srgbClr val="000000">
                      <a:lumMod val="85000"/>
                      <a:lumOff val="15000"/>
                    </a:srgbClr>
                  </a:buClr>
                  <a:buSzTx/>
                  <a:buFont typeface="Garamond" pitchFamily="18" charset="0"/>
                  <a:buChar char="◦"/>
                  <a:tabLst/>
                  <a:defRPr/>
                </a:pPr>
                <a14:m>
                  <m:oMath xmlns:m="http://schemas.openxmlformats.org/officeDocument/2006/math">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𝐾𝐿</m:t>
                    </m:r>
                    <m:d>
                      <m:d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d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𝑃</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𝑃</m:t>
                            </m:r>
                          </m:e>
                          <m:sub>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𝑇</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2</m:t>
                                </m:r>
                              </m:sub>
                            </m:sSub>
                          </m:sub>
                        </m:sSub>
                      </m:e>
                    </m:d>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𝐼</m:t>
                    </m:r>
                    <m:d>
                      <m:d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d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𝑋</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𝑌</m:t>
                        </m:r>
                      </m:e>
                    </m:d>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𝐼</m:t>
                    </m:r>
                    <m:d>
                      <m:d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d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𝑋</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𝑍</m:t>
                        </m:r>
                      </m:e>
                    </m:d>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m:t>
                    </m:r>
                  </m:oMath>
                </a14:m>
                <a:endParaRPr kumimoji="0" lang="en-US" sz="2400" b="0" i="0" u="none" strike="noStrike" kern="1200" cap="none" spc="0" normalizeH="0" baseline="0" noProof="0" dirty="0">
                  <a:ln>
                    <a:noFill/>
                  </a:ln>
                  <a:solidFill>
                    <a:srgbClr val="000000"/>
                  </a:solidFill>
                  <a:effectLst/>
                  <a:uLnTx/>
                  <a:uFillTx/>
                </a:endParaRPr>
              </a:p>
              <a:p>
                <a:pPr marL="182880" lvl="0" indent="-182880">
                  <a:lnSpc>
                    <a:spcPct val="110000"/>
                  </a:lnSpc>
                  <a:spcBef>
                    <a:spcPts val="900"/>
                  </a:spcBef>
                  <a:buClr>
                    <a:srgbClr val="000000">
                      <a:lumMod val="85000"/>
                      <a:lumOff val="15000"/>
                    </a:srgbClr>
                  </a:buClr>
                  <a:buFont typeface="Garamond" pitchFamily="18" charset="0"/>
                  <a:buChar char="◦"/>
                  <a:defRPr/>
                </a:pPr>
                <a:r>
                  <a:rPr lang="en-US" sz="2400" b="1" u="sng" dirty="0">
                    <a:solidFill>
                      <a:srgbClr val="000000"/>
                    </a:solidFill>
                  </a:rPr>
                  <a:t>Claim</a:t>
                </a:r>
                <a:r>
                  <a:rPr lang="en-US" sz="2400" dirty="0">
                    <a:solidFill>
                      <a:srgbClr val="000000"/>
                    </a:solidFill>
                  </a:rPr>
                  <a:t>: If </a:t>
                </a:r>
                <a14:m>
                  <m:oMath xmlns:m="http://schemas.openxmlformats.org/officeDocument/2006/math">
                    <m:r>
                      <a:rPr lang="en-US" sz="2400" b="0" i="1" smtClean="0">
                        <a:solidFill>
                          <a:srgbClr val="000000"/>
                        </a:solidFill>
                        <a:latin typeface="Cambria Math" panose="02040503050406030204" pitchFamily="18" charset="0"/>
                      </a:rPr>
                      <m:t>𝐼</m:t>
                    </m:r>
                    <m:d>
                      <m:dPr>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𝑋</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𝑌</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𝐼</m:t>
                    </m:r>
                    <m:d>
                      <m:dPr>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𝑋</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𝑍</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𝜀</m:t>
                    </m:r>
                  </m:oMath>
                </a14:m>
                <a:r>
                  <a:rPr kumimoji="0" lang="en-US" sz="2400" b="0" i="0" u="none" strike="noStrike" kern="1200" cap="none" spc="0" normalizeH="0" baseline="0" noProof="0" dirty="0">
                    <a:ln>
                      <a:noFill/>
                    </a:ln>
                    <a:solidFill>
                      <a:srgbClr val="000000"/>
                    </a:solidFill>
                    <a:effectLst/>
                    <a:uLnTx/>
                    <a:uFillTx/>
                  </a:rPr>
                  <a:t>, then with </a:t>
                </a:r>
                <a14:m>
                  <m:oMath xmlns:m="http://schemas.openxmlformats.org/officeDocument/2006/math">
                    <m:acc>
                      <m:accPr>
                        <m:chr m:val="̃"/>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acc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𝑂</m:t>
                        </m:r>
                      </m:e>
                    </m:acc>
                    <m:d>
                      <m:d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dPr>
                      <m:e>
                        <m:f>
                          <m:f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fPr>
                          <m:num>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1</m:t>
                            </m:r>
                          </m:num>
                          <m:den>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𝜖</m:t>
                            </m:r>
                          </m:den>
                        </m:f>
                      </m:e>
                    </m:d>
                  </m:oMath>
                </a14:m>
                <a:r>
                  <a:rPr kumimoji="0" lang="en-US" sz="2400" b="0" i="0" u="none" strike="noStrike" kern="1200" cap="none" spc="0" normalizeH="0" baseline="0" noProof="0" dirty="0">
                    <a:ln>
                      <a:noFill/>
                    </a:ln>
                    <a:solidFill>
                      <a:srgbClr val="000000"/>
                    </a:solidFill>
                    <a:effectLst/>
                    <a:uLnTx/>
                    <a:uFillTx/>
                  </a:rPr>
                  <a:t> samples, </a:t>
                </a:r>
                <a14:m>
                  <m:oMath xmlns:m="http://schemas.openxmlformats.org/officeDocument/2006/math">
                    <m:r>
                      <a:rPr lang="en-US" sz="2400" i="1">
                        <a:solidFill>
                          <a:srgbClr val="000000"/>
                        </a:solidFill>
                        <a:latin typeface="Cambria Math" panose="02040503050406030204" pitchFamily="18" charset="0"/>
                      </a:rPr>
                      <m:t>𝐼</m:t>
                    </m:r>
                    <m:d>
                      <m:dPr>
                        <m:ctrlPr>
                          <a:rPr lang="en-US" sz="2400" i="1">
                            <a:solidFill>
                              <a:srgbClr val="000000"/>
                            </a:solidFill>
                            <a:latin typeface="Cambria Math" panose="02040503050406030204" pitchFamily="18" charset="0"/>
                          </a:rPr>
                        </m:ctrlPr>
                      </m:d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𝑋</m:t>
                            </m:r>
                          </m:e>
                        </m:acc>
                        <m:r>
                          <a:rPr lang="en-US" sz="2400" i="1">
                            <a:solidFill>
                              <a:srgbClr val="000000"/>
                            </a:solidFill>
                            <a:latin typeface="Cambria Math" panose="02040503050406030204" pitchFamily="18" charset="0"/>
                          </a:rPr>
                          <m:t>;</m:t>
                        </m:r>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𝑌</m:t>
                            </m:r>
                          </m:e>
                        </m:acc>
                      </m:e>
                    </m:d>
                    <m:r>
                      <a:rPr lang="en-US" sz="2400" b="0" i="0" smtClean="0">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𝐼</m:t>
                    </m:r>
                    <m:d>
                      <m:dPr>
                        <m:ctrlPr>
                          <a:rPr lang="en-US" sz="2400" i="1">
                            <a:solidFill>
                              <a:srgbClr val="000000"/>
                            </a:solidFill>
                            <a:latin typeface="Cambria Math" panose="02040503050406030204" pitchFamily="18" charset="0"/>
                          </a:rPr>
                        </m:ctrlPr>
                      </m:d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𝑋</m:t>
                            </m:r>
                          </m:e>
                        </m:acc>
                        <m:r>
                          <a:rPr lang="en-US" sz="2400" i="1">
                            <a:solidFill>
                              <a:srgbClr val="000000"/>
                            </a:solidFill>
                            <a:latin typeface="Cambria Math" panose="02040503050406030204" pitchFamily="18" charset="0"/>
                          </a:rPr>
                          <m:t>;</m:t>
                        </m:r>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𝑍</m:t>
                            </m:r>
                          </m:e>
                        </m:acc>
                      </m:e>
                    </m:d>
                    <m:r>
                      <a:rPr lang="en-US" sz="2400" b="0" i="1" smtClean="0">
                        <a:solidFill>
                          <a:srgbClr val="000000"/>
                        </a:solidFill>
                        <a:latin typeface="Cambria Math" panose="02040503050406030204" pitchFamily="18" charset="0"/>
                      </a:rPr>
                      <m:t>&gt;0</m:t>
                    </m:r>
                  </m:oMath>
                </a14:m>
                <a:r>
                  <a:rPr lang="en-US" sz="2400" dirty="0">
                    <a:solidFill>
                      <a:srgbClr val="000000"/>
                    </a:solidFill>
                  </a:rPr>
                  <a:t>.</a:t>
                </a:r>
              </a:p>
              <a:p>
                <a:pPr marL="182880" indent="-182880">
                  <a:lnSpc>
                    <a:spcPct val="110000"/>
                  </a:lnSpc>
                  <a:spcBef>
                    <a:spcPts val="900"/>
                  </a:spcBef>
                  <a:buClr>
                    <a:srgbClr val="000000">
                      <a:lumMod val="85000"/>
                      <a:lumOff val="15000"/>
                    </a:srgbClr>
                  </a:buClr>
                  <a:buFont typeface="Garamond" pitchFamily="18" charset="0"/>
                  <a:buChar char="◦"/>
                  <a:defRPr/>
                </a:pPr>
                <a:r>
                  <a:rPr kumimoji="0" lang="en-US" sz="2400" b="0" i="1" strike="noStrike" kern="1200" cap="none" spc="0" normalizeH="0" baseline="0" noProof="0" dirty="0">
                    <a:ln>
                      <a:noFill/>
                    </a:ln>
                    <a:solidFill>
                      <a:srgbClr val="000000"/>
                    </a:solidFill>
                    <a:effectLst/>
                    <a:uLnTx/>
                    <a:uFillTx/>
                  </a:rPr>
                  <a:t>Difference</a:t>
                </a:r>
                <a:r>
                  <a:rPr kumimoji="0" lang="en-US" sz="2400" b="0" i="0" u="none" strike="noStrike" kern="1200" cap="none" spc="0" normalizeH="0" baseline="0" noProof="0" dirty="0">
                    <a:ln>
                      <a:noFill/>
                    </a:ln>
                    <a:solidFill>
                      <a:srgbClr val="000000"/>
                    </a:solidFill>
                    <a:effectLst/>
                    <a:uLnTx/>
                    <a:uFillTx/>
                  </a:rPr>
                  <a:t> is easier to </a:t>
                </a:r>
                <a:r>
                  <a:rPr kumimoji="0" lang="en-US" sz="2400" b="0" u="none" strike="noStrike" kern="1200" cap="none" spc="0" normalizeH="0" baseline="0" noProof="0" dirty="0">
                    <a:ln>
                      <a:noFill/>
                    </a:ln>
                    <a:solidFill>
                      <a:srgbClr val="000000"/>
                    </a:solidFill>
                    <a:effectLst/>
                    <a:uLnTx/>
                    <a:uFillTx/>
                  </a:rPr>
                  <a:t>learn</a:t>
                </a:r>
                <a:r>
                  <a:rPr kumimoji="0" lang="en-US" sz="2400" b="0" i="0" u="none" strike="noStrike" kern="1200" cap="none" spc="0" normalizeH="0" baseline="0" noProof="0" dirty="0">
                    <a:ln>
                      <a:noFill/>
                    </a:ln>
                    <a:solidFill>
                      <a:srgbClr val="000000"/>
                    </a:solidFill>
                    <a:effectLst/>
                    <a:uLnTx/>
                    <a:uFillTx/>
                  </a:rPr>
                  <a:t> than to </a:t>
                </a:r>
                <a:r>
                  <a:rPr kumimoji="0" lang="en-US" sz="2400" b="0" u="none" strike="noStrike" kern="1200" cap="none" spc="0" normalizeH="0" baseline="0" noProof="0" dirty="0">
                    <a:ln>
                      <a:noFill/>
                    </a:ln>
                    <a:solidFill>
                      <a:srgbClr val="000000"/>
                    </a:solidFill>
                    <a:effectLst/>
                    <a:uLnTx/>
                    <a:uFillTx/>
                  </a:rPr>
                  <a:t>learn</a:t>
                </a:r>
                <a:r>
                  <a:rPr kumimoji="0" lang="en-US" sz="2400" b="0" i="0" u="none" strike="noStrike" kern="1200" cap="none" spc="0" normalizeH="0" baseline="0" noProof="0" dirty="0">
                    <a:ln>
                      <a:noFill/>
                    </a:ln>
                    <a:solidFill>
                      <a:srgbClr val="000000"/>
                    </a:solidFill>
                    <a:effectLst/>
                    <a:uLnTx/>
                    <a:uFillTx/>
                  </a:rPr>
                  <a:t> individually!</a:t>
                </a:r>
              </a:p>
              <a:p>
                <a:pPr marL="640080" lvl="1" indent="-182880">
                  <a:lnSpc>
                    <a:spcPct val="110000"/>
                  </a:lnSpc>
                  <a:spcBef>
                    <a:spcPts val="900"/>
                  </a:spcBef>
                  <a:buClr>
                    <a:srgbClr val="000000">
                      <a:lumMod val="85000"/>
                      <a:lumOff val="15000"/>
                    </a:srgbClr>
                  </a:buClr>
                  <a:buFont typeface="Garamond" pitchFamily="18" charset="0"/>
                  <a:buChar char="◦"/>
                  <a:defRPr/>
                </a:pPr>
                <a:r>
                  <a:rPr lang="en-US" sz="2400" dirty="0">
                    <a:solidFill>
                      <a:srgbClr val="000000"/>
                    </a:solidFill>
                  </a:rPr>
                  <a:t>Additive </a:t>
                </a:r>
                <a14:m>
                  <m:oMath xmlns:m="http://schemas.openxmlformats.org/officeDocument/2006/math">
                    <m:r>
                      <a:rPr lang="en-US" sz="2400" b="0" i="1" smtClean="0">
                        <a:solidFill>
                          <a:srgbClr val="000000"/>
                        </a:solidFill>
                        <a:latin typeface="Cambria Math" panose="02040503050406030204" pitchFamily="18" charset="0"/>
                      </a:rPr>
                      <m:t>𝜖</m:t>
                    </m:r>
                  </m:oMath>
                </a14:m>
                <a:r>
                  <a:rPr lang="en-US" sz="2400" dirty="0">
                    <a:solidFill>
                      <a:srgbClr val="000000"/>
                    </a:solidFill>
                  </a:rPr>
                  <a:t>-estimation for </a:t>
                </a:r>
                <a14:m>
                  <m:oMath xmlns:m="http://schemas.openxmlformats.org/officeDocument/2006/math">
                    <m:r>
                      <a:rPr lang="en-US" sz="2400" b="0" i="1" smtClean="0">
                        <a:solidFill>
                          <a:srgbClr val="000000"/>
                        </a:solidFill>
                        <a:latin typeface="Cambria Math" panose="02040503050406030204" pitchFamily="18" charset="0"/>
                      </a:rPr>
                      <m:t>𝐼</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𝑋</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𝑌</m:t>
                    </m:r>
                    <m:r>
                      <a:rPr lang="en-US" sz="2400" b="0" i="1" smtClean="0">
                        <a:solidFill>
                          <a:srgbClr val="000000"/>
                        </a:solidFill>
                        <a:latin typeface="Cambria Math" panose="02040503050406030204" pitchFamily="18" charset="0"/>
                      </a:rPr>
                      <m:t>)</m:t>
                    </m:r>
                  </m:oMath>
                </a14:m>
                <a:r>
                  <a:rPr lang="en-US" sz="2400" dirty="0">
                    <a:solidFill>
                      <a:srgbClr val="000000"/>
                    </a:solidFill>
                  </a:rPr>
                  <a:t> and </a:t>
                </a:r>
                <a14:m>
                  <m:oMath xmlns:m="http://schemas.openxmlformats.org/officeDocument/2006/math">
                    <m:r>
                      <a:rPr lang="en-US" sz="2400" b="0" i="1" smtClean="0">
                        <a:solidFill>
                          <a:srgbClr val="000000"/>
                        </a:solidFill>
                        <a:latin typeface="Cambria Math" panose="02040503050406030204" pitchFamily="18" charset="0"/>
                      </a:rPr>
                      <m:t>𝐼</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𝑋</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𝑍</m:t>
                    </m:r>
                    <m:r>
                      <a:rPr lang="en-US" sz="2400" b="0" i="1" smtClean="0">
                        <a:solidFill>
                          <a:srgbClr val="000000"/>
                        </a:solidFill>
                        <a:latin typeface="Cambria Math" panose="02040503050406030204" pitchFamily="18" charset="0"/>
                      </a:rPr>
                      <m:t>)</m:t>
                    </m:r>
                  </m:oMath>
                </a14:m>
                <a:r>
                  <a:rPr lang="en-US" sz="2400" dirty="0">
                    <a:solidFill>
                      <a:srgbClr val="000000"/>
                    </a:solidFill>
                  </a:rPr>
                  <a:t> individually </a:t>
                </a:r>
                <a:r>
                  <a:rPr lang="en-US" sz="2400" u="sng" dirty="0">
                    <a:solidFill>
                      <a:srgbClr val="000000"/>
                    </a:solidFill>
                  </a:rPr>
                  <a:t>needs</a:t>
                </a:r>
                <a:r>
                  <a:rPr lang="en-US" sz="2400" dirty="0">
                    <a:solidFill>
                      <a:srgbClr val="000000"/>
                    </a:solidFill>
                  </a:rPr>
                  <a:t> </a:t>
                </a:r>
                <a14:m>
                  <m:oMath xmlns:m="http://schemas.openxmlformats.org/officeDocument/2006/math">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m:t>
                    </m:r>
                    <m:r>
                      <m:rPr>
                        <m:sty m:val="p"/>
                      </m:rPr>
                      <a:rPr kumimoji="0" lang="en-US" sz="2400" b="0" i="0" u="none" strike="noStrike" kern="1200" cap="none" spc="0" normalizeH="0" baseline="0" noProof="0" smtClean="0">
                        <a:ln>
                          <a:noFill/>
                        </a:ln>
                        <a:solidFill>
                          <a:srgbClr val="000000"/>
                        </a:solidFill>
                        <a:effectLst/>
                        <a:uLnTx/>
                        <a:uFillTx/>
                        <a:latin typeface="Cambria Math" panose="02040503050406030204" pitchFamily="18" charset="0"/>
                      </a:rPr>
                      <m:t>Ω</m:t>
                    </m:r>
                    <m:d>
                      <m:d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dPr>
                      <m:e>
                        <m:f>
                          <m:f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fPr>
                          <m:num>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1</m:t>
                            </m:r>
                          </m:num>
                          <m:den>
                            <m:sSup>
                              <m:sSup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ctrlPr>
                              </m:sSup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𝜖</m:t>
                                </m:r>
                              </m:e>
                              <m:sup>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rPr>
                                  <m:t>2</m:t>
                                </m:r>
                              </m:sup>
                            </m:sSup>
                          </m:den>
                        </m:f>
                      </m:e>
                    </m:d>
                  </m:oMath>
                </a14:m>
                <a:r>
                  <a:rPr kumimoji="0" lang="en-US" sz="2400" b="0" i="0" u="none" strike="noStrike" kern="1200" cap="none" spc="0" normalizeH="0" baseline="0" noProof="0" dirty="0">
                    <a:ln>
                      <a:noFill/>
                    </a:ln>
                    <a:solidFill>
                      <a:srgbClr val="000000"/>
                    </a:solidFill>
                    <a:effectLst/>
                    <a:uLnTx/>
                    <a:uFillTx/>
                  </a:rPr>
                  <a:t> samples.</a:t>
                </a:r>
              </a:p>
              <a:p>
                <a:pPr marL="182880" indent="-182880">
                  <a:lnSpc>
                    <a:spcPct val="110000"/>
                  </a:lnSpc>
                  <a:spcBef>
                    <a:spcPts val="900"/>
                  </a:spcBef>
                  <a:buClr>
                    <a:srgbClr val="000000">
                      <a:lumMod val="85000"/>
                      <a:lumOff val="15000"/>
                    </a:srgbClr>
                  </a:buClr>
                  <a:buFont typeface="Garamond" pitchFamily="18" charset="0"/>
                  <a:buChar char="◦"/>
                  <a:defRPr/>
                </a:pPr>
                <a:endParaRPr kumimoji="0" lang="en-US" sz="2400" b="0" i="0" u="none" strike="noStrike" kern="1200" cap="none" spc="0" normalizeH="0" baseline="0" noProof="0" dirty="0">
                  <a:ln>
                    <a:noFill/>
                  </a:ln>
                  <a:solidFill>
                    <a:srgbClr val="000000"/>
                  </a:solidFill>
                  <a:effectLst/>
                  <a:uLnTx/>
                  <a:uFillTx/>
                </a:endParaRPr>
              </a:p>
            </p:txBody>
          </p:sp>
        </mc:Choice>
        <mc:Fallback xmlns="">
          <p:sp>
            <p:nvSpPr>
              <p:cNvPr id="25" name="TextBox 24">
                <a:extLst>
                  <a:ext uri="{FF2B5EF4-FFF2-40B4-BE49-F238E27FC236}">
                    <a16:creationId xmlns:a16="http://schemas.microsoft.com/office/drawing/2014/main" id="{77F982ED-0B9F-46A7-8040-27CBEF49E729}"/>
                  </a:ext>
                </a:extLst>
              </p:cNvPr>
              <p:cNvSpPr txBox="1">
                <a:spLocks noRot="1" noChangeAspect="1" noMove="1" noResize="1" noEditPoints="1" noAdjustHandles="1" noChangeArrowheads="1" noChangeShapeType="1" noTextEdit="1"/>
              </p:cNvSpPr>
              <p:nvPr/>
            </p:nvSpPr>
            <p:spPr>
              <a:xfrm>
                <a:off x="3241198" y="2183907"/>
                <a:ext cx="8450693" cy="4418902"/>
              </a:xfrm>
              <a:prstGeom prst="rect">
                <a:avLst/>
              </a:prstGeom>
              <a:blipFill>
                <a:blip r:embed="rId3"/>
                <a:stretch>
                  <a:fillRect l="-1010" t="-6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20FED8E-34E9-4BFC-96AF-A5269E6FE86F}"/>
                  </a:ext>
                </a:extLst>
              </p:cNvPr>
              <p:cNvSpPr txBox="1"/>
              <p:nvPr/>
            </p:nvSpPr>
            <p:spPr>
              <a:xfrm>
                <a:off x="1776210" y="3663366"/>
                <a:ext cx="523874" cy="6155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400" b="0" i="1" smtClean="0">
                              <a:latin typeface="Cambria Math" panose="02040503050406030204" pitchFamily="18" charset="0"/>
                            </a:rPr>
                          </m:ctrlPr>
                        </m:sSubPr>
                        <m:e>
                          <m:r>
                            <a:rPr lang="en-US" sz="3400" b="0" i="1" smtClean="0">
                              <a:latin typeface="Cambria Math" panose="02040503050406030204" pitchFamily="18" charset="0"/>
                            </a:rPr>
                            <m:t>𝑇</m:t>
                          </m:r>
                        </m:e>
                        <m:sub>
                          <m:r>
                            <a:rPr lang="en-US" sz="3400" b="0" i="1" smtClean="0">
                              <a:latin typeface="Cambria Math" panose="02040503050406030204" pitchFamily="18" charset="0"/>
                            </a:rPr>
                            <m:t>1</m:t>
                          </m:r>
                        </m:sub>
                      </m:sSub>
                    </m:oMath>
                  </m:oMathPara>
                </a14:m>
                <a:endParaRPr lang="en-US" sz="3400" dirty="0"/>
              </a:p>
            </p:txBody>
          </p:sp>
        </mc:Choice>
        <mc:Fallback xmlns="">
          <p:sp>
            <p:nvSpPr>
              <p:cNvPr id="3" name="TextBox 2">
                <a:extLst>
                  <a:ext uri="{FF2B5EF4-FFF2-40B4-BE49-F238E27FC236}">
                    <a16:creationId xmlns:a16="http://schemas.microsoft.com/office/drawing/2014/main" id="{D20FED8E-34E9-4BFC-96AF-A5269E6FE86F}"/>
                  </a:ext>
                </a:extLst>
              </p:cNvPr>
              <p:cNvSpPr txBox="1">
                <a:spLocks noRot="1" noChangeAspect="1" noMove="1" noResize="1" noEditPoints="1" noAdjustHandles="1" noChangeArrowheads="1" noChangeShapeType="1" noTextEdit="1"/>
              </p:cNvSpPr>
              <p:nvPr/>
            </p:nvSpPr>
            <p:spPr>
              <a:xfrm>
                <a:off x="1776210" y="3663366"/>
                <a:ext cx="523874" cy="61555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05F519C-4F8E-4825-B0D5-A5A7680B8A0A}"/>
                  </a:ext>
                </a:extLst>
              </p:cNvPr>
              <p:cNvSpPr txBox="1"/>
              <p:nvPr/>
            </p:nvSpPr>
            <p:spPr>
              <a:xfrm>
                <a:off x="1745219" y="6123543"/>
                <a:ext cx="523874" cy="6155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400" b="0" i="1" smtClean="0">
                              <a:latin typeface="Cambria Math" panose="02040503050406030204" pitchFamily="18" charset="0"/>
                            </a:rPr>
                          </m:ctrlPr>
                        </m:sSubPr>
                        <m:e>
                          <m:r>
                            <a:rPr lang="en-US" sz="3400" b="0" i="1" smtClean="0">
                              <a:latin typeface="Cambria Math" panose="02040503050406030204" pitchFamily="18" charset="0"/>
                            </a:rPr>
                            <m:t>𝑇</m:t>
                          </m:r>
                        </m:e>
                        <m:sub>
                          <m:r>
                            <a:rPr lang="en-US" sz="3400" b="0" i="1" smtClean="0">
                              <a:latin typeface="Cambria Math" panose="02040503050406030204" pitchFamily="18" charset="0"/>
                            </a:rPr>
                            <m:t>2</m:t>
                          </m:r>
                        </m:sub>
                      </m:sSub>
                    </m:oMath>
                  </m:oMathPara>
                </a14:m>
                <a:endParaRPr lang="en-US" sz="3400" dirty="0"/>
              </a:p>
            </p:txBody>
          </p:sp>
        </mc:Choice>
        <mc:Fallback xmlns="">
          <p:sp>
            <p:nvSpPr>
              <p:cNvPr id="15" name="TextBox 14">
                <a:extLst>
                  <a:ext uri="{FF2B5EF4-FFF2-40B4-BE49-F238E27FC236}">
                    <a16:creationId xmlns:a16="http://schemas.microsoft.com/office/drawing/2014/main" id="{C05F519C-4F8E-4825-B0D5-A5A7680B8A0A}"/>
                  </a:ext>
                </a:extLst>
              </p:cNvPr>
              <p:cNvSpPr txBox="1">
                <a:spLocks noRot="1" noChangeAspect="1" noMove="1" noResize="1" noEditPoints="1" noAdjustHandles="1" noChangeArrowheads="1" noChangeShapeType="1" noTextEdit="1"/>
              </p:cNvSpPr>
              <p:nvPr/>
            </p:nvSpPr>
            <p:spPr>
              <a:xfrm>
                <a:off x="1745219" y="6123543"/>
                <a:ext cx="523874" cy="615553"/>
              </a:xfrm>
              <a:prstGeom prst="rect">
                <a:avLst/>
              </a:prstGeom>
              <a:blipFill>
                <a:blip r:embed="rId5"/>
                <a:stretch>
                  <a:fillRect/>
                </a:stretch>
              </a:blipFill>
            </p:spPr>
            <p:txBody>
              <a:bodyPr/>
              <a:lstStyle/>
              <a:p>
                <a:r>
                  <a:rPr lang="en-IN">
                    <a:noFill/>
                  </a:rPr>
                  <a:t> </a:t>
                </a:r>
              </a:p>
            </p:txBody>
          </p:sp>
        </mc:Fallback>
      </mc:AlternateContent>
      <p:sp>
        <p:nvSpPr>
          <p:cNvPr id="10" name="Slide Number Placeholder 9">
            <a:extLst>
              <a:ext uri="{FF2B5EF4-FFF2-40B4-BE49-F238E27FC236}">
                <a16:creationId xmlns:a16="http://schemas.microsoft.com/office/drawing/2014/main" id="{919CC375-3483-4F08-B153-DB254B34E5EC}"/>
              </a:ext>
            </a:extLst>
          </p:cNvPr>
          <p:cNvSpPr>
            <a:spLocks noGrp="1"/>
          </p:cNvSpPr>
          <p:nvPr>
            <p:ph type="sldNum" sz="quarter" idx="12"/>
          </p:nvPr>
        </p:nvSpPr>
        <p:spPr/>
        <p:txBody>
          <a:bodyPr/>
          <a:lstStyle/>
          <a:p>
            <a:fld id="{34B7E4EF-A1BD-40F4-AB7B-04F084DD991D}" type="slidenum">
              <a:rPr lang="en-US" smtClean="0"/>
              <a:t>21</a:t>
            </a:fld>
            <a:endParaRPr lang="en-US"/>
          </a:p>
        </p:txBody>
      </p:sp>
      <p:sp>
        <p:nvSpPr>
          <p:cNvPr id="22" name="Oval 21">
            <a:extLst>
              <a:ext uri="{FF2B5EF4-FFF2-40B4-BE49-F238E27FC236}">
                <a16:creationId xmlns:a16="http://schemas.microsoft.com/office/drawing/2014/main" id="{412EE031-ECD0-416A-9C28-07AD00EA7B29}"/>
              </a:ext>
            </a:extLst>
          </p:cNvPr>
          <p:cNvSpPr/>
          <p:nvPr/>
        </p:nvSpPr>
        <p:spPr>
          <a:xfrm>
            <a:off x="1876887" y="4727954"/>
            <a:ext cx="409898"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x</a:t>
            </a:r>
          </a:p>
        </p:txBody>
      </p:sp>
      <p:sp>
        <p:nvSpPr>
          <p:cNvPr id="23" name="Oval 22">
            <a:extLst>
              <a:ext uri="{FF2B5EF4-FFF2-40B4-BE49-F238E27FC236}">
                <a16:creationId xmlns:a16="http://schemas.microsoft.com/office/drawing/2014/main" id="{97654A81-70FE-4A18-A91A-A0912D07BAE1}"/>
              </a:ext>
            </a:extLst>
          </p:cNvPr>
          <p:cNvSpPr/>
          <p:nvPr/>
        </p:nvSpPr>
        <p:spPr>
          <a:xfrm>
            <a:off x="1141348" y="5888877"/>
            <a:ext cx="390790" cy="366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y</a:t>
            </a:r>
          </a:p>
        </p:txBody>
      </p:sp>
      <p:sp>
        <p:nvSpPr>
          <p:cNvPr id="24" name="Oval 23">
            <a:extLst>
              <a:ext uri="{FF2B5EF4-FFF2-40B4-BE49-F238E27FC236}">
                <a16:creationId xmlns:a16="http://schemas.microsoft.com/office/drawing/2014/main" id="{945F70EC-EA67-4EC1-A4C3-BB22A5219C0D}"/>
              </a:ext>
            </a:extLst>
          </p:cNvPr>
          <p:cNvSpPr/>
          <p:nvPr/>
        </p:nvSpPr>
        <p:spPr>
          <a:xfrm>
            <a:off x="2428782" y="5888876"/>
            <a:ext cx="390790" cy="366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z</a:t>
            </a:r>
          </a:p>
        </p:txBody>
      </p:sp>
      <p:cxnSp>
        <p:nvCxnSpPr>
          <p:cNvPr id="26" name="Straight Connector 25">
            <a:extLst>
              <a:ext uri="{FF2B5EF4-FFF2-40B4-BE49-F238E27FC236}">
                <a16:creationId xmlns:a16="http://schemas.microsoft.com/office/drawing/2014/main" id="{554F65AF-E2E5-47D8-8BE3-DDAEEC4262D6}"/>
              </a:ext>
            </a:extLst>
          </p:cNvPr>
          <p:cNvCxnSpPr>
            <a:cxnSpLocks/>
            <a:stCxn id="22" idx="4"/>
            <a:endCxn id="24" idx="0"/>
          </p:cNvCxnSpPr>
          <p:nvPr/>
        </p:nvCxnSpPr>
        <p:spPr>
          <a:xfrm>
            <a:off x="2081836" y="5097286"/>
            <a:ext cx="542341" cy="7915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6D5510-568E-436D-B94C-9D8EA261B80E}"/>
              </a:ext>
            </a:extLst>
          </p:cNvPr>
          <p:cNvCxnSpPr>
            <a:cxnSpLocks/>
            <a:stCxn id="24" idx="2"/>
            <a:endCxn id="23" idx="6"/>
          </p:cNvCxnSpPr>
          <p:nvPr/>
        </p:nvCxnSpPr>
        <p:spPr>
          <a:xfrm flipH="1">
            <a:off x="1532138" y="6072063"/>
            <a:ext cx="896644" cy="1"/>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21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2E5B9D-3BD3-4F8A-9E6C-DD63203F7CB4}"/>
                  </a:ext>
                </a:extLst>
              </p:cNvPr>
              <p:cNvSpPr txBox="1"/>
              <p:nvPr/>
            </p:nvSpPr>
            <p:spPr>
              <a:xfrm>
                <a:off x="503224" y="392755"/>
                <a:ext cx="6584910" cy="2003112"/>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Bayes net on an unknown tree </a:t>
                </a:r>
                <a14:m>
                  <m:oMath xmlns:m="http://schemas.openxmlformats.org/officeDocument/2006/math">
                    <m:r>
                      <a:rPr lang="en-US" sz="2400" b="0" i="1" smtClean="0">
                        <a:latin typeface="Cambria Math" panose="02040503050406030204" pitchFamily="18" charset="0"/>
                      </a:rPr>
                      <m:t>𝐺</m:t>
                    </m:r>
                  </m:oMath>
                </a14:m>
                <a:r>
                  <a:rPr lang="en-IN" sz="2400" dirty="0"/>
                  <a:t>.</a:t>
                </a:r>
              </a:p>
              <a:p>
                <a:r>
                  <a:rPr lang="en-IN" sz="2400" b="1" dirty="0"/>
                  <a:t>Output</a:t>
                </a:r>
                <a:r>
                  <a:rPr lang="en-IN" sz="2400" dirty="0"/>
                  <a:t>: </a:t>
                </a:r>
                <a:r>
                  <a:rPr lang="en-US" sz="2400" dirty="0"/>
                  <a:t>Tree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oMath>
                </a14:m>
                <a:r>
                  <a:rPr lang="en-IN" sz="2400" dirty="0"/>
                  <a:t> on which there is a Bayes net with observable distribution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oMath>
                </a14:m>
                <a:r>
                  <a:rPr lang="en-IN" sz="2400" dirty="0"/>
                  <a:t> </a:t>
                </a:r>
                <a:r>
                  <a:rPr lang="en-IN" sz="2400" dirty="0" err="1"/>
                  <a:t>s.t.</a:t>
                </a:r>
                <a:r>
                  <a:rPr lang="en-IN" sz="2400" dirty="0"/>
                  <a:t> </a:t>
                </a:r>
                <a14:m>
                  <m:oMath xmlns:m="http://schemas.openxmlformats.org/officeDocument/2006/math">
                    <m:r>
                      <a:rPr lang="en-US" sz="2400" b="0" i="1" smtClean="0">
                        <a:latin typeface="Cambria Math" panose="02040503050406030204" pitchFamily="18" charset="0"/>
                      </a:rPr>
                      <m:t>𝑇𝑉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𝑃</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𝜖</m:t>
                    </m:r>
                  </m:oMath>
                </a14:m>
                <a:r>
                  <a:rPr lang="en-IN" sz="2400" dirty="0"/>
                  <a:t>.</a:t>
                </a:r>
              </a:p>
            </p:txBody>
          </p:sp>
        </mc:Choice>
        <mc:Fallback xmlns="">
          <p:sp>
            <p:nvSpPr>
              <p:cNvPr id="4" name="TextBox 3">
                <a:extLst>
                  <a:ext uri="{FF2B5EF4-FFF2-40B4-BE49-F238E27FC236}">
                    <a16:creationId xmlns:a16="http://schemas.microsoft.com/office/drawing/2014/main" id="{CB2E5B9D-3BD3-4F8A-9E6C-DD63203F7CB4}"/>
                  </a:ext>
                </a:extLst>
              </p:cNvPr>
              <p:cNvSpPr txBox="1">
                <a:spLocks noRot="1" noChangeAspect="1" noMove="1" noResize="1" noEditPoints="1" noAdjustHandles="1" noChangeArrowheads="1" noChangeShapeType="1" noTextEdit="1"/>
              </p:cNvSpPr>
              <p:nvPr/>
            </p:nvSpPr>
            <p:spPr>
              <a:xfrm>
                <a:off x="503224" y="392755"/>
                <a:ext cx="6584910" cy="2003112"/>
              </a:xfrm>
              <a:prstGeom prst="rect">
                <a:avLst/>
              </a:prstGeom>
              <a:blipFill>
                <a:blip r:embed="rId2"/>
                <a:stretch>
                  <a:fillRect l="-1481" b="-5775"/>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F3B5B976-DC89-4951-8CEE-F8321ECA0CA8}"/>
              </a:ext>
            </a:extLst>
          </p:cNvPr>
          <p:cNvSpPr/>
          <p:nvPr/>
        </p:nvSpPr>
        <p:spPr>
          <a:xfrm>
            <a:off x="895987"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9A9F06-7C1D-4C5A-A51D-C5C2FF26880A}"/>
                  </a:ext>
                </a:extLst>
              </p:cNvPr>
              <p:cNvSpPr txBox="1"/>
              <p:nvPr/>
            </p:nvSpPr>
            <p:spPr>
              <a:xfrm>
                <a:off x="748704" y="2503859"/>
                <a:ext cx="10929841" cy="747512"/>
              </a:xfrm>
              <a:prstGeom prst="rect">
                <a:avLst/>
              </a:prstGeom>
              <a:solidFill>
                <a:schemeClr val="accent4">
                  <a:lumMod val="20000"/>
                  <a:lumOff val="80000"/>
                </a:schemeClr>
              </a:solidFill>
              <a:ln>
                <a:solidFill>
                  <a:schemeClr val="tx1"/>
                </a:solidFill>
              </a:ln>
            </p:spPr>
            <p:txBody>
              <a:bodyPr wrap="square" rtlCol="0">
                <a:spAutoFit/>
              </a:bodyPr>
              <a:lstStyle/>
              <a:p>
                <a:r>
                  <a:rPr lang="en-US" sz="2000" b="1" dirty="0"/>
                  <a:t>Theorem (B.-Gayen-Price-</a:t>
                </a:r>
                <a:r>
                  <a:rPr lang="en-US" sz="2000" b="1" dirty="0" err="1"/>
                  <a:t>Vinodchandran</a:t>
                </a:r>
                <a:r>
                  <a:rPr lang="en-US" sz="2000" b="1" dirty="0"/>
                  <a:t> STOC‘21)</a:t>
                </a:r>
                <a:r>
                  <a:rPr lang="en-US" sz="2000" dirty="0"/>
                  <a:t>: If the variables take values in </a:t>
                </a:r>
                <a14:m>
                  <m:oMath xmlns:m="http://schemas.openxmlformats.org/officeDocument/2006/math">
                    <m:r>
                      <a:rPr lang="en-US" sz="2000" b="0" i="1" smtClean="0">
                        <a:latin typeface="Cambria Math" panose="02040503050406030204" pitchFamily="18" charset="0"/>
                      </a:rPr>
                      <m:t>{1,…, </m:t>
                    </m:r>
                    <m:r>
                      <a:rPr lang="en-US" sz="2000" b="0" i="1" smtClean="0">
                        <a:latin typeface="Cambria Math" panose="02040503050406030204" pitchFamily="18" charset="0"/>
                      </a:rPr>
                      <m:t>𝑘</m:t>
                    </m:r>
                    <m:r>
                      <a:rPr lang="en-US" sz="2000" b="0" i="1" smtClean="0">
                        <a:latin typeface="Cambria Math" panose="02040503050406030204" pitchFamily="18" charset="0"/>
                      </a:rPr>
                      <m:t>}</m:t>
                    </m:r>
                  </m:oMath>
                </a14:m>
                <a:r>
                  <a:rPr lang="en-IN" sz="2000" dirty="0"/>
                  <a:t>, then Chow-Liu solves problem </a:t>
                </a:r>
                <a:r>
                  <a:rPr lang="en-IN" sz="2000" dirty="0" err="1"/>
                  <a:t>whp</a:t>
                </a:r>
                <a:r>
                  <a:rPr lang="en-IN" sz="2000" dirty="0"/>
                  <a:t> using </a:t>
                </a:r>
                <a14:m>
                  <m:oMath xmlns:m="http://schemas.openxmlformats.org/officeDocument/2006/math">
                    <m:acc>
                      <m:accPr>
                        <m:chr m:val="̃"/>
                        <m:ctrlPr>
                          <a:rPr lang="en-IN" sz="2000" i="1" smtClean="0">
                            <a:latin typeface="Cambria Math" panose="02040503050406030204" pitchFamily="18" charset="0"/>
                          </a:rPr>
                        </m:ctrlPr>
                      </m:accPr>
                      <m:e>
                        <m:r>
                          <a:rPr lang="en-US" sz="2000" b="0" i="1" smtClean="0">
                            <a:latin typeface="Cambria Math" panose="02040503050406030204" pitchFamily="18" charset="0"/>
                          </a:rPr>
                          <m:t>𝑂</m:t>
                        </m:r>
                      </m:e>
                    </m:acc>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𝜖</m:t>
                            </m:r>
                          </m:e>
                          <m:sup>
                            <m:r>
                              <a:rPr lang="en-US" sz="2000" b="0" i="1" smtClean="0">
                                <a:latin typeface="Cambria Math" panose="02040503050406030204" pitchFamily="18" charset="0"/>
                              </a:rPr>
                              <m:t>−1</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𝑘</m:t>
                            </m:r>
                          </m:e>
                          <m:sup>
                            <m:r>
                              <a:rPr lang="en-US" sz="2000" b="0" i="1" smtClean="0">
                                <a:latin typeface="Cambria Math" panose="02040503050406030204" pitchFamily="18" charset="0"/>
                              </a:rPr>
                              <m:t>3</m:t>
                            </m:r>
                          </m:sup>
                        </m:sSup>
                      </m:e>
                    </m:d>
                  </m:oMath>
                </a14:m>
                <a:r>
                  <a:rPr lang="en-IN" sz="2000" dirty="0"/>
                  <a:t> samples. This is nearly optimal in </a:t>
                </a:r>
                <a14:m>
                  <m:oMath xmlns:m="http://schemas.openxmlformats.org/officeDocument/2006/math">
                    <m:r>
                      <a:rPr lang="en-US" sz="2000" b="0" i="1" smtClean="0">
                        <a:latin typeface="Cambria Math" panose="02040503050406030204" pitchFamily="18" charset="0"/>
                      </a:rPr>
                      <m:t>𝑛</m:t>
                    </m:r>
                  </m:oMath>
                </a14:m>
                <a:r>
                  <a:rPr lang="en-IN" sz="2000" dirty="0"/>
                  <a:t> and </a:t>
                </a:r>
                <a14:m>
                  <m:oMath xmlns:m="http://schemas.openxmlformats.org/officeDocument/2006/math">
                    <m:r>
                      <a:rPr lang="en-US" sz="2000" b="0" i="1" smtClean="0">
                        <a:latin typeface="Cambria Math" panose="02040503050406030204" pitchFamily="18" charset="0"/>
                      </a:rPr>
                      <m:t>𝜖</m:t>
                    </m:r>
                  </m:oMath>
                </a14:m>
                <a:r>
                  <a:rPr lang="en-IN" sz="2000" dirty="0"/>
                  <a:t>.</a:t>
                </a:r>
              </a:p>
            </p:txBody>
          </p:sp>
        </mc:Choice>
        <mc:Fallback xmlns="">
          <p:sp>
            <p:nvSpPr>
              <p:cNvPr id="7" name="TextBox 6">
                <a:extLst>
                  <a:ext uri="{FF2B5EF4-FFF2-40B4-BE49-F238E27FC236}">
                    <a16:creationId xmlns:a16="http://schemas.microsoft.com/office/drawing/2014/main" id="{339A9F06-7C1D-4C5A-A51D-C5C2FF26880A}"/>
                  </a:ext>
                </a:extLst>
              </p:cNvPr>
              <p:cNvSpPr txBox="1">
                <a:spLocks noRot="1" noChangeAspect="1" noMove="1" noResize="1" noEditPoints="1" noAdjustHandles="1" noChangeArrowheads="1" noChangeShapeType="1" noTextEdit="1"/>
              </p:cNvSpPr>
              <p:nvPr/>
            </p:nvSpPr>
            <p:spPr>
              <a:xfrm>
                <a:off x="748704" y="2503859"/>
                <a:ext cx="10929841" cy="747512"/>
              </a:xfrm>
              <a:prstGeom prst="rect">
                <a:avLst/>
              </a:prstGeom>
              <a:blipFill>
                <a:blip r:embed="rId3"/>
                <a:stretch>
                  <a:fillRect l="-557" t="-4032" r="-279" b="-11290"/>
                </a:stretch>
              </a:blipFill>
              <a:ln>
                <a:solidFill>
                  <a:schemeClr val="tx1"/>
                </a:solidFill>
              </a:ln>
            </p:spPr>
            <p:txBody>
              <a:bodyPr/>
              <a:lstStyle/>
              <a:p>
                <a:r>
                  <a:rPr lang="en-IN">
                    <a:noFill/>
                  </a:rPr>
                  <a:t> </a:t>
                </a:r>
              </a:p>
            </p:txBody>
          </p:sp>
        </mc:Fallback>
      </mc:AlternateContent>
      <p:pic>
        <p:nvPicPr>
          <p:cNvPr id="3" name="Picture 2">
            <a:extLst>
              <a:ext uri="{FF2B5EF4-FFF2-40B4-BE49-F238E27FC236}">
                <a16:creationId xmlns:a16="http://schemas.microsoft.com/office/drawing/2014/main" id="{92989E78-C235-403D-88D7-200902584AA5}"/>
              </a:ext>
            </a:extLst>
          </p:cNvPr>
          <p:cNvPicPr>
            <a:picLocks noChangeAspect="1"/>
          </p:cNvPicPr>
          <p:nvPr/>
        </p:nvPicPr>
        <p:blipFill>
          <a:blip r:embed="rId4"/>
          <a:stretch>
            <a:fillRect/>
          </a:stretch>
        </p:blipFill>
        <p:spPr>
          <a:xfrm>
            <a:off x="7364666" y="383549"/>
            <a:ext cx="2687597" cy="1755243"/>
          </a:xfrm>
          <a:prstGeom prst="rect">
            <a:avLst/>
          </a:prstGeom>
        </p:spPr>
      </p:pic>
      <p:pic>
        <p:nvPicPr>
          <p:cNvPr id="11" name="Picture 10">
            <a:extLst>
              <a:ext uri="{FF2B5EF4-FFF2-40B4-BE49-F238E27FC236}">
                <a16:creationId xmlns:a16="http://schemas.microsoft.com/office/drawing/2014/main" id="{C66E2AA0-ABCF-4797-8876-98F91FCF4AAA}"/>
              </a:ext>
            </a:extLst>
          </p:cNvPr>
          <p:cNvPicPr>
            <a:picLocks noChangeAspect="1"/>
          </p:cNvPicPr>
          <p:nvPr/>
        </p:nvPicPr>
        <p:blipFill>
          <a:blip r:embed="rId5"/>
          <a:stretch>
            <a:fillRect/>
          </a:stretch>
        </p:blipFill>
        <p:spPr>
          <a:xfrm>
            <a:off x="10186536" y="392755"/>
            <a:ext cx="1596336" cy="175856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A2AACAB-FFD4-4E8C-9978-CD8E4E4A68B4}"/>
                  </a:ext>
                </a:extLst>
              </p:cNvPr>
              <p:cNvSpPr txBox="1"/>
              <p:nvPr/>
            </p:nvSpPr>
            <p:spPr>
              <a:xfrm>
                <a:off x="675059" y="4166965"/>
                <a:ext cx="10929841" cy="1536767"/>
              </a:xfrm>
              <a:prstGeom prst="rect">
                <a:avLst/>
              </a:prstGeom>
              <a:noFill/>
              <a:ln>
                <a:solidFill>
                  <a:schemeClr val="tx1"/>
                </a:solidFill>
              </a:ln>
            </p:spPr>
            <p:txBody>
              <a:bodyPr wrap="square" rtlCol="0">
                <a:spAutoFit/>
              </a:bodyPr>
              <a:lstStyle/>
              <a:p>
                <a:r>
                  <a:rPr lang="en-US" sz="3000" dirty="0"/>
                  <a:t>Main technical ingredient is showing that we can test </a:t>
                </a:r>
                <a14:m>
                  <m:oMath xmlns:m="http://schemas.openxmlformats.org/officeDocument/2006/math">
                    <m:r>
                      <a:rPr lang="en-US" sz="3000" b="0" i="1" smtClean="0">
                        <a:latin typeface="Cambria Math" panose="02040503050406030204" pitchFamily="18" charset="0"/>
                      </a:rPr>
                      <m:t>𝐼</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𝑋</m:t>
                        </m:r>
                        <m:r>
                          <a:rPr lang="en-US" sz="3000" b="0" i="1" smtClean="0">
                            <a:latin typeface="Cambria Math" panose="02040503050406030204" pitchFamily="18" charset="0"/>
                          </a:rPr>
                          <m:t>;</m:t>
                        </m:r>
                        <m:r>
                          <a:rPr lang="en-US" sz="3000" b="0" i="1" smtClean="0">
                            <a:latin typeface="Cambria Math" panose="02040503050406030204" pitchFamily="18" charset="0"/>
                          </a:rPr>
                          <m:t>𝑌</m:t>
                        </m:r>
                        <m:r>
                          <a:rPr lang="en-US" sz="3000" b="0" i="1" smtClean="0">
                            <a:latin typeface="Cambria Math" panose="02040503050406030204" pitchFamily="18" charset="0"/>
                          </a:rPr>
                          <m:t>∣</m:t>
                        </m:r>
                        <m:r>
                          <a:rPr lang="en-US" sz="3000" b="0" i="1" smtClean="0">
                            <a:latin typeface="Cambria Math" panose="02040503050406030204" pitchFamily="18" charset="0"/>
                          </a:rPr>
                          <m:t>𝑍</m:t>
                        </m:r>
                      </m:e>
                    </m:d>
                    <m:r>
                      <a:rPr lang="en-US" sz="3000" b="0" i="1" smtClean="0">
                        <a:latin typeface="Cambria Math" panose="02040503050406030204" pitchFamily="18" charset="0"/>
                      </a:rPr>
                      <m:t>=0</m:t>
                    </m:r>
                  </m:oMath>
                </a14:m>
                <a:r>
                  <a:rPr lang="en-IN" sz="3000" dirty="0"/>
                  <a:t> vs </a:t>
                </a:r>
                <a14:m>
                  <m:oMath xmlns:m="http://schemas.openxmlformats.org/officeDocument/2006/math">
                    <m:r>
                      <a:rPr lang="en-US" sz="3000" b="0" i="1" smtClean="0">
                        <a:latin typeface="Cambria Math" panose="02040503050406030204" pitchFamily="18" charset="0"/>
                      </a:rPr>
                      <m:t>𝐼</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𝑋</m:t>
                        </m:r>
                        <m:r>
                          <a:rPr lang="en-US" sz="3000" b="0" i="1" smtClean="0">
                            <a:latin typeface="Cambria Math" panose="02040503050406030204" pitchFamily="18" charset="0"/>
                          </a:rPr>
                          <m:t>;</m:t>
                        </m:r>
                        <m:r>
                          <a:rPr lang="en-US" sz="3000" b="0" i="1" smtClean="0">
                            <a:latin typeface="Cambria Math" panose="02040503050406030204" pitchFamily="18" charset="0"/>
                          </a:rPr>
                          <m:t>𝑌</m:t>
                        </m:r>
                        <m:r>
                          <a:rPr lang="en-US" sz="3000" b="0" i="1" smtClean="0">
                            <a:latin typeface="Cambria Math" panose="02040503050406030204" pitchFamily="18" charset="0"/>
                          </a:rPr>
                          <m:t>∣</m:t>
                        </m:r>
                        <m:r>
                          <a:rPr lang="en-US" sz="3000" b="0" i="1" smtClean="0">
                            <a:latin typeface="Cambria Math" panose="02040503050406030204" pitchFamily="18" charset="0"/>
                          </a:rPr>
                          <m:t>𝑍</m:t>
                        </m:r>
                      </m:e>
                    </m:d>
                    <m:r>
                      <a:rPr lang="en-US" sz="3000" b="0" i="1" smtClean="0">
                        <a:latin typeface="Cambria Math" panose="02040503050406030204" pitchFamily="18" charset="0"/>
                      </a:rPr>
                      <m:t>&gt;</m:t>
                    </m:r>
                    <m:r>
                      <a:rPr lang="en-US" sz="3000" b="0" i="1" smtClean="0">
                        <a:latin typeface="Cambria Math" panose="02040503050406030204" pitchFamily="18" charset="0"/>
                      </a:rPr>
                      <m:t>𝜖</m:t>
                    </m:r>
                  </m:oMath>
                </a14:m>
                <a:r>
                  <a:rPr lang="en-IN" sz="3000" dirty="0"/>
                  <a:t> using </a:t>
                </a:r>
                <a14:m>
                  <m:oMath xmlns:m="http://schemas.openxmlformats.org/officeDocument/2006/math">
                    <m:acc>
                      <m:accPr>
                        <m:chr m:val="̃"/>
                        <m:ctrlPr>
                          <a:rPr lang="en-IN" sz="3000" i="1" smtClean="0">
                            <a:latin typeface="Cambria Math" panose="02040503050406030204" pitchFamily="18" charset="0"/>
                          </a:rPr>
                        </m:ctrlPr>
                      </m:accPr>
                      <m:e>
                        <m:r>
                          <a:rPr lang="en-US" sz="3000" b="0" i="1" smtClean="0">
                            <a:latin typeface="Cambria Math" panose="02040503050406030204" pitchFamily="18" charset="0"/>
                          </a:rPr>
                          <m:t>𝑂</m:t>
                        </m:r>
                      </m:e>
                    </m:acc>
                    <m:d>
                      <m:dPr>
                        <m:ctrlPr>
                          <a:rPr lang="en-US" sz="3000" b="0" i="1" smtClean="0">
                            <a:latin typeface="Cambria Math" panose="02040503050406030204" pitchFamily="18" charset="0"/>
                          </a:rPr>
                        </m:ctrlPr>
                      </m:dPr>
                      <m:e>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𝑘</m:t>
                            </m:r>
                          </m:e>
                          <m:sup>
                            <m:r>
                              <a:rPr lang="en-US" sz="3000" b="0" i="1" smtClean="0">
                                <a:latin typeface="Cambria Math" panose="02040503050406030204" pitchFamily="18" charset="0"/>
                              </a:rPr>
                              <m:t>2</m:t>
                            </m:r>
                          </m:sup>
                        </m:sSup>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𝜖</m:t>
                            </m:r>
                          </m:e>
                          <m:sup>
                            <m:r>
                              <a:rPr lang="en-US" sz="3000" b="0" i="1" smtClean="0">
                                <a:latin typeface="Cambria Math" panose="02040503050406030204" pitchFamily="18" charset="0"/>
                              </a:rPr>
                              <m:t>−1</m:t>
                            </m:r>
                          </m:sup>
                        </m:sSup>
                      </m:e>
                    </m:d>
                  </m:oMath>
                </a14:m>
                <a:r>
                  <a:rPr lang="en-IN" sz="3000" dirty="0"/>
                  <a:t> samples. Tester is simply a threshold on the empirical mutual information.</a:t>
                </a:r>
              </a:p>
            </p:txBody>
          </p:sp>
        </mc:Choice>
        <mc:Fallback xmlns="">
          <p:sp>
            <p:nvSpPr>
              <p:cNvPr id="2" name="TextBox 1">
                <a:extLst>
                  <a:ext uri="{FF2B5EF4-FFF2-40B4-BE49-F238E27FC236}">
                    <a16:creationId xmlns:a16="http://schemas.microsoft.com/office/drawing/2014/main" id="{6A2AACAB-FFD4-4E8C-9978-CD8E4E4A68B4}"/>
                  </a:ext>
                </a:extLst>
              </p:cNvPr>
              <p:cNvSpPr txBox="1">
                <a:spLocks noRot="1" noChangeAspect="1" noMove="1" noResize="1" noEditPoints="1" noAdjustHandles="1" noChangeArrowheads="1" noChangeShapeType="1" noTextEdit="1"/>
              </p:cNvSpPr>
              <p:nvPr/>
            </p:nvSpPr>
            <p:spPr>
              <a:xfrm>
                <a:off x="675059" y="4166965"/>
                <a:ext cx="10929841" cy="1536767"/>
              </a:xfrm>
              <a:prstGeom prst="rect">
                <a:avLst/>
              </a:prstGeom>
              <a:blipFill>
                <a:blip r:embed="rId6"/>
                <a:stretch>
                  <a:fillRect l="-1281" t="-4331" b="-11024"/>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Explosion: 8 Points 8">
                <a:extLst>
                  <a:ext uri="{FF2B5EF4-FFF2-40B4-BE49-F238E27FC236}">
                    <a16:creationId xmlns:a16="http://schemas.microsoft.com/office/drawing/2014/main" id="{E45E0AA5-E606-4006-A4EE-00087F8CFA93}"/>
                  </a:ext>
                </a:extLst>
              </p:cNvPr>
              <p:cNvSpPr/>
              <p:nvPr/>
            </p:nvSpPr>
            <p:spPr>
              <a:xfrm>
                <a:off x="5605042" y="3545337"/>
                <a:ext cx="5665386" cy="278002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OPEN: Is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𝑂</m:t>
                        </m:r>
                      </m:e>
                    </m:acc>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𝜖</m:t>
                            </m:r>
                          </m:e>
                          <m:sup>
                            <m:r>
                              <a:rPr lang="en-US" sz="2400" b="0" i="1" smtClean="0">
                                <a:latin typeface="Cambria Math" panose="02040503050406030204" pitchFamily="18" charset="0"/>
                              </a:rPr>
                              <m:t>−1</m:t>
                            </m:r>
                          </m:sup>
                        </m:sSup>
                      </m:e>
                    </m:d>
                  </m:oMath>
                </a14:m>
                <a:r>
                  <a:rPr lang="en-IN" sz="2400" dirty="0"/>
                  <a:t> samples enough?</a:t>
                </a:r>
              </a:p>
            </p:txBody>
          </p:sp>
        </mc:Choice>
        <mc:Fallback xmlns="">
          <p:sp>
            <p:nvSpPr>
              <p:cNvPr id="9" name="Explosion: 8 Points 8">
                <a:extLst>
                  <a:ext uri="{FF2B5EF4-FFF2-40B4-BE49-F238E27FC236}">
                    <a16:creationId xmlns:a16="http://schemas.microsoft.com/office/drawing/2014/main" id="{E45E0AA5-E606-4006-A4EE-00087F8CFA93}"/>
                  </a:ext>
                </a:extLst>
              </p:cNvPr>
              <p:cNvSpPr>
                <a:spLocks noRot="1" noChangeAspect="1" noMove="1" noResize="1" noEditPoints="1" noAdjustHandles="1" noChangeArrowheads="1" noChangeShapeType="1" noTextEdit="1"/>
              </p:cNvSpPr>
              <p:nvPr/>
            </p:nvSpPr>
            <p:spPr>
              <a:xfrm>
                <a:off x="5605042" y="3545337"/>
                <a:ext cx="5665386" cy="2780021"/>
              </a:xfrm>
              <a:prstGeom prst="irregularSeal1">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66043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BDD019-28A0-43C8-99C4-6E7351111480}"/>
              </a:ext>
            </a:extLst>
          </p:cNvPr>
          <p:cNvSpPr>
            <a:spLocks noGrp="1"/>
          </p:cNvSpPr>
          <p:nvPr>
            <p:ph type="sldNum" sz="quarter" idx="12"/>
          </p:nvPr>
        </p:nvSpPr>
        <p:spPr/>
        <p:txBody>
          <a:bodyPr/>
          <a:lstStyle/>
          <a:p>
            <a:fld id="{34B7E4EF-A1BD-40F4-AB7B-04F084DD991D}" type="slidenum">
              <a:rPr lang="en-US" smtClean="0"/>
              <a:t>23</a:t>
            </a:fld>
            <a:endParaRPr lang="en-US"/>
          </a:p>
        </p:txBody>
      </p:sp>
      <p:sp>
        <p:nvSpPr>
          <p:cNvPr id="10" name="TextBox 9">
            <a:extLst>
              <a:ext uri="{FF2B5EF4-FFF2-40B4-BE49-F238E27FC236}">
                <a16:creationId xmlns:a16="http://schemas.microsoft.com/office/drawing/2014/main" id="{B923827A-8BCC-44CA-B266-BC99395322C0}"/>
              </a:ext>
            </a:extLst>
          </p:cNvPr>
          <p:cNvSpPr txBox="1"/>
          <p:nvPr/>
        </p:nvSpPr>
        <p:spPr>
          <a:xfrm>
            <a:off x="777790" y="396250"/>
            <a:ext cx="7396578" cy="677108"/>
          </a:xfrm>
          <a:prstGeom prst="rect">
            <a:avLst/>
          </a:prstGeom>
          <a:noFill/>
        </p:spPr>
        <p:txBody>
          <a:bodyPr wrap="square" rtlCol="0">
            <a:spAutoFit/>
          </a:bodyPr>
          <a:lstStyle/>
          <a:p>
            <a:r>
              <a:rPr lang="en-US" sz="3800" b="1" dirty="0"/>
              <a:t>Sketch of Analysis</a:t>
            </a:r>
            <a:endParaRPr lang="en-IN" sz="3800" b="1" dirty="0"/>
          </a:p>
        </p:txBody>
      </p:sp>
      <p:sp>
        <p:nvSpPr>
          <p:cNvPr id="8" name="Oval 7">
            <a:extLst>
              <a:ext uri="{FF2B5EF4-FFF2-40B4-BE49-F238E27FC236}">
                <a16:creationId xmlns:a16="http://schemas.microsoft.com/office/drawing/2014/main" id="{FE8A29EC-F859-41A3-ABE1-0BCD929C8172}"/>
              </a:ext>
            </a:extLst>
          </p:cNvPr>
          <p:cNvSpPr/>
          <p:nvPr/>
        </p:nvSpPr>
        <p:spPr>
          <a:xfrm>
            <a:off x="1890186" y="1912134"/>
            <a:ext cx="409898"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x</a:t>
            </a:r>
          </a:p>
        </p:txBody>
      </p:sp>
      <p:sp>
        <p:nvSpPr>
          <p:cNvPr id="11" name="Oval 10">
            <a:extLst>
              <a:ext uri="{FF2B5EF4-FFF2-40B4-BE49-F238E27FC236}">
                <a16:creationId xmlns:a16="http://schemas.microsoft.com/office/drawing/2014/main" id="{4DCE7841-F6A1-4B33-B6C8-514256A68810}"/>
              </a:ext>
            </a:extLst>
          </p:cNvPr>
          <p:cNvSpPr/>
          <p:nvPr/>
        </p:nvSpPr>
        <p:spPr>
          <a:xfrm>
            <a:off x="1154647" y="3073057"/>
            <a:ext cx="390790" cy="366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y</a:t>
            </a:r>
          </a:p>
        </p:txBody>
      </p:sp>
      <p:sp>
        <p:nvSpPr>
          <p:cNvPr id="12" name="Oval 11">
            <a:extLst>
              <a:ext uri="{FF2B5EF4-FFF2-40B4-BE49-F238E27FC236}">
                <a16:creationId xmlns:a16="http://schemas.microsoft.com/office/drawing/2014/main" id="{DFC3FE7C-ABDD-452E-882E-1504FCEFF921}"/>
              </a:ext>
            </a:extLst>
          </p:cNvPr>
          <p:cNvSpPr/>
          <p:nvPr/>
        </p:nvSpPr>
        <p:spPr>
          <a:xfrm>
            <a:off x="2442081" y="3073056"/>
            <a:ext cx="390790" cy="366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z</a:t>
            </a:r>
          </a:p>
        </p:txBody>
      </p:sp>
      <p:cxnSp>
        <p:nvCxnSpPr>
          <p:cNvPr id="13" name="Straight Connector 12">
            <a:extLst>
              <a:ext uri="{FF2B5EF4-FFF2-40B4-BE49-F238E27FC236}">
                <a16:creationId xmlns:a16="http://schemas.microsoft.com/office/drawing/2014/main" id="{BAC57B86-1872-4BC4-8DCC-9FF5D710BBFF}"/>
              </a:ext>
            </a:extLst>
          </p:cNvPr>
          <p:cNvCxnSpPr>
            <a:cxnSpLocks/>
            <a:stCxn id="8" idx="3"/>
            <a:endCxn id="11" idx="0"/>
          </p:cNvCxnSpPr>
          <p:nvPr/>
        </p:nvCxnSpPr>
        <p:spPr>
          <a:xfrm flipH="1">
            <a:off x="1350042" y="2227379"/>
            <a:ext cx="600172" cy="8456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118A65E-752D-417A-A81E-66ADC4EFDF15}"/>
              </a:ext>
            </a:extLst>
          </p:cNvPr>
          <p:cNvCxnSpPr>
            <a:cxnSpLocks/>
            <a:stCxn id="12" idx="2"/>
            <a:endCxn id="11" idx="6"/>
          </p:cNvCxnSpPr>
          <p:nvPr/>
        </p:nvCxnSpPr>
        <p:spPr>
          <a:xfrm flipH="1">
            <a:off x="1545437" y="3256243"/>
            <a:ext cx="896644" cy="1"/>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2C70814-5568-4020-B54A-0743BE75DE67}"/>
                  </a:ext>
                </a:extLst>
              </p:cNvPr>
              <p:cNvSpPr txBox="1"/>
              <p:nvPr/>
            </p:nvSpPr>
            <p:spPr>
              <a:xfrm>
                <a:off x="1776210" y="3307422"/>
                <a:ext cx="523874" cy="6155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400" b="0" i="1" smtClean="0">
                              <a:latin typeface="Cambria Math" panose="02040503050406030204" pitchFamily="18" charset="0"/>
                            </a:rPr>
                          </m:ctrlPr>
                        </m:sSubPr>
                        <m:e>
                          <m:r>
                            <a:rPr lang="en-US" sz="3400" b="0" i="1" smtClean="0">
                              <a:latin typeface="Cambria Math" panose="02040503050406030204" pitchFamily="18" charset="0"/>
                            </a:rPr>
                            <m:t>𝑇</m:t>
                          </m:r>
                        </m:e>
                        <m:sub>
                          <m:r>
                            <a:rPr lang="en-US" sz="3400" b="0" i="1" smtClean="0">
                              <a:latin typeface="Cambria Math" panose="02040503050406030204" pitchFamily="18" charset="0"/>
                            </a:rPr>
                            <m:t>1</m:t>
                          </m:r>
                        </m:sub>
                      </m:sSub>
                    </m:oMath>
                  </m:oMathPara>
                </a14:m>
                <a:endParaRPr lang="en-US" sz="3400" dirty="0"/>
              </a:p>
            </p:txBody>
          </p:sp>
        </mc:Choice>
        <mc:Fallback xmlns="">
          <p:sp>
            <p:nvSpPr>
              <p:cNvPr id="15" name="TextBox 14">
                <a:extLst>
                  <a:ext uri="{FF2B5EF4-FFF2-40B4-BE49-F238E27FC236}">
                    <a16:creationId xmlns:a16="http://schemas.microsoft.com/office/drawing/2014/main" id="{32C70814-5568-4020-B54A-0743BE75DE67}"/>
                  </a:ext>
                </a:extLst>
              </p:cNvPr>
              <p:cNvSpPr txBox="1">
                <a:spLocks noRot="1" noChangeAspect="1" noMove="1" noResize="1" noEditPoints="1" noAdjustHandles="1" noChangeArrowheads="1" noChangeShapeType="1" noTextEdit="1"/>
              </p:cNvSpPr>
              <p:nvPr/>
            </p:nvSpPr>
            <p:spPr>
              <a:xfrm>
                <a:off x="1776210" y="3307422"/>
                <a:ext cx="523874" cy="61555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C41D97-D73B-4A22-9FF9-8DE1C98DF658}"/>
                  </a:ext>
                </a:extLst>
              </p:cNvPr>
              <p:cNvSpPr txBox="1"/>
              <p:nvPr/>
            </p:nvSpPr>
            <p:spPr>
              <a:xfrm>
                <a:off x="1745219" y="5767599"/>
                <a:ext cx="523874" cy="6155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400" b="0" i="1" smtClean="0">
                              <a:latin typeface="Cambria Math" panose="02040503050406030204" pitchFamily="18" charset="0"/>
                            </a:rPr>
                          </m:ctrlPr>
                        </m:sSubPr>
                        <m:e>
                          <m:r>
                            <a:rPr lang="en-US" sz="3400" b="0" i="1" smtClean="0">
                              <a:latin typeface="Cambria Math" panose="02040503050406030204" pitchFamily="18" charset="0"/>
                            </a:rPr>
                            <m:t>𝑇</m:t>
                          </m:r>
                        </m:e>
                        <m:sub>
                          <m:r>
                            <a:rPr lang="en-US" sz="3400" b="0" i="1" smtClean="0">
                              <a:latin typeface="Cambria Math" panose="02040503050406030204" pitchFamily="18" charset="0"/>
                            </a:rPr>
                            <m:t>2</m:t>
                          </m:r>
                        </m:sub>
                      </m:sSub>
                    </m:oMath>
                  </m:oMathPara>
                </a14:m>
                <a:endParaRPr lang="en-US" sz="3400" dirty="0"/>
              </a:p>
            </p:txBody>
          </p:sp>
        </mc:Choice>
        <mc:Fallback xmlns="">
          <p:sp>
            <p:nvSpPr>
              <p:cNvPr id="16" name="TextBox 15">
                <a:extLst>
                  <a:ext uri="{FF2B5EF4-FFF2-40B4-BE49-F238E27FC236}">
                    <a16:creationId xmlns:a16="http://schemas.microsoft.com/office/drawing/2014/main" id="{DAC41D97-D73B-4A22-9FF9-8DE1C98DF658}"/>
                  </a:ext>
                </a:extLst>
              </p:cNvPr>
              <p:cNvSpPr txBox="1">
                <a:spLocks noRot="1" noChangeAspect="1" noMove="1" noResize="1" noEditPoints="1" noAdjustHandles="1" noChangeArrowheads="1" noChangeShapeType="1" noTextEdit="1"/>
              </p:cNvSpPr>
              <p:nvPr/>
            </p:nvSpPr>
            <p:spPr>
              <a:xfrm>
                <a:off x="1745219" y="5767599"/>
                <a:ext cx="523874" cy="615553"/>
              </a:xfrm>
              <a:prstGeom prst="rect">
                <a:avLst/>
              </a:prstGeom>
              <a:blipFill>
                <a:blip r:embed="rId4"/>
                <a:stretch>
                  <a:fillRect/>
                </a:stretch>
              </a:blipFill>
            </p:spPr>
            <p:txBody>
              <a:bodyPr/>
              <a:lstStyle/>
              <a:p>
                <a:r>
                  <a:rPr lang="en-IN">
                    <a:noFill/>
                  </a:rPr>
                  <a:t> </a:t>
                </a:r>
              </a:p>
            </p:txBody>
          </p:sp>
        </mc:Fallback>
      </mc:AlternateContent>
      <p:sp>
        <p:nvSpPr>
          <p:cNvPr id="17" name="Oval 16">
            <a:extLst>
              <a:ext uri="{FF2B5EF4-FFF2-40B4-BE49-F238E27FC236}">
                <a16:creationId xmlns:a16="http://schemas.microsoft.com/office/drawing/2014/main" id="{FAC8B106-E7B6-4523-BD95-933EED0B5997}"/>
              </a:ext>
            </a:extLst>
          </p:cNvPr>
          <p:cNvSpPr/>
          <p:nvPr/>
        </p:nvSpPr>
        <p:spPr>
          <a:xfrm>
            <a:off x="1876887" y="4372010"/>
            <a:ext cx="409898"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x</a:t>
            </a:r>
          </a:p>
        </p:txBody>
      </p:sp>
      <p:sp>
        <p:nvSpPr>
          <p:cNvPr id="18" name="Oval 17">
            <a:extLst>
              <a:ext uri="{FF2B5EF4-FFF2-40B4-BE49-F238E27FC236}">
                <a16:creationId xmlns:a16="http://schemas.microsoft.com/office/drawing/2014/main" id="{7F01CBD1-32BF-4608-82BF-020C29F57AC2}"/>
              </a:ext>
            </a:extLst>
          </p:cNvPr>
          <p:cNvSpPr/>
          <p:nvPr/>
        </p:nvSpPr>
        <p:spPr>
          <a:xfrm>
            <a:off x="1141348" y="5532933"/>
            <a:ext cx="390790" cy="366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y</a:t>
            </a:r>
          </a:p>
        </p:txBody>
      </p:sp>
      <p:sp>
        <p:nvSpPr>
          <p:cNvPr id="19" name="Oval 18">
            <a:extLst>
              <a:ext uri="{FF2B5EF4-FFF2-40B4-BE49-F238E27FC236}">
                <a16:creationId xmlns:a16="http://schemas.microsoft.com/office/drawing/2014/main" id="{DB43221C-B3E9-4F48-9395-DE29B2E64FFC}"/>
              </a:ext>
            </a:extLst>
          </p:cNvPr>
          <p:cNvSpPr/>
          <p:nvPr/>
        </p:nvSpPr>
        <p:spPr>
          <a:xfrm>
            <a:off x="2428782" y="5532932"/>
            <a:ext cx="390790" cy="366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z</a:t>
            </a:r>
          </a:p>
        </p:txBody>
      </p:sp>
      <p:cxnSp>
        <p:nvCxnSpPr>
          <p:cNvPr id="20" name="Straight Connector 19">
            <a:extLst>
              <a:ext uri="{FF2B5EF4-FFF2-40B4-BE49-F238E27FC236}">
                <a16:creationId xmlns:a16="http://schemas.microsoft.com/office/drawing/2014/main" id="{4E430A62-D632-49A2-9F4D-C872A5217B99}"/>
              </a:ext>
            </a:extLst>
          </p:cNvPr>
          <p:cNvCxnSpPr>
            <a:cxnSpLocks/>
            <a:stCxn id="17" idx="4"/>
            <a:endCxn id="19" idx="0"/>
          </p:cNvCxnSpPr>
          <p:nvPr/>
        </p:nvCxnSpPr>
        <p:spPr>
          <a:xfrm>
            <a:off x="2081836" y="4741342"/>
            <a:ext cx="542341" cy="7915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3CAA6E-A4CE-4568-8857-3B7FAFCDF67A}"/>
              </a:ext>
            </a:extLst>
          </p:cNvPr>
          <p:cNvCxnSpPr>
            <a:cxnSpLocks/>
            <a:stCxn id="19" idx="2"/>
            <a:endCxn id="18" idx="6"/>
          </p:cNvCxnSpPr>
          <p:nvPr/>
        </p:nvCxnSpPr>
        <p:spPr>
          <a:xfrm flipH="1">
            <a:off x="1532138" y="5716119"/>
            <a:ext cx="896644" cy="1"/>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D468A1BB-A8B1-4684-BD0E-6FB4B70DAFF4}"/>
                  </a:ext>
                </a:extLst>
              </p:cNvPr>
              <p:cNvSpPr>
                <a:spLocks noGrp="1"/>
              </p:cNvSpPr>
              <p:nvPr>
                <p:ph idx="1"/>
              </p:nvPr>
            </p:nvSpPr>
            <p:spPr>
              <a:xfrm>
                <a:off x="3716216" y="1425050"/>
                <a:ext cx="7900960" cy="5432949"/>
              </a:xfrm>
            </p:spPr>
            <p:txBody>
              <a:bodyPr>
                <a:normAutofit fontScale="92500"/>
              </a:bodyPr>
              <a:lstStyle/>
              <a:p>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𝑍</m:t>
                        </m:r>
                      </m:e>
                    </m:d>
                    <m:r>
                      <a:rPr lang="en-US" b="0" i="1" smtClean="0">
                        <a:latin typeface="Cambria Math" panose="02040503050406030204" pitchFamily="18" charset="0"/>
                      </a:rPr>
                      <m:t>=</m:t>
                    </m:r>
                    <m:r>
                      <a:rPr lang="en-US" b="0" i="1" smtClean="0">
                        <a:latin typeface="Cambria Math" panose="02040503050406030204" pitchFamily="18" charset="0"/>
                      </a:rPr>
                      <m:t>𝐼</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 </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𝑌</m:t>
                        </m:r>
                      </m:e>
                    </m:d>
                  </m:oMath>
                </a14:m>
                <a:r>
                  <a:rPr lang="en-US" b="0" dirty="0"/>
                  <a:t> </a:t>
                </a:r>
                <a:br>
                  <a:rPr lang="en-US" b="0" dirty="0"/>
                </a:br>
                <a:r>
                  <a:rPr lang="en-US" b="0" dirty="0"/>
                  <a:t>				(for </a:t>
                </a:r>
                <a:r>
                  <a:rPr lang="en-US" b="0" u="sng" dirty="0"/>
                  <a:t>true</a:t>
                </a:r>
                <a:r>
                  <a:rPr lang="en-US" b="0" dirty="0"/>
                  <a:t> distribution).</a:t>
                </a:r>
              </a:p>
              <a:p>
                <a:endParaRPr lang="en-US" b="0" dirty="0"/>
              </a:p>
              <a:p>
                <a14:m>
                  <m:oMath xmlns:m="http://schemas.openxmlformats.org/officeDocument/2006/math">
                    <m:r>
                      <a:rPr lang="en-US" b="0" i="1" smtClean="0">
                        <a:latin typeface="Cambria Math" panose="02040503050406030204" pitchFamily="18" charset="0"/>
                      </a:rPr>
                      <m:t>𝐼</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e>
                    </m:d>
                    <m:r>
                      <a:rPr lang="en-US" b="0" i="1" smtClean="0">
                        <a:latin typeface="Cambria Math" panose="02040503050406030204" pitchFamily="18" charset="0"/>
                      </a:rPr>
                      <m:t>=</m:t>
                    </m:r>
                    <m:r>
                      <a:rPr lang="en-US" b="0" i="1" smtClean="0">
                        <a:latin typeface="Cambria Math" panose="02040503050406030204" pitchFamily="18" charset="0"/>
                      </a:rPr>
                      <m:t>𝐼</m:t>
                    </m:r>
                    <m:d>
                      <m:dPr>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 </m:t>
                        </m:r>
                      </m:e>
                    </m:d>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r>
                      <a:rPr lang="en-US" b="0" i="1" smtClean="0">
                        <a:latin typeface="Cambria Math" panose="02040503050406030204" pitchFamily="18" charset="0"/>
                      </a:rPr>
                      <m:t> </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oMath>
                </a14:m>
                <a:r>
                  <a:rPr lang="en-US" b="0" dirty="0"/>
                  <a:t> </a:t>
                </a:r>
                <a:br>
                  <a:rPr lang="en-US" b="0" dirty="0"/>
                </a:br>
                <a:r>
                  <a:rPr lang="en-US" b="0" dirty="0"/>
                  <a:t>				(for </a:t>
                </a:r>
                <a:r>
                  <a:rPr lang="en-US" b="0" u="sng" dirty="0"/>
                  <a:t>empirical</a:t>
                </a:r>
                <a:r>
                  <a:rPr lang="en-US" b="0" dirty="0"/>
                  <a:t> distribution).</a:t>
                </a:r>
              </a:p>
              <a:p>
                <a:endParaRPr lang="en-US" dirty="0"/>
              </a:p>
              <a:p>
                <a:r>
                  <a:rPr lang="en-US" b="1" u="sng" dirty="0"/>
                  <a:t>Claim</a:t>
                </a:r>
                <a:r>
                  <a:rPr lang="en-US" b="0" dirty="0"/>
                  <a:t>: If </a:t>
                </a:r>
                <a14:m>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e>
                    </m:d>
                    <m:r>
                      <a:rPr lang="en-US" i="1">
                        <a:latin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𝑍</m:t>
                        </m:r>
                      </m:e>
                    </m:d>
                    <m:r>
                      <a:rPr lang="en-US" b="0" i="1" smtClean="0">
                        <a:latin typeface="Cambria Math" panose="02040503050406030204" pitchFamily="18" charset="0"/>
                      </a:rPr>
                      <m:t>≥</m:t>
                    </m:r>
                    <m:r>
                      <a:rPr lang="en-US" b="0" i="1" smtClean="0">
                        <a:latin typeface="Cambria Math" panose="02040503050406030204" pitchFamily="18" charset="0"/>
                      </a:rPr>
                      <m:t>𝜀</m:t>
                    </m:r>
                  </m:oMath>
                </a14:m>
                <a:r>
                  <a:rPr lang="en-US" dirty="0"/>
                  <a:t>, </a:t>
                </a:r>
                <a14:m>
                  <m:oMath xmlns:m="http://schemas.openxmlformats.org/officeDocument/2006/math">
                    <m:r>
                      <a:rPr lang="en-US" i="1">
                        <a:latin typeface="Cambria Math" panose="02040503050406030204" pitchFamily="18" charset="0"/>
                      </a:rPr>
                      <m:t>𝐼</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e>
                    </m:d>
                    <m:r>
                      <a:rPr lang="en-US" b="0" i="1" smtClean="0">
                        <a:latin typeface="Cambria Math" panose="02040503050406030204" pitchFamily="18" charset="0"/>
                      </a:rPr>
                      <m:t>≥0.</m:t>
                    </m:r>
                  </m:oMath>
                </a14:m>
                <a:endParaRPr lang="en-US" b="0" dirty="0"/>
              </a:p>
              <a:p>
                <a:pPr lvl="1"/>
                <a:r>
                  <a:rPr lang="en-US" dirty="0"/>
                  <a:t>In the true distribution </a:t>
                </a:r>
                <a14:m>
                  <m:oMath xmlns:m="http://schemas.openxmlformats.org/officeDocument/2006/math">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b="0" dirty="0"/>
                  <a:t>. So, </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𝑍</m:t>
                    </m:r>
                    <m:r>
                      <a:rPr lang="en-US" i="1">
                        <a:latin typeface="Cambria Math" panose="02040503050406030204" pitchFamily="18" charset="0"/>
                      </a:rPr>
                      <m:t> </m:t>
                    </m:r>
                    <m:d>
                      <m:dPr>
                        <m:begChr m:val="|"/>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𝑌</m:t>
                        </m:r>
                      </m:e>
                    </m:d>
                    <m:r>
                      <a:rPr lang="en-US" b="0" i="1" smtClean="0">
                        <a:latin typeface="Cambria Math" panose="02040503050406030204" pitchFamily="18" charset="0"/>
                      </a:rPr>
                      <m:t>=0</m:t>
                    </m:r>
                  </m:oMath>
                </a14:m>
                <a:r>
                  <a:rPr lang="en-US" b="0" dirty="0"/>
                  <a:t> and </a:t>
                </a:r>
                <a14:m>
                  <m:oMath xmlns:m="http://schemas.openxmlformats.org/officeDocument/2006/math">
                    <m:r>
                      <a:rPr lang="en-US" i="1">
                        <a:latin typeface="Cambria Math" panose="02040503050406030204" pitchFamily="18" charset="0"/>
                      </a:rPr>
                      <m:t>𝐼</m:t>
                    </m:r>
                    <m:d>
                      <m:dPr>
                        <m:endChr m:val="|"/>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𝑍</m:t>
                    </m:r>
                    <m:r>
                      <a:rPr lang="en-US" i="1">
                        <a:latin typeface="Cambria Math" panose="02040503050406030204" pitchFamily="18" charset="0"/>
                      </a:rPr>
                      <m:t>)≥</m:t>
                    </m:r>
                    <m:r>
                      <a:rPr lang="en-US" b="0" i="1" smtClean="0">
                        <a:latin typeface="Cambria Math" panose="02040503050406030204" pitchFamily="18" charset="0"/>
                      </a:rPr>
                      <m:t>𝜀</m:t>
                    </m:r>
                  </m:oMath>
                </a14:m>
                <a:r>
                  <a:rPr lang="en-US" b="0" dirty="0"/>
                  <a:t>.</a:t>
                </a:r>
              </a:p>
              <a:p>
                <a:pPr lvl="1"/>
                <a:r>
                  <a:rPr lang="en-US" dirty="0"/>
                  <a:t>By our tester guarantee, </a:t>
                </a:r>
                <a14:m>
                  <m:oMath xmlns:m="http://schemas.openxmlformats.org/officeDocument/2006/math">
                    <m:r>
                      <a:rPr lang="en-US" b="0" i="1" smtClean="0">
                        <a:latin typeface="Cambria Math" panose="02040503050406030204" pitchFamily="18" charset="0"/>
                      </a:rPr>
                      <m:t>𝐼</m:t>
                    </m:r>
                    <m:d>
                      <m:dPr>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 </m:t>
                        </m:r>
                      </m:e>
                    </m:d>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r>
                      <a:rPr lang="en-US" b="0" i="1" smtClean="0">
                        <a:latin typeface="Cambria Math" panose="02040503050406030204" pitchFamily="18" charset="0"/>
                      </a:rPr>
                      <m:t>)</m:t>
                    </m:r>
                    <m:r>
                      <a:rPr lang="en-US" i="1">
                        <a:latin typeface="Cambria Math" panose="02040503050406030204" pitchFamily="18" charset="0"/>
                      </a:rPr>
                      <m:t>&gt;</m:t>
                    </m:r>
                    <m:r>
                      <a:rPr lang="en-US" i="1">
                        <a:latin typeface="Cambria Math" panose="02040503050406030204" pitchFamily="18" charset="0"/>
                      </a:rPr>
                      <m:t>𝐼</m:t>
                    </m:r>
                    <m:d>
                      <m:dPr>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𝑍</m:t>
                            </m:r>
                          </m:e>
                        </m:acc>
                        <m:r>
                          <a:rPr lang="en-US" i="1">
                            <a:latin typeface="Cambria Math" panose="02040503050406030204" pitchFamily="18" charset="0"/>
                          </a:rPr>
                          <m:t> </m:t>
                        </m:r>
                      </m:e>
                    </m:d>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oMath>
                </a14:m>
                <a:r>
                  <a:rPr lang="en-US" b="0" dirty="0"/>
                  <a:t>(</a:t>
                </a:r>
                <a:r>
                  <a:rPr lang="en-US" b="0" dirty="0" err="1"/>
                  <a:t>whp</a:t>
                </a:r>
                <a:r>
                  <a:rPr lang="en-US" b="0" dirty="0"/>
                  <a:t>).</a:t>
                </a:r>
              </a:p>
              <a:p>
                <a:pPr lvl="1"/>
                <a:endParaRPr lang="en-US" dirty="0"/>
              </a:p>
              <a:p>
                <a:r>
                  <a:rPr lang="en-US" b="0" dirty="0"/>
                  <a:t>Extends to </a:t>
                </a:r>
                <a14:m>
                  <m:oMath xmlns:m="http://schemas.openxmlformats.org/officeDocument/2006/math">
                    <m:r>
                      <a:rPr lang="en-US" b="0" i="1" smtClean="0">
                        <a:latin typeface="Cambria Math" panose="02040503050406030204" pitchFamily="18" charset="0"/>
                      </a:rPr>
                      <m:t>𝑛</m:t>
                    </m:r>
                  </m:oMath>
                </a14:m>
                <a:r>
                  <a:rPr lang="en-US" b="0" dirty="0"/>
                  <a:t> variables, using simple properties of MST.</a:t>
                </a:r>
              </a:p>
              <a:p>
                <a:pPr marL="457200" lvl="1" indent="0">
                  <a:buNone/>
                </a:pPr>
                <a:endParaRPr lang="en-US" b="0" dirty="0"/>
              </a:p>
            </p:txBody>
          </p:sp>
        </mc:Choice>
        <mc:Fallback xmlns="">
          <p:sp>
            <p:nvSpPr>
              <p:cNvPr id="22" name="Content Placeholder 2">
                <a:extLst>
                  <a:ext uri="{FF2B5EF4-FFF2-40B4-BE49-F238E27FC236}">
                    <a16:creationId xmlns:a16="http://schemas.microsoft.com/office/drawing/2014/main" id="{D468A1BB-A8B1-4684-BD0E-6FB4B70DAFF4}"/>
                  </a:ext>
                </a:extLst>
              </p:cNvPr>
              <p:cNvSpPr>
                <a:spLocks noGrp="1" noRot="1" noChangeAspect="1" noMove="1" noResize="1" noEditPoints="1" noAdjustHandles="1" noChangeArrowheads="1" noChangeShapeType="1" noTextEdit="1"/>
              </p:cNvSpPr>
              <p:nvPr>
                <p:ph idx="1"/>
              </p:nvPr>
            </p:nvSpPr>
            <p:spPr>
              <a:xfrm>
                <a:off x="3716216" y="1425050"/>
                <a:ext cx="7900960" cy="5432949"/>
              </a:xfrm>
              <a:blipFill>
                <a:blip r:embed="rId5"/>
                <a:stretch>
                  <a:fillRect l="-1235"/>
                </a:stretch>
              </a:blipFill>
            </p:spPr>
            <p:txBody>
              <a:bodyPr/>
              <a:lstStyle/>
              <a:p>
                <a:r>
                  <a:rPr lang="en-IN">
                    <a:noFill/>
                  </a:rPr>
                  <a:t> </a:t>
                </a:r>
              </a:p>
            </p:txBody>
          </p:sp>
        </mc:Fallback>
      </mc:AlternateContent>
    </p:spTree>
    <p:extLst>
      <p:ext uri="{BB962C8B-B14F-4D97-AF65-F5344CB8AC3E}">
        <p14:creationId xmlns:p14="http://schemas.microsoft.com/office/powerpoint/2010/main" val="211611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032042-914C-42E5-8D39-4B50E56A61CE}"/>
              </a:ext>
            </a:extLst>
          </p:cNvPr>
          <p:cNvSpPr txBox="1"/>
          <p:nvPr/>
        </p:nvSpPr>
        <p:spPr>
          <a:xfrm>
            <a:off x="777790" y="396250"/>
            <a:ext cx="4328124" cy="677108"/>
          </a:xfrm>
          <a:prstGeom prst="rect">
            <a:avLst/>
          </a:prstGeom>
          <a:noFill/>
        </p:spPr>
        <p:txBody>
          <a:bodyPr wrap="square" rtlCol="0">
            <a:spAutoFit/>
          </a:bodyPr>
          <a:lstStyle/>
          <a:p>
            <a:r>
              <a:rPr lang="en-US" sz="3800" b="1" dirty="0"/>
              <a:t>Problems</a:t>
            </a:r>
            <a:endParaRPr lang="en-IN" sz="3800" b="1" dirty="0"/>
          </a:p>
        </p:txBody>
      </p:sp>
      <p:sp>
        <p:nvSpPr>
          <p:cNvPr id="8" name="TextBox 7">
            <a:extLst>
              <a:ext uri="{FF2B5EF4-FFF2-40B4-BE49-F238E27FC236}">
                <a16:creationId xmlns:a16="http://schemas.microsoft.com/office/drawing/2014/main" id="{56645C39-F1B6-4875-AB39-DD4F937D2E6C}"/>
              </a:ext>
            </a:extLst>
          </p:cNvPr>
          <p:cNvSpPr txBox="1"/>
          <p:nvPr/>
        </p:nvSpPr>
        <p:spPr>
          <a:xfrm>
            <a:off x="1042252" y="1852325"/>
            <a:ext cx="5206148" cy="3600986"/>
          </a:xfrm>
          <a:prstGeom prst="rect">
            <a:avLst/>
          </a:prstGeom>
          <a:solidFill>
            <a:schemeClr val="accent5">
              <a:lumMod val="20000"/>
              <a:lumOff val="80000"/>
            </a:schemeClr>
          </a:solidFill>
        </p:spPr>
        <p:txBody>
          <a:bodyPr wrap="square" rtlCol="0">
            <a:spAutoFit/>
          </a:bodyPr>
          <a:lstStyle/>
          <a:p>
            <a:r>
              <a:rPr lang="en-US" sz="2800" b="1" dirty="0"/>
              <a:t>Statistical/Causal </a:t>
            </a:r>
            <a:r>
              <a:rPr lang="en-US" sz="2800" b="1" i="1" dirty="0"/>
              <a:t>Estimation</a:t>
            </a:r>
            <a:r>
              <a:rPr lang="en-US" sz="2800" b="1" dirty="0"/>
              <a:t> (diagram known)</a:t>
            </a:r>
          </a:p>
          <a:p>
            <a:endParaRPr lang="en-US" sz="2800" b="1" dirty="0"/>
          </a:p>
          <a:p>
            <a:pPr marL="457200" indent="-457200">
              <a:buFont typeface="Arial" panose="020B0604020202020204" pitchFamily="34" charset="0"/>
              <a:buChar char="•"/>
            </a:pPr>
            <a:r>
              <a:rPr lang="en-US" sz="2400" dirty="0"/>
              <a:t>Distribution learning (observational or post-treatment)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Distance estimation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validity of parameters</a:t>
            </a:r>
          </a:p>
        </p:txBody>
      </p:sp>
      <p:sp>
        <p:nvSpPr>
          <p:cNvPr id="10" name="TextBox 9">
            <a:extLst>
              <a:ext uri="{FF2B5EF4-FFF2-40B4-BE49-F238E27FC236}">
                <a16:creationId xmlns:a16="http://schemas.microsoft.com/office/drawing/2014/main" id="{F74DBC63-66B0-4714-9116-5190DD8583BE}"/>
              </a:ext>
            </a:extLst>
          </p:cNvPr>
          <p:cNvSpPr txBox="1"/>
          <p:nvPr/>
        </p:nvSpPr>
        <p:spPr>
          <a:xfrm>
            <a:off x="6248399" y="1852325"/>
            <a:ext cx="5436282" cy="3600986"/>
          </a:xfrm>
          <a:prstGeom prst="rect">
            <a:avLst/>
          </a:prstGeom>
          <a:solidFill>
            <a:schemeClr val="accent6">
              <a:lumMod val="20000"/>
              <a:lumOff val="80000"/>
            </a:schemeClr>
          </a:solidFill>
        </p:spPr>
        <p:txBody>
          <a:bodyPr wrap="square" rtlCol="0">
            <a:spAutoFit/>
          </a:bodyPr>
          <a:lstStyle/>
          <a:p>
            <a:r>
              <a:rPr lang="en-US" sz="2800" b="1" dirty="0"/>
              <a:t>Statistical/Causal </a:t>
            </a:r>
            <a:r>
              <a:rPr lang="en-US" sz="2800" b="1" i="1" dirty="0"/>
              <a:t>Discovery</a:t>
            </a:r>
            <a:r>
              <a:rPr lang="en-US" sz="2800" b="1" dirty="0"/>
              <a:t> (diagram unknown)</a:t>
            </a:r>
          </a:p>
          <a:p>
            <a:endParaRPr lang="en-US" sz="2800" b="1" dirty="0"/>
          </a:p>
          <a:p>
            <a:pPr marL="457200" indent="-457200">
              <a:buFont typeface="Arial" panose="020B0604020202020204" pitchFamily="34" charset="0"/>
              <a:buChar char="•"/>
            </a:pPr>
            <a:r>
              <a:rPr lang="en-US" sz="2400" b="1" dirty="0"/>
              <a:t>Structure learning from observational and </a:t>
            </a:r>
            <a:r>
              <a:rPr lang="en-US" sz="2400" dirty="0"/>
              <a:t>possibly</a:t>
            </a:r>
            <a:r>
              <a:rPr lang="en-US" sz="2400" b="1" dirty="0"/>
              <a:t> interventional data</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structure</a:t>
            </a:r>
          </a:p>
          <a:p>
            <a:endParaRPr lang="en-US" sz="2400" dirty="0"/>
          </a:p>
          <a:p>
            <a:pPr marL="457200" indent="-457200">
              <a:buFont typeface="Arial" panose="020B0604020202020204" pitchFamily="34" charset="0"/>
              <a:buChar char="•"/>
            </a:pPr>
            <a:endParaRPr lang="en-US" sz="2400" dirty="0"/>
          </a:p>
        </p:txBody>
      </p:sp>
      <p:cxnSp>
        <p:nvCxnSpPr>
          <p:cNvPr id="11" name="Straight Connector 10">
            <a:extLst>
              <a:ext uri="{FF2B5EF4-FFF2-40B4-BE49-F238E27FC236}">
                <a16:creationId xmlns:a16="http://schemas.microsoft.com/office/drawing/2014/main" id="{A356CF3F-E88A-4A07-865D-AD4ECCA21D02}"/>
              </a:ext>
            </a:extLst>
          </p:cNvPr>
          <p:cNvCxnSpPr>
            <a:cxnSpLocks/>
          </p:cNvCxnSpPr>
          <p:nvPr/>
        </p:nvCxnSpPr>
        <p:spPr>
          <a:xfrm flipH="1">
            <a:off x="6248399" y="1852325"/>
            <a:ext cx="1" cy="360098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116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34B439D1-E4EC-48AA-8608-F5BDCFE96482}"/>
              </a:ext>
            </a:extLst>
          </p:cNvPr>
          <p:cNvGraphicFramePr/>
          <p:nvPr/>
        </p:nvGraphicFramePr>
        <p:xfrm>
          <a:off x="129886" y="1109329"/>
          <a:ext cx="11906250" cy="43167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0792667-A4D6-49C8-8A55-FDCD04EE8378}"/>
              </a:ext>
            </a:extLst>
          </p:cNvPr>
          <p:cNvSpPr txBox="1"/>
          <p:nvPr/>
        </p:nvSpPr>
        <p:spPr>
          <a:xfrm>
            <a:off x="950768" y="1205348"/>
            <a:ext cx="10647997"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                                           :  Smokers more likely than non-smokers to get lung cancer.</a:t>
            </a:r>
            <a:endParaRPr lang="en-IN" sz="2400" dirty="0">
              <a:latin typeface="Calibri" panose="020F0502020204030204" pitchFamily="34" charset="0"/>
              <a:cs typeface="Calibri" panose="020F0502020204030204" pitchFamily="34" charset="0"/>
            </a:endParaRPr>
          </a:p>
        </p:txBody>
      </p:sp>
      <p:sp>
        <p:nvSpPr>
          <p:cNvPr id="15" name="Arrow: Down 14">
            <a:extLst>
              <a:ext uri="{FF2B5EF4-FFF2-40B4-BE49-F238E27FC236}">
                <a16:creationId xmlns:a16="http://schemas.microsoft.com/office/drawing/2014/main" id="{70D2C485-32C7-4FCA-9183-5CDECAD90235}"/>
              </a:ext>
            </a:extLst>
          </p:cNvPr>
          <p:cNvSpPr/>
          <p:nvPr/>
        </p:nvSpPr>
        <p:spPr>
          <a:xfrm>
            <a:off x="1610968" y="2940448"/>
            <a:ext cx="468000" cy="675341"/>
          </a:xfrm>
          <a:prstGeom prst="downArrow">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ED35C5-DBCF-4AC3-9927-8450E7458D78}"/>
              </a:ext>
            </a:extLst>
          </p:cNvPr>
          <p:cNvSpPr txBox="1"/>
          <p:nvPr/>
        </p:nvSpPr>
        <p:spPr>
          <a:xfrm>
            <a:off x="254577" y="4514850"/>
            <a:ext cx="3122468" cy="646331"/>
          </a:xfrm>
          <a:prstGeom prst="rect">
            <a:avLst/>
          </a:prstGeom>
          <a:noFill/>
        </p:spPr>
        <p:txBody>
          <a:bodyPr wrap="square" rtlCol="0">
            <a:spAutoFit/>
          </a:bodyPr>
          <a:lstStyle/>
          <a:p>
            <a:pPr algn="ctr"/>
            <a:r>
              <a:rPr lang="en-US" b="1" dirty="0"/>
              <a:t>British Medical Research Council</a:t>
            </a:r>
            <a:endParaRPr lang="en-IN" b="1" dirty="0"/>
          </a:p>
        </p:txBody>
      </p:sp>
      <p:sp>
        <p:nvSpPr>
          <p:cNvPr id="7" name="TextBox 6">
            <a:extLst>
              <a:ext uri="{FF2B5EF4-FFF2-40B4-BE49-F238E27FC236}">
                <a16:creationId xmlns:a16="http://schemas.microsoft.com/office/drawing/2014/main" id="{ED0E8BB5-A1E9-4037-A43A-4AE7DBE60C76}"/>
              </a:ext>
            </a:extLst>
          </p:cNvPr>
          <p:cNvSpPr txBox="1"/>
          <p:nvPr/>
        </p:nvSpPr>
        <p:spPr>
          <a:xfrm>
            <a:off x="486641" y="1108734"/>
            <a:ext cx="3457988" cy="646331"/>
          </a:xfrm>
          <a:prstGeom prst="rect">
            <a:avLst/>
          </a:prstGeom>
          <a:solidFill>
            <a:schemeClr val="accent4"/>
          </a:solidFill>
        </p:spPr>
        <p:txBody>
          <a:bodyPr wrap="square" rtlCol="0">
            <a:spAutoFit/>
          </a:bodyPr>
          <a:lstStyle/>
          <a:p>
            <a:r>
              <a:rPr lang="en-US" b="1" dirty="0">
                <a:latin typeface="Calibri" panose="020F0502020204030204" pitchFamily="34" charset="0"/>
                <a:cs typeface="Calibri" panose="020F0502020204030204" pitchFamily="34" charset="0"/>
              </a:rPr>
              <a:t>[Doll-Hill, “Smoking and Carcinoma of the Lung”, ’50]</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58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5"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34B439D1-E4EC-48AA-8608-F5BDCFE96482}"/>
              </a:ext>
            </a:extLst>
          </p:cNvPr>
          <p:cNvGraphicFramePr/>
          <p:nvPr/>
        </p:nvGraphicFramePr>
        <p:xfrm>
          <a:off x="129886" y="1109329"/>
          <a:ext cx="11906250" cy="43167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descr="A vintage photo of a person&#10;&#10;Description generated with very high confidence">
            <a:extLst>
              <a:ext uri="{FF2B5EF4-FFF2-40B4-BE49-F238E27FC236}">
                <a16:creationId xmlns:a16="http://schemas.microsoft.com/office/drawing/2014/main" id="{5ABBDE89-1B71-412E-AFE4-1A2974CBA212}"/>
              </a:ext>
            </a:extLst>
          </p:cNvPr>
          <p:cNvPicPr>
            <a:picLocks noChangeAspect="1"/>
          </p:cNvPicPr>
          <p:nvPr/>
        </p:nvPicPr>
        <p:blipFill>
          <a:blip r:embed="rId8"/>
          <a:stretch>
            <a:fillRect/>
          </a:stretch>
        </p:blipFill>
        <p:spPr>
          <a:xfrm>
            <a:off x="7311295" y="4539296"/>
            <a:ext cx="2061306" cy="1570029"/>
          </a:xfrm>
          <a:prstGeom prst="rect">
            <a:avLst/>
          </a:prstGeom>
        </p:spPr>
      </p:pic>
      <p:sp>
        <p:nvSpPr>
          <p:cNvPr id="3" name="TextBox 2">
            <a:extLst>
              <a:ext uri="{FF2B5EF4-FFF2-40B4-BE49-F238E27FC236}">
                <a16:creationId xmlns:a16="http://schemas.microsoft.com/office/drawing/2014/main" id="{80792667-A4D6-49C8-8A55-FDCD04EE8378}"/>
              </a:ext>
            </a:extLst>
          </p:cNvPr>
          <p:cNvSpPr txBox="1"/>
          <p:nvPr/>
        </p:nvSpPr>
        <p:spPr>
          <a:xfrm>
            <a:off x="950768" y="1205348"/>
            <a:ext cx="10754591" cy="461665"/>
          </a:xfrm>
          <a:prstGeom prst="rect">
            <a:avLst/>
          </a:prstGeom>
          <a:noFill/>
        </p:spPr>
        <p:txBody>
          <a:bodyPr wrap="square" rtlCol="0">
            <a:spAutoFit/>
          </a:bodyPr>
          <a:lstStyle/>
          <a:p>
            <a:r>
              <a:rPr lang="en-US" sz="2400" b="1" dirty="0">
                <a:solidFill>
                  <a:schemeClr val="accent4">
                    <a:lumMod val="75000"/>
                  </a:schemeClr>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Smokers more likely than non-smokers to get lung cancer.</a:t>
            </a:r>
            <a:endParaRPr lang="en-IN" sz="2400" dirty="0">
              <a:latin typeface="Calibri" panose="020F0502020204030204" pitchFamily="34" charset="0"/>
              <a:cs typeface="Calibri" panose="020F0502020204030204" pitchFamily="34" charset="0"/>
            </a:endParaRPr>
          </a:p>
        </p:txBody>
      </p:sp>
      <p:sp>
        <p:nvSpPr>
          <p:cNvPr id="15" name="Arrow: Down 14">
            <a:extLst>
              <a:ext uri="{FF2B5EF4-FFF2-40B4-BE49-F238E27FC236}">
                <a16:creationId xmlns:a16="http://schemas.microsoft.com/office/drawing/2014/main" id="{70D2C485-32C7-4FCA-9183-5CDECAD90235}"/>
              </a:ext>
            </a:extLst>
          </p:cNvPr>
          <p:cNvSpPr/>
          <p:nvPr/>
        </p:nvSpPr>
        <p:spPr>
          <a:xfrm>
            <a:off x="1610968" y="2940448"/>
            <a:ext cx="468000" cy="675341"/>
          </a:xfrm>
          <a:prstGeom prst="downArrow">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Arrow: Down 15">
            <a:extLst>
              <a:ext uri="{FF2B5EF4-FFF2-40B4-BE49-F238E27FC236}">
                <a16:creationId xmlns:a16="http://schemas.microsoft.com/office/drawing/2014/main" id="{ADE62CD5-63D9-4B6B-9E34-9818571E2BC1}"/>
              </a:ext>
            </a:extLst>
          </p:cNvPr>
          <p:cNvSpPr/>
          <p:nvPr/>
        </p:nvSpPr>
        <p:spPr>
          <a:xfrm rot="10800000">
            <a:off x="5843820" y="2909451"/>
            <a:ext cx="468000" cy="675341"/>
          </a:xfrm>
          <a:prstGeom prst="downArrow">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Arrow: Down 16">
            <a:extLst>
              <a:ext uri="{FF2B5EF4-FFF2-40B4-BE49-F238E27FC236}">
                <a16:creationId xmlns:a16="http://schemas.microsoft.com/office/drawing/2014/main" id="{61D7DDCB-39A3-483B-BFAE-D887B8642194}"/>
              </a:ext>
            </a:extLst>
          </p:cNvPr>
          <p:cNvSpPr/>
          <p:nvPr/>
        </p:nvSpPr>
        <p:spPr>
          <a:xfrm rot="15139207">
            <a:off x="10033679" y="2234725"/>
            <a:ext cx="293808" cy="1418164"/>
          </a:xfrm>
          <a:prstGeom prst="downArrow">
            <a:avLst>
              <a:gd name="adj1" fmla="val 50000"/>
              <a:gd name="adj2" fmla="val 54789"/>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Arrow: Down 17">
            <a:extLst>
              <a:ext uri="{FF2B5EF4-FFF2-40B4-BE49-F238E27FC236}">
                <a16:creationId xmlns:a16="http://schemas.microsoft.com/office/drawing/2014/main" id="{F65F6C0C-84C2-4D3E-BEB5-2069855F936B}"/>
              </a:ext>
            </a:extLst>
          </p:cNvPr>
          <p:cNvSpPr/>
          <p:nvPr/>
        </p:nvSpPr>
        <p:spPr>
          <a:xfrm rot="17524655">
            <a:off x="9940845" y="2843049"/>
            <a:ext cx="271651" cy="1299048"/>
          </a:xfrm>
          <a:prstGeom prst="downArrow">
            <a:avLst>
              <a:gd name="adj1" fmla="val 50000"/>
              <a:gd name="adj2" fmla="val 54789"/>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ED35C5-DBCF-4AC3-9927-8450E7458D78}"/>
              </a:ext>
            </a:extLst>
          </p:cNvPr>
          <p:cNvSpPr txBox="1"/>
          <p:nvPr/>
        </p:nvSpPr>
        <p:spPr>
          <a:xfrm>
            <a:off x="254577" y="4514850"/>
            <a:ext cx="3122468" cy="646331"/>
          </a:xfrm>
          <a:prstGeom prst="rect">
            <a:avLst/>
          </a:prstGeom>
          <a:noFill/>
        </p:spPr>
        <p:txBody>
          <a:bodyPr wrap="square" rtlCol="0">
            <a:spAutoFit/>
          </a:bodyPr>
          <a:lstStyle/>
          <a:p>
            <a:pPr algn="ctr"/>
            <a:r>
              <a:rPr lang="en-US" b="1" dirty="0"/>
              <a:t>British Medical Research Council</a:t>
            </a:r>
            <a:endParaRPr lang="en-IN" b="1" dirty="0"/>
          </a:p>
        </p:txBody>
      </p:sp>
      <p:sp>
        <p:nvSpPr>
          <p:cNvPr id="19" name="Left Brace 18">
            <a:extLst>
              <a:ext uri="{FF2B5EF4-FFF2-40B4-BE49-F238E27FC236}">
                <a16:creationId xmlns:a16="http://schemas.microsoft.com/office/drawing/2014/main" id="{58298E5B-E8FC-414E-BEC2-E3E7394A63EE}"/>
              </a:ext>
            </a:extLst>
          </p:cNvPr>
          <p:cNvSpPr/>
          <p:nvPr/>
        </p:nvSpPr>
        <p:spPr>
          <a:xfrm rot="16200000">
            <a:off x="8041791" y="544951"/>
            <a:ext cx="363497" cy="7625192"/>
          </a:xfrm>
          <a:prstGeom prst="leftBrace">
            <a:avLst>
              <a:gd name="adj1" fmla="val 4452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9C0F9DE5-494D-4F19-9B9C-C6DCFD52C29A}"/>
              </a:ext>
            </a:extLst>
          </p:cNvPr>
          <p:cNvSpPr txBox="1"/>
          <p:nvPr/>
        </p:nvSpPr>
        <p:spPr>
          <a:xfrm>
            <a:off x="486641" y="1108734"/>
            <a:ext cx="3457988" cy="646331"/>
          </a:xfrm>
          <a:prstGeom prst="rect">
            <a:avLst/>
          </a:prstGeom>
          <a:solidFill>
            <a:schemeClr val="accent4"/>
          </a:solidFill>
        </p:spPr>
        <p:txBody>
          <a:bodyPr wrap="square" rtlCol="0">
            <a:spAutoFit/>
          </a:bodyPr>
          <a:lstStyle/>
          <a:p>
            <a:r>
              <a:rPr lang="en-US" b="1" dirty="0">
                <a:latin typeface="Calibri" panose="020F0502020204030204" pitchFamily="34" charset="0"/>
                <a:cs typeface="Calibri" panose="020F0502020204030204" pitchFamily="34" charset="0"/>
              </a:rPr>
              <a:t>[Doll-Hill, “Smoking and Carcinoma of the Lung”, ’50]</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92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78C1AF-28DF-489A-953A-58376DA53ED4}"/>
              </a:ext>
            </a:extLst>
          </p:cNvPr>
          <p:cNvSpPr>
            <a:spLocks noGrp="1"/>
          </p:cNvSpPr>
          <p:nvPr>
            <p:ph idx="1"/>
          </p:nvPr>
        </p:nvSpPr>
        <p:spPr>
          <a:xfrm>
            <a:off x="1130270" y="2171769"/>
            <a:ext cx="9603275" cy="592213"/>
          </a:xfrm>
        </p:spPr>
        <p:txBody>
          <a:bodyPr>
            <a:noAutofit/>
          </a:bodyPr>
          <a:lstStyle/>
          <a:p>
            <a:pPr marL="0" indent="0">
              <a:buNone/>
            </a:pPr>
            <a:r>
              <a:rPr lang="en-US" sz="2400" dirty="0"/>
              <a:t>Only rigorous way to find the true direction is to conduct </a:t>
            </a:r>
            <a:r>
              <a:rPr lang="en-US" sz="2400" b="1" i="1" dirty="0"/>
              <a:t>interventions</a:t>
            </a:r>
            <a:r>
              <a:rPr lang="en-US" sz="2400" dirty="0"/>
              <a:t>.</a:t>
            </a:r>
          </a:p>
          <a:p>
            <a:endParaRPr lang="en-US" sz="2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C37ECEE-74B4-4D0A-B04B-CC8B77EF65A6}"/>
                  </a:ext>
                </a:extLst>
              </p:cNvPr>
              <p:cNvSpPr txBox="1"/>
              <p:nvPr/>
            </p:nvSpPr>
            <p:spPr>
              <a:xfrm>
                <a:off x="396150" y="3039341"/>
                <a:ext cx="11071514" cy="2246769"/>
              </a:xfrm>
              <a:prstGeom prst="rect">
                <a:avLst/>
              </a:prstGeom>
              <a:solidFill>
                <a:schemeClr val="accent5">
                  <a:lumMod val="40000"/>
                  <a:lumOff val="60000"/>
                </a:schemeClr>
              </a:solidFill>
            </p:spPr>
            <p:txBody>
              <a:bodyPr wrap="square" rtlCol="0">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If </a:t>
                </a:r>
                <a14:m>
                  <m:oMath xmlns:m="http://schemas.openxmlformats.org/officeDocument/2006/math">
                    <m:r>
                      <a:rPr lang="en-US" sz="2800" b="0" i="1" smtClean="0">
                        <a:latin typeface="Cambria Math" panose="02040503050406030204" pitchFamily="18" charset="0"/>
                      </a:rPr>
                      <m:t>𝑋</m:t>
                    </m:r>
                    <m:r>
                      <a:rPr lang="en-US" sz="2800" b="0" i="1" smtClean="0">
                        <a:latin typeface="Cambria Math" panose="02040503050406030204" pitchFamily="18" charset="0"/>
                      </a:rPr>
                      <m:t>→</m:t>
                    </m:r>
                    <m:r>
                      <a:rPr lang="en-US" sz="2800" b="0" i="1" smtClean="0">
                        <a:latin typeface="Cambria Math" panose="02040503050406030204" pitchFamily="18" charset="0"/>
                      </a:rPr>
                      <m:t>𝑌</m:t>
                    </m:r>
                  </m:oMath>
                </a14:m>
                <a:r>
                  <a:rPr lang="en-IN" sz="2800" dirty="0">
                    <a:latin typeface="Calibri" panose="020F0502020204030204" pitchFamily="34" charset="0"/>
                    <a:cs typeface="Calibri" panose="020F0502020204030204" pitchFamily="34" charset="0"/>
                  </a:rPr>
                  <a:t>, then </a:t>
                </a:r>
                <a14:m>
                  <m:oMath xmlns:m="http://schemas.openxmlformats.org/officeDocument/2006/math">
                    <m:r>
                      <a:rPr lang="en-US" sz="2800" b="0" i="1" smtClean="0">
                        <a:latin typeface="Cambria Math" panose="02040503050406030204" pitchFamily="18" charset="0"/>
                      </a:rPr>
                      <m:t>𝑑𝑜</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IN" sz="2800" dirty="0">
                    <a:latin typeface="Calibri" panose="020F0502020204030204" pitchFamily="34" charset="0"/>
                    <a:cs typeface="Calibri" panose="020F0502020204030204" pitchFamily="34" charset="0"/>
                  </a:rPr>
                  <a:t> changes marginal on </a:t>
                </a:r>
                <a14:m>
                  <m:oMath xmlns:m="http://schemas.openxmlformats.org/officeDocument/2006/math">
                    <m:r>
                      <a:rPr lang="en-US" sz="2800" b="0" i="1" smtClean="0">
                        <a:latin typeface="Cambria Math" panose="02040503050406030204" pitchFamily="18" charset="0"/>
                      </a:rPr>
                      <m:t>𝑌</m:t>
                    </m:r>
                  </m:oMath>
                </a14:m>
                <a:r>
                  <a:rPr lang="en-IN" sz="2800" dirty="0">
                    <a:latin typeface="Calibri" panose="020F0502020204030204" pitchFamily="34" charset="0"/>
                    <a:cs typeface="Calibri" panose="020F0502020204030204" pitchFamily="34" charset="0"/>
                  </a:rPr>
                  <a:t> but </a:t>
                </a:r>
                <a14:m>
                  <m:oMath xmlns:m="http://schemas.openxmlformats.org/officeDocument/2006/math">
                    <m:r>
                      <a:rPr lang="en-US" sz="2800" b="0" i="1" smtClean="0">
                        <a:latin typeface="Cambria Math" panose="02040503050406030204" pitchFamily="18" charset="0"/>
                      </a:rPr>
                      <m:t>𝑑𝑜</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m:t>
                    </m:r>
                  </m:oMath>
                </a14:m>
                <a:r>
                  <a:rPr lang="en-IN" sz="2800" dirty="0">
                    <a:latin typeface="Calibri" panose="020F0502020204030204" pitchFamily="34" charset="0"/>
                    <a:cs typeface="Calibri" panose="020F0502020204030204" pitchFamily="34" charset="0"/>
                  </a:rPr>
                  <a:t> doesn’t affect </a:t>
                </a:r>
                <a14:m>
                  <m:oMath xmlns:m="http://schemas.openxmlformats.org/officeDocument/2006/math">
                    <m:r>
                      <a:rPr lang="en-US" sz="2800" b="0" i="1" smtClean="0">
                        <a:latin typeface="Cambria Math" panose="02040503050406030204" pitchFamily="18" charset="0"/>
                      </a:rPr>
                      <m:t>𝑋</m:t>
                    </m:r>
                  </m:oMath>
                </a14:m>
                <a:r>
                  <a:rPr lang="en-IN" sz="2800" dirty="0">
                    <a:latin typeface="Calibri" panose="020F0502020204030204" pitchFamily="34" charset="0"/>
                    <a:cs typeface="Calibri" panose="020F0502020204030204" pitchFamily="34" charset="0"/>
                  </a:rPr>
                  <a:t>.</a:t>
                </a:r>
                <a:br>
                  <a:rPr lang="en-IN" sz="2800" dirty="0">
                    <a:latin typeface="Calibri" panose="020F0502020204030204" pitchFamily="34" charset="0"/>
                    <a:cs typeface="Calibri" panose="020F0502020204030204" pitchFamily="34" charset="0"/>
                  </a:rPr>
                </a:br>
                <a:endParaRPr lang="en-IN"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800" dirty="0">
                    <a:latin typeface="Calibri" panose="020F0502020204030204" pitchFamily="34" charset="0"/>
                    <a:cs typeface="Calibri" panose="020F0502020204030204" pitchFamily="34" charset="0"/>
                  </a:rPr>
                  <a:t>If </a:t>
                </a:r>
                <a14:m>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rPr>
                      <m:t>→</m:t>
                    </m:r>
                    <m:r>
                      <a:rPr lang="en-US" sz="2800" b="0" i="1" smtClean="0">
                        <a:latin typeface="Cambria Math" panose="02040503050406030204" pitchFamily="18" charset="0"/>
                      </a:rPr>
                      <m:t>𝑋</m:t>
                    </m:r>
                  </m:oMath>
                </a14:m>
                <a:r>
                  <a:rPr lang="en-IN" sz="2800" dirty="0">
                    <a:latin typeface="Calibri" panose="020F0502020204030204" pitchFamily="34" charset="0"/>
                    <a:cs typeface="Calibri" panose="020F0502020204030204" pitchFamily="34" charset="0"/>
                  </a:rPr>
                  <a:t>, then </a:t>
                </a:r>
                <a14:m>
                  <m:oMath xmlns:m="http://schemas.openxmlformats.org/officeDocument/2006/math">
                    <m:r>
                      <a:rPr lang="en-US" sz="2800" b="0" i="1" smtClean="0">
                        <a:latin typeface="Cambria Math" panose="02040503050406030204" pitchFamily="18" charset="0"/>
                      </a:rPr>
                      <m:t>𝑑𝑜</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m:t>
                    </m:r>
                  </m:oMath>
                </a14:m>
                <a:r>
                  <a:rPr lang="en-IN" sz="2800" dirty="0">
                    <a:latin typeface="Calibri" panose="020F0502020204030204" pitchFamily="34" charset="0"/>
                    <a:cs typeface="Calibri" panose="020F0502020204030204" pitchFamily="34" charset="0"/>
                  </a:rPr>
                  <a:t> changes marginal on </a:t>
                </a:r>
                <a14:m>
                  <m:oMath xmlns:m="http://schemas.openxmlformats.org/officeDocument/2006/math">
                    <m:r>
                      <a:rPr lang="en-US" sz="2800" b="0" i="1" smtClean="0">
                        <a:latin typeface="Cambria Math" panose="02040503050406030204" pitchFamily="18" charset="0"/>
                      </a:rPr>
                      <m:t>𝑋</m:t>
                    </m:r>
                  </m:oMath>
                </a14:m>
                <a:r>
                  <a:rPr lang="en-IN" sz="2800" dirty="0">
                    <a:latin typeface="Calibri" panose="020F0502020204030204" pitchFamily="34" charset="0"/>
                    <a:cs typeface="Calibri" panose="020F0502020204030204" pitchFamily="34" charset="0"/>
                  </a:rPr>
                  <a:t> but </a:t>
                </a:r>
                <a14:m>
                  <m:oMath xmlns:m="http://schemas.openxmlformats.org/officeDocument/2006/math">
                    <m:r>
                      <a:rPr lang="en-US" sz="2800" b="0" i="1" smtClean="0">
                        <a:latin typeface="Cambria Math" panose="02040503050406030204" pitchFamily="18" charset="0"/>
                      </a:rPr>
                      <m:t>𝑑𝑜</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IN" sz="2800" dirty="0">
                    <a:latin typeface="Calibri" panose="020F0502020204030204" pitchFamily="34" charset="0"/>
                    <a:cs typeface="Calibri" panose="020F0502020204030204" pitchFamily="34" charset="0"/>
                  </a:rPr>
                  <a:t> doesn’t affect </a:t>
                </a:r>
                <a14:m>
                  <m:oMath xmlns:m="http://schemas.openxmlformats.org/officeDocument/2006/math">
                    <m:r>
                      <a:rPr lang="en-US" sz="2800" b="0" i="1" smtClean="0">
                        <a:latin typeface="Cambria Math" panose="02040503050406030204" pitchFamily="18" charset="0"/>
                      </a:rPr>
                      <m:t>𝑌</m:t>
                    </m:r>
                  </m:oMath>
                </a14:m>
                <a:r>
                  <a:rPr lang="en-IN" sz="2800" dirty="0">
                    <a:latin typeface="Calibri" panose="020F0502020204030204" pitchFamily="34" charset="0"/>
                    <a:cs typeface="Calibri" panose="020F0502020204030204" pitchFamily="34" charset="0"/>
                  </a:rPr>
                  <a:t>.</a:t>
                </a:r>
                <a:br>
                  <a:rPr lang="en-IN" sz="2800" dirty="0">
                    <a:latin typeface="Calibri" panose="020F0502020204030204" pitchFamily="34" charset="0"/>
                    <a:cs typeface="Calibri" panose="020F0502020204030204" pitchFamily="34" charset="0"/>
                  </a:rPr>
                </a:br>
                <a:endParaRPr lang="en-IN"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800" dirty="0">
                    <a:latin typeface="Calibri" panose="020F0502020204030204" pitchFamily="34" charset="0"/>
                    <a:cs typeface="Calibri" panose="020F0502020204030204" pitchFamily="34" charset="0"/>
                  </a:rPr>
                  <a:t>If </a:t>
                </a:r>
                <a14:m>
                  <m:oMath xmlns:m="http://schemas.openxmlformats.org/officeDocument/2006/math">
                    <m:r>
                      <a:rPr lang="en-US" sz="2800" b="0" i="1" smtClean="0">
                        <a:latin typeface="Cambria Math" panose="02040503050406030204" pitchFamily="18" charset="0"/>
                      </a:rPr>
                      <m:t>𝑋</m:t>
                    </m:r>
                    <m:r>
                      <a:rPr lang="en-US" sz="2800" b="0" i="1" smtClean="0">
                        <a:latin typeface="Cambria Math" panose="02040503050406030204" pitchFamily="18" charset="0"/>
                      </a:rPr>
                      <m:t>−−− </m:t>
                    </m:r>
                    <m:r>
                      <a:rPr lang="en-US" sz="2800" b="0" i="1" smtClean="0">
                        <a:latin typeface="Cambria Math" panose="02040503050406030204" pitchFamily="18" charset="0"/>
                      </a:rPr>
                      <m:t>𝑌</m:t>
                    </m:r>
                  </m:oMath>
                </a14:m>
                <a:r>
                  <a:rPr lang="en-IN" sz="2800" dirty="0">
                    <a:latin typeface="Calibri" panose="020F0502020204030204" pitchFamily="34" charset="0"/>
                    <a:cs typeface="Calibri" panose="020F0502020204030204" pitchFamily="34" charset="0"/>
                  </a:rPr>
                  <a:t>, then neither </a:t>
                </a:r>
                <a14:m>
                  <m:oMath xmlns:m="http://schemas.openxmlformats.org/officeDocument/2006/math">
                    <m:r>
                      <a:rPr lang="en-US" sz="2800" b="0" i="1" smtClean="0">
                        <a:latin typeface="Cambria Math" panose="02040503050406030204" pitchFamily="18" charset="0"/>
                      </a:rPr>
                      <m:t>𝑑𝑜</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IN" sz="2800" dirty="0">
                    <a:latin typeface="Calibri" panose="020F0502020204030204" pitchFamily="34" charset="0"/>
                    <a:cs typeface="Calibri" panose="020F0502020204030204" pitchFamily="34" charset="0"/>
                  </a:rPr>
                  <a:t> nor </a:t>
                </a:r>
                <a14:m>
                  <m:oMath xmlns:m="http://schemas.openxmlformats.org/officeDocument/2006/math">
                    <m:r>
                      <a:rPr lang="en-US" sz="2800" b="0" i="1" smtClean="0">
                        <a:latin typeface="Cambria Math" panose="02040503050406030204" pitchFamily="18" charset="0"/>
                      </a:rPr>
                      <m:t>𝑑𝑜</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m:t>
                    </m:r>
                  </m:oMath>
                </a14:m>
                <a:r>
                  <a:rPr lang="en-IN" sz="2800" dirty="0">
                    <a:latin typeface="Calibri" panose="020F0502020204030204" pitchFamily="34" charset="0"/>
                    <a:cs typeface="Calibri" panose="020F0502020204030204" pitchFamily="34" charset="0"/>
                  </a:rPr>
                  <a:t> affects the other variable.</a:t>
                </a:r>
              </a:p>
            </p:txBody>
          </p:sp>
        </mc:Choice>
        <mc:Fallback xmlns="">
          <p:sp>
            <p:nvSpPr>
              <p:cNvPr id="4" name="TextBox 3">
                <a:extLst>
                  <a:ext uri="{FF2B5EF4-FFF2-40B4-BE49-F238E27FC236}">
                    <a16:creationId xmlns:a16="http://schemas.microsoft.com/office/drawing/2014/main" id="{5C37ECEE-74B4-4D0A-B04B-CC8B77EF65A6}"/>
                  </a:ext>
                </a:extLst>
              </p:cNvPr>
              <p:cNvSpPr txBox="1">
                <a:spLocks noRot="1" noChangeAspect="1" noMove="1" noResize="1" noEditPoints="1" noAdjustHandles="1" noChangeArrowheads="1" noChangeShapeType="1" noTextEdit="1"/>
              </p:cNvSpPr>
              <p:nvPr/>
            </p:nvSpPr>
            <p:spPr>
              <a:xfrm>
                <a:off x="396150" y="3039341"/>
                <a:ext cx="11071514" cy="2246769"/>
              </a:xfrm>
              <a:prstGeom prst="rect">
                <a:avLst/>
              </a:prstGeom>
              <a:blipFill>
                <a:blip r:embed="rId2"/>
                <a:stretch>
                  <a:fillRect l="-991" t="-2717" b="-7065"/>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96354B14-06D9-443D-AF6A-8E06AB8C2250}"/>
              </a:ext>
            </a:extLst>
          </p:cNvPr>
          <p:cNvSpPr txBox="1"/>
          <p:nvPr/>
        </p:nvSpPr>
        <p:spPr>
          <a:xfrm>
            <a:off x="777790" y="396250"/>
            <a:ext cx="4328124" cy="1261884"/>
          </a:xfrm>
          <a:prstGeom prst="rect">
            <a:avLst/>
          </a:prstGeom>
          <a:noFill/>
        </p:spPr>
        <p:txBody>
          <a:bodyPr wrap="square" rtlCol="0">
            <a:spAutoFit/>
          </a:bodyPr>
          <a:lstStyle/>
          <a:p>
            <a:r>
              <a:rPr lang="en-US" sz="3800" b="1" dirty="0"/>
              <a:t>Which way’s the arrow?</a:t>
            </a:r>
            <a:endParaRPr lang="en-IN" sz="3800" b="1" dirty="0"/>
          </a:p>
        </p:txBody>
      </p:sp>
    </p:spTree>
    <p:extLst>
      <p:ext uri="{BB962C8B-B14F-4D97-AF65-F5344CB8AC3E}">
        <p14:creationId xmlns:p14="http://schemas.microsoft.com/office/powerpoint/2010/main" val="170714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13B5-E44B-4A40-99C2-0EB577F106F0}"/>
              </a:ext>
            </a:extLst>
          </p:cNvPr>
          <p:cNvSpPr>
            <a:spLocks noGrp="1"/>
          </p:cNvSpPr>
          <p:nvPr>
            <p:ph type="title"/>
          </p:nvPr>
        </p:nvSpPr>
        <p:spPr/>
        <p:txBody>
          <a:bodyPr/>
          <a:lstStyle/>
          <a:p>
            <a:r>
              <a:rPr lang="en-US" dirty="0"/>
              <a:t>Learning from Interventions</a:t>
            </a:r>
            <a:endParaRPr lang="en-IN" dirty="0"/>
          </a:p>
        </p:txBody>
      </p:sp>
      <p:sp>
        <p:nvSpPr>
          <p:cNvPr id="3" name="Content Placeholder 2">
            <a:extLst>
              <a:ext uri="{FF2B5EF4-FFF2-40B4-BE49-F238E27FC236}">
                <a16:creationId xmlns:a16="http://schemas.microsoft.com/office/drawing/2014/main" id="{BB572B5C-E2F2-4631-891A-06CB4566CD0E}"/>
              </a:ext>
            </a:extLst>
          </p:cNvPr>
          <p:cNvSpPr>
            <a:spLocks noGrp="1"/>
          </p:cNvSpPr>
          <p:nvPr>
            <p:ph idx="1"/>
          </p:nvPr>
        </p:nvSpPr>
        <p:spPr>
          <a:xfrm>
            <a:off x="1130270" y="1808089"/>
            <a:ext cx="9603275" cy="1257231"/>
          </a:xfrm>
        </p:spPr>
        <p:txBody>
          <a:bodyPr>
            <a:normAutofit/>
          </a:bodyPr>
          <a:lstStyle/>
          <a:p>
            <a:pPr marL="0" indent="0">
              <a:buNone/>
            </a:pPr>
            <a:r>
              <a:rPr lang="en-US" sz="3000" dirty="0"/>
              <a:t>Interventions implemented by randomized controlled trials where the number of samples is </a:t>
            </a:r>
            <a:r>
              <a:rPr lang="en-US" sz="3000" b="1" i="1" dirty="0"/>
              <a:t>finite</a:t>
            </a:r>
            <a:r>
              <a:rPr lang="en-US" sz="3000" dirty="0"/>
              <a:t>.</a:t>
            </a:r>
            <a:endParaRPr lang="en-IN" sz="3000" dirty="0"/>
          </a:p>
        </p:txBody>
      </p:sp>
      <p:sp>
        <p:nvSpPr>
          <p:cNvPr id="4" name="TextBox 3">
            <a:extLst>
              <a:ext uri="{FF2B5EF4-FFF2-40B4-BE49-F238E27FC236}">
                <a16:creationId xmlns:a16="http://schemas.microsoft.com/office/drawing/2014/main" id="{3B12A124-6719-4D5B-A479-DD8878627C87}"/>
              </a:ext>
            </a:extLst>
          </p:cNvPr>
          <p:cNvSpPr txBox="1"/>
          <p:nvPr/>
        </p:nvSpPr>
        <p:spPr>
          <a:xfrm>
            <a:off x="1278082" y="3387442"/>
            <a:ext cx="9071263" cy="1938992"/>
          </a:xfrm>
          <a:prstGeom prst="rect">
            <a:avLst/>
          </a:prstGeom>
          <a:solidFill>
            <a:schemeClr val="accent4">
              <a:lumMod val="20000"/>
              <a:lumOff val="80000"/>
            </a:schemeClr>
          </a:solidFill>
        </p:spPr>
        <p:txBody>
          <a:bodyPr wrap="square" rtlCol="0">
            <a:spAutoFit/>
          </a:bodyPr>
          <a:lstStyle/>
          <a:p>
            <a:r>
              <a:rPr lang="en-US" sz="3000" b="1" u="sng" dirty="0">
                <a:latin typeface="Calibri" panose="020F0502020204030204" pitchFamily="34" charset="0"/>
                <a:cs typeface="Calibri" panose="020F0502020204030204" pitchFamily="34" charset="0"/>
              </a:rPr>
              <a:t>Question</a:t>
            </a:r>
            <a:r>
              <a:rPr lang="en-US" sz="3000" dirty="0">
                <a:latin typeface="Calibri" panose="020F0502020204030204" pitchFamily="34" charset="0"/>
                <a:cs typeface="Calibri" panose="020F0502020204030204" pitchFamily="34" charset="0"/>
              </a:rPr>
              <a:t>: How many samples from observational and interventional distributions do we need to determine the truth? Can we save on interventional samples if we take more observational samples? </a:t>
            </a:r>
            <a:endParaRPr lang="en-IN" sz="3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50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3082E4A-DE9B-4E14-969F-FEB8AAF99E9C}"/>
                  </a:ext>
                </a:extLst>
              </p:cNvPr>
              <p:cNvSpPr txBox="1"/>
              <p:nvPr/>
            </p:nvSpPr>
            <p:spPr>
              <a:xfrm>
                <a:off x="503224" y="392755"/>
                <a:ext cx="6983810" cy="2436564"/>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Given</a:t>
                </a:r>
                <a:r>
                  <a:rPr lang="en-IN" sz="2400" dirty="0"/>
                  <a:t>: (</a:t>
                </a:r>
                <a:r>
                  <a:rPr lang="en-IN" sz="2400" dirty="0" err="1"/>
                  <a:t>i</a:t>
                </a:r>
                <a:r>
                  <a:rPr lang="en-IN" sz="2400" dirty="0"/>
                  <a:t>) Causal diagram </a:t>
                </a:r>
                <a14:m>
                  <m:oMath xmlns:m="http://schemas.openxmlformats.org/officeDocument/2006/math">
                    <m:r>
                      <a:rPr lang="en-US" sz="2400" b="0" i="1" smtClean="0">
                        <a:latin typeface="Cambria Math" panose="02040503050406030204" pitchFamily="18" charset="0"/>
                      </a:rPr>
                      <m:t>𝐺</m:t>
                    </m:r>
                  </m:oMath>
                </a14:m>
                <a:r>
                  <a:rPr lang="en-IN" sz="2400" dirty="0"/>
                  <a:t> is either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oMath>
                </a14:m>
                <a:r>
                  <a:rPr lang="en-IN" sz="2400" dirty="0"/>
                  <a:t>, or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oMath>
                </a14:m>
                <a:r>
                  <a:rPr lang="en-IN" sz="2400" dirty="0"/>
                  <a:t>, or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oMath>
                </a14:m>
                <a:r>
                  <a:rPr lang="en-IN" sz="2400" dirty="0"/>
                  <a:t>. (ii) </a:t>
                </a:r>
                <a14:m>
                  <m:oMath xmlns:m="http://schemas.openxmlformats.org/officeDocument/2006/math">
                    <m:r>
                      <a:rPr lang="en-US" sz="2400" b="0" i="1" smtClean="0">
                        <a:latin typeface="Cambria Math" panose="02040503050406030204" pitchFamily="18" charset="0"/>
                      </a:rPr>
                      <m:t>𝑃</m:t>
                    </m:r>
                  </m:oMath>
                </a14:m>
                <a:r>
                  <a:rPr lang="en-IN" sz="2400" b="1" dirty="0"/>
                  <a:t> </a:t>
                </a:r>
                <a:r>
                  <a:rPr lang="en-IN" sz="2400" dirty="0"/>
                  <a:t>is a causal model on </a:t>
                </a:r>
                <a14:m>
                  <m:oMath xmlns:m="http://schemas.openxmlformats.org/officeDocument/2006/math">
                    <m:r>
                      <a:rPr lang="en-US" sz="2400" b="0" i="1" smtClean="0">
                        <a:latin typeface="Cambria Math" panose="02040503050406030204" pitchFamily="18" charset="0"/>
                      </a:rPr>
                      <m:t>𝐺</m:t>
                    </m:r>
                  </m:oMath>
                </a14:m>
                <a:r>
                  <a:rPr lang="en-IN" sz="2400" b="1" dirty="0"/>
                  <a:t>. </a:t>
                </a:r>
                <a:r>
                  <a:rPr lang="en-IN" sz="2400" dirty="0"/>
                  <a:t>(iii) </a:t>
                </a:r>
                <a14:m>
                  <m:oMath xmlns:m="http://schemas.openxmlformats.org/officeDocument/2006/math">
                    <m:r>
                      <a:rPr lang="en-US" sz="2400" b="0" i="1" smtClean="0">
                        <a:latin typeface="Cambria Math" panose="02040503050406030204" pitchFamily="18" charset="0"/>
                      </a:rPr>
                      <m:t>𝑃</m:t>
                    </m:r>
                  </m:oMath>
                </a14:m>
                <a:r>
                  <a:rPr lang="en-IN" sz="2400" b="1" dirty="0"/>
                  <a:t> </a:t>
                </a:r>
                <a:r>
                  <a:rPr lang="en-IN" sz="2400" dirty="0"/>
                  <a:t>is </a:t>
                </a:r>
                <a14:m>
                  <m:oMath xmlns:m="http://schemas.openxmlformats.org/officeDocument/2006/math">
                    <m:r>
                      <a:rPr lang="en-US" sz="2400" b="0" i="1" smtClean="0">
                        <a:latin typeface="Cambria Math" panose="02040503050406030204" pitchFamily="18" charset="0"/>
                      </a:rPr>
                      <m:t>𝜖</m:t>
                    </m:r>
                  </m:oMath>
                </a14:m>
                <a:r>
                  <a:rPr lang="en-IN" sz="2400" dirty="0"/>
                  <a:t>-far from a product distribution.</a:t>
                </a:r>
              </a:p>
              <a:p>
                <a:pPr>
                  <a:spcAft>
                    <a:spcPts val="500"/>
                  </a:spcAft>
                </a:pPr>
                <a:r>
                  <a:rPr lang="en-IN" sz="2400" b="1" dirty="0"/>
                  <a:t>Input</a:t>
                </a:r>
                <a:r>
                  <a:rPr lang="en-IN" sz="2400" dirty="0"/>
                  <a:t>: Sample and interventional access to </a:t>
                </a:r>
                <a14:m>
                  <m:oMath xmlns:m="http://schemas.openxmlformats.org/officeDocument/2006/math">
                    <m:r>
                      <a:rPr lang="en-US" sz="2400" b="0" i="1" smtClean="0">
                        <a:latin typeface="Cambria Math" panose="02040503050406030204" pitchFamily="18" charset="0"/>
                      </a:rPr>
                      <m:t>𝑃</m:t>
                    </m:r>
                  </m:oMath>
                </a14:m>
                <a:r>
                  <a:rPr lang="en-IN" sz="2400" dirty="0"/>
                  <a:t>.</a:t>
                </a:r>
              </a:p>
              <a:p>
                <a:r>
                  <a:rPr lang="en-IN" sz="2400" b="1" dirty="0"/>
                  <a:t>Output</a:t>
                </a:r>
                <a:r>
                  <a:rPr lang="en-IN" sz="2400" dirty="0"/>
                  <a:t>: </a:t>
                </a:r>
                <a:r>
                  <a:rPr lang="en-US" sz="2400" dirty="0"/>
                  <a:t>Causal diagram </a:t>
                </a:r>
                <a14:m>
                  <m:oMath xmlns:m="http://schemas.openxmlformats.org/officeDocument/2006/math">
                    <m:r>
                      <a:rPr lang="en-US" sz="2400" b="0" i="1" smtClean="0">
                        <a:latin typeface="Cambria Math" panose="02040503050406030204" pitchFamily="18" charset="0"/>
                      </a:rPr>
                      <m:t>𝐺</m:t>
                    </m:r>
                  </m:oMath>
                </a14:m>
                <a:endParaRPr lang="en-IN" sz="2400" dirty="0"/>
              </a:p>
            </p:txBody>
          </p:sp>
        </mc:Choice>
        <mc:Fallback xmlns="">
          <p:sp>
            <p:nvSpPr>
              <p:cNvPr id="4" name="TextBox 3">
                <a:extLst>
                  <a:ext uri="{FF2B5EF4-FFF2-40B4-BE49-F238E27FC236}">
                    <a16:creationId xmlns:a16="http://schemas.microsoft.com/office/drawing/2014/main" id="{C3082E4A-DE9B-4E14-969F-FEB8AAF99E9C}"/>
                  </a:ext>
                </a:extLst>
              </p:cNvPr>
              <p:cNvSpPr txBox="1">
                <a:spLocks noRot="1" noChangeAspect="1" noMove="1" noResize="1" noEditPoints="1" noAdjustHandles="1" noChangeArrowheads="1" noChangeShapeType="1" noTextEdit="1"/>
              </p:cNvSpPr>
              <p:nvPr/>
            </p:nvSpPr>
            <p:spPr>
              <a:xfrm>
                <a:off x="503224" y="392755"/>
                <a:ext cx="6983810" cy="2436564"/>
              </a:xfrm>
              <a:prstGeom prst="rect">
                <a:avLst/>
              </a:prstGeom>
              <a:blipFill>
                <a:blip r:embed="rId2"/>
                <a:stretch>
                  <a:fillRect l="-1397" r="-786" b="-4750"/>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2A64031B-7970-4ED5-8165-B41C1ECB12EF}"/>
              </a:ext>
            </a:extLst>
          </p:cNvPr>
          <p:cNvSpPr/>
          <p:nvPr/>
        </p:nvSpPr>
        <p:spPr>
          <a:xfrm>
            <a:off x="895987"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D05A119-D83A-41C0-9308-FBE17E693C65}"/>
                  </a:ext>
                </a:extLst>
              </p:cNvPr>
              <p:cNvSpPr txBox="1"/>
              <p:nvPr/>
            </p:nvSpPr>
            <p:spPr>
              <a:xfrm>
                <a:off x="503224" y="3278017"/>
                <a:ext cx="10929841" cy="3098349"/>
              </a:xfrm>
              <a:prstGeom prst="rect">
                <a:avLst/>
              </a:prstGeom>
              <a:solidFill>
                <a:schemeClr val="accent4">
                  <a:lumMod val="20000"/>
                  <a:lumOff val="80000"/>
                </a:schemeClr>
              </a:solidFill>
              <a:ln>
                <a:solidFill>
                  <a:schemeClr val="tx1"/>
                </a:solidFill>
              </a:ln>
            </p:spPr>
            <p:txBody>
              <a:bodyPr wrap="square" rtlCol="0">
                <a:spAutoFit/>
              </a:bodyPr>
              <a:lstStyle/>
              <a:p>
                <a:r>
                  <a:rPr lang="en-US" sz="3000" b="1" dirty="0"/>
                  <a:t>Theorem (Acharya-Bhadane-B.-Kandasamy-Sun ‘22+)</a:t>
                </a:r>
                <a:r>
                  <a:rPr lang="en-US" sz="3000" dirty="0"/>
                  <a:t>: Suppose </a:t>
                </a:r>
                <a14:m>
                  <m:oMath xmlns:m="http://schemas.openxmlformats.org/officeDocument/2006/math">
                    <m:r>
                      <a:rPr lang="en-US" sz="3000" b="0" i="1" smtClean="0">
                        <a:latin typeface="Cambria Math" panose="02040503050406030204" pitchFamily="18" charset="0"/>
                      </a:rPr>
                      <m:t>𝑋</m:t>
                    </m:r>
                  </m:oMath>
                </a14:m>
                <a:r>
                  <a:rPr lang="en-IN" sz="3200" dirty="0"/>
                  <a:t> and </a:t>
                </a:r>
                <a14:m>
                  <m:oMath xmlns:m="http://schemas.openxmlformats.org/officeDocument/2006/math">
                    <m:r>
                      <a:rPr lang="en-US" sz="3200" b="0" i="1" smtClean="0">
                        <a:latin typeface="Cambria Math" panose="02040503050406030204" pitchFamily="18" charset="0"/>
                      </a:rPr>
                      <m:t>𝑌</m:t>
                    </m:r>
                  </m:oMath>
                </a14:m>
                <a:r>
                  <a:rPr lang="en-IN" sz="3200" dirty="0"/>
                  <a:t> are random variables on </a:t>
                </a:r>
                <a14:m>
                  <m:oMath xmlns:m="http://schemas.openxmlformats.org/officeDocument/2006/math">
                    <m:r>
                      <m:rPr>
                        <m:lit/>
                      </m:rPr>
                      <a:rPr lang="en-US" sz="3200" b="0" i="1" smtClean="0">
                        <a:latin typeface="Cambria Math" panose="02040503050406030204" pitchFamily="18" charset="0"/>
                      </a:rPr>
                      <m:t>{</m:t>
                    </m:r>
                    <m:r>
                      <a:rPr lang="en-US" sz="3200" b="0" i="1" smtClean="0">
                        <a:latin typeface="Cambria Math" panose="02040503050406030204" pitchFamily="18" charset="0"/>
                      </a:rPr>
                      <m:t>1,…, </m:t>
                    </m:r>
                    <m:r>
                      <a:rPr lang="en-US" sz="3200" b="0" i="1" smtClean="0">
                        <a:latin typeface="Cambria Math" panose="02040503050406030204" pitchFamily="18" charset="0"/>
                      </a:rPr>
                      <m:t>𝑘</m:t>
                    </m:r>
                    <m:r>
                      <a:rPr lang="en-US" sz="3200" b="0" i="1" smtClean="0">
                        <a:latin typeface="Cambria Math" panose="02040503050406030204" pitchFamily="18" charset="0"/>
                      </a:rPr>
                      <m:t>}</m:t>
                    </m:r>
                  </m:oMath>
                </a14:m>
                <a:r>
                  <a:rPr lang="en-IN" sz="3200" dirty="0"/>
                  <a:t>.</a:t>
                </a:r>
              </a:p>
              <a:p>
                <a:r>
                  <a:rPr lang="en-IN" sz="3200" dirty="0"/>
                  <a:t>For any </a:t>
                </a:r>
                <a14:m>
                  <m:oMath xmlns:m="http://schemas.openxmlformats.org/officeDocument/2006/math">
                    <m:r>
                      <a:rPr lang="en-US" sz="3200" i="1">
                        <a:latin typeface="Cambria Math" panose="02040503050406030204" pitchFamily="18" charset="0"/>
                      </a:rPr>
                      <m:t>𝑐</m:t>
                    </m:r>
                    <m:r>
                      <a:rPr lang="en-US" sz="3200" i="1">
                        <a:latin typeface="Cambria Math" panose="02040503050406030204" pitchFamily="18" charset="0"/>
                      </a:rPr>
                      <m:t>&gt;0</m:t>
                    </m:r>
                  </m:oMath>
                </a14:m>
                <a:r>
                  <a:rPr lang="en-IN" sz="3200" dirty="0"/>
                  <a:t>, there is an algorithm that outputs the correct structure with high probability, makes </a:t>
                </a:r>
                <a14:m>
                  <m:oMath xmlns:m="http://schemas.openxmlformats.org/officeDocument/2006/math">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𝑘</m:t>
                        </m:r>
                      </m:e>
                      <m:sup>
                        <m:r>
                          <a:rPr lang="en-US" sz="3200" i="1">
                            <a:latin typeface="Cambria Math" panose="02040503050406030204" pitchFamily="18" charset="0"/>
                          </a:rPr>
                          <m:t>𝑐</m:t>
                        </m:r>
                      </m:sup>
                    </m:sSup>
                  </m:oMath>
                </a14:m>
                <a:r>
                  <a:rPr lang="en-IN" sz="3200" dirty="0"/>
                  <a:t> observational samples and</a:t>
                </a:r>
                <a14:m>
                  <m:oMath xmlns:m="http://schemas.openxmlformats.org/officeDocument/2006/math">
                    <m:r>
                      <a:rPr lang="en-US" sz="3200" i="1">
                        <a:latin typeface="Cambria Math" panose="02040503050406030204" pitchFamily="18" charset="0"/>
                      </a:rPr>
                      <m:t>∼</m:t>
                    </m:r>
                    <m:r>
                      <m:rPr>
                        <m:sty m:val="p"/>
                      </m:rPr>
                      <a:rPr lang="en-US" sz="3200" b="0" i="0" smtClean="0">
                        <a:latin typeface="Cambria Math" panose="02040503050406030204" pitchFamily="18" charset="0"/>
                      </a:rPr>
                      <m:t>max</m:t>
                    </m:r>
                    <m:r>
                      <a:rPr lang="en-US" sz="3200" i="1">
                        <a:latin typeface="Cambria Math" panose="02040503050406030204" pitchFamily="18" charset="0"/>
                      </a:rPr>
                      <m:t>⁡(</m:t>
                    </m:r>
                    <m:rad>
                      <m:radPr>
                        <m:degHide m:val="on"/>
                        <m:ctrlPr>
                          <a:rPr lang="en-US" sz="3200" i="1">
                            <a:latin typeface="Cambria Math" panose="02040503050406030204" pitchFamily="18" charset="0"/>
                          </a:rPr>
                        </m:ctrlPr>
                      </m:radPr>
                      <m:deg/>
                      <m:e>
                        <m:r>
                          <a:rPr lang="en-US" sz="3200" i="1">
                            <a:latin typeface="Cambria Math" panose="02040503050406030204" pitchFamily="18" charset="0"/>
                          </a:rPr>
                          <m:t>𝑘</m:t>
                        </m:r>
                      </m:e>
                    </m:rad>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𝑘</m:t>
                        </m:r>
                      </m:e>
                      <m:sup>
                        <m:r>
                          <a:rPr lang="en-US" sz="3200" i="1">
                            <a:latin typeface="Cambria Math" panose="02040503050406030204" pitchFamily="18" charset="0"/>
                          </a:rPr>
                          <m:t>1−</m:t>
                        </m:r>
                        <m:r>
                          <a:rPr lang="en-US" sz="3200" i="1">
                            <a:latin typeface="Cambria Math" panose="02040503050406030204" pitchFamily="18" charset="0"/>
                          </a:rPr>
                          <m:t>𝑐</m:t>
                        </m:r>
                        <m:r>
                          <a:rPr lang="en-US" sz="3200" i="1">
                            <a:latin typeface="Cambria Math" panose="02040503050406030204" pitchFamily="18" charset="0"/>
                          </a:rPr>
                          <m:t>/2</m:t>
                        </m:r>
                      </m:sup>
                    </m:sSup>
                    <m:r>
                      <a:rPr lang="en-US" sz="3200" i="1">
                        <a:latin typeface="Cambria Math" panose="02040503050406030204" pitchFamily="18" charset="0"/>
                      </a:rPr>
                      <m:t>)</m:t>
                    </m:r>
                  </m:oMath>
                </a14:m>
                <a:r>
                  <a:rPr lang="en-IN" sz="3200" dirty="0"/>
                  <a:t> interventional samples.  The total number of distinct interventions depends only on </a:t>
                </a:r>
                <a14:m>
                  <m:oMath xmlns:m="http://schemas.openxmlformats.org/officeDocument/2006/math">
                    <m:r>
                      <a:rPr lang="en-US" sz="3200" b="0" i="1" smtClean="0">
                        <a:latin typeface="Cambria Math" panose="02040503050406030204" pitchFamily="18" charset="0"/>
                      </a:rPr>
                      <m:t>𝜖</m:t>
                    </m:r>
                  </m:oMath>
                </a14:m>
                <a:r>
                  <a:rPr lang="en-IN" sz="3200" dirty="0"/>
                  <a:t>.</a:t>
                </a:r>
              </a:p>
            </p:txBody>
          </p:sp>
        </mc:Choice>
        <mc:Fallback xmlns="">
          <p:sp>
            <p:nvSpPr>
              <p:cNvPr id="6" name="TextBox 5">
                <a:extLst>
                  <a:ext uri="{FF2B5EF4-FFF2-40B4-BE49-F238E27FC236}">
                    <a16:creationId xmlns:a16="http://schemas.microsoft.com/office/drawing/2014/main" id="{7D05A119-D83A-41C0-9308-FBE17E693C65}"/>
                  </a:ext>
                </a:extLst>
              </p:cNvPr>
              <p:cNvSpPr txBox="1">
                <a:spLocks noRot="1" noChangeAspect="1" noMove="1" noResize="1" noEditPoints="1" noAdjustHandles="1" noChangeArrowheads="1" noChangeShapeType="1" noTextEdit="1"/>
              </p:cNvSpPr>
              <p:nvPr/>
            </p:nvSpPr>
            <p:spPr>
              <a:xfrm>
                <a:off x="503224" y="3278017"/>
                <a:ext cx="10929841" cy="3098349"/>
              </a:xfrm>
              <a:prstGeom prst="rect">
                <a:avLst/>
              </a:prstGeom>
              <a:blipFill>
                <a:blip r:embed="rId3"/>
                <a:stretch>
                  <a:fillRect l="-1393" t="-1569" b="-5490"/>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51762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541D1A-FF83-4636-B2D1-BDAC94B44922}"/>
              </a:ext>
            </a:extLst>
          </p:cNvPr>
          <p:cNvSpPr/>
          <p:nvPr/>
        </p:nvSpPr>
        <p:spPr>
          <a:xfrm>
            <a:off x="975769" y="644376"/>
            <a:ext cx="10408204" cy="214178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u="sng" dirty="0">
                <a:solidFill>
                  <a:sysClr val="windowText" lastClr="000000"/>
                </a:solidFill>
              </a:rPr>
              <a:t>Question</a:t>
            </a:r>
            <a:r>
              <a:rPr lang="en-US" sz="4000" dirty="0">
                <a:solidFill>
                  <a:sysClr val="windowText" lastClr="000000"/>
                </a:solidFill>
              </a:rPr>
              <a:t>: For a given thyroid hormone level, is thyroid cancer independent of the growth signaling protein BRAF?</a:t>
            </a:r>
            <a:endParaRPr lang="en-IN" sz="4000" dirty="0">
              <a:solidFill>
                <a:sysClr val="windowText" lastClr="000000"/>
              </a:solidFill>
            </a:endParaRPr>
          </a:p>
        </p:txBody>
      </p:sp>
      <p:sp>
        <p:nvSpPr>
          <p:cNvPr id="5" name="Rectangle 4">
            <a:extLst>
              <a:ext uri="{FF2B5EF4-FFF2-40B4-BE49-F238E27FC236}">
                <a16:creationId xmlns:a16="http://schemas.microsoft.com/office/drawing/2014/main" id="{365A8BB4-19AA-4202-8751-9AE0CF3E3F45}"/>
              </a:ext>
            </a:extLst>
          </p:cNvPr>
          <p:cNvSpPr/>
          <p:nvPr/>
        </p:nvSpPr>
        <p:spPr>
          <a:xfrm>
            <a:off x="975769" y="4071843"/>
            <a:ext cx="10567764" cy="214178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u="sng" dirty="0">
                <a:solidFill>
                  <a:sysClr val="windowText" lastClr="000000"/>
                </a:solidFill>
              </a:rPr>
              <a:t>Question</a:t>
            </a:r>
            <a:r>
              <a:rPr lang="en-US" sz="4000" dirty="0">
                <a:solidFill>
                  <a:sysClr val="windowText" lastClr="000000"/>
                </a:solidFill>
              </a:rPr>
              <a:t>: A novel treatment inhibits expression of HER-2 and fusion proteins. Does it affect the likelihood of lung cancer? </a:t>
            </a:r>
            <a:endParaRPr lang="en-IN" sz="4000" dirty="0">
              <a:solidFill>
                <a:sysClr val="windowText" lastClr="000000"/>
              </a:solidFill>
            </a:endParaRPr>
          </a:p>
        </p:txBody>
      </p:sp>
      <p:sp>
        <p:nvSpPr>
          <p:cNvPr id="6" name="Rectangle 5">
            <a:extLst>
              <a:ext uri="{FF2B5EF4-FFF2-40B4-BE49-F238E27FC236}">
                <a16:creationId xmlns:a16="http://schemas.microsoft.com/office/drawing/2014/main" id="{B3D2CDCD-6018-42CE-A14B-AA46DC44FC5C}"/>
              </a:ext>
            </a:extLst>
          </p:cNvPr>
          <p:cNvSpPr/>
          <p:nvPr/>
        </p:nvSpPr>
        <p:spPr>
          <a:xfrm>
            <a:off x="9119452" y="2540682"/>
            <a:ext cx="1742884" cy="4848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Statistical</a:t>
            </a:r>
            <a:endParaRPr lang="en-IN" sz="3000" dirty="0"/>
          </a:p>
        </p:txBody>
      </p:sp>
      <p:sp>
        <p:nvSpPr>
          <p:cNvPr id="7" name="Rectangle 6">
            <a:extLst>
              <a:ext uri="{FF2B5EF4-FFF2-40B4-BE49-F238E27FC236}">
                <a16:creationId xmlns:a16="http://schemas.microsoft.com/office/drawing/2014/main" id="{5425D756-C196-43FF-B883-2AAE10D943BD}"/>
              </a:ext>
            </a:extLst>
          </p:cNvPr>
          <p:cNvSpPr/>
          <p:nvPr/>
        </p:nvSpPr>
        <p:spPr>
          <a:xfrm>
            <a:off x="9119452" y="5971216"/>
            <a:ext cx="1742884" cy="4848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Causal</a:t>
            </a:r>
            <a:endParaRPr lang="en-IN" sz="3000" dirty="0"/>
          </a:p>
        </p:txBody>
      </p:sp>
      <p:sp>
        <p:nvSpPr>
          <p:cNvPr id="2" name="Rectangle 1">
            <a:extLst>
              <a:ext uri="{FF2B5EF4-FFF2-40B4-BE49-F238E27FC236}">
                <a16:creationId xmlns:a16="http://schemas.microsoft.com/office/drawing/2014/main" id="{68E6CFB8-906C-4E22-B555-4829A0893AC9}"/>
              </a:ext>
            </a:extLst>
          </p:cNvPr>
          <p:cNvSpPr/>
          <p:nvPr/>
        </p:nvSpPr>
        <p:spPr>
          <a:xfrm>
            <a:off x="220929" y="1368530"/>
            <a:ext cx="8708279" cy="4449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How do we answer such questions with finite amount of data and limited computational resources?</a:t>
            </a:r>
            <a:endParaRPr lang="en-IN" sz="6000" dirty="0"/>
          </a:p>
        </p:txBody>
      </p:sp>
    </p:spTree>
    <p:extLst>
      <p:ext uri="{BB962C8B-B14F-4D97-AF65-F5344CB8AC3E}">
        <p14:creationId xmlns:p14="http://schemas.microsoft.com/office/powerpoint/2010/main" val="194407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64DDEC-ADF2-4AD5-ABBB-37D6D55B14BB}"/>
              </a:ext>
            </a:extLst>
          </p:cNvPr>
          <p:cNvPicPr>
            <a:picLocks noChangeAspect="1"/>
          </p:cNvPicPr>
          <p:nvPr/>
        </p:nvPicPr>
        <p:blipFill>
          <a:blip r:embed="rId2"/>
          <a:stretch>
            <a:fillRect/>
          </a:stretch>
        </p:blipFill>
        <p:spPr>
          <a:xfrm>
            <a:off x="2467604" y="82025"/>
            <a:ext cx="6744499" cy="1953346"/>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19304F10-B36C-4AD7-8786-A9734E2490A5}"/>
                  </a:ext>
                </a:extLst>
              </p:cNvPr>
              <p:cNvSpPr>
                <a:spLocks noGrp="1"/>
              </p:cNvSpPr>
              <p:nvPr>
                <p:ph idx="1"/>
              </p:nvPr>
            </p:nvSpPr>
            <p:spPr>
              <a:xfrm>
                <a:off x="1038217" y="2534475"/>
                <a:ext cx="9603275" cy="3424467"/>
              </a:xfrm>
              <a:solidFill>
                <a:schemeClr val="bg2">
                  <a:lumMod val="90000"/>
                </a:schemeClr>
              </a:solidFill>
            </p:spPr>
            <p:txBody>
              <a:bodyPr>
                <a:normAutofit/>
              </a:bodyPr>
              <a:lstStyle/>
              <a:p>
                <a:r>
                  <a:rPr lang="en-US" sz="2400" dirty="0"/>
                  <a:t>Assume </a:t>
                </a:r>
                <a14:m>
                  <m:oMath xmlns:m="http://schemas.openxmlformats.org/officeDocument/2006/math">
                    <m:r>
                      <a:rPr lang="en-US" sz="2400" b="0" i="1" smtClean="0">
                        <a:latin typeface="Cambria Math" panose="02040503050406030204" pitchFamily="18" charset="0"/>
                      </a:rPr>
                      <m:t>𝑇𝑉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e>
                        </m:d>
                        <m:r>
                          <a:rPr lang="en-US" sz="2400" b="0" i="1" smtClean="0">
                            <a:latin typeface="Cambria Math" panose="02040503050406030204" pitchFamily="18" charset="0"/>
                          </a:rPr>
                          <m:t>, </m:t>
                        </m:r>
                        <m:r>
                          <a:rPr lang="en-US" sz="2400" b="0" i="1" smtClean="0">
                            <a:latin typeface="Cambria Math" panose="02040503050406030204" pitchFamily="18" charset="0"/>
                          </a:rPr>
                          <m:t>𝑃</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e>
                        </m:d>
                      </m:e>
                    </m:d>
                    <m:r>
                      <a:rPr lang="en-US" sz="2400" b="0" i="1" smtClean="0">
                        <a:latin typeface="Cambria Math" panose="02040503050406030204" pitchFamily="18" charset="0"/>
                      </a:rPr>
                      <m:t>≥</m:t>
                    </m:r>
                    <m:r>
                      <a:rPr lang="en-US" sz="2400" b="0" i="1" smtClean="0">
                        <a:latin typeface="Cambria Math" panose="02040503050406030204" pitchFamily="18" charset="0"/>
                      </a:rPr>
                      <m:t>𝜖</m:t>
                    </m:r>
                  </m:oMath>
                </a14:m>
                <a:r>
                  <a:rPr lang="en-IN" sz="2400" dirty="0"/>
                  <a:t>.</a:t>
                </a:r>
              </a:p>
              <a:p>
                <a:endParaRPr lang="en-IN" sz="1000" dirty="0"/>
              </a:p>
              <a:p>
                <a:r>
                  <a:rPr lang="en-IN" sz="2400" dirty="0"/>
                  <a:t>In other words,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IN" sz="2400" i="1" smtClean="0">
                            <a:latin typeface="Cambria Math" panose="02040503050406030204" pitchFamily="18" charset="0"/>
                            <a:ea typeface="Cambria Math" panose="02040503050406030204" pitchFamily="18" charset="0"/>
                          </a:rPr>
                          <m:t>𝔼</m:t>
                        </m:r>
                      </m:e>
                      <m:sub>
                        <m:r>
                          <a:rPr lang="en-US" sz="2400" b="0" i="1" smtClean="0">
                            <a:latin typeface="Cambria Math" panose="02040503050406030204" pitchFamily="18" charset="0"/>
                            <a:ea typeface="Cambria Math" panose="02040503050406030204" pitchFamily="18" charset="0"/>
                          </a:rPr>
                          <m:t>𝑦</m:t>
                        </m:r>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𝑇𝑉</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𝑋</m:t>
                                </m:r>
                              </m:e>
                            </m:d>
                          </m:e>
                        </m:d>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𝜖</m:t>
                    </m:r>
                  </m:oMath>
                </a14:m>
                <a:r>
                  <a:rPr lang="en-IN" sz="2400" dirty="0"/>
                  <a:t>. Use Leonid Levin’s work investment strategy to find a distinguishing </a:t>
                </a:r>
                <a14:m>
                  <m:oMath xmlns:m="http://schemas.openxmlformats.org/officeDocument/2006/math">
                    <m:r>
                      <a:rPr lang="en-US" sz="2400" b="0" i="1" smtClean="0">
                        <a:latin typeface="Cambria Math" panose="02040503050406030204" pitchFamily="18" charset="0"/>
                      </a:rPr>
                      <m:t>𝑦</m:t>
                    </m:r>
                  </m:oMath>
                </a14:m>
                <a:r>
                  <a:rPr lang="en-IN" sz="2400" dirty="0"/>
                  <a:t> with </a:t>
                </a:r>
                <a14:m>
                  <m:oMath xmlns:m="http://schemas.openxmlformats.org/officeDocument/2006/math">
                    <m:acc>
                      <m:accPr>
                        <m:chr m:val="̃"/>
                        <m:ctrlPr>
                          <a:rPr lang="en-IN" sz="2400" i="1" smtClean="0">
                            <a:latin typeface="Cambria Math" panose="02040503050406030204" pitchFamily="18" charset="0"/>
                          </a:rPr>
                        </m:ctrlPr>
                      </m:accPr>
                      <m:e>
                        <m:r>
                          <a:rPr lang="en-US" sz="2400" b="0" i="1" smtClean="0">
                            <a:latin typeface="Cambria Math" panose="02040503050406030204" pitchFamily="18" charset="0"/>
                          </a:rPr>
                          <m:t>𝑂</m:t>
                        </m:r>
                      </m:e>
                    </m:acc>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𝜖</m:t>
                        </m:r>
                      </m:e>
                    </m:d>
                  </m:oMath>
                </a14:m>
                <a:r>
                  <a:rPr lang="en-IN" sz="2400" dirty="0"/>
                  <a:t> samples.</a:t>
                </a:r>
              </a:p>
              <a:p>
                <a:endParaRPr lang="en-IN" sz="1000" dirty="0"/>
              </a:p>
              <a:p>
                <a:r>
                  <a:rPr lang="en-IN" sz="2400" dirty="0"/>
                  <a:t>If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oMath>
                </a14:m>
                <a:r>
                  <a:rPr lang="en-IN" sz="2400" dirty="0"/>
                  <a:t>, </a:t>
                </a:r>
                <a14:m>
                  <m:oMath xmlns:m="http://schemas.openxmlformats.org/officeDocument/2006/math">
                    <m:r>
                      <a:rPr lang="en-US" sz="2400" b="0" i="1" smtClean="0">
                        <a:latin typeface="Cambria Math" panose="02040503050406030204" pitchFamily="18" charset="0"/>
                      </a:rPr>
                      <m:t>𝑃</m:t>
                    </m:r>
                    <m:d>
                      <m:dPr>
                        <m:begChr m:val="["/>
                        <m:endChr m:val="]"/>
                        <m:sep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e>
                        <m:r>
                          <a:rPr lang="en-US" sz="2400" b="0" i="1" smtClean="0">
                            <a:latin typeface="Cambria Math" panose="02040503050406030204" pitchFamily="18" charset="0"/>
                          </a:rPr>
                          <m:t>𝑑𝑜</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e>
                    </m:d>
                    <m:r>
                      <a:rPr lang="en-US" sz="2400" b="0" i="1" smtClean="0">
                        <a:latin typeface="Cambria Math" panose="02040503050406030204" pitchFamily="18" charset="0"/>
                      </a:rPr>
                      <m:t>=</m:t>
                    </m:r>
                    <m:r>
                      <a:rPr lang="en-US" sz="2400" i="1">
                        <a:latin typeface="Cambria Math" panose="02040503050406030204" pitchFamily="18" charset="0"/>
                      </a:rPr>
                      <m:t>𝑃</m:t>
                    </m:r>
                    <m:d>
                      <m:dPr>
                        <m:begChr m:val="["/>
                        <m:endChr m:val="]"/>
                        <m:sepChr m:val="∣"/>
                        <m:ctrlPr>
                          <a:rPr lang="en-US" sz="2400" i="1">
                            <a:latin typeface="Cambria Math" panose="02040503050406030204" pitchFamily="18" charset="0"/>
                          </a:rPr>
                        </m:ctrlPr>
                      </m:dPr>
                      <m:e>
                        <m:r>
                          <a:rPr lang="en-US" sz="2400" i="1">
                            <a:latin typeface="Cambria Math" panose="02040503050406030204" pitchFamily="18" charset="0"/>
                          </a:rPr>
                          <m:t>𝑋</m:t>
                        </m:r>
                      </m:e>
                      <m:e>
                        <m:r>
                          <a:rPr lang="en-US" sz="2400" i="1">
                            <a:latin typeface="Cambria Math" panose="02040503050406030204" pitchFamily="18" charset="0"/>
                          </a:rPr>
                          <m:t>𝑦</m:t>
                        </m:r>
                      </m:e>
                    </m:d>
                  </m:oMath>
                </a14:m>
                <a:r>
                  <a:rPr lang="en-IN" sz="2400" dirty="0"/>
                  <a:t>. Otherwise, </a:t>
                </a:r>
                <a14:m>
                  <m:oMath xmlns:m="http://schemas.openxmlformats.org/officeDocument/2006/math">
                    <m:r>
                      <a:rPr lang="en-US" sz="2400" b="0" i="1" smtClean="0">
                        <a:latin typeface="Cambria Math" panose="02040503050406030204" pitchFamily="18" charset="0"/>
                      </a:rPr>
                      <m:t>𝑃</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𝑑𝑜</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r>
                      <a:rPr lang="en-US" sz="2400" b="0" i="1" smtClean="0">
                        <a:latin typeface="Cambria Math" panose="02040503050406030204" pitchFamily="18" charset="0"/>
                      </a:rPr>
                      <m:t>]</m:t>
                    </m:r>
                  </m:oMath>
                </a14:m>
                <a:r>
                  <a:rPr lang="en-IN" sz="2400" dirty="0"/>
                  <a:t>.</a:t>
                </a:r>
                <a:br>
                  <a:rPr lang="en-IN" sz="2400" dirty="0"/>
                </a:br>
                <a:endParaRPr lang="en-IN" sz="2400" dirty="0"/>
              </a:p>
              <a:p>
                <a:r>
                  <a:rPr lang="en-IN" sz="2400" dirty="0"/>
                  <a:t>Use property tester with unequal samples to distinguish between:</a:t>
                </a:r>
                <a:br>
                  <a:rPr lang="en-IN" sz="2400" dirty="0"/>
                </a:br>
                <a14:m>
                  <m:oMath xmlns:m="http://schemas.openxmlformats.org/officeDocument/2006/math">
                    <m:r>
                      <a:rPr lang="en-US" sz="2400" b="0" i="1" smtClean="0">
                        <a:latin typeface="Cambria Math" panose="02040503050406030204" pitchFamily="18" charset="0"/>
                      </a:rPr>
                      <m:t>𝑇𝑉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begChr m:val="["/>
                            <m:endChr m:val="]"/>
                            <m:sep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e>
                            <m:r>
                              <a:rPr lang="en-US" sz="2400" b="0" i="1" smtClean="0">
                                <a:latin typeface="Cambria Math" panose="02040503050406030204" pitchFamily="18" charset="0"/>
                              </a:rPr>
                              <m:t>𝑑𝑜</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e>
                        </m:d>
                        <m:r>
                          <a:rPr lang="en-US" sz="2400" b="0" i="1" smtClean="0">
                            <a:latin typeface="Cambria Math" panose="02040503050406030204" pitchFamily="18" charset="0"/>
                          </a:rPr>
                          <m:t>, </m:t>
                        </m:r>
                        <m:r>
                          <a:rPr lang="en-US" sz="2400" b="0" i="1" smtClean="0">
                            <a:latin typeface="Cambria Math" panose="02040503050406030204" pitchFamily="18" charset="0"/>
                          </a:rPr>
                          <m:t>𝑃</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e>
                    </m:d>
                    <m:r>
                      <a:rPr lang="en-US" sz="2400" b="0" i="1" smtClean="0">
                        <a:latin typeface="Cambria Math" panose="02040503050406030204" pitchFamily="18" charset="0"/>
                      </a:rPr>
                      <m:t>=0      </m:t>
                    </m:r>
                    <m:r>
                      <m:rPr>
                        <m:nor/>
                      </m:rPr>
                      <a:rPr lang="en-US" sz="2400" b="0" i="0" smtClean="0">
                        <a:latin typeface="Cambria Math" panose="02040503050406030204" pitchFamily="18" charset="0"/>
                      </a:rPr>
                      <m:t>vs</m:t>
                    </m:r>
                    <m:r>
                      <m:rPr>
                        <m:nor/>
                      </m:rPr>
                      <a:rPr lang="en-US" sz="2400" b="0" i="0" smtClean="0">
                        <a:latin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𝑇𝑉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begChr m:val="["/>
                            <m:endChr m:val="]"/>
                            <m:sep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e>
                            <m:r>
                              <a:rPr lang="en-US" sz="2400" b="0" i="1" smtClean="0">
                                <a:latin typeface="Cambria Math" panose="02040503050406030204" pitchFamily="18" charset="0"/>
                              </a:rPr>
                              <m:t>𝑑𝑜</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e>
                    </m:d>
                    <m:r>
                      <a:rPr lang="en-US" sz="2400" b="0" i="1" smtClean="0">
                        <a:latin typeface="Cambria Math" panose="02040503050406030204" pitchFamily="18" charset="0"/>
                      </a:rPr>
                      <m:t>≥</m:t>
                    </m:r>
                    <m:r>
                      <a:rPr lang="en-US" sz="2400" b="0" i="1" smtClean="0">
                        <a:latin typeface="Cambria Math" panose="02040503050406030204" pitchFamily="18" charset="0"/>
                      </a:rPr>
                      <m:t>𝜖</m:t>
                    </m:r>
                  </m:oMath>
                </a14:m>
                <a:endParaRPr lang="en-IN" sz="2400" dirty="0"/>
              </a:p>
            </p:txBody>
          </p:sp>
        </mc:Choice>
        <mc:Fallback xmlns="">
          <p:sp>
            <p:nvSpPr>
              <p:cNvPr id="8" name="Content Placeholder 2">
                <a:extLst>
                  <a:ext uri="{FF2B5EF4-FFF2-40B4-BE49-F238E27FC236}">
                    <a16:creationId xmlns:a16="http://schemas.microsoft.com/office/drawing/2014/main" id="{19304F10-B36C-4AD7-8786-A9734E2490A5}"/>
                  </a:ext>
                </a:extLst>
              </p:cNvPr>
              <p:cNvSpPr>
                <a:spLocks noGrp="1" noRot="1" noChangeAspect="1" noMove="1" noResize="1" noEditPoints="1" noAdjustHandles="1" noChangeArrowheads="1" noChangeShapeType="1" noTextEdit="1"/>
              </p:cNvSpPr>
              <p:nvPr>
                <p:ph idx="1"/>
              </p:nvPr>
            </p:nvSpPr>
            <p:spPr>
              <a:xfrm>
                <a:off x="1038217" y="2534475"/>
                <a:ext cx="9603275" cy="3424467"/>
              </a:xfrm>
              <a:blipFill>
                <a:blip r:embed="rId3"/>
                <a:stretch>
                  <a:fillRect l="-825" t="-2491"/>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DA5235E2-79AD-441F-9B59-EA7B52ADDB59}"/>
              </a:ext>
            </a:extLst>
          </p:cNvPr>
          <p:cNvSpPr/>
          <p:nvPr/>
        </p:nvSpPr>
        <p:spPr>
          <a:xfrm>
            <a:off x="7677278" y="2405670"/>
            <a:ext cx="2687968" cy="349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Sketch of Analysis</a:t>
            </a:r>
            <a:endParaRPr lang="en-IN" sz="2400" dirty="0"/>
          </a:p>
        </p:txBody>
      </p:sp>
    </p:spTree>
    <p:extLst>
      <p:ext uri="{BB962C8B-B14F-4D97-AF65-F5344CB8AC3E}">
        <p14:creationId xmlns:p14="http://schemas.microsoft.com/office/powerpoint/2010/main" val="296234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9C23-121B-469E-A928-3A5998E31C1C}"/>
              </a:ext>
            </a:extLst>
          </p:cNvPr>
          <p:cNvSpPr>
            <a:spLocks noGrp="1"/>
          </p:cNvSpPr>
          <p:nvPr>
            <p:ph type="title"/>
          </p:nvPr>
        </p:nvSpPr>
        <p:spPr/>
        <p:txBody>
          <a:bodyPr>
            <a:normAutofit/>
          </a:bodyPr>
          <a:lstStyle/>
          <a:p>
            <a:r>
              <a:rPr lang="en-US" sz="3800" b="1" dirty="0">
                <a:latin typeface="+mn-lt"/>
              </a:rPr>
              <a:t>Closeness Testing</a:t>
            </a:r>
            <a:endParaRPr lang="en-IN" sz="3800" b="1" dirty="0">
              <a:latin typeface="+mn-lt"/>
            </a:endParaRPr>
          </a:p>
        </p:txBody>
      </p:sp>
      <p:pic>
        <p:nvPicPr>
          <p:cNvPr id="5" name="Picture 4">
            <a:extLst>
              <a:ext uri="{FF2B5EF4-FFF2-40B4-BE49-F238E27FC236}">
                <a16:creationId xmlns:a16="http://schemas.microsoft.com/office/drawing/2014/main" id="{4DBA9F74-640A-4263-B3C2-6BA157BDE80E}"/>
              </a:ext>
            </a:extLst>
          </p:cNvPr>
          <p:cNvPicPr>
            <a:picLocks noChangeAspect="1"/>
          </p:cNvPicPr>
          <p:nvPr/>
        </p:nvPicPr>
        <p:blipFill>
          <a:blip r:embed="rId2"/>
          <a:stretch>
            <a:fillRect/>
          </a:stretch>
        </p:blipFill>
        <p:spPr>
          <a:xfrm>
            <a:off x="732621" y="2208068"/>
            <a:ext cx="10726758" cy="2441864"/>
          </a:xfrm>
          <a:prstGeom prst="rect">
            <a:avLst/>
          </a:prstGeom>
          <a:ln w="28575">
            <a:solidFill>
              <a:schemeClr val="tx1"/>
            </a:solidFill>
          </a:ln>
        </p:spPr>
      </p:pic>
      <p:sp>
        <p:nvSpPr>
          <p:cNvPr id="6" name="TextBox 5">
            <a:extLst>
              <a:ext uri="{FF2B5EF4-FFF2-40B4-BE49-F238E27FC236}">
                <a16:creationId xmlns:a16="http://schemas.microsoft.com/office/drawing/2014/main" id="{AE0DEA53-6277-4AEA-95AF-B334517DA593}"/>
              </a:ext>
            </a:extLst>
          </p:cNvPr>
          <p:cNvSpPr txBox="1"/>
          <p:nvPr/>
        </p:nvSpPr>
        <p:spPr>
          <a:xfrm>
            <a:off x="1564913" y="5647103"/>
            <a:ext cx="10189038" cy="461665"/>
          </a:xfrm>
          <a:prstGeom prst="rect">
            <a:avLst/>
          </a:prstGeom>
          <a:solidFill>
            <a:schemeClr val="accent4"/>
          </a:solidFill>
        </p:spPr>
        <p:txBody>
          <a:bodyPr wrap="square" rtlCol="0">
            <a:spAutoFit/>
          </a:bodyPr>
          <a:lstStyle/>
          <a:p>
            <a:r>
              <a:rPr lang="en-US" sz="2400" b="1" dirty="0">
                <a:solidFill>
                  <a:schemeClr val="bg1"/>
                </a:solidFill>
                <a:latin typeface="Calibri" panose="020F0502020204030204" pitchFamily="34" charset="0"/>
                <a:cs typeface="Calibri" panose="020F0502020204030204" pitchFamily="34" charset="0"/>
              </a:rPr>
              <a:t>[Bhattacharya-Valiant, “Testing Closeness with Unequal Samples”, ’15]</a:t>
            </a:r>
            <a:endParaRPr lang="en-IN"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49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AF39-4BDE-45A9-B174-9465CEF6BFC6}"/>
              </a:ext>
            </a:extLst>
          </p:cNvPr>
          <p:cNvSpPr>
            <a:spLocks noGrp="1"/>
          </p:cNvSpPr>
          <p:nvPr>
            <p:ph type="title"/>
          </p:nvPr>
        </p:nvSpPr>
        <p:spPr/>
        <p:txBody>
          <a:bodyPr>
            <a:normAutofit/>
          </a:bodyPr>
          <a:lstStyle/>
          <a:p>
            <a:r>
              <a:rPr lang="en-US" sz="3800" b="1" dirty="0">
                <a:latin typeface="+mn-lt"/>
              </a:rPr>
              <a:t>More Remarks</a:t>
            </a:r>
            <a:endParaRPr lang="en-IN" sz="3800" b="1"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3A077C-AA17-45BD-AC63-B61C3A04BB41}"/>
                  </a:ext>
                </a:extLst>
              </p:cNvPr>
              <p:cNvSpPr>
                <a:spLocks noGrp="1"/>
              </p:cNvSpPr>
              <p:nvPr>
                <p:ph idx="1"/>
              </p:nvPr>
            </p:nvSpPr>
            <p:spPr/>
            <p:txBody>
              <a:bodyPr/>
              <a:lstStyle/>
              <a:p>
                <a:r>
                  <a:rPr lang="en-US" dirty="0"/>
                  <a:t>More generally, given sample access to three distributions:</a:t>
                </a:r>
              </a:p>
              <a:p>
                <a:pPr lvl="1">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𝑃</m:t>
                    </m:r>
                  </m:oMath>
                </a14:m>
                <a:r>
                  <a:rPr lang="en-IN" dirty="0"/>
                  <a:t> </a:t>
                </a:r>
                <a:r>
                  <a:rPr lang="en-IN" dirty="0">
                    <a:solidFill>
                      <a:schemeClr val="accent1"/>
                    </a:solidFill>
                  </a:rPr>
                  <a:t>(marginal)</a:t>
                </a:r>
              </a:p>
              <a:p>
                <a:pPr lvl="1">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𝑄</m:t>
                    </m:r>
                  </m:oMath>
                </a14:m>
                <a:r>
                  <a:rPr lang="en-IN" dirty="0"/>
                  <a:t> </a:t>
                </a:r>
                <a:r>
                  <a:rPr lang="en-IN" dirty="0">
                    <a:solidFill>
                      <a:schemeClr val="accent1"/>
                    </a:solidFill>
                  </a:rPr>
                  <a:t>(conditional)</a:t>
                </a:r>
              </a:p>
              <a:p>
                <a:pPr lvl="1">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𝑅</m:t>
                    </m:r>
                  </m:oMath>
                </a14:m>
                <a:r>
                  <a:rPr lang="en-IN" dirty="0"/>
                  <a:t> </a:t>
                </a:r>
                <a:r>
                  <a:rPr lang="en-IN" dirty="0">
                    <a:solidFill>
                      <a:schemeClr val="accent1"/>
                    </a:solidFill>
                  </a:rPr>
                  <a:t>(interventional)</a:t>
                </a:r>
              </a:p>
              <a:p>
                <a:pPr marL="457200" lvl="1" indent="0">
                  <a:buNone/>
                </a:pPr>
                <a:r>
                  <a:rPr lang="en-IN" dirty="0"/>
                  <a:t>where </a:t>
                </a:r>
                <a14:m>
                  <m:oMath xmlns:m="http://schemas.openxmlformats.org/officeDocument/2006/math">
                    <m:r>
                      <a:rPr lang="en-US" b="0" i="1" smtClean="0">
                        <a:latin typeface="Cambria Math" panose="02040503050406030204" pitchFamily="18" charset="0"/>
                      </a:rPr>
                      <m:t>𝑃</m:t>
                    </m:r>
                  </m:oMath>
                </a14:m>
                <a:r>
                  <a:rPr lang="en-IN" dirty="0"/>
                  <a:t> and </a:t>
                </a:r>
                <a14:m>
                  <m:oMath xmlns:m="http://schemas.openxmlformats.org/officeDocument/2006/math">
                    <m:r>
                      <a:rPr lang="en-US" b="0" i="1" smtClean="0">
                        <a:latin typeface="Cambria Math" panose="02040503050406030204" pitchFamily="18" charset="0"/>
                      </a:rPr>
                      <m:t>𝑄</m:t>
                    </m:r>
                  </m:oMath>
                </a14:m>
                <a:r>
                  <a:rPr lang="en-IN" dirty="0"/>
                  <a:t> are far, decide whether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𝑃</m:t>
                    </m:r>
                  </m:oMath>
                </a14:m>
                <a:r>
                  <a:rPr lang="en-IN" dirty="0"/>
                  <a:t> or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𝑄</m:t>
                    </m:r>
                  </m:oMath>
                </a14:m>
                <a:r>
                  <a:rPr lang="en-IN" dirty="0"/>
                  <a:t>? Leads to a fuller understanding of </a:t>
                </a:r>
                <a:r>
                  <a:rPr lang="en-IN" dirty="0" err="1"/>
                  <a:t>tradeoffs</a:t>
                </a:r>
                <a:r>
                  <a:rPr lang="en-IN" dirty="0"/>
                  <a:t> between samples from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𝑅</m:t>
                    </m:r>
                  </m:oMath>
                </a14:m>
                <a:r>
                  <a:rPr lang="en-IN" dirty="0"/>
                  <a:t>.</a:t>
                </a:r>
              </a:p>
              <a:p>
                <a:pPr marL="457200" lvl="1" indent="0">
                  <a:buNone/>
                </a:pPr>
                <a:endParaRPr lang="en-IN" dirty="0"/>
              </a:p>
              <a:p>
                <a:r>
                  <a:rPr lang="en-US" b="1" dirty="0">
                    <a:solidFill>
                      <a:schemeClr val="accent6">
                        <a:lumMod val="75000"/>
                      </a:schemeClr>
                    </a:solidFill>
                  </a:rPr>
                  <a:t>LONG TERM GOAL</a:t>
                </a:r>
                <a:r>
                  <a:rPr lang="en-US" dirty="0">
                    <a:solidFill>
                      <a:schemeClr val="accent6">
                        <a:lumMod val="75000"/>
                      </a:schemeClr>
                    </a:solidFill>
                  </a:rPr>
                  <a:t>: Develop a refined understanding of the structure learning problem in terms of tradeoffs between observational and interventional samples.</a:t>
                </a:r>
                <a:endParaRPr lang="en-IN" b="1" dirty="0">
                  <a:solidFill>
                    <a:schemeClr val="accent6">
                      <a:lumMod val="75000"/>
                    </a:schemeClr>
                  </a:solidFill>
                </a:endParaRPr>
              </a:p>
            </p:txBody>
          </p:sp>
        </mc:Choice>
        <mc:Fallback xmlns="">
          <p:sp>
            <p:nvSpPr>
              <p:cNvPr id="3" name="Content Placeholder 2">
                <a:extLst>
                  <a:ext uri="{FF2B5EF4-FFF2-40B4-BE49-F238E27FC236}">
                    <a16:creationId xmlns:a16="http://schemas.microsoft.com/office/drawing/2014/main" id="{C63A077C-AA17-45BD-AC63-B61C3A04BB41}"/>
                  </a:ext>
                </a:extLst>
              </p:cNvPr>
              <p:cNvSpPr>
                <a:spLocks noGrp="1" noRot="1" noChangeAspect="1" noMove="1" noResize="1" noEditPoints="1" noAdjustHandles="1" noChangeArrowheads="1" noChangeShapeType="1" noTextEdit="1"/>
              </p:cNvSpPr>
              <p:nvPr>
                <p:ph idx="1"/>
              </p:nvPr>
            </p:nvSpPr>
            <p:spPr>
              <a:blipFill>
                <a:blip r:embed="rId2"/>
                <a:stretch>
                  <a:fillRect l="-1043" t="-2241" r="-232"/>
                </a:stretch>
              </a:blipFill>
            </p:spPr>
            <p:txBody>
              <a:bodyPr/>
              <a:lstStyle/>
              <a:p>
                <a:r>
                  <a:rPr lang="en-IN">
                    <a:noFill/>
                  </a:rPr>
                  <a:t> </a:t>
                </a:r>
              </a:p>
            </p:txBody>
          </p:sp>
        </mc:Fallback>
      </mc:AlternateContent>
    </p:spTree>
    <p:extLst>
      <p:ext uri="{BB962C8B-B14F-4D97-AF65-F5344CB8AC3E}">
        <p14:creationId xmlns:p14="http://schemas.microsoft.com/office/powerpoint/2010/main" val="96258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032042-914C-42E5-8D39-4B50E56A61CE}"/>
              </a:ext>
            </a:extLst>
          </p:cNvPr>
          <p:cNvSpPr txBox="1"/>
          <p:nvPr/>
        </p:nvSpPr>
        <p:spPr>
          <a:xfrm>
            <a:off x="777790" y="396250"/>
            <a:ext cx="4328124" cy="677108"/>
          </a:xfrm>
          <a:prstGeom prst="rect">
            <a:avLst/>
          </a:prstGeom>
          <a:noFill/>
        </p:spPr>
        <p:txBody>
          <a:bodyPr wrap="square" rtlCol="0">
            <a:spAutoFit/>
          </a:bodyPr>
          <a:lstStyle/>
          <a:p>
            <a:r>
              <a:rPr lang="en-US" sz="3800" b="1" dirty="0"/>
              <a:t>Problems</a:t>
            </a:r>
            <a:endParaRPr lang="en-IN" sz="3800" b="1" dirty="0"/>
          </a:p>
        </p:txBody>
      </p:sp>
      <p:sp>
        <p:nvSpPr>
          <p:cNvPr id="8" name="TextBox 7">
            <a:extLst>
              <a:ext uri="{FF2B5EF4-FFF2-40B4-BE49-F238E27FC236}">
                <a16:creationId xmlns:a16="http://schemas.microsoft.com/office/drawing/2014/main" id="{56645C39-F1B6-4875-AB39-DD4F937D2E6C}"/>
              </a:ext>
            </a:extLst>
          </p:cNvPr>
          <p:cNvSpPr txBox="1"/>
          <p:nvPr/>
        </p:nvSpPr>
        <p:spPr>
          <a:xfrm>
            <a:off x="1042252" y="1852325"/>
            <a:ext cx="5206148" cy="3600986"/>
          </a:xfrm>
          <a:prstGeom prst="rect">
            <a:avLst/>
          </a:prstGeom>
          <a:solidFill>
            <a:schemeClr val="accent5">
              <a:lumMod val="20000"/>
              <a:lumOff val="80000"/>
            </a:schemeClr>
          </a:solidFill>
        </p:spPr>
        <p:txBody>
          <a:bodyPr wrap="square" rtlCol="0">
            <a:spAutoFit/>
          </a:bodyPr>
          <a:lstStyle/>
          <a:p>
            <a:r>
              <a:rPr lang="en-US" sz="2800" b="1" dirty="0"/>
              <a:t>Statistical/Causal </a:t>
            </a:r>
            <a:r>
              <a:rPr lang="en-US" sz="2800" b="1" i="1" dirty="0"/>
              <a:t>Estimation</a:t>
            </a:r>
            <a:r>
              <a:rPr lang="en-US" sz="2800" b="1" dirty="0"/>
              <a:t> (diagram known)</a:t>
            </a:r>
          </a:p>
          <a:p>
            <a:endParaRPr lang="en-US" sz="2800" b="1" dirty="0"/>
          </a:p>
          <a:p>
            <a:pPr marL="457200" indent="-457200">
              <a:buFont typeface="Arial" panose="020B0604020202020204" pitchFamily="34" charset="0"/>
              <a:buChar char="•"/>
            </a:pPr>
            <a:r>
              <a:rPr lang="en-US" sz="2400" dirty="0"/>
              <a:t>Distribution learning (observational or post-treatment)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Distance estimation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validity of parameters</a:t>
            </a:r>
          </a:p>
        </p:txBody>
      </p:sp>
      <p:sp>
        <p:nvSpPr>
          <p:cNvPr id="10" name="TextBox 9">
            <a:extLst>
              <a:ext uri="{FF2B5EF4-FFF2-40B4-BE49-F238E27FC236}">
                <a16:creationId xmlns:a16="http://schemas.microsoft.com/office/drawing/2014/main" id="{F74DBC63-66B0-4714-9116-5190DD8583BE}"/>
              </a:ext>
            </a:extLst>
          </p:cNvPr>
          <p:cNvSpPr txBox="1"/>
          <p:nvPr/>
        </p:nvSpPr>
        <p:spPr>
          <a:xfrm>
            <a:off x="6248399" y="1852325"/>
            <a:ext cx="5436282" cy="3600986"/>
          </a:xfrm>
          <a:prstGeom prst="rect">
            <a:avLst/>
          </a:prstGeom>
          <a:solidFill>
            <a:schemeClr val="accent6">
              <a:lumMod val="20000"/>
              <a:lumOff val="80000"/>
            </a:schemeClr>
          </a:solidFill>
        </p:spPr>
        <p:txBody>
          <a:bodyPr wrap="square" rtlCol="0">
            <a:spAutoFit/>
          </a:bodyPr>
          <a:lstStyle/>
          <a:p>
            <a:r>
              <a:rPr lang="en-US" sz="2800" b="1" dirty="0"/>
              <a:t>Statistical/Causal </a:t>
            </a:r>
            <a:r>
              <a:rPr lang="en-US" sz="2800" b="1" i="1" dirty="0"/>
              <a:t>Discovery</a:t>
            </a:r>
            <a:r>
              <a:rPr lang="en-US" sz="2800" b="1" dirty="0"/>
              <a:t> (diagram unknown)</a:t>
            </a:r>
          </a:p>
          <a:p>
            <a:endParaRPr lang="en-US" sz="2800" b="1" dirty="0"/>
          </a:p>
          <a:p>
            <a:pPr marL="457200" indent="-457200">
              <a:buFont typeface="Arial" panose="020B0604020202020204" pitchFamily="34" charset="0"/>
              <a:buChar char="•"/>
            </a:pPr>
            <a:r>
              <a:rPr lang="en-US" sz="2400" dirty="0"/>
              <a:t>Structure learning from observational and possibly interventional data</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Testing structure</a:t>
            </a:r>
          </a:p>
          <a:p>
            <a:endParaRPr lang="en-US" sz="2400" dirty="0"/>
          </a:p>
          <a:p>
            <a:pPr marL="457200" indent="-457200">
              <a:buFont typeface="Arial" panose="020B0604020202020204" pitchFamily="34" charset="0"/>
              <a:buChar char="•"/>
            </a:pPr>
            <a:endParaRPr lang="en-US" sz="2400" dirty="0"/>
          </a:p>
        </p:txBody>
      </p:sp>
      <p:cxnSp>
        <p:nvCxnSpPr>
          <p:cNvPr id="11" name="Straight Connector 10">
            <a:extLst>
              <a:ext uri="{FF2B5EF4-FFF2-40B4-BE49-F238E27FC236}">
                <a16:creationId xmlns:a16="http://schemas.microsoft.com/office/drawing/2014/main" id="{A356CF3F-E88A-4A07-865D-AD4ECCA21D02}"/>
              </a:ext>
            </a:extLst>
          </p:cNvPr>
          <p:cNvCxnSpPr>
            <a:cxnSpLocks/>
          </p:cNvCxnSpPr>
          <p:nvPr/>
        </p:nvCxnSpPr>
        <p:spPr>
          <a:xfrm flipH="1">
            <a:off x="6248399" y="1852325"/>
            <a:ext cx="1" cy="360098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868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2E5B9D-3BD3-4F8A-9E6C-DD63203F7CB4}"/>
                  </a:ext>
                </a:extLst>
              </p:cNvPr>
              <p:cNvSpPr txBox="1"/>
              <p:nvPr/>
            </p:nvSpPr>
            <p:spPr>
              <a:xfrm>
                <a:off x="503224" y="392755"/>
                <a:ext cx="6983810" cy="2003112"/>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Bayes net on an unknown DAG of in-degree </a:t>
                </a:r>
                <a14:m>
                  <m:oMath xmlns:m="http://schemas.openxmlformats.org/officeDocument/2006/math">
                    <m:r>
                      <a:rPr lang="en-US" sz="2400" b="0" i="1" smtClean="0">
                        <a:latin typeface="Cambria Math" panose="02040503050406030204" pitchFamily="18" charset="0"/>
                      </a:rPr>
                      <m:t>𝑑</m:t>
                    </m:r>
                  </m:oMath>
                </a14:m>
                <a:r>
                  <a:rPr lang="en-IN" sz="2400" dirty="0"/>
                  <a:t>.</a:t>
                </a:r>
              </a:p>
              <a:p>
                <a:r>
                  <a:rPr lang="en-IN" sz="2400" b="1" dirty="0"/>
                  <a:t>Output</a:t>
                </a:r>
                <a:r>
                  <a:rPr lang="en-IN" sz="2400" dirty="0"/>
                  <a:t>: </a:t>
                </a:r>
                <a:r>
                  <a:rPr lang="en-US" sz="2400" dirty="0"/>
                  <a:t>Is </a:t>
                </a:r>
                <a14:m>
                  <m:oMath xmlns:m="http://schemas.openxmlformats.org/officeDocument/2006/math">
                    <m:r>
                      <a:rPr lang="en-US" sz="2400" b="0" i="1" smtClean="0">
                        <a:latin typeface="Cambria Math" panose="02040503050406030204" pitchFamily="18" charset="0"/>
                      </a:rPr>
                      <m:t>𝑃</m:t>
                    </m:r>
                  </m:oMath>
                </a14:m>
                <a:r>
                  <a:rPr lang="en-IN" sz="2400" dirty="0"/>
                  <a:t> generated by a Bayes net on a DAG of in-degree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&lt;</m:t>
                    </m:r>
                    <m:r>
                      <a:rPr lang="en-US" sz="2400" b="0" i="1" smtClean="0">
                        <a:latin typeface="Cambria Math" panose="02040503050406030204" pitchFamily="18" charset="0"/>
                      </a:rPr>
                      <m:t>𝑑</m:t>
                    </m:r>
                  </m:oMath>
                </a14:m>
                <a:r>
                  <a:rPr lang="en-IN" sz="2400" dirty="0"/>
                  <a:t> or </a:t>
                </a:r>
                <a14:m>
                  <m:oMath xmlns:m="http://schemas.openxmlformats.org/officeDocument/2006/math">
                    <m:r>
                      <a:rPr lang="en-US" sz="2400" b="0" i="1" smtClean="0">
                        <a:latin typeface="Cambria Math" panose="02040503050406030204" pitchFamily="18" charset="0"/>
                      </a:rPr>
                      <m:t>𝜖</m:t>
                    </m:r>
                  </m:oMath>
                </a14:m>
                <a:r>
                  <a:rPr lang="en-IN" sz="2400" dirty="0"/>
                  <a:t>-far from such distributions? </a:t>
                </a:r>
              </a:p>
            </p:txBody>
          </p:sp>
        </mc:Choice>
        <mc:Fallback xmlns="">
          <p:sp>
            <p:nvSpPr>
              <p:cNvPr id="4" name="TextBox 3">
                <a:extLst>
                  <a:ext uri="{FF2B5EF4-FFF2-40B4-BE49-F238E27FC236}">
                    <a16:creationId xmlns:a16="http://schemas.microsoft.com/office/drawing/2014/main" id="{CB2E5B9D-3BD3-4F8A-9E6C-DD63203F7CB4}"/>
                  </a:ext>
                </a:extLst>
              </p:cNvPr>
              <p:cNvSpPr txBox="1">
                <a:spLocks noRot="1" noChangeAspect="1" noMove="1" noResize="1" noEditPoints="1" noAdjustHandles="1" noChangeArrowheads="1" noChangeShapeType="1" noTextEdit="1"/>
              </p:cNvSpPr>
              <p:nvPr/>
            </p:nvSpPr>
            <p:spPr>
              <a:xfrm>
                <a:off x="503224" y="392755"/>
                <a:ext cx="6983810" cy="2003112"/>
              </a:xfrm>
              <a:prstGeom prst="rect">
                <a:avLst/>
              </a:prstGeom>
              <a:blipFill>
                <a:blip r:embed="rId2"/>
                <a:stretch>
                  <a:fillRect l="-1397" b="-5775"/>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F3B5B976-DC89-4951-8CEE-F8321ECA0CA8}"/>
              </a:ext>
            </a:extLst>
          </p:cNvPr>
          <p:cNvSpPr/>
          <p:nvPr/>
        </p:nvSpPr>
        <p:spPr>
          <a:xfrm>
            <a:off x="895987"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9A9F06-7C1D-4C5A-A51D-C5C2FF26880A}"/>
                  </a:ext>
                </a:extLst>
              </p:cNvPr>
              <p:cNvSpPr txBox="1"/>
              <p:nvPr/>
            </p:nvSpPr>
            <p:spPr>
              <a:xfrm>
                <a:off x="631079" y="2670462"/>
                <a:ext cx="10929841" cy="1075103"/>
              </a:xfrm>
              <a:prstGeom prst="rect">
                <a:avLst/>
              </a:prstGeom>
              <a:solidFill>
                <a:schemeClr val="accent4">
                  <a:lumMod val="20000"/>
                  <a:lumOff val="80000"/>
                </a:schemeClr>
              </a:solidFill>
              <a:ln>
                <a:solidFill>
                  <a:schemeClr val="tx1"/>
                </a:solidFill>
              </a:ln>
            </p:spPr>
            <p:txBody>
              <a:bodyPr wrap="square" rtlCol="0">
                <a:spAutoFit/>
              </a:bodyPr>
              <a:lstStyle/>
              <a:p>
                <a:r>
                  <a:rPr lang="en-US" sz="3000" b="1" dirty="0"/>
                  <a:t>Theorem (B.-</a:t>
                </a:r>
                <a:r>
                  <a:rPr lang="en-US" sz="3000" b="1" dirty="0" err="1"/>
                  <a:t>Canonne</a:t>
                </a:r>
                <a:r>
                  <a:rPr lang="en-US" sz="3000" b="1" dirty="0"/>
                  <a:t>-Yang ‘22+)</a:t>
                </a:r>
                <a:r>
                  <a:rPr lang="en-US" sz="3000" dirty="0"/>
                  <a:t>: For </a:t>
                </a:r>
                <a14:m>
                  <m:oMath xmlns:m="http://schemas.openxmlformats.org/officeDocument/2006/math">
                    <m:r>
                      <a:rPr lang="en-US" sz="3000" b="0" i="1" smtClean="0">
                        <a:latin typeface="Cambria Math" panose="02040503050406030204" pitchFamily="18" charset="0"/>
                      </a:rPr>
                      <m:t>𝑘</m:t>
                    </m:r>
                    <m:r>
                      <a:rPr lang="en-US" sz="3000" b="0" i="1" smtClean="0">
                        <a:latin typeface="Cambria Math" panose="02040503050406030204" pitchFamily="18" charset="0"/>
                      </a:rPr>
                      <m:t>=0</m:t>
                    </m:r>
                  </m:oMath>
                </a14:m>
                <a:r>
                  <a:rPr lang="en-IN" sz="3000" dirty="0"/>
                  <a:t> and binary variables, the testing problem can be solved using </a:t>
                </a:r>
                <a14:m>
                  <m:oMath xmlns:m="http://schemas.openxmlformats.org/officeDocument/2006/math">
                    <m:acc>
                      <m:accPr>
                        <m:chr m:val="̃"/>
                        <m:ctrlPr>
                          <a:rPr lang="en-IN" sz="3000" i="1" smtClean="0">
                            <a:latin typeface="Cambria Math" panose="02040503050406030204" pitchFamily="18" charset="0"/>
                          </a:rPr>
                        </m:ctrlPr>
                      </m:accPr>
                      <m:e>
                        <m:r>
                          <m:rPr>
                            <m:sty m:val="p"/>
                          </m:rPr>
                          <a:rPr lang="en-US" sz="3000" b="0" i="0" smtClean="0">
                            <a:latin typeface="Cambria Math" panose="02040503050406030204" pitchFamily="18" charset="0"/>
                          </a:rPr>
                          <m:t>Θ</m:t>
                        </m:r>
                      </m:e>
                    </m:acc>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2</m:t>
                            </m:r>
                          </m:e>
                          <m:sup>
                            <m:r>
                              <a:rPr lang="en-US" sz="3000" b="0" i="1" smtClean="0">
                                <a:latin typeface="Cambria Math" panose="02040503050406030204" pitchFamily="18" charset="0"/>
                              </a:rPr>
                              <m:t>𝑑</m:t>
                            </m:r>
                            <m:r>
                              <a:rPr lang="en-US" sz="3000" b="0" i="1" smtClean="0">
                                <a:latin typeface="Cambria Math" panose="02040503050406030204" pitchFamily="18" charset="0"/>
                              </a:rPr>
                              <m:t>/2</m:t>
                            </m:r>
                          </m:sup>
                        </m:sSup>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𝜖</m:t>
                            </m:r>
                          </m:e>
                          <m:sup>
                            <m:r>
                              <a:rPr lang="en-US" sz="3000" b="0" i="1" smtClean="0">
                                <a:latin typeface="Cambria Math" panose="02040503050406030204" pitchFamily="18" charset="0"/>
                              </a:rPr>
                              <m:t>−2</m:t>
                            </m:r>
                          </m:sup>
                        </m:sSup>
                      </m:e>
                    </m:d>
                  </m:oMath>
                </a14:m>
                <a:r>
                  <a:rPr lang="en-IN" sz="3000" dirty="0"/>
                  <a:t> samples.</a:t>
                </a:r>
              </a:p>
            </p:txBody>
          </p:sp>
        </mc:Choice>
        <mc:Fallback xmlns="">
          <p:sp>
            <p:nvSpPr>
              <p:cNvPr id="7" name="TextBox 6">
                <a:extLst>
                  <a:ext uri="{FF2B5EF4-FFF2-40B4-BE49-F238E27FC236}">
                    <a16:creationId xmlns:a16="http://schemas.microsoft.com/office/drawing/2014/main" id="{339A9F06-7C1D-4C5A-A51D-C5C2FF26880A}"/>
                  </a:ext>
                </a:extLst>
              </p:cNvPr>
              <p:cNvSpPr txBox="1">
                <a:spLocks noRot="1" noChangeAspect="1" noMove="1" noResize="1" noEditPoints="1" noAdjustHandles="1" noChangeArrowheads="1" noChangeShapeType="1" noTextEdit="1"/>
              </p:cNvSpPr>
              <p:nvPr/>
            </p:nvSpPr>
            <p:spPr>
              <a:xfrm>
                <a:off x="631079" y="2670462"/>
                <a:ext cx="10929841" cy="1075103"/>
              </a:xfrm>
              <a:prstGeom prst="rect">
                <a:avLst/>
              </a:prstGeom>
              <a:blipFill>
                <a:blip r:embed="rId3"/>
                <a:stretch>
                  <a:fillRect l="-1282" t="-6180" b="-14607"/>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02CD85B-E64B-417D-9F64-C60E3DB4FEE5}"/>
                  </a:ext>
                </a:extLst>
              </p:cNvPr>
              <p:cNvSpPr txBox="1"/>
              <p:nvPr/>
            </p:nvSpPr>
            <p:spPr>
              <a:xfrm>
                <a:off x="609600" y="4481339"/>
                <a:ext cx="10972799" cy="830997"/>
              </a:xfrm>
              <a:prstGeom prst="rect">
                <a:avLst/>
              </a:prstGeom>
              <a:noFill/>
            </p:spPr>
            <p:txBody>
              <a:bodyPr wrap="square" rtlCol="0">
                <a:spAutoFit/>
              </a:bodyPr>
              <a:lstStyle/>
              <a:p>
                <a:r>
                  <a:rPr lang="en-US" sz="2400" dirty="0"/>
                  <a:t>The algorithm tests for independence on each subset of </a:t>
                </a:r>
                <a14:m>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+1</m:t>
                    </m:r>
                  </m:oMath>
                </a14:m>
                <a:r>
                  <a:rPr lang="en-US" sz="2400" dirty="0"/>
                  <a:t> variables. Lower bound is technically quite involved.</a:t>
                </a:r>
              </a:p>
            </p:txBody>
          </p:sp>
        </mc:Choice>
        <mc:Fallback xmlns="">
          <p:sp>
            <p:nvSpPr>
              <p:cNvPr id="12" name="TextBox 11">
                <a:extLst>
                  <a:ext uri="{FF2B5EF4-FFF2-40B4-BE49-F238E27FC236}">
                    <a16:creationId xmlns:a16="http://schemas.microsoft.com/office/drawing/2014/main" id="{402CD85B-E64B-417D-9F64-C60E3DB4FEE5}"/>
                  </a:ext>
                </a:extLst>
              </p:cNvPr>
              <p:cNvSpPr txBox="1">
                <a:spLocks noRot="1" noChangeAspect="1" noMove="1" noResize="1" noEditPoints="1" noAdjustHandles="1" noChangeArrowheads="1" noChangeShapeType="1" noTextEdit="1"/>
              </p:cNvSpPr>
              <p:nvPr/>
            </p:nvSpPr>
            <p:spPr>
              <a:xfrm>
                <a:off x="609600" y="4481339"/>
                <a:ext cx="10972799" cy="830997"/>
              </a:xfrm>
              <a:prstGeom prst="rect">
                <a:avLst/>
              </a:prstGeom>
              <a:blipFill>
                <a:blip r:embed="rId4"/>
                <a:stretch>
                  <a:fillRect l="-833" t="-5882"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hought Bubble: Cloud 1">
                <a:extLst>
                  <a:ext uri="{FF2B5EF4-FFF2-40B4-BE49-F238E27FC236}">
                    <a16:creationId xmlns:a16="http://schemas.microsoft.com/office/drawing/2014/main" id="{FEBA9187-E629-4CBA-A7EE-F51101A3B98A}"/>
                  </a:ext>
                </a:extLst>
              </p:cNvPr>
              <p:cNvSpPr/>
              <p:nvPr/>
            </p:nvSpPr>
            <p:spPr>
              <a:xfrm>
                <a:off x="8217326" y="540049"/>
                <a:ext cx="3718969" cy="1515818"/>
              </a:xfrm>
              <a:prstGeom prst="cloudCallout">
                <a:avLst>
                  <a:gd name="adj1" fmla="val -83463"/>
                  <a:gd name="adj2" fmla="val 27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no restriction on </a:t>
                </a:r>
                <a14:m>
                  <m:oMath xmlns:m="http://schemas.openxmlformats.org/officeDocument/2006/math">
                    <m:r>
                      <a:rPr lang="en-US" b="0" i="1" smtClean="0">
                        <a:latin typeface="Cambria Math" panose="02040503050406030204" pitchFamily="18" charset="0"/>
                      </a:rPr>
                      <m:t>𝑑</m:t>
                    </m:r>
                  </m:oMath>
                </a14:m>
                <a:r>
                  <a:rPr lang="en-IN" dirty="0"/>
                  <a:t>, then problem requires </a:t>
                </a:r>
                <a14:m>
                  <m:oMath xmlns:m="http://schemas.openxmlformats.org/officeDocument/2006/math">
                    <m:r>
                      <m:rPr>
                        <m:sty m:val="p"/>
                      </m:rPr>
                      <a:rPr lang="en-US" b="0" i="0" smtClean="0">
                        <a:latin typeface="Cambria Math" panose="02040503050406030204" pitchFamily="18" charset="0"/>
                      </a:rPr>
                      <m:t>exp</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IN" dirty="0"/>
                  <a:t> samples.</a:t>
                </a:r>
              </a:p>
            </p:txBody>
          </p:sp>
        </mc:Choice>
        <mc:Fallback xmlns="">
          <p:sp>
            <p:nvSpPr>
              <p:cNvPr id="2" name="Thought Bubble: Cloud 1">
                <a:extLst>
                  <a:ext uri="{FF2B5EF4-FFF2-40B4-BE49-F238E27FC236}">
                    <a16:creationId xmlns:a16="http://schemas.microsoft.com/office/drawing/2014/main" id="{FEBA9187-E629-4CBA-A7EE-F51101A3B98A}"/>
                  </a:ext>
                </a:extLst>
              </p:cNvPr>
              <p:cNvSpPr>
                <a:spLocks noRot="1" noChangeAspect="1" noMove="1" noResize="1" noEditPoints="1" noAdjustHandles="1" noChangeArrowheads="1" noChangeShapeType="1" noTextEdit="1"/>
              </p:cNvSpPr>
              <p:nvPr/>
            </p:nvSpPr>
            <p:spPr>
              <a:xfrm>
                <a:off x="8217326" y="540049"/>
                <a:ext cx="3718969" cy="1515818"/>
              </a:xfrm>
              <a:prstGeom prst="cloudCallout">
                <a:avLst>
                  <a:gd name="adj1" fmla="val -83463"/>
                  <a:gd name="adj2" fmla="val 2726"/>
                </a:avLst>
              </a:prstGeom>
              <a:blipFill>
                <a:blip r:embed="rId5"/>
                <a:stretch>
                  <a:fillRect/>
                </a:stretch>
              </a:blipFill>
            </p:spPr>
            <p:txBody>
              <a:bodyPr/>
              <a:lstStyle/>
              <a:p>
                <a:r>
                  <a:rPr lang="en-IN">
                    <a:noFill/>
                  </a:rPr>
                  <a:t> </a:t>
                </a:r>
              </a:p>
            </p:txBody>
          </p:sp>
        </mc:Fallback>
      </mc:AlternateContent>
      <p:sp>
        <p:nvSpPr>
          <p:cNvPr id="9" name="Explosion: 8 Points 8">
            <a:extLst>
              <a:ext uri="{FF2B5EF4-FFF2-40B4-BE49-F238E27FC236}">
                <a16:creationId xmlns:a16="http://schemas.microsoft.com/office/drawing/2014/main" id="{F0454EE6-3550-4FAE-91D3-EC95D32C9733}"/>
              </a:ext>
            </a:extLst>
          </p:cNvPr>
          <p:cNvSpPr/>
          <p:nvPr/>
        </p:nvSpPr>
        <p:spPr>
          <a:xfrm>
            <a:off x="5308430" y="3869259"/>
            <a:ext cx="6452956" cy="278002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OPEN: Test other graphical properties, e.g., connectedness.</a:t>
            </a:r>
            <a:endParaRPr lang="en-IN" sz="2400" dirty="0"/>
          </a:p>
        </p:txBody>
      </p:sp>
      <mc:AlternateContent xmlns:mc="http://schemas.openxmlformats.org/markup-compatibility/2006" xmlns:a14="http://schemas.microsoft.com/office/drawing/2010/main">
        <mc:Choice Requires="a14">
          <p:sp>
            <p:nvSpPr>
              <p:cNvPr id="10" name="Explosion: 8 Points 9">
                <a:extLst>
                  <a:ext uri="{FF2B5EF4-FFF2-40B4-BE49-F238E27FC236}">
                    <a16:creationId xmlns:a16="http://schemas.microsoft.com/office/drawing/2014/main" id="{26C09F58-21C7-49D0-B2E0-08A4FA2DD2EE}"/>
                  </a:ext>
                </a:extLst>
              </p:cNvPr>
              <p:cNvSpPr/>
              <p:nvPr/>
            </p:nvSpPr>
            <p:spPr>
              <a:xfrm>
                <a:off x="609600" y="3869259"/>
                <a:ext cx="4854298" cy="278002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OPEN: Efficient &amp; optimal tester for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&gt;0</m:t>
                    </m:r>
                  </m:oMath>
                </a14:m>
                <a:r>
                  <a:rPr lang="en-IN" sz="2400" dirty="0"/>
                  <a:t>?</a:t>
                </a:r>
              </a:p>
            </p:txBody>
          </p:sp>
        </mc:Choice>
        <mc:Fallback xmlns="">
          <p:sp>
            <p:nvSpPr>
              <p:cNvPr id="10" name="Explosion: 8 Points 9">
                <a:extLst>
                  <a:ext uri="{FF2B5EF4-FFF2-40B4-BE49-F238E27FC236}">
                    <a16:creationId xmlns:a16="http://schemas.microsoft.com/office/drawing/2014/main" id="{26C09F58-21C7-49D0-B2E0-08A4FA2DD2EE}"/>
                  </a:ext>
                </a:extLst>
              </p:cNvPr>
              <p:cNvSpPr>
                <a:spLocks noRot="1" noChangeAspect="1" noMove="1" noResize="1" noEditPoints="1" noAdjustHandles="1" noChangeArrowheads="1" noChangeShapeType="1" noTextEdit="1"/>
              </p:cNvSpPr>
              <p:nvPr/>
            </p:nvSpPr>
            <p:spPr>
              <a:xfrm>
                <a:off x="609600" y="3869259"/>
                <a:ext cx="4854298" cy="2780021"/>
              </a:xfrm>
              <a:prstGeom prst="irregularSeal1">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6564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5AE8-2C7D-4E5E-9E28-F5716C68F218}"/>
              </a:ext>
            </a:extLst>
          </p:cNvPr>
          <p:cNvSpPr>
            <a:spLocks noGrp="1"/>
          </p:cNvSpPr>
          <p:nvPr>
            <p:ph type="title"/>
          </p:nvPr>
        </p:nvSpPr>
        <p:spPr>
          <a:xfrm>
            <a:off x="838200" y="2574414"/>
            <a:ext cx="10515600" cy="1325563"/>
          </a:xfrm>
        </p:spPr>
        <p:txBody>
          <a:bodyPr/>
          <a:lstStyle/>
          <a:p>
            <a:pPr algn="ctr"/>
            <a:r>
              <a:rPr lang="en-US" b="1" u="sng" dirty="0"/>
              <a:t>Estimation</a:t>
            </a:r>
            <a:endParaRPr lang="en-IN" b="1" u="sng" dirty="0"/>
          </a:p>
        </p:txBody>
      </p:sp>
    </p:spTree>
    <p:extLst>
      <p:ext uri="{BB962C8B-B14F-4D97-AF65-F5344CB8AC3E}">
        <p14:creationId xmlns:p14="http://schemas.microsoft.com/office/powerpoint/2010/main" val="252210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032042-914C-42E5-8D39-4B50E56A61CE}"/>
              </a:ext>
            </a:extLst>
          </p:cNvPr>
          <p:cNvSpPr txBox="1"/>
          <p:nvPr/>
        </p:nvSpPr>
        <p:spPr>
          <a:xfrm>
            <a:off x="777790" y="396250"/>
            <a:ext cx="4328124" cy="677108"/>
          </a:xfrm>
          <a:prstGeom prst="rect">
            <a:avLst/>
          </a:prstGeom>
          <a:noFill/>
        </p:spPr>
        <p:txBody>
          <a:bodyPr wrap="square" rtlCol="0">
            <a:spAutoFit/>
          </a:bodyPr>
          <a:lstStyle/>
          <a:p>
            <a:r>
              <a:rPr lang="en-US" sz="3800" b="1" dirty="0"/>
              <a:t>Problems</a:t>
            </a:r>
            <a:endParaRPr lang="en-IN" sz="3800" b="1" dirty="0"/>
          </a:p>
        </p:txBody>
      </p:sp>
      <p:sp>
        <p:nvSpPr>
          <p:cNvPr id="8" name="TextBox 7">
            <a:extLst>
              <a:ext uri="{FF2B5EF4-FFF2-40B4-BE49-F238E27FC236}">
                <a16:creationId xmlns:a16="http://schemas.microsoft.com/office/drawing/2014/main" id="{56645C39-F1B6-4875-AB39-DD4F937D2E6C}"/>
              </a:ext>
            </a:extLst>
          </p:cNvPr>
          <p:cNvSpPr txBox="1"/>
          <p:nvPr/>
        </p:nvSpPr>
        <p:spPr>
          <a:xfrm>
            <a:off x="1042252" y="1852325"/>
            <a:ext cx="5206148" cy="3600986"/>
          </a:xfrm>
          <a:prstGeom prst="rect">
            <a:avLst/>
          </a:prstGeom>
          <a:solidFill>
            <a:schemeClr val="accent5">
              <a:lumMod val="20000"/>
              <a:lumOff val="80000"/>
            </a:schemeClr>
          </a:solidFill>
        </p:spPr>
        <p:txBody>
          <a:bodyPr wrap="square" rtlCol="0">
            <a:spAutoFit/>
          </a:bodyPr>
          <a:lstStyle/>
          <a:p>
            <a:r>
              <a:rPr lang="en-US" sz="2800" b="1" dirty="0"/>
              <a:t>Statistical/Causal </a:t>
            </a:r>
            <a:r>
              <a:rPr lang="en-US" sz="2800" b="1" i="1" dirty="0"/>
              <a:t>Estimation</a:t>
            </a:r>
            <a:r>
              <a:rPr lang="en-US" sz="2800" b="1" dirty="0"/>
              <a:t> (diagram known)</a:t>
            </a:r>
          </a:p>
          <a:p>
            <a:endParaRPr lang="en-US" sz="2800" b="1" dirty="0"/>
          </a:p>
          <a:p>
            <a:pPr marL="457200" indent="-457200">
              <a:buFont typeface="Arial" panose="020B0604020202020204" pitchFamily="34" charset="0"/>
              <a:buChar char="•"/>
            </a:pPr>
            <a:r>
              <a:rPr lang="en-US" sz="2400" b="1" dirty="0"/>
              <a:t>Distribution learning</a:t>
            </a:r>
            <a:r>
              <a:rPr lang="en-US" sz="2400" dirty="0"/>
              <a:t> (</a:t>
            </a:r>
            <a:r>
              <a:rPr lang="en-US" sz="2400" b="1" dirty="0"/>
              <a:t>observational</a:t>
            </a:r>
            <a:r>
              <a:rPr lang="en-US" sz="2400" dirty="0"/>
              <a:t> or post-treatment)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Distance estimation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validity of parameters</a:t>
            </a:r>
          </a:p>
        </p:txBody>
      </p:sp>
      <p:sp>
        <p:nvSpPr>
          <p:cNvPr id="10" name="TextBox 9">
            <a:extLst>
              <a:ext uri="{FF2B5EF4-FFF2-40B4-BE49-F238E27FC236}">
                <a16:creationId xmlns:a16="http://schemas.microsoft.com/office/drawing/2014/main" id="{F74DBC63-66B0-4714-9116-5190DD8583BE}"/>
              </a:ext>
            </a:extLst>
          </p:cNvPr>
          <p:cNvSpPr txBox="1"/>
          <p:nvPr/>
        </p:nvSpPr>
        <p:spPr>
          <a:xfrm>
            <a:off x="6248399" y="1852325"/>
            <a:ext cx="5337065" cy="3600986"/>
          </a:xfrm>
          <a:prstGeom prst="rect">
            <a:avLst/>
          </a:prstGeom>
          <a:solidFill>
            <a:schemeClr val="accent6">
              <a:lumMod val="20000"/>
              <a:lumOff val="80000"/>
            </a:schemeClr>
          </a:solidFill>
        </p:spPr>
        <p:txBody>
          <a:bodyPr wrap="square" rtlCol="0">
            <a:spAutoFit/>
          </a:bodyPr>
          <a:lstStyle/>
          <a:p>
            <a:r>
              <a:rPr lang="en-US" sz="2800" b="1" dirty="0"/>
              <a:t>Statistical/Causal </a:t>
            </a:r>
            <a:r>
              <a:rPr lang="en-US" sz="2800" b="1" i="1" dirty="0"/>
              <a:t>Discovery</a:t>
            </a:r>
            <a:r>
              <a:rPr lang="en-US" sz="2800" b="1" dirty="0"/>
              <a:t> (diagram unknown)</a:t>
            </a:r>
          </a:p>
          <a:p>
            <a:endParaRPr lang="en-US" sz="2800" b="1" dirty="0"/>
          </a:p>
          <a:p>
            <a:pPr marL="457200" indent="-457200">
              <a:buFont typeface="Arial" panose="020B0604020202020204" pitchFamily="34" charset="0"/>
              <a:buChar char="•"/>
            </a:pPr>
            <a:r>
              <a:rPr lang="en-US" sz="2400" dirty="0"/>
              <a:t>Structure learning from observational and possibly interventional data</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structure</a:t>
            </a:r>
          </a:p>
          <a:p>
            <a:endParaRPr lang="en-US" sz="2400" dirty="0"/>
          </a:p>
          <a:p>
            <a:pPr marL="457200" indent="-457200">
              <a:buFont typeface="Arial" panose="020B0604020202020204" pitchFamily="34" charset="0"/>
              <a:buChar char="•"/>
            </a:pPr>
            <a:endParaRPr lang="en-US" sz="2400" dirty="0"/>
          </a:p>
        </p:txBody>
      </p:sp>
      <p:cxnSp>
        <p:nvCxnSpPr>
          <p:cNvPr id="11" name="Straight Connector 10">
            <a:extLst>
              <a:ext uri="{FF2B5EF4-FFF2-40B4-BE49-F238E27FC236}">
                <a16:creationId xmlns:a16="http://schemas.microsoft.com/office/drawing/2014/main" id="{A356CF3F-E88A-4A07-865D-AD4ECCA21D02}"/>
              </a:ext>
            </a:extLst>
          </p:cNvPr>
          <p:cNvCxnSpPr>
            <a:cxnSpLocks/>
          </p:cNvCxnSpPr>
          <p:nvPr/>
        </p:nvCxnSpPr>
        <p:spPr>
          <a:xfrm flipH="1">
            <a:off x="6248399" y="1852325"/>
            <a:ext cx="1" cy="360098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27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2E0EB9-15E0-4CCA-B2F3-B4B65785DDB4}"/>
                  </a:ext>
                </a:extLst>
              </p:cNvPr>
              <p:cNvSpPr txBox="1"/>
              <p:nvPr/>
            </p:nvSpPr>
            <p:spPr>
              <a:xfrm>
                <a:off x="650513" y="392755"/>
                <a:ext cx="4854298" cy="2436564"/>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Known</a:t>
                </a:r>
                <a:r>
                  <a:rPr lang="en-IN" sz="2400" dirty="0"/>
                  <a:t>: DAG </a:t>
                </a:r>
                <a14:m>
                  <m:oMath xmlns:m="http://schemas.openxmlformats.org/officeDocument/2006/math">
                    <m:r>
                      <a:rPr lang="en-US" sz="2400" b="0" i="1" smtClean="0">
                        <a:latin typeface="Cambria Math" panose="02040503050406030204" pitchFamily="18" charset="0"/>
                      </a:rPr>
                      <m:t>𝐺</m:t>
                    </m:r>
                  </m:oMath>
                </a14:m>
                <a:r>
                  <a:rPr lang="en-IN" sz="2400" dirty="0"/>
                  <a:t> (no confounding)</a:t>
                </a:r>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causal model on </a:t>
                </a:r>
                <a14:m>
                  <m:oMath xmlns:m="http://schemas.openxmlformats.org/officeDocument/2006/math">
                    <m:r>
                      <a:rPr lang="en-US" sz="2400" b="0" i="1" smtClean="0">
                        <a:latin typeface="Cambria Math" panose="02040503050406030204" pitchFamily="18" charset="0"/>
                      </a:rPr>
                      <m:t>𝐺</m:t>
                    </m:r>
                  </m:oMath>
                </a14:m>
                <a:endParaRPr lang="en-IN" sz="2400" dirty="0"/>
              </a:p>
              <a:p>
                <a:r>
                  <a:rPr lang="en-IN" sz="2400" b="1" dirty="0"/>
                  <a:t>Output</a:t>
                </a:r>
                <a:r>
                  <a:rPr lang="en-IN" sz="2400" dirty="0"/>
                  <a:t>: Description of a distribution </a:t>
                </a:r>
                <a14:m>
                  <m:oMath xmlns:m="http://schemas.openxmlformats.org/officeDocument/2006/math">
                    <m:r>
                      <a:rPr lang="en-US" sz="2400" b="0" i="1" smtClean="0">
                        <a:latin typeface="Cambria Math" panose="02040503050406030204" pitchFamily="18" charset="0"/>
                      </a:rPr>
                      <m:t>𝑄</m:t>
                    </m:r>
                  </m:oMath>
                </a14:m>
                <a:r>
                  <a:rPr lang="en-IN" sz="2400" dirty="0"/>
                  <a:t> that approximates </a:t>
                </a:r>
                <a14:m>
                  <m:oMath xmlns:m="http://schemas.openxmlformats.org/officeDocument/2006/math">
                    <m:r>
                      <a:rPr lang="en-US" sz="2400" b="0" i="1" smtClean="0">
                        <a:latin typeface="Cambria Math" panose="02040503050406030204" pitchFamily="18" charset="0"/>
                      </a:rPr>
                      <m:t>𝑃</m:t>
                    </m:r>
                  </m:oMath>
                </a14:m>
                <a:endParaRPr lang="en-IN" sz="2400" dirty="0"/>
              </a:p>
            </p:txBody>
          </p:sp>
        </mc:Choice>
        <mc:Fallback xmlns="">
          <p:sp>
            <p:nvSpPr>
              <p:cNvPr id="8" name="TextBox 7">
                <a:extLst>
                  <a:ext uri="{FF2B5EF4-FFF2-40B4-BE49-F238E27FC236}">
                    <a16:creationId xmlns:a16="http://schemas.microsoft.com/office/drawing/2014/main" id="{AD2E0EB9-15E0-4CCA-B2F3-B4B65785DDB4}"/>
                  </a:ext>
                </a:extLst>
              </p:cNvPr>
              <p:cNvSpPr txBox="1">
                <a:spLocks noRot="1" noChangeAspect="1" noMove="1" noResize="1" noEditPoints="1" noAdjustHandles="1" noChangeArrowheads="1" noChangeShapeType="1" noTextEdit="1"/>
              </p:cNvSpPr>
              <p:nvPr/>
            </p:nvSpPr>
            <p:spPr>
              <a:xfrm>
                <a:off x="650513" y="392755"/>
                <a:ext cx="4854298" cy="2436564"/>
              </a:xfrm>
              <a:prstGeom prst="rect">
                <a:avLst/>
              </a:prstGeom>
              <a:blipFill>
                <a:blip r:embed="rId3"/>
                <a:stretch>
                  <a:fillRect l="-2010" r="-2764" b="-4750"/>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6CB63990-89D3-4E34-AED4-9A5842EB2151}"/>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p:pic>
        <p:nvPicPr>
          <p:cNvPr id="11" name="Picture 10">
            <a:extLst>
              <a:ext uri="{FF2B5EF4-FFF2-40B4-BE49-F238E27FC236}">
                <a16:creationId xmlns:a16="http://schemas.microsoft.com/office/drawing/2014/main" id="{EFE0DCEB-8AB4-4FE2-8B8D-31F20158652C}"/>
              </a:ext>
            </a:extLst>
          </p:cNvPr>
          <p:cNvPicPr>
            <a:picLocks noChangeAspect="1"/>
          </p:cNvPicPr>
          <p:nvPr/>
        </p:nvPicPr>
        <p:blipFill>
          <a:blip r:embed="rId4"/>
          <a:stretch>
            <a:fillRect/>
          </a:stretch>
        </p:blipFill>
        <p:spPr>
          <a:xfrm>
            <a:off x="6553205" y="171826"/>
            <a:ext cx="4278446" cy="3193864"/>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75BA5A3-EC28-441E-AB61-69D3E39865E9}"/>
                  </a:ext>
                </a:extLst>
              </p:cNvPr>
              <p:cNvSpPr/>
              <p:nvPr/>
            </p:nvSpPr>
            <p:spPr>
              <a:xfrm>
                <a:off x="6953122" y="2350434"/>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𝟕</m:t>
                          </m:r>
                        </m:sub>
                      </m:sSub>
                    </m:oMath>
                  </m:oMathPara>
                </a14:m>
                <a:endParaRPr lang="en-IN" sz="2200" b="1" dirty="0">
                  <a:solidFill>
                    <a:sysClr val="windowText" lastClr="000000"/>
                  </a:solidFill>
                </a:endParaRPr>
              </a:p>
            </p:txBody>
          </p:sp>
        </mc:Choice>
        <mc:Fallback xmlns="">
          <p:sp>
            <p:nvSpPr>
              <p:cNvPr id="12" name="Rectangle 11">
                <a:extLst>
                  <a:ext uri="{FF2B5EF4-FFF2-40B4-BE49-F238E27FC236}">
                    <a16:creationId xmlns:a16="http://schemas.microsoft.com/office/drawing/2014/main" id="{175BA5A3-EC28-441E-AB61-69D3E39865E9}"/>
                  </a:ext>
                </a:extLst>
              </p:cNvPr>
              <p:cNvSpPr>
                <a:spLocks noRot="1" noChangeAspect="1" noMove="1" noResize="1" noEditPoints="1" noAdjustHandles="1" noChangeArrowheads="1" noChangeShapeType="1" noTextEdit="1"/>
              </p:cNvSpPr>
              <p:nvPr/>
            </p:nvSpPr>
            <p:spPr>
              <a:xfrm>
                <a:off x="6953122" y="2350434"/>
                <a:ext cx="466406" cy="421913"/>
              </a:xfrm>
              <a:prstGeom prst="rect">
                <a:avLst/>
              </a:prstGeom>
              <a:blipFill>
                <a:blip r:embed="rId5"/>
                <a:stretch>
                  <a:fillRect l="-13158" b="-289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9FA6840-A9B2-415A-8720-52A22EBC35BF}"/>
                  </a:ext>
                </a:extLst>
              </p:cNvPr>
              <p:cNvSpPr/>
              <p:nvPr/>
            </p:nvSpPr>
            <p:spPr>
              <a:xfrm>
                <a:off x="9670757" y="2778690"/>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𝟖</m:t>
                          </m:r>
                        </m:sub>
                      </m:sSub>
                    </m:oMath>
                  </m:oMathPara>
                </a14:m>
                <a:endParaRPr lang="en-IN" sz="2200" b="1" dirty="0">
                  <a:solidFill>
                    <a:sysClr val="windowText" lastClr="000000"/>
                  </a:solidFill>
                </a:endParaRPr>
              </a:p>
            </p:txBody>
          </p:sp>
        </mc:Choice>
        <mc:Fallback xmlns="">
          <p:sp>
            <p:nvSpPr>
              <p:cNvPr id="13" name="Rectangle 12">
                <a:extLst>
                  <a:ext uri="{FF2B5EF4-FFF2-40B4-BE49-F238E27FC236}">
                    <a16:creationId xmlns:a16="http://schemas.microsoft.com/office/drawing/2014/main" id="{E9FA6840-A9B2-415A-8720-52A22EBC35BF}"/>
                  </a:ext>
                </a:extLst>
              </p:cNvPr>
              <p:cNvSpPr>
                <a:spLocks noRot="1" noChangeAspect="1" noMove="1" noResize="1" noEditPoints="1" noAdjustHandles="1" noChangeArrowheads="1" noChangeShapeType="1" noTextEdit="1"/>
              </p:cNvSpPr>
              <p:nvPr/>
            </p:nvSpPr>
            <p:spPr>
              <a:xfrm>
                <a:off x="9670757" y="2778690"/>
                <a:ext cx="466406" cy="421913"/>
              </a:xfrm>
              <a:prstGeom prst="rect">
                <a:avLst/>
              </a:prstGeom>
              <a:blipFill>
                <a:blip r:embed="rId6"/>
                <a:stretch>
                  <a:fillRect l="-11688" b="-289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8B53B5E-B404-4BC5-B99B-2C5B57E71589}"/>
                  </a:ext>
                </a:extLst>
              </p:cNvPr>
              <p:cNvSpPr txBox="1"/>
              <p:nvPr/>
            </p:nvSpPr>
            <p:spPr>
              <a:xfrm>
                <a:off x="650513" y="3867484"/>
                <a:ext cx="10929841" cy="1568699"/>
              </a:xfrm>
              <a:prstGeom prst="rect">
                <a:avLst/>
              </a:prstGeom>
              <a:solidFill>
                <a:schemeClr val="accent4">
                  <a:lumMod val="20000"/>
                  <a:lumOff val="80000"/>
                </a:schemeClr>
              </a:solidFill>
              <a:ln>
                <a:solidFill>
                  <a:schemeClr val="tx1"/>
                </a:solidFill>
              </a:ln>
            </p:spPr>
            <p:txBody>
              <a:bodyPr wrap="square" rtlCol="0">
                <a:spAutoFit/>
              </a:bodyPr>
              <a:lstStyle/>
              <a:p>
                <a:r>
                  <a:rPr lang="en-US" sz="3000" b="1" dirty="0"/>
                  <a:t>Theorem (B.-</a:t>
                </a:r>
                <a:r>
                  <a:rPr lang="en-US" sz="3000" b="1" dirty="0" err="1"/>
                  <a:t>Gayen</a:t>
                </a:r>
                <a:r>
                  <a:rPr lang="en-US" sz="3000" b="1" dirty="0"/>
                  <a:t>-Price-</a:t>
                </a:r>
                <a:r>
                  <a:rPr lang="en-US" sz="3000" b="1" dirty="0" err="1"/>
                  <a:t>Vinodchandran</a:t>
                </a:r>
                <a:r>
                  <a:rPr lang="en-US" sz="3000" b="1" dirty="0"/>
                  <a:t> STOC‘21)</a:t>
                </a:r>
                <a:r>
                  <a:rPr lang="en-US" sz="3000" dirty="0"/>
                  <a:t>: If each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𝑋</m:t>
                        </m:r>
                      </m:e>
                      <m:sub>
                        <m:r>
                          <a:rPr lang="en-US" sz="3000" b="0" i="1" smtClean="0">
                            <a:latin typeface="Cambria Math" panose="02040503050406030204" pitchFamily="18" charset="0"/>
                          </a:rPr>
                          <m:t>𝑖</m:t>
                        </m:r>
                      </m:sub>
                    </m:sSub>
                  </m:oMath>
                </a14:m>
                <a:r>
                  <a:rPr lang="en-IN" sz="3000" dirty="0"/>
                  <a:t> takes values in </a:t>
                </a:r>
                <a14:m>
                  <m:oMath xmlns:m="http://schemas.openxmlformats.org/officeDocument/2006/math">
                    <m:r>
                      <m:rPr>
                        <m:lit/>
                      </m:rPr>
                      <a:rPr lang="en-US" sz="3000" b="0" i="1" smtClean="0">
                        <a:latin typeface="Cambria Math" panose="02040503050406030204" pitchFamily="18" charset="0"/>
                      </a:rPr>
                      <m:t>{</m:t>
                    </m:r>
                    <m:r>
                      <a:rPr lang="en-US" sz="3000" b="0" i="1" smtClean="0">
                        <a:latin typeface="Cambria Math" panose="02040503050406030204" pitchFamily="18" charset="0"/>
                      </a:rPr>
                      <m:t>1,…, </m:t>
                    </m:r>
                    <m:r>
                      <a:rPr lang="en-US" sz="3000" b="0" i="1" smtClean="0">
                        <a:latin typeface="Cambria Math" panose="02040503050406030204" pitchFamily="18" charset="0"/>
                      </a:rPr>
                      <m:t>𝑘</m:t>
                    </m:r>
                    <m:r>
                      <m:rPr>
                        <m:lit/>
                      </m:rPr>
                      <a:rPr lang="en-US" sz="3000" b="0" i="1" smtClean="0">
                        <a:latin typeface="Cambria Math" panose="02040503050406030204" pitchFamily="18" charset="0"/>
                      </a:rPr>
                      <m:t>}</m:t>
                    </m:r>
                  </m:oMath>
                </a14:m>
                <a:r>
                  <a:rPr lang="en-IN" sz="3000" dirty="0"/>
                  <a:t>, in-degree of </a:t>
                </a:r>
                <a14:m>
                  <m:oMath xmlns:m="http://schemas.openxmlformats.org/officeDocument/2006/math">
                    <m:r>
                      <a:rPr lang="en-US" sz="3000" b="0" i="1" smtClean="0">
                        <a:latin typeface="Cambria Math" panose="02040503050406030204" pitchFamily="18" charset="0"/>
                      </a:rPr>
                      <m:t>𝐺</m:t>
                    </m:r>
                  </m:oMath>
                </a14:m>
                <a:r>
                  <a:rPr lang="en-IN" sz="3000" dirty="0"/>
                  <a:t> is </a:t>
                </a:r>
                <a14:m>
                  <m:oMath xmlns:m="http://schemas.openxmlformats.org/officeDocument/2006/math">
                    <m:r>
                      <a:rPr lang="en-US" sz="3000" b="0" i="1" smtClean="0">
                        <a:latin typeface="Cambria Math" panose="02040503050406030204" pitchFamily="18" charset="0"/>
                      </a:rPr>
                      <m:t>𝑑</m:t>
                    </m:r>
                  </m:oMath>
                </a14:m>
                <a:r>
                  <a:rPr lang="en-IN" sz="3000" dirty="0"/>
                  <a:t>, and the number of samples </a:t>
                </a:r>
                <a14:m>
                  <m:oMath xmlns:m="http://schemas.openxmlformats.org/officeDocument/2006/math">
                    <m:r>
                      <a:rPr lang="en-US" sz="3000" b="0" i="1" smtClean="0">
                        <a:latin typeface="Cambria Math" panose="02040503050406030204" pitchFamily="18" charset="0"/>
                      </a:rPr>
                      <m:t>𝑚</m:t>
                    </m:r>
                    <m:r>
                      <a:rPr lang="en-US" sz="3000" b="0" i="1" smtClean="0">
                        <a:latin typeface="Cambria Math" panose="02040503050406030204" pitchFamily="18" charset="0"/>
                      </a:rPr>
                      <m:t>=</m:t>
                    </m:r>
                    <m:acc>
                      <m:accPr>
                        <m:chr m:val="̃"/>
                        <m:ctrlPr>
                          <a:rPr lang="en-US" sz="3000" b="0" i="1" smtClean="0">
                            <a:latin typeface="Cambria Math" panose="02040503050406030204" pitchFamily="18" charset="0"/>
                          </a:rPr>
                        </m:ctrlPr>
                      </m:accPr>
                      <m:e>
                        <m:r>
                          <m:rPr>
                            <m:sty m:val="p"/>
                          </m:rPr>
                          <a:rPr lang="en-US" sz="3000" b="0" i="0" smtClean="0">
                            <a:latin typeface="Cambria Math" panose="02040503050406030204" pitchFamily="18" charset="0"/>
                          </a:rPr>
                          <m:t>Θ</m:t>
                        </m:r>
                      </m:e>
                    </m:acc>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𝑘</m:t>
                            </m:r>
                          </m:e>
                          <m:sup>
                            <m:r>
                              <a:rPr lang="en-US" sz="3000" b="0" i="1" smtClean="0">
                                <a:latin typeface="Cambria Math" panose="02040503050406030204" pitchFamily="18" charset="0"/>
                              </a:rPr>
                              <m:t>𝑑</m:t>
                            </m:r>
                            <m:r>
                              <a:rPr lang="en-US" sz="3000" b="0" i="1" smtClean="0">
                                <a:latin typeface="Cambria Math" panose="02040503050406030204" pitchFamily="18" charset="0"/>
                              </a:rPr>
                              <m:t>+1</m:t>
                            </m:r>
                          </m:sup>
                        </m:sSup>
                        <m:r>
                          <a:rPr lang="en-US" sz="3000" b="0" i="1" smtClean="0">
                            <a:latin typeface="Cambria Math" panose="02040503050406030204" pitchFamily="18" charset="0"/>
                          </a:rPr>
                          <m:t>/</m:t>
                        </m:r>
                        <m:r>
                          <a:rPr lang="en-US" sz="3000" b="0" i="1" smtClean="0">
                            <a:latin typeface="Cambria Math" panose="02040503050406030204" pitchFamily="18" charset="0"/>
                          </a:rPr>
                          <m:t>𝜖</m:t>
                        </m:r>
                      </m:e>
                    </m:d>
                  </m:oMath>
                </a14:m>
                <a:r>
                  <a:rPr lang="en-IN" sz="3000" dirty="0"/>
                  <a:t>, then </a:t>
                </a:r>
                <a14:m>
                  <m:oMath xmlns:m="http://schemas.openxmlformats.org/officeDocument/2006/math">
                    <m:r>
                      <a:rPr lang="en-US" sz="3000" b="0" i="1" smtClean="0">
                        <a:latin typeface="Cambria Math" panose="02040503050406030204" pitchFamily="18" charset="0"/>
                      </a:rPr>
                      <m:t>𝐾𝐿</m:t>
                    </m:r>
                    <m:r>
                      <a:rPr lang="en-US" sz="3000" b="0" i="1" smtClean="0">
                        <a:latin typeface="Cambria Math" panose="02040503050406030204" pitchFamily="18" charset="0"/>
                      </a:rPr>
                      <m:t>(</m:t>
                    </m:r>
                    <m:r>
                      <a:rPr lang="en-US" sz="3000" b="0" i="1" smtClean="0">
                        <a:latin typeface="Cambria Math" panose="02040503050406030204" pitchFamily="18" charset="0"/>
                      </a:rPr>
                      <m:t>𝑃</m:t>
                    </m:r>
                    <m:d>
                      <m:dPr>
                        <m:beg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𝑄</m:t>
                        </m:r>
                      </m:e>
                    </m:d>
                    <m:r>
                      <a:rPr lang="en-US" sz="3000" b="0" i="1" smtClean="0">
                        <a:latin typeface="Cambria Math" panose="02040503050406030204" pitchFamily="18" charset="0"/>
                      </a:rPr>
                      <m:t>≤</m:t>
                    </m:r>
                    <m:r>
                      <a:rPr lang="en-US" sz="3000" b="0" i="1" smtClean="0">
                        <a:latin typeface="Cambria Math" panose="02040503050406030204" pitchFamily="18" charset="0"/>
                      </a:rPr>
                      <m:t>𝜖</m:t>
                    </m:r>
                  </m:oMath>
                </a14:m>
                <a:r>
                  <a:rPr lang="en-IN" sz="3000" dirty="0"/>
                  <a:t> whp. This is nearly optimal.</a:t>
                </a:r>
              </a:p>
            </p:txBody>
          </p:sp>
        </mc:Choice>
        <mc:Fallback xmlns="">
          <p:sp>
            <p:nvSpPr>
              <p:cNvPr id="10" name="TextBox 9">
                <a:extLst>
                  <a:ext uri="{FF2B5EF4-FFF2-40B4-BE49-F238E27FC236}">
                    <a16:creationId xmlns:a16="http://schemas.microsoft.com/office/drawing/2014/main" id="{08B53B5E-B404-4BC5-B99B-2C5B57E71589}"/>
                  </a:ext>
                </a:extLst>
              </p:cNvPr>
              <p:cNvSpPr txBox="1">
                <a:spLocks noRot="1" noChangeAspect="1" noMove="1" noResize="1" noEditPoints="1" noAdjustHandles="1" noChangeArrowheads="1" noChangeShapeType="1" noTextEdit="1"/>
              </p:cNvSpPr>
              <p:nvPr/>
            </p:nvSpPr>
            <p:spPr>
              <a:xfrm>
                <a:off x="650513" y="3867484"/>
                <a:ext cx="10929841" cy="1568699"/>
              </a:xfrm>
              <a:prstGeom prst="rect">
                <a:avLst/>
              </a:prstGeom>
              <a:blipFill>
                <a:blip r:embed="rId7"/>
                <a:stretch>
                  <a:fillRect l="-1281" t="-4231" r="-56" b="-7308"/>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46071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2E0EB9-15E0-4CCA-B2F3-B4B65785DDB4}"/>
                  </a:ext>
                </a:extLst>
              </p:cNvPr>
              <p:cNvSpPr txBox="1"/>
              <p:nvPr/>
            </p:nvSpPr>
            <p:spPr>
              <a:xfrm>
                <a:off x="650513" y="392755"/>
                <a:ext cx="4854298" cy="2436564"/>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Known</a:t>
                </a:r>
                <a:r>
                  <a:rPr lang="en-IN" sz="2400" dirty="0"/>
                  <a:t>: DAG </a:t>
                </a:r>
                <a14:m>
                  <m:oMath xmlns:m="http://schemas.openxmlformats.org/officeDocument/2006/math">
                    <m:r>
                      <a:rPr lang="en-US" sz="2400" b="0" i="1" smtClean="0">
                        <a:latin typeface="Cambria Math" panose="02040503050406030204" pitchFamily="18" charset="0"/>
                      </a:rPr>
                      <m:t>𝐺</m:t>
                    </m:r>
                  </m:oMath>
                </a14:m>
                <a:r>
                  <a:rPr lang="en-IN" sz="2400" dirty="0"/>
                  <a:t> (no confounding)</a:t>
                </a:r>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causal model on </a:t>
                </a:r>
                <a14:m>
                  <m:oMath xmlns:m="http://schemas.openxmlformats.org/officeDocument/2006/math">
                    <m:r>
                      <a:rPr lang="en-US" sz="2400" b="0" i="1" smtClean="0">
                        <a:latin typeface="Cambria Math" panose="02040503050406030204" pitchFamily="18" charset="0"/>
                      </a:rPr>
                      <m:t>𝐺</m:t>
                    </m:r>
                  </m:oMath>
                </a14:m>
                <a:endParaRPr lang="en-IN" sz="2400" dirty="0"/>
              </a:p>
              <a:p>
                <a:r>
                  <a:rPr lang="en-IN" sz="2400" b="1" dirty="0"/>
                  <a:t>Output</a:t>
                </a:r>
                <a:r>
                  <a:rPr lang="en-IN" sz="2400" dirty="0"/>
                  <a:t>: Description of a distribution </a:t>
                </a:r>
                <a14:m>
                  <m:oMath xmlns:m="http://schemas.openxmlformats.org/officeDocument/2006/math">
                    <m:r>
                      <a:rPr lang="en-US" sz="2400" b="0" i="1" smtClean="0">
                        <a:latin typeface="Cambria Math" panose="02040503050406030204" pitchFamily="18" charset="0"/>
                      </a:rPr>
                      <m:t>𝑄</m:t>
                    </m:r>
                  </m:oMath>
                </a14:m>
                <a:r>
                  <a:rPr lang="en-IN" sz="2400" dirty="0"/>
                  <a:t> that approximates </a:t>
                </a:r>
                <a14:m>
                  <m:oMath xmlns:m="http://schemas.openxmlformats.org/officeDocument/2006/math">
                    <m:r>
                      <a:rPr lang="en-US" sz="2400" b="0" i="1" smtClean="0">
                        <a:latin typeface="Cambria Math" panose="02040503050406030204" pitchFamily="18" charset="0"/>
                      </a:rPr>
                      <m:t>𝑃</m:t>
                    </m:r>
                  </m:oMath>
                </a14:m>
                <a:endParaRPr lang="en-IN" sz="2400" dirty="0"/>
              </a:p>
            </p:txBody>
          </p:sp>
        </mc:Choice>
        <mc:Fallback xmlns="">
          <p:sp>
            <p:nvSpPr>
              <p:cNvPr id="8" name="TextBox 7">
                <a:extLst>
                  <a:ext uri="{FF2B5EF4-FFF2-40B4-BE49-F238E27FC236}">
                    <a16:creationId xmlns:a16="http://schemas.microsoft.com/office/drawing/2014/main" id="{AD2E0EB9-15E0-4CCA-B2F3-B4B65785DDB4}"/>
                  </a:ext>
                </a:extLst>
              </p:cNvPr>
              <p:cNvSpPr txBox="1">
                <a:spLocks noRot="1" noChangeAspect="1" noMove="1" noResize="1" noEditPoints="1" noAdjustHandles="1" noChangeArrowheads="1" noChangeShapeType="1" noTextEdit="1"/>
              </p:cNvSpPr>
              <p:nvPr/>
            </p:nvSpPr>
            <p:spPr>
              <a:xfrm>
                <a:off x="650513" y="392755"/>
                <a:ext cx="4854298" cy="2436564"/>
              </a:xfrm>
              <a:prstGeom prst="rect">
                <a:avLst/>
              </a:prstGeom>
              <a:blipFill>
                <a:blip r:embed="rId3"/>
                <a:stretch>
                  <a:fillRect l="-2010" r="-2764" b="-4750"/>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6CB63990-89D3-4E34-AED4-9A5842EB2151}"/>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p:pic>
        <p:nvPicPr>
          <p:cNvPr id="11" name="Picture 10">
            <a:extLst>
              <a:ext uri="{FF2B5EF4-FFF2-40B4-BE49-F238E27FC236}">
                <a16:creationId xmlns:a16="http://schemas.microsoft.com/office/drawing/2014/main" id="{EFE0DCEB-8AB4-4FE2-8B8D-31F20158652C}"/>
              </a:ext>
            </a:extLst>
          </p:cNvPr>
          <p:cNvPicPr>
            <a:picLocks noChangeAspect="1"/>
          </p:cNvPicPr>
          <p:nvPr/>
        </p:nvPicPr>
        <p:blipFill>
          <a:blip r:embed="rId4"/>
          <a:stretch>
            <a:fillRect/>
          </a:stretch>
        </p:blipFill>
        <p:spPr>
          <a:xfrm>
            <a:off x="6553205" y="171826"/>
            <a:ext cx="4278446" cy="3193864"/>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75BA5A3-EC28-441E-AB61-69D3E39865E9}"/>
                  </a:ext>
                </a:extLst>
              </p:cNvPr>
              <p:cNvSpPr/>
              <p:nvPr/>
            </p:nvSpPr>
            <p:spPr>
              <a:xfrm>
                <a:off x="6953122" y="2350434"/>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𝟕</m:t>
                          </m:r>
                        </m:sub>
                      </m:sSub>
                    </m:oMath>
                  </m:oMathPara>
                </a14:m>
                <a:endParaRPr lang="en-IN" sz="2200" b="1" dirty="0">
                  <a:solidFill>
                    <a:sysClr val="windowText" lastClr="000000"/>
                  </a:solidFill>
                </a:endParaRPr>
              </a:p>
            </p:txBody>
          </p:sp>
        </mc:Choice>
        <mc:Fallback xmlns="">
          <p:sp>
            <p:nvSpPr>
              <p:cNvPr id="12" name="Rectangle 11">
                <a:extLst>
                  <a:ext uri="{FF2B5EF4-FFF2-40B4-BE49-F238E27FC236}">
                    <a16:creationId xmlns:a16="http://schemas.microsoft.com/office/drawing/2014/main" id="{175BA5A3-EC28-441E-AB61-69D3E39865E9}"/>
                  </a:ext>
                </a:extLst>
              </p:cNvPr>
              <p:cNvSpPr>
                <a:spLocks noRot="1" noChangeAspect="1" noMove="1" noResize="1" noEditPoints="1" noAdjustHandles="1" noChangeArrowheads="1" noChangeShapeType="1" noTextEdit="1"/>
              </p:cNvSpPr>
              <p:nvPr/>
            </p:nvSpPr>
            <p:spPr>
              <a:xfrm>
                <a:off x="6953122" y="2350434"/>
                <a:ext cx="466406" cy="421913"/>
              </a:xfrm>
              <a:prstGeom prst="rect">
                <a:avLst/>
              </a:prstGeom>
              <a:blipFill>
                <a:blip r:embed="rId5"/>
                <a:stretch>
                  <a:fillRect l="-13158" b="-289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9FA6840-A9B2-415A-8720-52A22EBC35BF}"/>
                  </a:ext>
                </a:extLst>
              </p:cNvPr>
              <p:cNvSpPr/>
              <p:nvPr/>
            </p:nvSpPr>
            <p:spPr>
              <a:xfrm>
                <a:off x="9670757" y="2778690"/>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𝟖</m:t>
                          </m:r>
                        </m:sub>
                      </m:sSub>
                    </m:oMath>
                  </m:oMathPara>
                </a14:m>
                <a:endParaRPr lang="en-IN" sz="2200" b="1" dirty="0">
                  <a:solidFill>
                    <a:sysClr val="windowText" lastClr="000000"/>
                  </a:solidFill>
                </a:endParaRPr>
              </a:p>
            </p:txBody>
          </p:sp>
        </mc:Choice>
        <mc:Fallback xmlns="">
          <p:sp>
            <p:nvSpPr>
              <p:cNvPr id="13" name="Rectangle 12">
                <a:extLst>
                  <a:ext uri="{FF2B5EF4-FFF2-40B4-BE49-F238E27FC236}">
                    <a16:creationId xmlns:a16="http://schemas.microsoft.com/office/drawing/2014/main" id="{E9FA6840-A9B2-415A-8720-52A22EBC35BF}"/>
                  </a:ext>
                </a:extLst>
              </p:cNvPr>
              <p:cNvSpPr>
                <a:spLocks noRot="1" noChangeAspect="1" noMove="1" noResize="1" noEditPoints="1" noAdjustHandles="1" noChangeArrowheads="1" noChangeShapeType="1" noTextEdit="1"/>
              </p:cNvSpPr>
              <p:nvPr/>
            </p:nvSpPr>
            <p:spPr>
              <a:xfrm>
                <a:off x="9670757" y="2778690"/>
                <a:ext cx="466406" cy="421913"/>
              </a:xfrm>
              <a:prstGeom prst="rect">
                <a:avLst/>
              </a:prstGeom>
              <a:blipFill>
                <a:blip r:embed="rId6"/>
                <a:stretch>
                  <a:fillRect l="-11688" b="-289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BFFBF2-01F7-43E4-A230-6D153C2D7E31}"/>
                  </a:ext>
                </a:extLst>
              </p:cNvPr>
              <p:cNvSpPr txBox="1"/>
              <p:nvPr/>
            </p:nvSpPr>
            <p:spPr>
              <a:xfrm>
                <a:off x="748704" y="3833550"/>
                <a:ext cx="10929841" cy="1491883"/>
              </a:xfrm>
              <a:prstGeom prst="rect">
                <a:avLst/>
              </a:prstGeom>
              <a:solidFill>
                <a:schemeClr val="accent4">
                  <a:lumMod val="20000"/>
                  <a:lumOff val="80000"/>
                </a:schemeClr>
              </a:solidFill>
              <a:ln>
                <a:solidFill>
                  <a:schemeClr val="tx1"/>
                </a:solidFill>
              </a:ln>
            </p:spPr>
            <p:txBody>
              <a:bodyPr wrap="square" rtlCol="0">
                <a:spAutoFit/>
              </a:bodyPr>
              <a:lstStyle/>
              <a:p>
                <a:r>
                  <a:rPr lang="en-US" sz="3000" b="1" dirty="0"/>
                  <a:t>Theorem (B.-Choo-</a:t>
                </a:r>
                <a:r>
                  <a:rPr lang="en-US" sz="3000" b="1" dirty="0" err="1"/>
                  <a:t>Gayen</a:t>
                </a:r>
                <a:r>
                  <a:rPr lang="en-US" sz="3000" b="1" dirty="0"/>
                  <a:t>-</a:t>
                </a:r>
                <a:r>
                  <a:rPr lang="en-US" sz="3000" b="1" dirty="0" err="1"/>
                  <a:t>Gajjala</a:t>
                </a:r>
                <a:r>
                  <a:rPr lang="en-US" sz="3000" b="1" dirty="0"/>
                  <a:t>-Wang AISTATS‘22)</a:t>
                </a:r>
                <a:r>
                  <a:rPr lang="en-US" sz="3000" dirty="0"/>
                  <a:t>: If linear-gaussian model</a:t>
                </a:r>
                <a:r>
                  <a:rPr lang="en-IN" sz="3000" dirty="0"/>
                  <a:t>, in-degree of </a:t>
                </a:r>
                <a14:m>
                  <m:oMath xmlns:m="http://schemas.openxmlformats.org/officeDocument/2006/math">
                    <m:r>
                      <a:rPr lang="en-US" sz="3000" b="0" i="1" smtClean="0">
                        <a:latin typeface="Cambria Math" panose="02040503050406030204" pitchFamily="18" charset="0"/>
                      </a:rPr>
                      <m:t>𝐺</m:t>
                    </m:r>
                  </m:oMath>
                </a14:m>
                <a:r>
                  <a:rPr lang="en-IN" sz="3000" dirty="0"/>
                  <a:t> is </a:t>
                </a:r>
                <a14:m>
                  <m:oMath xmlns:m="http://schemas.openxmlformats.org/officeDocument/2006/math">
                    <m:r>
                      <a:rPr lang="en-US" sz="3000" b="0" i="1" smtClean="0">
                        <a:latin typeface="Cambria Math" panose="02040503050406030204" pitchFamily="18" charset="0"/>
                      </a:rPr>
                      <m:t>𝑑</m:t>
                    </m:r>
                  </m:oMath>
                </a14:m>
                <a:r>
                  <a:rPr lang="en-IN" sz="3000" dirty="0"/>
                  <a:t>, and the number of samples </a:t>
                </a:r>
                <a14:m>
                  <m:oMath xmlns:m="http://schemas.openxmlformats.org/officeDocument/2006/math">
                    <m:r>
                      <a:rPr lang="en-US" sz="3000" b="0" i="1" smtClean="0">
                        <a:latin typeface="Cambria Math" panose="02040503050406030204" pitchFamily="18" charset="0"/>
                      </a:rPr>
                      <m:t>𝑚</m:t>
                    </m:r>
                    <m:r>
                      <a:rPr lang="en-US" sz="3000" b="0" i="1" smtClean="0">
                        <a:latin typeface="Cambria Math" panose="02040503050406030204" pitchFamily="18" charset="0"/>
                      </a:rPr>
                      <m:t>=</m:t>
                    </m:r>
                    <m:acc>
                      <m:accPr>
                        <m:chr m:val="̃"/>
                        <m:ctrlPr>
                          <a:rPr lang="en-US" sz="3000" b="0" i="1" smtClean="0">
                            <a:latin typeface="Cambria Math" panose="02040503050406030204" pitchFamily="18" charset="0"/>
                          </a:rPr>
                        </m:ctrlPr>
                      </m:accPr>
                      <m:e>
                        <m:r>
                          <m:rPr>
                            <m:sty m:val="p"/>
                          </m:rPr>
                          <a:rPr lang="en-US" sz="3000" b="0" i="0" smtClean="0">
                            <a:latin typeface="Cambria Math" panose="02040503050406030204" pitchFamily="18" charset="0"/>
                          </a:rPr>
                          <m:t>Θ</m:t>
                        </m:r>
                      </m:e>
                    </m:acc>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𝑛𝑑</m:t>
                        </m:r>
                        <m:r>
                          <a:rPr lang="en-US" sz="3000" b="0" i="1" smtClean="0">
                            <a:latin typeface="Cambria Math" panose="02040503050406030204" pitchFamily="18" charset="0"/>
                          </a:rPr>
                          <m:t>/</m:t>
                        </m:r>
                        <m:r>
                          <a:rPr lang="en-US" sz="3000" b="0" i="1" smtClean="0">
                            <a:latin typeface="Cambria Math" panose="02040503050406030204" pitchFamily="18" charset="0"/>
                          </a:rPr>
                          <m:t>𝜖</m:t>
                        </m:r>
                      </m:e>
                    </m:d>
                  </m:oMath>
                </a14:m>
                <a:r>
                  <a:rPr lang="en-IN" sz="3000" dirty="0"/>
                  <a:t>, then </a:t>
                </a:r>
                <a14:m>
                  <m:oMath xmlns:m="http://schemas.openxmlformats.org/officeDocument/2006/math">
                    <m:r>
                      <a:rPr lang="en-US" sz="3000" b="0" i="1" smtClean="0">
                        <a:latin typeface="Cambria Math" panose="02040503050406030204" pitchFamily="18" charset="0"/>
                      </a:rPr>
                      <m:t>𝐾𝐿</m:t>
                    </m:r>
                    <m:r>
                      <a:rPr lang="en-US" sz="3000" b="0" i="1" smtClean="0">
                        <a:latin typeface="Cambria Math" panose="02040503050406030204" pitchFamily="18" charset="0"/>
                      </a:rPr>
                      <m:t>(</m:t>
                    </m:r>
                    <m:r>
                      <a:rPr lang="en-US" sz="3000" b="0" i="1" smtClean="0">
                        <a:latin typeface="Cambria Math" panose="02040503050406030204" pitchFamily="18" charset="0"/>
                      </a:rPr>
                      <m:t>𝑃</m:t>
                    </m:r>
                    <m:d>
                      <m:dPr>
                        <m:beg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𝑄</m:t>
                        </m:r>
                      </m:e>
                    </m:d>
                    <m:r>
                      <a:rPr lang="en-US" sz="3000" b="0" i="1" smtClean="0">
                        <a:latin typeface="Cambria Math" panose="02040503050406030204" pitchFamily="18" charset="0"/>
                      </a:rPr>
                      <m:t>≤</m:t>
                    </m:r>
                    <m:r>
                      <a:rPr lang="en-US" sz="3000" b="0" i="1" smtClean="0">
                        <a:latin typeface="Cambria Math" panose="02040503050406030204" pitchFamily="18" charset="0"/>
                      </a:rPr>
                      <m:t>𝜖</m:t>
                    </m:r>
                  </m:oMath>
                </a14:m>
                <a:r>
                  <a:rPr lang="en-IN" sz="3000" dirty="0"/>
                  <a:t> whp. This is nearly optimal.</a:t>
                </a:r>
              </a:p>
            </p:txBody>
          </p:sp>
        </mc:Choice>
        <mc:Fallback xmlns="">
          <p:sp>
            <p:nvSpPr>
              <p:cNvPr id="10" name="TextBox 9">
                <a:extLst>
                  <a:ext uri="{FF2B5EF4-FFF2-40B4-BE49-F238E27FC236}">
                    <a16:creationId xmlns:a16="http://schemas.microsoft.com/office/drawing/2014/main" id="{A9BFFBF2-01F7-43E4-A230-6D153C2D7E31}"/>
                  </a:ext>
                </a:extLst>
              </p:cNvPr>
              <p:cNvSpPr txBox="1">
                <a:spLocks noRot="1" noChangeAspect="1" noMove="1" noResize="1" noEditPoints="1" noAdjustHandles="1" noChangeArrowheads="1" noChangeShapeType="1" noTextEdit="1"/>
              </p:cNvSpPr>
              <p:nvPr/>
            </p:nvSpPr>
            <p:spPr>
              <a:xfrm>
                <a:off x="748704" y="3833550"/>
                <a:ext cx="10929841" cy="1491883"/>
              </a:xfrm>
              <a:prstGeom prst="rect">
                <a:avLst/>
              </a:prstGeom>
              <a:blipFill>
                <a:blip r:embed="rId7"/>
                <a:stretch>
                  <a:fillRect l="-1281" t="-4453" b="-11336"/>
                </a:stretch>
              </a:blipFill>
              <a:ln>
                <a:solidFill>
                  <a:schemeClr val="tx1"/>
                </a:solidFill>
              </a:ln>
            </p:spPr>
            <p:txBody>
              <a:bodyPr/>
              <a:lstStyle/>
              <a:p>
                <a:r>
                  <a:rPr lang="en-IN">
                    <a:noFill/>
                  </a:rPr>
                  <a:t> </a:t>
                </a:r>
              </a:p>
            </p:txBody>
          </p:sp>
        </mc:Fallback>
      </mc:AlternateContent>
      <p:sp>
        <p:nvSpPr>
          <p:cNvPr id="2" name="TextBox 1">
            <a:extLst>
              <a:ext uri="{FF2B5EF4-FFF2-40B4-BE49-F238E27FC236}">
                <a16:creationId xmlns:a16="http://schemas.microsoft.com/office/drawing/2014/main" id="{742E7BB4-3BAC-4236-A20D-11FDC24790AC}"/>
              </a:ext>
            </a:extLst>
          </p:cNvPr>
          <p:cNvSpPr txBox="1"/>
          <p:nvPr/>
        </p:nvSpPr>
        <p:spPr>
          <a:xfrm>
            <a:off x="5838759" y="291634"/>
            <a:ext cx="2228726" cy="646331"/>
          </a:xfrm>
          <a:prstGeom prst="rect">
            <a:avLst/>
          </a:prstGeom>
          <a:noFill/>
        </p:spPr>
        <p:txBody>
          <a:bodyPr wrap="square" rtlCol="0">
            <a:spAutoFit/>
          </a:bodyPr>
          <a:lstStyle/>
          <a:p>
            <a:r>
              <a:rPr lang="en-US" dirty="0">
                <a:solidFill>
                  <a:srgbClr val="FF0000"/>
                </a:solidFill>
              </a:rPr>
              <a:t>Functions linear</a:t>
            </a:r>
          </a:p>
          <a:p>
            <a:r>
              <a:rPr lang="en-US" dirty="0">
                <a:solidFill>
                  <a:srgbClr val="FF0000"/>
                </a:solidFill>
              </a:rPr>
              <a:t>Latent vars gaussian</a:t>
            </a:r>
            <a:endParaRPr lang="en-IN" dirty="0">
              <a:solidFill>
                <a:srgbClr val="FF0000"/>
              </a:solidFill>
            </a:endParaRPr>
          </a:p>
        </p:txBody>
      </p:sp>
    </p:spTree>
    <p:extLst>
      <p:ext uri="{BB962C8B-B14F-4D97-AF65-F5344CB8AC3E}">
        <p14:creationId xmlns:p14="http://schemas.microsoft.com/office/powerpoint/2010/main" val="193002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2E0EB9-15E0-4CCA-B2F3-B4B65785DDB4}"/>
                  </a:ext>
                </a:extLst>
              </p:cNvPr>
              <p:cNvSpPr txBox="1"/>
              <p:nvPr/>
            </p:nvSpPr>
            <p:spPr>
              <a:xfrm>
                <a:off x="650512" y="392755"/>
                <a:ext cx="5445488" cy="2436564"/>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Known</a:t>
                </a:r>
                <a:r>
                  <a:rPr lang="en-IN" sz="2400" dirty="0"/>
                  <a:t>: Diagram </a:t>
                </a:r>
                <a14:m>
                  <m:oMath xmlns:m="http://schemas.openxmlformats.org/officeDocument/2006/math">
                    <m:r>
                      <a:rPr lang="en-US" sz="2400" b="0" i="1" smtClean="0">
                        <a:latin typeface="Cambria Math" panose="02040503050406030204" pitchFamily="18" charset="0"/>
                      </a:rPr>
                      <m:t>𝐺</m:t>
                    </m:r>
                  </m:oMath>
                </a14:m>
                <a:r>
                  <a:rPr lang="en-IN" sz="2400" dirty="0"/>
                  <a:t> (confounding present)</a:t>
                </a:r>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causal model on </a:t>
                </a:r>
                <a14:m>
                  <m:oMath xmlns:m="http://schemas.openxmlformats.org/officeDocument/2006/math">
                    <m:r>
                      <a:rPr lang="en-US" sz="2400" b="0" i="1" smtClean="0">
                        <a:latin typeface="Cambria Math" panose="02040503050406030204" pitchFamily="18" charset="0"/>
                      </a:rPr>
                      <m:t>𝐺</m:t>
                    </m:r>
                  </m:oMath>
                </a14:m>
                <a:endParaRPr lang="en-IN" sz="2400" dirty="0"/>
              </a:p>
              <a:p>
                <a:r>
                  <a:rPr lang="en-IN" sz="2400" b="1" dirty="0"/>
                  <a:t>Output</a:t>
                </a:r>
                <a:r>
                  <a:rPr lang="en-IN" sz="2400" dirty="0"/>
                  <a:t>: Description of a distribution </a:t>
                </a:r>
                <a14:m>
                  <m:oMath xmlns:m="http://schemas.openxmlformats.org/officeDocument/2006/math">
                    <m:r>
                      <a:rPr lang="en-US" sz="2400" b="0" i="1" smtClean="0">
                        <a:latin typeface="Cambria Math" panose="02040503050406030204" pitchFamily="18" charset="0"/>
                      </a:rPr>
                      <m:t>𝑄</m:t>
                    </m:r>
                  </m:oMath>
                </a14:m>
                <a:r>
                  <a:rPr lang="en-IN" sz="2400" dirty="0"/>
                  <a:t> that approximates </a:t>
                </a:r>
                <a14:m>
                  <m:oMath xmlns:m="http://schemas.openxmlformats.org/officeDocument/2006/math">
                    <m:r>
                      <a:rPr lang="en-US" sz="2400" b="0" i="1" smtClean="0">
                        <a:latin typeface="Cambria Math" panose="02040503050406030204" pitchFamily="18" charset="0"/>
                      </a:rPr>
                      <m:t>𝑃</m:t>
                    </m:r>
                  </m:oMath>
                </a14:m>
                <a:endParaRPr lang="en-IN" sz="2400" dirty="0"/>
              </a:p>
            </p:txBody>
          </p:sp>
        </mc:Choice>
        <mc:Fallback xmlns="">
          <p:sp>
            <p:nvSpPr>
              <p:cNvPr id="8" name="TextBox 7">
                <a:extLst>
                  <a:ext uri="{FF2B5EF4-FFF2-40B4-BE49-F238E27FC236}">
                    <a16:creationId xmlns:a16="http://schemas.microsoft.com/office/drawing/2014/main" id="{AD2E0EB9-15E0-4CCA-B2F3-B4B65785DDB4}"/>
                  </a:ext>
                </a:extLst>
              </p:cNvPr>
              <p:cNvSpPr txBox="1">
                <a:spLocks noRot="1" noChangeAspect="1" noMove="1" noResize="1" noEditPoints="1" noAdjustHandles="1" noChangeArrowheads="1" noChangeShapeType="1" noTextEdit="1"/>
              </p:cNvSpPr>
              <p:nvPr/>
            </p:nvSpPr>
            <p:spPr>
              <a:xfrm>
                <a:off x="650512" y="392755"/>
                <a:ext cx="5445488" cy="2436564"/>
              </a:xfrm>
              <a:prstGeom prst="rect">
                <a:avLst/>
              </a:prstGeom>
              <a:blipFill>
                <a:blip r:embed="rId3"/>
                <a:stretch>
                  <a:fillRect l="-1792" b="-4750"/>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6CB63990-89D3-4E34-AED4-9A5842EB2151}"/>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p:sp>
        <p:nvSpPr>
          <p:cNvPr id="14" name="TextBox 13">
            <a:extLst>
              <a:ext uri="{FF2B5EF4-FFF2-40B4-BE49-F238E27FC236}">
                <a16:creationId xmlns:a16="http://schemas.microsoft.com/office/drawing/2014/main" id="{6BF65212-A384-4734-9CDA-1C11B05FFF8D}"/>
              </a:ext>
            </a:extLst>
          </p:cNvPr>
          <p:cNvSpPr txBox="1"/>
          <p:nvPr/>
        </p:nvSpPr>
        <p:spPr>
          <a:xfrm>
            <a:off x="460269" y="3289379"/>
            <a:ext cx="10469574" cy="2862322"/>
          </a:xfrm>
          <a:prstGeom prst="rect">
            <a:avLst/>
          </a:prstGeom>
          <a:noFill/>
        </p:spPr>
        <p:txBody>
          <a:bodyPr wrap="square" rtlCol="0">
            <a:spAutoFit/>
          </a:bodyPr>
          <a:lstStyle/>
          <a:p>
            <a:pPr marL="285750" indent="-285750">
              <a:buFont typeface="Arial" panose="020B0604020202020204" pitchFamily="34" charset="0"/>
              <a:buChar char="•"/>
            </a:pPr>
            <a:r>
              <a:rPr lang="en-US" sz="3000" dirty="0"/>
              <a:t>If arbitrary confounding, then distribution can be arbitrary, and problem is intractable.</a:t>
            </a:r>
          </a:p>
          <a:p>
            <a:pPr marL="285750" indent="-285750">
              <a:buFont typeface="Arial" panose="020B0604020202020204" pitchFamily="34" charset="0"/>
              <a:buChar char="•"/>
            </a:pPr>
            <a:endParaRPr lang="en-US" sz="3000" dirty="0"/>
          </a:p>
          <a:p>
            <a:pPr marL="285750" indent="-285750">
              <a:buFont typeface="Arial" panose="020B0604020202020204" pitchFamily="34" charset="0"/>
              <a:buChar char="•"/>
            </a:pPr>
            <a:r>
              <a:rPr lang="en-US" sz="3000" b="1" dirty="0"/>
              <a:t>c-component</a:t>
            </a:r>
            <a:r>
              <a:rPr lang="en-US" sz="3000" dirty="0"/>
              <a:t>: connected component through dashed arcs</a:t>
            </a:r>
          </a:p>
          <a:p>
            <a:pPr marL="285750" indent="-285750">
              <a:buFont typeface="Arial" panose="020B0604020202020204" pitchFamily="34" charset="0"/>
              <a:buChar char="•"/>
            </a:pPr>
            <a:endParaRPr lang="en-US" sz="3000" b="1" dirty="0"/>
          </a:p>
          <a:p>
            <a:pPr marL="285750" indent="-285750">
              <a:buFont typeface="Arial" panose="020B0604020202020204" pitchFamily="34" charset="0"/>
              <a:buChar char="•"/>
            </a:pPr>
            <a:r>
              <a:rPr lang="en-US" sz="3000" dirty="0"/>
              <a:t>If c-component sizes bounded, then similar bounds possible.</a:t>
            </a:r>
            <a:endParaRPr lang="en-IN" sz="3000" dirty="0"/>
          </a:p>
        </p:txBody>
      </p:sp>
      <p:pic>
        <p:nvPicPr>
          <p:cNvPr id="6" name="Picture 5">
            <a:extLst>
              <a:ext uri="{FF2B5EF4-FFF2-40B4-BE49-F238E27FC236}">
                <a16:creationId xmlns:a16="http://schemas.microsoft.com/office/drawing/2014/main" id="{AF2BD57C-6A7A-4597-A160-DFEF7F02A2E1}"/>
              </a:ext>
            </a:extLst>
          </p:cNvPr>
          <p:cNvPicPr>
            <a:picLocks noChangeAspect="1"/>
          </p:cNvPicPr>
          <p:nvPr/>
        </p:nvPicPr>
        <p:blipFill rotWithShape="1">
          <a:blip r:embed="rId4"/>
          <a:srcRect l="9003" t="1033" b="-1"/>
          <a:stretch/>
        </p:blipFill>
        <p:spPr>
          <a:xfrm>
            <a:off x="7272242" y="540047"/>
            <a:ext cx="3876483" cy="2622733"/>
          </a:xfrm>
          <a:prstGeom prst="rect">
            <a:avLst/>
          </a:prstGeom>
        </p:spPr>
      </p:pic>
    </p:spTree>
    <p:extLst>
      <p:ext uri="{BB962C8B-B14F-4D97-AF65-F5344CB8AC3E}">
        <p14:creationId xmlns:p14="http://schemas.microsoft.com/office/powerpoint/2010/main" val="234758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E96403ED-0165-4363-BFEE-C83A30FB9763}"/>
              </a:ext>
            </a:extLst>
          </p:cNvPr>
          <p:cNvGrpSpPr/>
          <p:nvPr/>
        </p:nvGrpSpPr>
        <p:grpSpPr>
          <a:xfrm>
            <a:off x="2368280" y="579242"/>
            <a:ext cx="7455439" cy="3219508"/>
            <a:chOff x="841666" y="1849582"/>
            <a:chExt cx="10958947" cy="3229846"/>
          </a:xfrm>
        </p:grpSpPr>
        <p:sp>
          <p:nvSpPr>
            <p:cNvPr id="4" name="Rectangle 3">
              <a:extLst>
                <a:ext uri="{FF2B5EF4-FFF2-40B4-BE49-F238E27FC236}">
                  <a16:creationId xmlns:a16="http://schemas.microsoft.com/office/drawing/2014/main" id="{28FC5427-9CC3-4CF5-AC0F-55A0B6BB8519}"/>
                </a:ext>
              </a:extLst>
            </p:cNvPr>
            <p:cNvSpPr/>
            <p:nvPr/>
          </p:nvSpPr>
          <p:spPr>
            <a:xfrm>
              <a:off x="841666" y="1849582"/>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0737A5C-7151-4F85-A9DC-593E4EB2EC82}"/>
                </a:ext>
              </a:extLst>
            </p:cNvPr>
            <p:cNvSpPr/>
            <p:nvPr/>
          </p:nvSpPr>
          <p:spPr>
            <a:xfrm>
              <a:off x="2841916" y="1849582"/>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F9A9F5B-D446-4D0D-8A58-D66B2C41F794}"/>
                </a:ext>
              </a:extLst>
            </p:cNvPr>
            <p:cNvSpPr/>
            <p:nvPr/>
          </p:nvSpPr>
          <p:spPr>
            <a:xfrm>
              <a:off x="6317674" y="1849582"/>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8C9C9F3-4DB8-4318-88A2-5F55BAC38581}"/>
                </a:ext>
              </a:extLst>
            </p:cNvPr>
            <p:cNvSpPr/>
            <p:nvPr/>
          </p:nvSpPr>
          <p:spPr>
            <a:xfrm>
              <a:off x="7413914" y="1849582"/>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5E0AE9E-0942-4837-B790-ED955978D0C8}"/>
                </a:ext>
              </a:extLst>
            </p:cNvPr>
            <p:cNvSpPr/>
            <p:nvPr/>
          </p:nvSpPr>
          <p:spPr>
            <a:xfrm>
              <a:off x="9793431" y="1849582"/>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9233C30-59B3-469E-8865-6E764C04A17A}"/>
                </a:ext>
              </a:extLst>
            </p:cNvPr>
            <p:cNvSpPr/>
            <p:nvPr/>
          </p:nvSpPr>
          <p:spPr>
            <a:xfrm>
              <a:off x="848598" y="2412424"/>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DBC75E2-D9CE-4376-86B6-B071F6B18078}"/>
                </a:ext>
              </a:extLst>
            </p:cNvPr>
            <p:cNvSpPr/>
            <p:nvPr/>
          </p:nvSpPr>
          <p:spPr>
            <a:xfrm>
              <a:off x="2848848" y="2412424"/>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23A081E-2B79-4A80-8A34-E5C4A7E37DBE}"/>
                </a:ext>
              </a:extLst>
            </p:cNvPr>
            <p:cNvSpPr/>
            <p:nvPr/>
          </p:nvSpPr>
          <p:spPr>
            <a:xfrm>
              <a:off x="6324606" y="2412424"/>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FABD6DF-B245-429F-8793-AE9A729D7AFE}"/>
                </a:ext>
              </a:extLst>
            </p:cNvPr>
            <p:cNvSpPr/>
            <p:nvPr/>
          </p:nvSpPr>
          <p:spPr>
            <a:xfrm>
              <a:off x="7420846" y="2412424"/>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1173B0E-9EF4-42F0-AD2C-85CB6D26996F}"/>
                </a:ext>
              </a:extLst>
            </p:cNvPr>
            <p:cNvSpPr/>
            <p:nvPr/>
          </p:nvSpPr>
          <p:spPr>
            <a:xfrm>
              <a:off x="9800363" y="2412424"/>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0797978-9306-49D3-B875-A118F5DAF84D}"/>
                </a:ext>
              </a:extLst>
            </p:cNvPr>
            <p:cNvSpPr/>
            <p:nvPr/>
          </p:nvSpPr>
          <p:spPr>
            <a:xfrm>
              <a:off x="848598" y="2975266"/>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ACBDEE73-C248-4917-992D-4FC6E4FB0F45}"/>
                </a:ext>
              </a:extLst>
            </p:cNvPr>
            <p:cNvSpPr/>
            <p:nvPr/>
          </p:nvSpPr>
          <p:spPr>
            <a:xfrm>
              <a:off x="2848848" y="2975266"/>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58CEF38B-2514-492B-B0ED-FBD2CB201140}"/>
                </a:ext>
              </a:extLst>
            </p:cNvPr>
            <p:cNvSpPr/>
            <p:nvPr/>
          </p:nvSpPr>
          <p:spPr>
            <a:xfrm>
              <a:off x="6324606" y="2975266"/>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6C1EE5B7-DFA2-4679-9E1C-F1AF601CCD38}"/>
                </a:ext>
              </a:extLst>
            </p:cNvPr>
            <p:cNvSpPr/>
            <p:nvPr/>
          </p:nvSpPr>
          <p:spPr>
            <a:xfrm>
              <a:off x="7420846" y="2975266"/>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93E4D3A-854B-413B-8136-7A873F192FDC}"/>
                </a:ext>
              </a:extLst>
            </p:cNvPr>
            <p:cNvSpPr/>
            <p:nvPr/>
          </p:nvSpPr>
          <p:spPr>
            <a:xfrm>
              <a:off x="9800363" y="2975266"/>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BA8D794-B70A-4D2E-9DE1-E3C45F88CBAD}"/>
                </a:ext>
              </a:extLst>
            </p:cNvPr>
            <p:cNvSpPr/>
            <p:nvPr/>
          </p:nvSpPr>
          <p:spPr>
            <a:xfrm>
              <a:off x="841666" y="3538108"/>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FB4C147E-3637-4026-85DC-0F59E9B98431}"/>
                </a:ext>
              </a:extLst>
            </p:cNvPr>
            <p:cNvSpPr/>
            <p:nvPr/>
          </p:nvSpPr>
          <p:spPr>
            <a:xfrm>
              <a:off x="2841916" y="3538108"/>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D7B45659-73BB-4EEF-B0FB-EE151C0E7595}"/>
                </a:ext>
              </a:extLst>
            </p:cNvPr>
            <p:cNvSpPr/>
            <p:nvPr/>
          </p:nvSpPr>
          <p:spPr>
            <a:xfrm>
              <a:off x="6317674" y="3538108"/>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D8BB0F9-9733-487B-976C-08F5D272EA68}"/>
                </a:ext>
              </a:extLst>
            </p:cNvPr>
            <p:cNvSpPr/>
            <p:nvPr/>
          </p:nvSpPr>
          <p:spPr>
            <a:xfrm>
              <a:off x="7413914" y="3538108"/>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F41A5C9-85AD-484A-A816-DD2273128E4B}"/>
                </a:ext>
              </a:extLst>
            </p:cNvPr>
            <p:cNvSpPr/>
            <p:nvPr/>
          </p:nvSpPr>
          <p:spPr>
            <a:xfrm>
              <a:off x="9793431" y="3538108"/>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C52463BD-DBFF-4D28-82F4-62C4793883B5}"/>
                </a:ext>
              </a:extLst>
            </p:cNvPr>
            <p:cNvSpPr/>
            <p:nvPr/>
          </p:nvSpPr>
          <p:spPr>
            <a:xfrm>
              <a:off x="848598" y="4100950"/>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743DFC0-0B9B-4D2E-B2B9-642124636C86}"/>
                </a:ext>
              </a:extLst>
            </p:cNvPr>
            <p:cNvSpPr/>
            <p:nvPr/>
          </p:nvSpPr>
          <p:spPr>
            <a:xfrm>
              <a:off x="2848848" y="4100950"/>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B57DAAAA-5873-40C3-BECD-49642E66BE17}"/>
                </a:ext>
              </a:extLst>
            </p:cNvPr>
            <p:cNvSpPr/>
            <p:nvPr/>
          </p:nvSpPr>
          <p:spPr>
            <a:xfrm>
              <a:off x="6324606" y="4100950"/>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22740CD8-6269-44A8-8BD2-6322210D48EE}"/>
                </a:ext>
              </a:extLst>
            </p:cNvPr>
            <p:cNvSpPr/>
            <p:nvPr/>
          </p:nvSpPr>
          <p:spPr>
            <a:xfrm>
              <a:off x="7420846" y="4100950"/>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BD165F26-DCC9-408E-8161-F8A2BE14F15B}"/>
                </a:ext>
              </a:extLst>
            </p:cNvPr>
            <p:cNvSpPr/>
            <p:nvPr/>
          </p:nvSpPr>
          <p:spPr>
            <a:xfrm>
              <a:off x="9800363" y="4100950"/>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4F5F59D9-6A9D-4F94-9D97-2D2E8C49BB4C}"/>
                </a:ext>
              </a:extLst>
            </p:cNvPr>
            <p:cNvSpPr/>
            <p:nvPr/>
          </p:nvSpPr>
          <p:spPr>
            <a:xfrm>
              <a:off x="848598" y="4663792"/>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C34896DB-A17D-4216-AF08-1574CAD897C4}"/>
                </a:ext>
              </a:extLst>
            </p:cNvPr>
            <p:cNvSpPr/>
            <p:nvPr/>
          </p:nvSpPr>
          <p:spPr>
            <a:xfrm>
              <a:off x="2848848" y="4663792"/>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EA5F098-87B8-441E-9A74-610E1856E79A}"/>
                </a:ext>
              </a:extLst>
            </p:cNvPr>
            <p:cNvSpPr/>
            <p:nvPr/>
          </p:nvSpPr>
          <p:spPr>
            <a:xfrm>
              <a:off x="6324606" y="4663792"/>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57E516BE-0E59-4CD7-826E-78A28557749D}"/>
                </a:ext>
              </a:extLst>
            </p:cNvPr>
            <p:cNvSpPr/>
            <p:nvPr/>
          </p:nvSpPr>
          <p:spPr>
            <a:xfrm>
              <a:off x="7420846" y="4663792"/>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A0073FBD-81B7-48F0-91C1-AF121CE7192F}"/>
                </a:ext>
              </a:extLst>
            </p:cNvPr>
            <p:cNvSpPr/>
            <p:nvPr/>
          </p:nvSpPr>
          <p:spPr>
            <a:xfrm>
              <a:off x="9800363" y="4663792"/>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5" name="Rectangle 34">
            <a:extLst>
              <a:ext uri="{FF2B5EF4-FFF2-40B4-BE49-F238E27FC236}">
                <a16:creationId xmlns:a16="http://schemas.microsoft.com/office/drawing/2014/main" id="{64AB521E-5F6A-4001-AE92-901705270542}"/>
              </a:ext>
            </a:extLst>
          </p:cNvPr>
          <p:cNvSpPr/>
          <p:nvPr/>
        </p:nvSpPr>
        <p:spPr>
          <a:xfrm>
            <a:off x="2368280" y="478679"/>
            <a:ext cx="92622" cy="349804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DB1C183-F085-4B15-ADB4-7BF5A3CC81A5}"/>
                  </a:ext>
                </a:extLst>
              </p:cNvPr>
              <p:cNvSpPr txBox="1"/>
              <p:nvPr/>
            </p:nvSpPr>
            <p:spPr>
              <a:xfrm>
                <a:off x="2184207" y="3938787"/>
                <a:ext cx="36875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oMath>
                  </m:oMathPara>
                </a14:m>
                <a:endParaRPr lang="en-IN" sz="1200" dirty="0"/>
              </a:p>
            </p:txBody>
          </p:sp>
        </mc:Choice>
        <mc:Fallback xmlns="">
          <p:sp>
            <p:nvSpPr>
              <p:cNvPr id="36" name="TextBox 35">
                <a:extLst>
                  <a:ext uri="{FF2B5EF4-FFF2-40B4-BE49-F238E27FC236}">
                    <a16:creationId xmlns:a16="http://schemas.microsoft.com/office/drawing/2014/main" id="{6DB1C183-F085-4B15-ADB4-7BF5A3CC81A5}"/>
                  </a:ext>
                </a:extLst>
              </p:cNvPr>
              <p:cNvSpPr txBox="1">
                <a:spLocks noRot="1" noChangeAspect="1" noMove="1" noResize="1" noEditPoints="1" noAdjustHandles="1" noChangeArrowheads="1" noChangeShapeType="1" noTextEdit="1"/>
              </p:cNvSpPr>
              <p:nvPr/>
            </p:nvSpPr>
            <p:spPr>
              <a:xfrm>
                <a:off x="2184207" y="3938787"/>
                <a:ext cx="368754" cy="276999"/>
              </a:xfrm>
              <a:prstGeom prst="rect">
                <a:avLst/>
              </a:prstGeom>
              <a:blipFill>
                <a:blip r:embed="rId3"/>
                <a:stretch>
                  <a:fillRect/>
                </a:stretch>
              </a:blipFill>
            </p:spPr>
            <p:txBody>
              <a:bodyPr/>
              <a:lstStyle/>
              <a:p>
                <a:r>
                  <a:rPr lang="en-IN">
                    <a:noFill/>
                  </a:rPr>
                  <a:t> </a:t>
                </a:r>
              </a:p>
            </p:txBody>
          </p:sp>
        </mc:Fallback>
      </mc:AlternateContent>
      <p:sp>
        <p:nvSpPr>
          <p:cNvPr id="69" name="Rectangle 68">
            <a:extLst>
              <a:ext uri="{FF2B5EF4-FFF2-40B4-BE49-F238E27FC236}">
                <a16:creationId xmlns:a16="http://schemas.microsoft.com/office/drawing/2014/main" id="{F2B70B87-CDE7-4E13-933A-9E50C992E3B2}"/>
              </a:ext>
            </a:extLst>
          </p:cNvPr>
          <p:cNvSpPr/>
          <p:nvPr/>
        </p:nvSpPr>
        <p:spPr>
          <a:xfrm>
            <a:off x="2520680" y="477654"/>
            <a:ext cx="92622" cy="349804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E3B0E8AD-9233-4D1A-91A0-0CC8C219F4C0}"/>
                  </a:ext>
                </a:extLst>
              </p:cNvPr>
              <p:cNvSpPr txBox="1"/>
              <p:nvPr/>
            </p:nvSpPr>
            <p:spPr>
              <a:xfrm>
                <a:off x="2318196" y="3937762"/>
                <a:ext cx="77816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4</m:t>
                          </m:r>
                        </m:sub>
                      </m:sSub>
                    </m:oMath>
                  </m:oMathPara>
                </a14:m>
                <a:endParaRPr lang="en-IN" sz="1200" dirty="0"/>
              </a:p>
            </p:txBody>
          </p:sp>
        </mc:Choice>
        <mc:Fallback xmlns="">
          <p:sp>
            <p:nvSpPr>
              <p:cNvPr id="70" name="TextBox 69">
                <a:extLst>
                  <a:ext uri="{FF2B5EF4-FFF2-40B4-BE49-F238E27FC236}">
                    <a16:creationId xmlns:a16="http://schemas.microsoft.com/office/drawing/2014/main" id="{E3B0E8AD-9233-4D1A-91A0-0CC8C219F4C0}"/>
                  </a:ext>
                </a:extLst>
              </p:cNvPr>
              <p:cNvSpPr txBox="1">
                <a:spLocks noRot="1" noChangeAspect="1" noMove="1" noResize="1" noEditPoints="1" noAdjustHandles="1" noChangeArrowheads="1" noChangeShapeType="1" noTextEdit="1"/>
              </p:cNvSpPr>
              <p:nvPr/>
            </p:nvSpPr>
            <p:spPr>
              <a:xfrm>
                <a:off x="2318196" y="3937762"/>
                <a:ext cx="778162" cy="276999"/>
              </a:xfrm>
              <a:prstGeom prst="rect">
                <a:avLst/>
              </a:prstGeom>
              <a:blipFill>
                <a:blip r:embed="rId4"/>
                <a:stretch>
                  <a:fillRect/>
                </a:stretch>
              </a:blipFill>
            </p:spPr>
            <p:txBody>
              <a:bodyPr/>
              <a:lstStyle/>
              <a:p>
                <a:r>
                  <a:rPr lang="en-IN">
                    <a:noFill/>
                  </a:rPr>
                  <a:t> </a:t>
                </a:r>
              </a:p>
            </p:txBody>
          </p:sp>
        </mc:Fallback>
      </mc:AlternateContent>
      <p:sp>
        <p:nvSpPr>
          <p:cNvPr id="73" name="Rectangle 72">
            <a:extLst>
              <a:ext uri="{FF2B5EF4-FFF2-40B4-BE49-F238E27FC236}">
                <a16:creationId xmlns:a16="http://schemas.microsoft.com/office/drawing/2014/main" id="{1B2D9062-AB69-4712-8C62-19A232B04B30}"/>
              </a:ext>
            </a:extLst>
          </p:cNvPr>
          <p:cNvSpPr/>
          <p:nvPr/>
        </p:nvSpPr>
        <p:spPr>
          <a:xfrm>
            <a:off x="2673080" y="476629"/>
            <a:ext cx="92622" cy="349804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id="{AFF05B9C-9312-47F7-8567-EE03EC9B8772}"/>
              </a:ext>
            </a:extLst>
          </p:cNvPr>
          <p:cNvSpPr/>
          <p:nvPr/>
        </p:nvSpPr>
        <p:spPr>
          <a:xfrm>
            <a:off x="2825480" y="481741"/>
            <a:ext cx="92622" cy="349804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1B9ABB70-D4A7-48BD-8338-1AFCAE3EBB0B}"/>
              </a:ext>
            </a:extLst>
          </p:cNvPr>
          <p:cNvSpPr/>
          <p:nvPr/>
        </p:nvSpPr>
        <p:spPr>
          <a:xfrm>
            <a:off x="2977880" y="480716"/>
            <a:ext cx="92622" cy="349804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AAF0E07E-D5AA-4E77-AA2B-CAC355651A83}"/>
              </a:ext>
            </a:extLst>
          </p:cNvPr>
          <p:cNvSpPr/>
          <p:nvPr/>
        </p:nvSpPr>
        <p:spPr>
          <a:xfrm>
            <a:off x="9690632" y="479691"/>
            <a:ext cx="92622" cy="349804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853653DD-0051-4587-A43B-110C159164F7}"/>
                  </a:ext>
                </a:extLst>
              </p:cNvPr>
              <p:cNvSpPr txBox="1"/>
              <p:nvPr/>
            </p:nvSpPr>
            <p:spPr>
              <a:xfrm>
                <a:off x="9590421" y="3907077"/>
                <a:ext cx="38228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𝑛</m:t>
                          </m:r>
                        </m:sub>
                      </m:sSub>
                    </m:oMath>
                  </m:oMathPara>
                </a14:m>
                <a:endParaRPr lang="en-IN" sz="1200" dirty="0"/>
              </a:p>
            </p:txBody>
          </p:sp>
        </mc:Choice>
        <mc:Fallback xmlns="">
          <p:sp>
            <p:nvSpPr>
              <p:cNvPr id="77" name="TextBox 76">
                <a:extLst>
                  <a:ext uri="{FF2B5EF4-FFF2-40B4-BE49-F238E27FC236}">
                    <a16:creationId xmlns:a16="http://schemas.microsoft.com/office/drawing/2014/main" id="{853653DD-0051-4587-A43B-110C159164F7}"/>
                  </a:ext>
                </a:extLst>
              </p:cNvPr>
              <p:cNvSpPr txBox="1">
                <a:spLocks noRot="1" noChangeAspect="1" noMove="1" noResize="1" noEditPoints="1" noAdjustHandles="1" noChangeArrowheads="1" noChangeShapeType="1" noTextEdit="1"/>
              </p:cNvSpPr>
              <p:nvPr/>
            </p:nvSpPr>
            <p:spPr>
              <a:xfrm>
                <a:off x="9590421" y="3907077"/>
                <a:ext cx="382284" cy="276999"/>
              </a:xfrm>
              <a:prstGeom prst="rect">
                <a:avLst/>
              </a:prstGeom>
              <a:blipFill>
                <a:blip r:embed="rId5"/>
                <a:stretch>
                  <a:fillRect/>
                </a:stretch>
              </a:blipFill>
            </p:spPr>
            <p:txBody>
              <a:bodyPr/>
              <a:lstStyle/>
              <a:p>
                <a:r>
                  <a:rPr lang="en-IN">
                    <a:noFill/>
                  </a:rPr>
                  <a:t> </a:t>
                </a:r>
              </a:p>
            </p:txBody>
          </p:sp>
        </mc:Fallback>
      </mc:AlternateContent>
      <p:sp>
        <p:nvSpPr>
          <p:cNvPr id="78" name="Oval 77">
            <a:extLst>
              <a:ext uri="{FF2B5EF4-FFF2-40B4-BE49-F238E27FC236}">
                <a16:creationId xmlns:a16="http://schemas.microsoft.com/office/drawing/2014/main" id="{82002E4A-8FD7-4924-9989-3AE6FCEE5E5F}"/>
              </a:ext>
            </a:extLst>
          </p:cNvPr>
          <p:cNvSpPr/>
          <p:nvPr/>
        </p:nvSpPr>
        <p:spPr>
          <a:xfrm>
            <a:off x="5234787" y="4045576"/>
            <a:ext cx="79779" cy="8456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7D4A1841-7CE1-4A84-A10C-35452ECEC318}"/>
              </a:ext>
            </a:extLst>
          </p:cNvPr>
          <p:cNvSpPr/>
          <p:nvPr/>
        </p:nvSpPr>
        <p:spPr>
          <a:xfrm>
            <a:off x="5387187" y="4045576"/>
            <a:ext cx="79779" cy="8456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E7FDD982-1A85-41A6-BB95-00EA6DA917C7}"/>
              </a:ext>
            </a:extLst>
          </p:cNvPr>
          <p:cNvSpPr/>
          <p:nvPr/>
        </p:nvSpPr>
        <p:spPr>
          <a:xfrm>
            <a:off x="5539587" y="4045576"/>
            <a:ext cx="79779" cy="8456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8706EBE-4F36-4AFD-83CB-464D1CFFAD23}"/>
                  </a:ext>
                </a:extLst>
              </p:cNvPr>
              <p:cNvSpPr txBox="1"/>
              <p:nvPr/>
            </p:nvSpPr>
            <p:spPr>
              <a:xfrm>
                <a:off x="638239" y="4541314"/>
                <a:ext cx="10537079" cy="193899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3000" b="0" i="1" smtClean="0">
                        <a:latin typeface="Cambria Math" panose="02040503050406030204" pitchFamily="18" charset="0"/>
                      </a:rPr>
                      <m:t>𝑛</m:t>
                    </m:r>
                  </m:oMath>
                </a14:m>
                <a:r>
                  <a:rPr lang="en-IN" sz="3000" dirty="0"/>
                  <a:t> random variables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𝑛</m:t>
                        </m:r>
                      </m:sub>
                    </m:sSub>
                  </m:oMath>
                </a14:m>
                <a:r>
                  <a:rPr lang="en-IN" sz="3000" dirty="0"/>
                  <a:t>. </a:t>
                </a:r>
              </a:p>
              <a:p>
                <a:pPr marL="285750" indent="-285750">
                  <a:buFont typeface="Arial" panose="020B0604020202020204" pitchFamily="34" charset="0"/>
                  <a:buChar char="•"/>
                </a:pPr>
                <a:endParaRPr lang="en-IN" sz="3000" dirty="0"/>
              </a:p>
              <a:p>
                <a:pPr marL="285750" indent="-285750">
                  <a:buFont typeface="Arial" panose="020B0604020202020204" pitchFamily="34" charset="0"/>
                  <a:buChar char="•"/>
                </a:pPr>
                <a:r>
                  <a:rPr lang="en-IN" sz="3000" dirty="0"/>
                  <a:t>Not independent. They are products of some grand physical process.</a:t>
                </a:r>
              </a:p>
            </p:txBody>
          </p:sp>
        </mc:Choice>
        <mc:Fallback xmlns="">
          <p:sp>
            <p:nvSpPr>
              <p:cNvPr id="81" name="TextBox 80">
                <a:extLst>
                  <a:ext uri="{FF2B5EF4-FFF2-40B4-BE49-F238E27FC236}">
                    <a16:creationId xmlns:a16="http://schemas.microsoft.com/office/drawing/2014/main" id="{38706EBE-4F36-4AFD-83CB-464D1CFFAD23}"/>
                  </a:ext>
                </a:extLst>
              </p:cNvPr>
              <p:cNvSpPr txBox="1">
                <a:spLocks noRot="1" noChangeAspect="1" noMove="1" noResize="1" noEditPoints="1" noAdjustHandles="1" noChangeArrowheads="1" noChangeShapeType="1" noTextEdit="1"/>
              </p:cNvSpPr>
              <p:nvPr/>
            </p:nvSpPr>
            <p:spPr>
              <a:xfrm>
                <a:off x="638239" y="4541314"/>
                <a:ext cx="10537079" cy="1938992"/>
              </a:xfrm>
              <a:prstGeom prst="rect">
                <a:avLst/>
              </a:prstGeom>
              <a:blipFill>
                <a:blip r:embed="rId6"/>
                <a:stretch>
                  <a:fillRect l="-1215" t="-3774" b="-9119"/>
                </a:stretch>
              </a:blipFill>
            </p:spPr>
            <p:txBody>
              <a:bodyPr/>
              <a:lstStyle/>
              <a:p>
                <a:r>
                  <a:rPr lang="en-IN">
                    <a:noFill/>
                  </a:rPr>
                  <a:t> </a:t>
                </a:r>
              </a:p>
            </p:txBody>
          </p:sp>
        </mc:Fallback>
      </mc:AlternateContent>
    </p:spTree>
    <p:extLst>
      <p:ext uri="{BB962C8B-B14F-4D97-AF65-F5344CB8AC3E}">
        <p14:creationId xmlns:p14="http://schemas.microsoft.com/office/powerpoint/2010/main" val="23434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9" grpId="0" animBg="1"/>
      <p:bldP spid="70" grpId="0"/>
      <p:bldP spid="73" grpId="0" animBg="1"/>
      <p:bldP spid="74" grpId="0" animBg="1"/>
      <p:bldP spid="75" grpId="0" animBg="1"/>
      <p:bldP spid="76" grpId="0" animBg="1"/>
      <p:bldP spid="77" grpId="0"/>
      <p:bldP spid="78" grpId="0" animBg="1"/>
      <p:bldP spid="79" grpId="0" animBg="1"/>
      <p:bldP spid="8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2E0EB9-15E0-4CCA-B2F3-B4B65785DDB4}"/>
                  </a:ext>
                </a:extLst>
              </p:cNvPr>
              <p:cNvSpPr txBox="1"/>
              <p:nvPr/>
            </p:nvSpPr>
            <p:spPr>
              <a:xfrm>
                <a:off x="650513" y="392755"/>
                <a:ext cx="4854298" cy="2436564"/>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Known</a:t>
                </a:r>
                <a:r>
                  <a:rPr lang="en-IN" sz="2400" dirty="0"/>
                  <a:t>: DAG </a:t>
                </a:r>
                <a14:m>
                  <m:oMath xmlns:m="http://schemas.openxmlformats.org/officeDocument/2006/math">
                    <m:r>
                      <a:rPr lang="en-US" sz="2400" b="0" i="1" smtClean="0">
                        <a:latin typeface="Cambria Math" panose="02040503050406030204" pitchFamily="18" charset="0"/>
                      </a:rPr>
                      <m:t>𝐺</m:t>
                    </m:r>
                  </m:oMath>
                </a14:m>
                <a:r>
                  <a:rPr lang="en-IN" sz="2400" dirty="0"/>
                  <a:t> (no confounding)</a:t>
                </a:r>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causal model on </a:t>
                </a:r>
                <a14:m>
                  <m:oMath xmlns:m="http://schemas.openxmlformats.org/officeDocument/2006/math">
                    <m:r>
                      <a:rPr lang="en-US" sz="2400" b="0" i="1" smtClean="0">
                        <a:latin typeface="Cambria Math" panose="02040503050406030204" pitchFamily="18" charset="0"/>
                      </a:rPr>
                      <m:t>𝐺</m:t>
                    </m:r>
                  </m:oMath>
                </a14:m>
                <a:endParaRPr lang="en-IN" sz="2400" dirty="0"/>
              </a:p>
              <a:p>
                <a:r>
                  <a:rPr lang="en-IN" sz="2400" b="1" dirty="0"/>
                  <a:t>Output</a:t>
                </a:r>
                <a:r>
                  <a:rPr lang="en-IN" sz="2400" dirty="0"/>
                  <a:t>: Description of a distribution </a:t>
                </a:r>
                <a14:m>
                  <m:oMath xmlns:m="http://schemas.openxmlformats.org/officeDocument/2006/math">
                    <m:r>
                      <a:rPr lang="en-US" sz="2400" b="0" i="1" smtClean="0">
                        <a:latin typeface="Cambria Math" panose="02040503050406030204" pitchFamily="18" charset="0"/>
                      </a:rPr>
                      <m:t>𝑄</m:t>
                    </m:r>
                  </m:oMath>
                </a14:m>
                <a:r>
                  <a:rPr lang="en-IN" sz="2400" dirty="0"/>
                  <a:t> that approximates </a:t>
                </a:r>
                <a14:m>
                  <m:oMath xmlns:m="http://schemas.openxmlformats.org/officeDocument/2006/math">
                    <m:r>
                      <a:rPr lang="en-US" sz="2400" b="0" i="1" smtClean="0">
                        <a:latin typeface="Cambria Math" panose="02040503050406030204" pitchFamily="18" charset="0"/>
                      </a:rPr>
                      <m:t>𝑃</m:t>
                    </m:r>
                  </m:oMath>
                </a14:m>
                <a:r>
                  <a:rPr lang="en-IN" sz="2400" dirty="0"/>
                  <a:t> on a subset </a:t>
                </a:r>
                <a14:m>
                  <m:oMath xmlns:m="http://schemas.openxmlformats.org/officeDocument/2006/math">
                    <m:r>
                      <a:rPr lang="en-US" sz="2400" b="0" i="1" smtClean="0">
                        <a:latin typeface="Cambria Math" panose="02040503050406030204" pitchFamily="18" charset="0"/>
                      </a:rPr>
                      <m:t>𝑆</m:t>
                    </m:r>
                  </m:oMath>
                </a14:m>
                <a:endParaRPr lang="en-IN" sz="2400" dirty="0"/>
              </a:p>
            </p:txBody>
          </p:sp>
        </mc:Choice>
        <mc:Fallback xmlns="">
          <p:sp>
            <p:nvSpPr>
              <p:cNvPr id="8" name="TextBox 7">
                <a:extLst>
                  <a:ext uri="{FF2B5EF4-FFF2-40B4-BE49-F238E27FC236}">
                    <a16:creationId xmlns:a16="http://schemas.microsoft.com/office/drawing/2014/main" id="{AD2E0EB9-15E0-4CCA-B2F3-B4B65785DDB4}"/>
                  </a:ext>
                </a:extLst>
              </p:cNvPr>
              <p:cNvSpPr txBox="1">
                <a:spLocks noRot="1" noChangeAspect="1" noMove="1" noResize="1" noEditPoints="1" noAdjustHandles="1" noChangeArrowheads="1" noChangeShapeType="1" noTextEdit="1"/>
              </p:cNvSpPr>
              <p:nvPr/>
            </p:nvSpPr>
            <p:spPr>
              <a:xfrm>
                <a:off x="650513" y="392755"/>
                <a:ext cx="4854298" cy="2436564"/>
              </a:xfrm>
              <a:prstGeom prst="rect">
                <a:avLst/>
              </a:prstGeom>
              <a:blipFill>
                <a:blip r:embed="rId3"/>
                <a:stretch>
                  <a:fillRect l="-2010" r="-2764" b="-4750"/>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6CB63990-89D3-4E34-AED4-9A5842EB2151}"/>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p:pic>
        <p:nvPicPr>
          <p:cNvPr id="11" name="Picture 10">
            <a:extLst>
              <a:ext uri="{FF2B5EF4-FFF2-40B4-BE49-F238E27FC236}">
                <a16:creationId xmlns:a16="http://schemas.microsoft.com/office/drawing/2014/main" id="{EFE0DCEB-8AB4-4FE2-8B8D-31F20158652C}"/>
              </a:ext>
            </a:extLst>
          </p:cNvPr>
          <p:cNvPicPr>
            <a:picLocks noChangeAspect="1"/>
          </p:cNvPicPr>
          <p:nvPr/>
        </p:nvPicPr>
        <p:blipFill>
          <a:blip r:embed="rId4"/>
          <a:stretch>
            <a:fillRect/>
          </a:stretch>
        </p:blipFill>
        <p:spPr>
          <a:xfrm>
            <a:off x="6553205" y="171826"/>
            <a:ext cx="4278446" cy="3193864"/>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75BA5A3-EC28-441E-AB61-69D3E39865E9}"/>
                  </a:ext>
                </a:extLst>
              </p:cNvPr>
              <p:cNvSpPr/>
              <p:nvPr/>
            </p:nvSpPr>
            <p:spPr>
              <a:xfrm>
                <a:off x="6953122" y="2350434"/>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𝟕</m:t>
                          </m:r>
                        </m:sub>
                      </m:sSub>
                    </m:oMath>
                  </m:oMathPara>
                </a14:m>
                <a:endParaRPr lang="en-IN" sz="2200" b="1" dirty="0">
                  <a:solidFill>
                    <a:sysClr val="windowText" lastClr="000000"/>
                  </a:solidFill>
                </a:endParaRPr>
              </a:p>
            </p:txBody>
          </p:sp>
        </mc:Choice>
        <mc:Fallback xmlns="">
          <p:sp>
            <p:nvSpPr>
              <p:cNvPr id="12" name="Rectangle 11">
                <a:extLst>
                  <a:ext uri="{FF2B5EF4-FFF2-40B4-BE49-F238E27FC236}">
                    <a16:creationId xmlns:a16="http://schemas.microsoft.com/office/drawing/2014/main" id="{175BA5A3-EC28-441E-AB61-69D3E39865E9}"/>
                  </a:ext>
                </a:extLst>
              </p:cNvPr>
              <p:cNvSpPr>
                <a:spLocks noRot="1" noChangeAspect="1" noMove="1" noResize="1" noEditPoints="1" noAdjustHandles="1" noChangeArrowheads="1" noChangeShapeType="1" noTextEdit="1"/>
              </p:cNvSpPr>
              <p:nvPr/>
            </p:nvSpPr>
            <p:spPr>
              <a:xfrm>
                <a:off x="6953122" y="2350434"/>
                <a:ext cx="466406" cy="421913"/>
              </a:xfrm>
              <a:prstGeom prst="rect">
                <a:avLst/>
              </a:prstGeom>
              <a:blipFill>
                <a:blip r:embed="rId5"/>
                <a:stretch>
                  <a:fillRect l="-13158" b="-289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9FA6840-A9B2-415A-8720-52A22EBC35BF}"/>
                  </a:ext>
                </a:extLst>
              </p:cNvPr>
              <p:cNvSpPr/>
              <p:nvPr/>
            </p:nvSpPr>
            <p:spPr>
              <a:xfrm>
                <a:off x="9670757" y="2778690"/>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𝟖</m:t>
                          </m:r>
                        </m:sub>
                      </m:sSub>
                    </m:oMath>
                  </m:oMathPara>
                </a14:m>
                <a:endParaRPr lang="en-IN" sz="2200" b="1" dirty="0">
                  <a:solidFill>
                    <a:sysClr val="windowText" lastClr="000000"/>
                  </a:solidFill>
                </a:endParaRPr>
              </a:p>
            </p:txBody>
          </p:sp>
        </mc:Choice>
        <mc:Fallback xmlns="">
          <p:sp>
            <p:nvSpPr>
              <p:cNvPr id="13" name="Rectangle 12">
                <a:extLst>
                  <a:ext uri="{FF2B5EF4-FFF2-40B4-BE49-F238E27FC236}">
                    <a16:creationId xmlns:a16="http://schemas.microsoft.com/office/drawing/2014/main" id="{E9FA6840-A9B2-415A-8720-52A22EBC35BF}"/>
                  </a:ext>
                </a:extLst>
              </p:cNvPr>
              <p:cNvSpPr>
                <a:spLocks noRot="1" noChangeAspect="1" noMove="1" noResize="1" noEditPoints="1" noAdjustHandles="1" noChangeArrowheads="1" noChangeShapeType="1" noTextEdit="1"/>
              </p:cNvSpPr>
              <p:nvPr/>
            </p:nvSpPr>
            <p:spPr>
              <a:xfrm>
                <a:off x="9670757" y="2778690"/>
                <a:ext cx="466406" cy="421913"/>
              </a:xfrm>
              <a:prstGeom prst="rect">
                <a:avLst/>
              </a:prstGeom>
              <a:blipFill>
                <a:blip r:embed="rId6"/>
                <a:stretch>
                  <a:fillRect l="-11688" b="-2899"/>
                </a:stretch>
              </a:blipFill>
              <a:ln>
                <a:noFill/>
              </a:ln>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E87CD86D-1665-4D0E-9D9E-95E4A36423D4}"/>
                  </a:ext>
                </a:extLst>
              </p14:cNvPr>
              <p14:cNvContentPartPr/>
              <p14:nvPr/>
            </p14:nvContentPartPr>
            <p14:xfrm>
              <a:off x="6836146" y="1897947"/>
              <a:ext cx="4188600" cy="1657080"/>
            </p14:xfrm>
          </p:contentPart>
        </mc:Choice>
        <mc:Fallback xmlns="">
          <p:pic>
            <p:nvPicPr>
              <p:cNvPr id="2" name="Ink 1">
                <a:extLst>
                  <a:ext uri="{FF2B5EF4-FFF2-40B4-BE49-F238E27FC236}">
                    <a16:creationId xmlns:a16="http://schemas.microsoft.com/office/drawing/2014/main" id="{E87CD86D-1665-4D0E-9D9E-95E4A36423D4}"/>
                  </a:ext>
                </a:extLst>
              </p:cNvPr>
              <p:cNvPicPr/>
              <p:nvPr/>
            </p:nvPicPr>
            <p:blipFill>
              <a:blip r:embed="rId8"/>
              <a:stretch>
                <a:fillRect/>
              </a:stretch>
            </p:blipFill>
            <p:spPr>
              <a:xfrm>
                <a:off x="6827146" y="1889307"/>
                <a:ext cx="4206240" cy="1674720"/>
              </a:xfrm>
              <a:prstGeom prst="rect">
                <a:avLst/>
              </a:prstGeom>
            </p:spPr>
          </p:pic>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A0415A1-7D17-469B-9E84-03BB8F20C14C}"/>
                  </a:ext>
                </a:extLst>
              </p:cNvPr>
              <p:cNvSpPr txBox="1"/>
              <p:nvPr/>
            </p:nvSpPr>
            <p:spPr>
              <a:xfrm>
                <a:off x="10828091" y="2653056"/>
                <a:ext cx="573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𝑺</m:t>
                      </m:r>
                    </m:oMath>
                  </m:oMathPara>
                </a14:m>
                <a:endParaRPr lang="en-IN" sz="2400" b="1" dirty="0"/>
              </a:p>
            </p:txBody>
          </p:sp>
        </mc:Choice>
        <mc:Fallback xmlns="">
          <p:sp>
            <p:nvSpPr>
              <p:cNvPr id="3" name="TextBox 2">
                <a:extLst>
                  <a:ext uri="{FF2B5EF4-FFF2-40B4-BE49-F238E27FC236}">
                    <a16:creationId xmlns:a16="http://schemas.microsoft.com/office/drawing/2014/main" id="{2A0415A1-7D17-469B-9E84-03BB8F20C14C}"/>
                  </a:ext>
                </a:extLst>
              </p:cNvPr>
              <p:cNvSpPr txBox="1">
                <a:spLocks noRot="1" noChangeAspect="1" noMove="1" noResize="1" noEditPoints="1" noAdjustHandles="1" noChangeArrowheads="1" noChangeShapeType="1" noTextEdit="1"/>
              </p:cNvSpPr>
              <p:nvPr/>
            </p:nvSpPr>
            <p:spPr>
              <a:xfrm>
                <a:off x="10828091" y="2653056"/>
                <a:ext cx="573002" cy="461665"/>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919053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2E0EB9-15E0-4CCA-B2F3-B4B65785DDB4}"/>
                  </a:ext>
                </a:extLst>
              </p:cNvPr>
              <p:cNvSpPr txBox="1"/>
              <p:nvPr/>
            </p:nvSpPr>
            <p:spPr>
              <a:xfrm>
                <a:off x="650513" y="392755"/>
                <a:ext cx="4854298" cy="2436564"/>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Known</a:t>
                </a:r>
                <a:r>
                  <a:rPr lang="en-IN" sz="2400" dirty="0"/>
                  <a:t>: DAG </a:t>
                </a:r>
                <a14:m>
                  <m:oMath xmlns:m="http://schemas.openxmlformats.org/officeDocument/2006/math">
                    <m:r>
                      <a:rPr lang="en-US" sz="2400" b="0" i="1" smtClean="0">
                        <a:latin typeface="Cambria Math" panose="02040503050406030204" pitchFamily="18" charset="0"/>
                      </a:rPr>
                      <m:t>𝐺</m:t>
                    </m:r>
                  </m:oMath>
                </a14:m>
                <a:r>
                  <a:rPr lang="en-IN" sz="2400" dirty="0"/>
                  <a:t> (no confounding)</a:t>
                </a:r>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causal model on </a:t>
                </a:r>
                <a14:m>
                  <m:oMath xmlns:m="http://schemas.openxmlformats.org/officeDocument/2006/math">
                    <m:r>
                      <a:rPr lang="en-US" sz="2400" b="0" i="1" smtClean="0">
                        <a:latin typeface="Cambria Math" panose="02040503050406030204" pitchFamily="18" charset="0"/>
                      </a:rPr>
                      <m:t>𝐺</m:t>
                    </m:r>
                  </m:oMath>
                </a14:m>
                <a:endParaRPr lang="en-IN" sz="2400" dirty="0"/>
              </a:p>
              <a:p>
                <a:r>
                  <a:rPr lang="en-IN" sz="2400" b="1" dirty="0"/>
                  <a:t>Output</a:t>
                </a:r>
                <a:r>
                  <a:rPr lang="en-IN" sz="2400" dirty="0"/>
                  <a:t>: </a:t>
                </a:r>
                <a:r>
                  <a:rPr lang="en-IN" sz="2400" i="1" dirty="0">
                    <a:solidFill>
                      <a:schemeClr val="accent6">
                        <a:lumMod val="75000"/>
                      </a:schemeClr>
                    </a:solidFill>
                  </a:rPr>
                  <a:t>Description</a:t>
                </a:r>
                <a:r>
                  <a:rPr lang="en-IN" sz="2400" dirty="0"/>
                  <a:t> of a distribution </a:t>
                </a:r>
                <a14:m>
                  <m:oMath xmlns:m="http://schemas.openxmlformats.org/officeDocument/2006/math">
                    <m:r>
                      <a:rPr lang="en-US" sz="2400" b="0" i="1" smtClean="0">
                        <a:latin typeface="Cambria Math" panose="02040503050406030204" pitchFamily="18" charset="0"/>
                      </a:rPr>
                      <m:t>𝑄</m:t>
                    </m:r>
                  </m:oMath>
                </a14:m>
                <a:r>
                  <a:rPr lang="en-IN" sz="2400" dirty="0"/>
                  <a:t> that approximates </a:t>
                </a:r>
                <a14:m>
                  <m:oMath xmlns:m="http://schemas.openxmlformats.org/officeDocument/2006/math">
                    <m:r>
                      <a:rPr lang="en-US" sz="2400" b="0" i="1" smtClean="0">
                        <a:latin typeface="Cambria Math" panose="02040503050406030204" pitchFamily="18" charset="0"/>
                      </a:rPr>
                      <m:t>𝑃</m:t>
                    </m:r>
                  </m:oMath>
                </a14:m>
                <a:r>
                  <a:rPr lang="en-IN" sz="2400" dirty="0"/>
                  <a:t> on a subset </a:t>
                </a:r>
                <a14:m>
                  <m:oMath xmlns:m="http://schemas.openxmlformats.org/officeDocument/2006/math">
                    <m:r>
                      <a:rPr lang="en-US" sz="2400" b="0" i="1" smtClean="0">
                        <a:latin typeface="Cambria Math" panose="02040503050406030204" pitchFamily="18" charset="0"/>
                      </a:rPr>
                      <m:t>𝑆</m:t>
                    </m:r>
                  </m:oMath>
                </a14:m>
                <a:endParaRPr lang="en-IN" sz="2400" dirty="0"/>
              </a:p>
            </p:txBody>
          </p:sp>
        </mc:Choice>
        <mc:Fallback xmlns="">
          <p:sp>
            <p:nvSpPr>
              <p:cNvPr id="8" name="TextBox 7">
                <a:extLst>
                  <a:ext uri="{FF2B5EF4-FFF2-40B4-BE49-F238E27FC236}">
                    <a16:creationId xmlns:a16="http://schemas.microsoft.com/office/drawing/2014/main" id="{AD2E0EB9-15E0-4CCA-B2F3-B4B65785DDB4}"/>
                  </a:ext>
                </a:extLst>
              </p:cNvPr>
              <p:cNvSpPr txBox="1">
                <a:spLocks noRot="1" noChangeAspect="1" noMove="1" noResize="1" noEditPoints="1" noAdjustHandles="1" noChangeArrowheads="1" noChangeShapeType="1" noTextEdit="1"/>
              </p:cNvSpPr>
              <p:nvPr/>
            </p:nvSpPr>
            <p:spPr>
              <a:xfrm>
                <a:off x="650513" y="392755"/>
                <a:ext cx="4854298" cy="2436564"/>
              </a:xfrm>
              <a:prstGeom prst="rect">
                <a:avLst/>
              </a:prstGeom>
              <a:blipFill>
                <a:blip r:embed="rId2"/>
                <a:stretch>
                  <a:fillRect l="-2010" r="-2764" b="-4750"/>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6CB63990-89D3-4E34-AED4-9A5842EB2151}"/>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p:pic>
        <p:nvPicPr>
          <p:cNvPr id="11" name="Picture 10">
            <a:extLst>
              <a:ext uri="{FF2B5EF4-FFF2-40B4-BE49-F238E27FC236}">
                <a16:creationId xmlns:a16="http://schemas.microsoft.com/office/drawing/2014/main" id="{EFE0DCEB-8AB4-4FE2-8B8D-31F20158652C}"/>
              </a:ext>
            </a:extLst>
          </p:cNvPr>
          <p:cNvPicPr>
            <a:picLocks noChangeAspect="1"/>
          </p:cNvPicPr>
          <p:nvPr/>
        </p:nvPicPr>
        <p:blipFill>
          <a:blip r:embed="rId3"/>
          <a:stretch>
            <a:fillRect/>
          </a:stretch>
        </p:blipFill>
        <p:spPr>
          <a:xfrm>
            <a:off x="6553205" y="171826"/>
            <a:ext cx="4278446" cy="3193864"/>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75BA5A3-EC28-441E-AB61-69D3E39865E9}"/>
                  </a:ext>
                </a:extLst>
              </p:cNvPr>
              <p:cNvSpPr/>
              <p:nvPr/>
            </p:nvSpPr>
            <p:spPr>
              <a:xfrm>
                <a:off x="6953122" y="2350434"/>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𝟕</m:t>
                          </m:r>
                        </m:sub>
                      </m:sSub>
                    </m:oMath>
                  </m:oMathPara>
                </a14:m>
                <a:endParaRPr lang="en-IN" sz="2200" b="1" dirty="0">
                  <a:solidFill>
                    <a:sysClr val="windowText" lastClr="000000"/>
                  </a:solidFill>
                </a:endParaRPr>
              </a:p>
            </p:txBody>
          </p:sp>
        </mc:Choice>
        <mc:Fallback xmlns="">
          <p:sp>
            <p:nvSpPr>
              <p:cNvPr id="12" name="Rectangle 11">
                <a:extLst>
                  <a:ext uri="{FF2B5EF4-FFF2-40B4-BE49-F238E27FC236}">
                    <a16:creationId xmlns:a16="http://schemas.microsoft.com/office/drawing/2014/main" id="{175BA5A3-EC28-441E-AB61-69D3E39865E9}"/>
                  </a:ext>
                </a:extLst>
              </p:cNvPr>
              <p:cNvSpPr>
                <a:spLocks noRot="1" noChangeAspect="1" noMove="1" noResize="1" noEditPoints="1" noAdjustHandles="1" noChangeArrowheads="1" noChangeShapeType="1" noTextEdit="1"/>
              </p:cNvSpPr>
              <p:nvPr/>
            </p:nvSpPr>
            <p:spPr>
              <a:xfrm>
                <a:off x="6953122" y="2350434"/>
                <a:ext cx="466406" cy="421913"/>
              </a:xfrm>
              <a:prstGeom prst="rect">
                <a:avLst/>
              </a:prstGeom>
              <a:blipFill>
                <a:blip r:embed="rId4"/>
                <a:stretch>
                  <a:fillRect l="-13158" b="-289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9FA6840-A9B2-415A-8720-52A22EBC35BF}"/>
                  </a:ext>
                </a:extLst>
              </p:cNvPr>
              <p:cNvSpPr/>
              <p:nvPr/>
            </p:nvSpPr>
            <p:spPr>
              <a:xfrm>
                <a:off x="9670757" y="2778690"/>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𝟖</m:t>
                          </m:r>
                        </m:sub>
                      </m:sSub>
                    </m:oMath>
                  </m:oMathPara>
                </a14:m>
                <a:endParaRPr lang="en-IN" sz="2200" b="1" dirty="0">
                  <a:solidFill>
                    <a:sysClr val="windowText" lastClr="000000"/>
                  </a:solidFill>
                </a:endParaRPr>
              </a:p>
            </p:txBody>
          </p:sp>
        </mc:Choice>
        <mc:Fallback xmlns="">
          <p:sp>
            <p:nvSpPr>
              <p:cNvPr id="13" name="Rectangle 12">
                <a:extLst>
                  <a:ext uri="{FF2B5EF4-FFF2-40B4-BE49-F238E27FC236}">
                    <a16:creationId xmlns:a16="http://schemas.microsoft.com/office/drawing/2014/main" id="{E9FA6840-A9B2-415A-8720-52A22EBC35BF}"/>
                  </a:ext>
                </a:extLst>
              </p:cNvPr>
              <p:cNvSpPr>
                <a:spLocks noRot="1" noChangeAspect="1" noMove="1" noResize="1" noEditPoints="1" noAdjustHandles="1" noChangeArrowheads="1" noChangeShapeType="1" noTextEdit="1"/>
              </p:cNvSpPr>
              <p:nvPr/>
            </p:nvSpPr>
            <p:spPr>
              <a:xfrm>
                <a:off x="9670757" y="2778690"/>
                <a:ext cx="466406" cy="421913"/>
              </a:xfrm>
              <a:prstGeom prst="rect">
                <a:avLst/>
              </a:prstGeom>
              <a:blipFill>
                <a:blip r:embed="rId5"/>
                <a:stretch>
                  <a:fillRect l="-11688" b="-289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F65212-A384-4734-9CDA-1C11B05FFF8D}"/>
                  </a:ext>
                </a:extLst>
              </p:cNvPr>
              <p:cNvSpPr txBox="1"/>
              <p:nvPr/>
            </p:nvSpPr>
            <p:spPr>
              <a:xfrm>
                <a:off x="460268" y="3332338"/>
                <a:ext cx="8014809" cy="2400657"/>
              </a:xfrm>
              <a:prstGeom prst="rect">
                <a:avLst/>
              </a:prstGeom>
              <a:noFill/>
            </p:spPr>
            <p:txBody>
              <a:bodyPr wrap="square" rtlCol="0">
                <a:spAutoFit/>
              </a:bodyPr>
              <a:lstStyle/>
              <a:p>
                <a:pPr marL="285750" indent="-285750">
                  <a:buFont typeface="Arial" panose="020B0604020202020204" pitchFamily="34" charset="0"/>
                  <a:buChar char="•"/>
                </a:pPr>
                <a:r>
                  <a:rPr lang="en-US" sz="3000" dirty="0"/>
                  <a:t>What do we really mean by </a:t>
                </a:r>
                <a:r>
                  <a:rPr lang="en-US" sz="3000" i="1" dirty="0">
                    <a:solidFill>
                      <a:schemeClr val="accent6">
                        <a:lumMod val="75000"/>
                      </a:schemeClr>
                    </a:solidFill>
                  </a:rPr>
                  <a:t>description </a:t>
                </a:r>
                <a:r>
                  <a:rPr lang="en-US" sz="3000" dirty="0">
                    <a:solidFill>
                      <a:schemeClr val="tx1"/>
                    </a:solidFill>
                  </a:rPr>
                  <a:t>of </a:t>
                </a:r>
                <a14:m>
                  <m:oMath xmlns:m="http://schemas.openxmlformats.org/officeDocument/2006/math">
                    <m:r>
                      <a:rPr lang="en-US" sz="3000" b="0" i="1" smtClean="0">
                        <a:solidFill>
                          <a:schemeClr val="tx1"/>
                        </a:solidFill>
                        <a:latin typeface="Cambria Math" panose="02040503050406030204" pitchFamily="18" charset="0"/>
                      </a:rPr>
                      <m:t>𝑄</m:t>
                    </m:r>
                  </m:oMath>
                </a14:m>
                <a:r>
                  <a:rPr lang="en-US" sz="3000" dirty="0"/>
                  <a:t>? </a:t>
                </a:r>
              </a:p>
              <a:p>
                <a:pPr marL="285750" indent="-285750">
                  <a:buFont typeface="Arial" panose="020B0604020202020204" pitchFamily="34" charset="0"/>
                  <a:buChar char="•"/>
                </a:pPr>
                <a:endParaRPr lang="en-US" sz="3000" dirty="0"/>
              </a:p>
              <a:p>
                <a:pPr marL="285750" indent="-285750">
                  <a:buFont typeface="Arial" panose="020B0604020202020204" pitchFamily="34" charset="0"/>
                  <a:buChar char="•"/>
                </a:pPr>
                <a:r>
                  <a:rPr lang="en-US" sz="3000" dirty="0"/>
                  <a:t>Two possibilities:</a:t>
                </a:r>
              </a:p>
              <a:p>
                <a:pPr marL="971550" lvl="1" indent="-514350">
                  <a:buFont typeface="+mj-lt"/>
                  <a:buAutoNum type="arabicPeriod"/>
                </a:pPr>
                <a:r>
                  <a:rPr lang="en-US" sz="3000" b="1" dirty="0"/>
                  <a:t>Sampler</a:t>
                </a:r>
                <a:r>
                  <a:rPr lang="en-US" sz="3000" dirty="0"/>
                  <a:t>: Generate a box so that when you press a button, you get a sample from </a:t>
                </a:r>
                <a14:m>
                  <m:oMath xmlns:m="http://schemas.openxmlformats.org/officeDocument/2006/math">
                    <m:r>
                      <a:rPr lang="en-US" sz="3000" b="0" i="1" smtClean="0">
                        <a:latin typeface="Cambria Math" panose="02040503050406030204" pitchFamily="18" charset="0"/>
                      </a:rPr>
                      <m:t>𝑄</m:t>
                    </m:r>
                  </m:oMath>
                </a14:m>
                <a:r>
                  <a:rPr lang="en-IN" sz="3000" dirty="0"/>
                  <a:t>.</a:t>
                </a:r>
              </a:p>
            </p:txBody>
          </p:sp>
        </mc:Choice>
        <mc:Fallback xmlns="">
          <p:sp>
            <p:nvSpPr>
              <p:cNvPr id="14" name="TextBox 13">
                <a:extLst>
                  <a:ext uri="{FF2B5EF4-FFF2-40B4-BE49-F238E27FC236}">
                    <a16:creationId xmlns:a16="http://schemas.microsoft.com/office/drawing/2014/main" id="{6BF65212-A384-4734-9CDA-1C11B05FFF8D}"/>
                  </a:ext>
                </a:extLst>
              </p:cNvPr>
              <p:cNvSpPr txBox="1">
                <a:spLocks noRot="1" noChangeAspect="1" noMove="1" noResize="1" noEditPoints="1" noAdjustHandles="1" noChangeArrowheads="1" noChangeShapeType="1" noTextEdit="1"/>
              </p:cNvSpPr>
              <p:nvPr/>
            </p:nvSpPr>
            <p:spPr>
              <a:xfrm>
                <a:off x="460268" y="3332338"/>
                <a:ext cx="8014809" cy="2400657"/>
              </a:xfrm>
              <a:prstGeom prst="rect">
                <a:avLst/>
              </a:prstGeom>
              <a:blipFill>
                <a:blip r:embed="rId6"/>
                <a:stretch>
                  <a:fillRect l="-1598" t="-3053" b="-737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E87CD86D-1665-4D0E-9D9E-95E4A36423D4}"/>
                  </a:ext>
                </a:extLst>
              </p14:cNvPr>
              <p14:cNvContentPartPr/>
              <p14:nvPr/>
            </p14:nvContentPartPr>
            <p14:xfrm>
              <a:off x="6836146" y="1897947"/>
              <a:ext cx="4188600" cy="1657080"/>
            </p14:xfrm>
          </p:contentPart>
        </mc:Choice>
        <mc:Fallback xmlns="">
          <p:pic>
            <p:nvPicPr>
              <p:cNvPr id="2" name="Ink 1">
                <a:extLst>
                  <a:ext uri="{FF2B5EF4-FFF2-40B4-BE49-F238E27FC236}">
                    <a16:creationId xmlns:a16="http://schemas.microsoft.com/office/drawing/2014/main" id="{E87CD86D-1665-4D0E-9D9E-95E4A36423D4}"/>
                  </a:ext>
                </a:extLst>
              </p:cNvPr>
              <p:cNvPicPr/>
              <p:nvPr/>
            </p:nvPicPr>
            <p:blipFill>
              <a:blip r:embed="rId8"/>
              <a:stretch>
                <a:fillRect/>
              </a:stretch>
            </p:blipFill>
            <p:spPr>
              <a:xfrm>
                <a:off x="6827146" y="1888947"/>
                <a:ext cx="4206240" cy="1674720"/>
              </a:xfrm>
              <a:prstGeom prst="rect">
                <a:avLst/>
              </a:prstGeom>
            </p:spPr>
          </p:pic>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A0415A1-7D17-469B-9E84-03BB8F20C14C}"/>
                  </a:ext>
                </a:extLst>
              </p:cNvPr>
              <p:cNvSpPr txBox="1"/>
              <p:nvPr/>
            </p:nvSpPr>
            <p:spPr>
              <a:xfrm>
                <a:off x="10828091" y="2653056"/>
                <a:ext cx="573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𝑺</m:t>
                      </m:r>
                    </m:oMath>
                  </m:oMathPara>
                </a14:m>
                <a:endParaRPr lang="en-IN" sz="2400" b="1" dirty="0"/>
              </a:p>
            </p:txBody>
          </p:sp>
        </mc:Choice>
        <mc:Fallback xmlns="">
          <p:sp>
            <p:nvSpPr>
              <p:cNvPr id="3" name="TextBox 2">
                <a:extLst>
                  <a:ext uri="{FF2B5EF4-FFF2-40B4-BE49-F238E27FC236}">
                    <a16:creationId xmlns:a16="http://schemas.microsoft.com/office/drawing/2014/main" id="{2A0415A1-7D17-469B-9E84-03BB8F20C14C}"/>
                  </a:ext>
                </a:extLst>
              </p:cNvPr>
              <p:cNvSpPr txBox="1">
                <a:spLocks noRot="1" noChangeAspect="1" noMove="1" noResize="1" noEditPoints="1" noAdjustHandles="1" noChangeArrowheads="1" noChangeShapeType="1" noTextEdit="1"/>
              </p:cNvSpPr>
              <p:nvPr/>
            </p:nvSpPr>
            <p:spPr>
              <a:xfrm>
                <a:off x="10828091" y="2653056"/>
                <a:ext cx="573002" cy="461665"/>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EAE94CE-73AA-4410-B74E-210CDF0067D9}"/>
                  </a:ext>
                </a:extLst>
              </p:cNvPr>
              <p:cNvSpPr/>
              <p:nvPr/>
            </p:nvSpPr>
            <p:spPr>
              <a:xfrm>
                <a:off x="8929208" y="5007721"/>
                <a:ext cx="2626599" cy="1110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Sampler(</a:t>
                </a:r>
                <a14:m>
                  <m:oMath xmlns:m="http://schemas.openxmlformats.org/officeDocument/2006/math">
                    <m:r>
                      <a:rPr lang="en-US" sz="3000" b="0" i="1" smtClean="0">
                        <a:latin typeface="Cambria Math" panose="02040503050406030204" pitchFamily="18" charset="0"/>
                      </a:rPr>
                      <m:t>𝑄</m:t>
                    </m:r>
                  </m:oMath>
                </a14:m>
                <a:r>
                  <a:rPr lang="en-IN" sz="3000" dirty="0"/>
                  <a:t>)</a:t>
                </a:r>
              </a:p>
            </p:txBody>
          </p:sp>
        </mc:Choice>
        <mc:Fallback xmlns="">
          <p:sp>
            <p:nvSpPr>
              <p:cNvPr id="4" name="Rectangle 3">
                <a:extLst>
                  <a:ext uri="{FF2B5EF4-FFF2-40B4-BE49-F238E27FC236}">
                    <a16:creationId xmlns:a16="http://schemas.microsoft.com/office/drawing/2014/main" id="{5EAE94CE-73AA-4410-B74E-210CDF0067D9}"/>
                  </a:ext>
                </a:extLst>
              </p:cNvPr>
              <p:cNvSpPr>
                <a:spLocks noRot="1" noChangeAspect="1" noMove="1" noResize="1" noEditPoints="1" noAdjustHandles="1" noChangeArrowheads="1" noChangeShapeType="1" noTextEdit="1"/>
              </p:cNvSpPr>
              <p:nvPr/>
            </p:nvSpPr>
            <p:spPr>
              <a:xfrm>
                <a:off x="8929208" y="5007721"/>
                <a:ext cx="2626599" cy="1110781"/>
              </a:xfrm>
              <a:prstGeom prst="rect">
                <a:avLst/>
              </a:prstGeom>
              <a:blipFill>
                <a:blip r:embed="rId10"/>
                <a:stretch>
                  <a:fillRect/>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332D54E8-6AE2-4940-86A1-C0A156ABE1C6}"/>
              </a:ext>
            </a:extLst>
          </p:cNvPr>
          <p:cNvSpPr/>
          <p:nvPr/>
        </p:nvSpPr>
        <p:spPr>
          <a:xfrm>
            <a:off x="9193095" y="4737697"/>
            <a:ext cx="270024" cy="2700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8C721EAF-17D4-4DBA-B777-2FF0C3F41463}"/>
              </a:ext>
            </a:extLst>
          </p:cNvPr>
          <p:cNvCxnSpPr/>
          <p:nvPr/>
        </p:nvCxnSpPr>
        <p:spPr>
          <a:xfrm>
            <a:off x="10797406" y="5007721"/>
            <a:ext cx="4883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08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2E0EB9-15E0-4CCA-B2F3-B4B65785DDB4}"/>
                  </a:ext>
                </a:extLst>
              </p:cNvPr>
              <p:cNvSpPr txBox="1"/>
              <p:nvPr/>
            </p:nvSpPr>
            <p:spPr>
              <a:xfrm>
                <a:off x="650513" y="392755"/>
                <a:ext cx="4854298" cy="2436564"/>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Known</a:t>
                </a:r>
                <a:r>
                  <a:rPr lang="en-IN" sz="2400" dirty="0"/>
                  <a:t>: DAG </a:t>
                </a:r>
                <a14:m>
                  <m:oMath xmlns:m="http://schemas.openxmlformats.org/officeDocument/2006/math">
                    <m:r>
                      <a:rPr lang="en-US" sz="2400" b="0" i="1" smtClean="0">
                        <a:latin typeface="Cambria Math" panose="02040503050406030204" pitchFamily="18" charset="0"/>
                      </a:rPr>
                      <m:t>𝐺</m:t>
                    </m:r>
                  </m:oMath>
                </a14:m>
                <a:r>
                  <a:rPr lang="en-IN" sz="2400" dirty="0"/>
                  <a:t> (no confounding)</a:t>
                </a:r>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causal model on </a:t>
                </a:r>
                <a14:m>
                  <m:oMath xmlns:m="http://schemas.openxmlformats.org/officeDocument/2006/math">
                    <m:r>
                      <a:rPr lang="en-US" sz="2400" b="0" i="1" smtClean="0">
                        <a:latin typeface="Cambria Math" panose="02040503050406030204" pitchFamily="18" charset="0"/>
                      </a:rPr>
                      <m:t>𝐺</m:t>
                    </m:r>
                  </m:oMath>
                </a14:m>
                <a:endParaRPr lang="en-IN" sz="2400" dirty="0"/>
              </a:p>
              <a:p>
                <a:r>
                  <a:rPr lang="en-IN" sz="2400" b="1" dirty="0"/>
                  <a:t>Output</a:t>
                </a:r>
                <a:r>
                  <a:rPr lang="en-IN" sz="2400" dirty="0"/>
                  <a:t>: </a:t>
                </a:r>
                <a:r>
                  <a:rPr lang="en-IN" sz="2400" i="1" dirty="0">
                    <a:solidFill>
                      <a:schemeClr val="accent6">
                        <a:lumMod val="75000"/>
                      </a:schemeClr>
                    </a:solidFill>
                  </a:rPr>
                  <a:t>Description</a:t>
                </a:r>
                <a:r>
                  <a:rPr lang="en-IN" sz="2400" dirty="0"/>
                  <a:t> of a distribution </a:t>
                </a:r>
                <a14:m>
                  <m:oMath xmlns:m="http://schemas.openxmlformats.org/officeDocument/2006/math">
                    <m:r>
                      <a:rPr lang="en-US" sz="2400" b="0" i="1" smtClean="0">
                        <a:latin typeface="Cambria Math" panose="02040503050406030204" pitchFamily="18" charset="0"/>
                      </a:rPr>
                      <m:t>𝑄</m:t>
                    </m:r>
                  </m:oMath>
                </a14:m>
                <a:r>
                  <a:rPr lang="en-IN" sz="2400" dirty="0"/>
                  <a:t> that approximates </a:t>
                </a:r>
                <a14:m>
                  <m:oMath xmlns:m="http://schemas.openxmlformats.org/officeDocument/2006/math">
                    <m:r>
                      <a:rPr lang="en-US" sz="2400" b="0" i="1" smtClean="0">
                        <a:latin typeface="Cambria Math" panose="02040503050406030204" pitchFamily="18" charset="0"/>
                      </a:rPr>
                      <m:t>𝑃</m:t>
                    </m:r>
                  </m:oMath>
                </a14:m>
                <a:r>
                  <a:rPr lang="en-IN" sz="2400" dirty="0"/>
                  <a:t> on a subset </a:t>
                </a:r>
                <a14:m>
                  <m:oMath xmlns:m="http://schemas.openxmlformats.org/officeDocument/2006/math">
                    <m:r>
                      <a:rPr lang="en-US" sz="2400" b="0" i="1" smtClean="0">
                        <a:latin typeface="Cambria Math" panose="02040503050406030204" pitchFamily="18" charset="0"/>
                      </a:rPr>
                      <m:t>𝑆</m:t>
                    </m:r>
                  </m:oMath>
                </a14:m>
                <a:endParaRPr lang="en-IN" sz="2400" dirty="0"/>
              </a:p>
            </p:txBody>
          </p:sp>
        </mc:Choice>
        <mc:Fallback xmlns="">
          <p:sp>
            <p:nvSpPr>
              <p:cNvPr id="8" name="TextBox 7">
                <a:extLst>
                  <a:ext uri="{FF2B5EF4-FFF2-40B4-BE49-F238E27FC236}">
                    <a16:creationId xmlns:a16="http://schemas.microsoft.com/office/drawing/2014/main" id="{AD2E0EB9-15E0-4CCA-B2F3-B4B65785DDB4}"/>
                  </a:ext>
                </a:extLst>
              </p:cNvPr>
              <p:cNvSpPr txBox="1">
                <a:spLocks noRot="1" noChangeAspect="1" noMove="1" noResize="1" noEditPoints="1" noAdjustHandles="1" noChangeArrowheads="1" noChangeShapeType="1" noTextEdit="1"/>
              </p:cNvSpPr>
              <p:nvPr/>
            </p:nvSpPr>
            <p:spPr>
              <a:xfrm>
                <a:off x="650513" y="392755"/>
                <a:ext cx="4854298" cy="2436564"/>
              </a:xfrm>
              <a:prstGeom prst="rect">
                <a:avLst/>
              </a:prstGeom>
              <a:blipFill>
                <a:blip r:embed="rId2"/>
                <a:stretch>
                  <a:fillRect l="-2010" r="-2764" b="-4750"/>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6CB63990-89D3-4E34-AED4-9A5842EB2151}"/>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p:pic>
        <p:nvPicPr>
          <p:cNvPr id="11" name="Picture 10">
            <a:extLst>
              <a:ext uri="{FF2B5EF4-FFF2-40B4-BE49-F238E27FC236}">
                <a16:creationId xmlns:a16="http://schemas.microsoft.com/office/drawing/2014/main" id="{EFE0DCEB-8AB4-4FE2-8B8D-31F20158652C}"/>
              </a:ext>
            </a:extLst>
          </p:cNvPr>
          <p:cNvPicPr>
            <a:picLocks noChangeAspect="1"/>
          </p:cNvPicPr>
          <p:nvPr/>
        </p:nvPicPr>
        <p:blipFill>
          <a:blip r:embed="rId3"/>
          <a:stretch>
            <a:fillRect/>
          </a:stretch>
        </p:blipFill>
        <p:spPr>
          <a:xfrm>
            <a:off x="6553205" y="171826"/>
            <a:ext cx="4278446" cy="3193864"/>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75BA5A3-EC28-441E-AB61-69D3E39865E9}"/>
                  </a:ext>
                </a:extLst>
              </p:cNvPr>
              <p:cNvSpPr/>
              <p:nvPr/>
            </p:nvSpPr>
            <p:spPr>
              <a:xfrm>
                <a:off x="6953122" y="2350434"/>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𝟕</m:t>
                          </m:r>
                        </m:sub>
                      </m:sSub>
                    </m:oMath>
                  </m:oMathPara>
                </a14:m>
                <a:endParaRPr lang="en-IN" sz="2200" b="1" dirty="0">
                  <a:solidFill>
                    <a:sysClr val="windowText" lastClr="000000"/>
                  </a:solidFill>
                </a:endParaRPr>
              </a:p>
            </p:txBody>
          </p:sp>
        </mc:Choice>
        <mc:Fallback xmlns="">
          <p:sp>
            <p:nvSpPr>
              <p:cNvPr id="12" name="Rectangle 11">
                <a:extLst>
                  <a:ext uri="{FF2B5EF4-FFF2-40B4-BE49-F238E27FC236}">
                    <a16:creationId xmlns:a16="http://schemas.microsoft.com/office/drawing/2014/main" id="{175BA5A3-EC28-441E-AB61-69D3E39865E9}"/>
                  </a:ext>
                </a:extLst>
              </p:cNvPr>
              <p:cNvSpPr>
                <a:spLocks noRot="1" noChangeAspect="1" noMove="1" noResize="1" noEditPoints="1" noAdjustHandles="1" noChangeArrowheads="1" noChangeShapeType="1" noTextEdit="1"/>
              </p:cNvSpPr>
              <p:nvPr/>
            </p:nvSpPr>
            <p:spPr>
              <a:xfrm>
                <a:off x="6953122" y="2350434"/>
                <a:ext cx="466406" cy="421913"/>
              </a:xfrm>
              <a:prstGeom prst="rect">
                <a:avLst/>
              </a:prstGeom>
              <a:blipFill>
                <a:blip r:embed="rId4"/>
                <a:stretch>
                  <a:fillRect l="-13158" b="-289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9FA6840-A9B2-415A-8720-52A22EBC35BF}"/>
                  </a:ext>
                </a:extLst>
              </p:cNvPr>
              <p:cNvSpPr/>
              <p:nvPr/>
            </p:nvSpPr>
            <p:spPr>
              <a:xfrm>
                <a:off x="9670757" y="2778690"/>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𝟖</m:t>
                          </m:r>
                        </m:sub>
                      </m:sSub>
                    </m:oMath>
                  </m:oMathPara>
                </a14:m>
                <a:endParaRPr lang="en-IN" sz="2200" b="1" dirty="0">
                  <a:solidFill>
                    <a:sysClr val="windowText" lastClr="000000"/>
                  </a:solidFill>
                </a:endParaRPr>
              </a:p>
            </p:txBody>
          </p:sp>
        </mc:Choice>
        <mc:Fallback xmlns="">
          <p:sp>
            <p:nvSpPr>
              <p:cNvPr id="13" name="Rectangle 12">
                <a:extLst>
                  <a:ext uri="{FF2B5EF4-FFF2-40B4-BE49-F238E27FC236}">
                    <a16:creationId xmlns:a16="http://schemas.microsoft.com/office/drawing/2014/main" id="{E9FA6840-A9B2-415A-8720-52A22EBC35BF}"/>
                  </a:ext>
                </a:extLst>
              </p:cNvPr>
              <p:cNvSpPr>
                <a:spLocks noRot="1" noChangeAspect="1" noMove="1" noResize="1" noEditPoints="1" noAdjustHandles="1" noChangeArrowheads="1" noChangeShapeType="1" noTextEdit="1"/>
              </p:cNvSpPr>
              <p:nvPr/>
            </p:nvSpPr>
            <p:spPr>
              <a:xfrm>
                <a:off x="9670757" y="2778690"/>
                <a:ext cx="466406" cy="421913"/>
              </a:xfrm>
              <a:prstGeom prst="rect">
                <a:avLst/>
              </a:prstGeom>
              <a:blipFill>
                <a:blip r:embed="rId5"/>
                <a:stretch>
                  <a:fillRect l="-11688" b="-289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F65212-A384-4734-9CDA-1C11B05FFF8D}"/>
                  </a:ext>
                </a:extLst>
              </p:cNvPr>
              <p:cNvSpPr txBox="1"/>
              <p:nvPr/>
            </p:nvSpPr>
            <p:spPr>
              <a:xfrm>
                <a:off x="460268" y="3332338"/>
                <a:ext cx="8014809" cy="2400657"/>
              </a:xfrm>
              <a:prstGeom prst="rect">
                <a:avLst/>
              </a:prstGeom>
              <a:noFill/>
            </p:spPr>
            <p:txBody>
              <a:bodyPr wrap="square" rtlCol="0">
                <a:spAutoFit/>
              </a:bodyPr>
              <a:lstStyle/>
              <a:p>
                <a:pPr marL="285750" indent="-285750">
                  <a:buFont typeface="Arial" panose="020B0604020202020204" pitchFamily="34" charset="0"/>
                  <a:buChar char="•"/>
                </a:pPr>
                <a:r>
                  <a:rPr lang="en-US" sz="3000" dirty="0"/>
                  <a:t>What do we really mean by </a:t>
                </a:r>
                <a:r>
                  <a:rPr lang="en-US" sz="3000" i="1" dirty="0">
                    <a:solidFill>
                      <a:schemeClr val="accent6">
                        <a:lumMod val="75000"/>
                      </a:schemeClr>
                    </a:solidFill>
                  </a:rPr>
                  <a:t>description </a:t>
                </a:r>
                <a:r>
                  <a:rPr lang="en-US" sz="3000" dirty="0">
                    <a:solidFill>
                      <a:schemeClr val="tx1"/>
                    </a:solidFill>
                  </a:rPr>
                  <a:t>of </a:t>
                </a:r>
                <a14:m>
                  <m:oMath xmlns:m="http://schemas.openxmlformats.org/officeDocument/2006/math">
                    <m:r>
                      <a:rPr lang="en-US" sz="3000" b="0" i="1" smtClean="0">
                        <a:solidFill>
                          <a:schemeClr val="tx1"/>
                        </a:solidFill>
                        <a:latin typeface="Cambria Math" panose="02040503050406030204" pitchFamily="18" charset="0"/>
                      </a:rPr>
                      <m:t>𝑄</m:t>
                    </m:r>
                  </m:oMath>
                </a14:m>
                <a:r>
                  <a:rPr lang="en-US" sz="3000" dirty="0"/>
                  <a:t>? </a:t>
                </a:r>
              </a:p>
              <a:p>
                <a:pPr marL="285750" indent="-285750">
                  <a:buFont typeface="Arial" panose="020B0604020202020204" pitchFamily="34" charset="0"/>
                  <a:buChar char="•"/>
                </a:pPr>
                <a:endParaRPr lang="en-US" sz="3000" dirty="0"/>
              </a:p>
              <a:p>
                <a:pPr marL="285750" indent="-285750">
                  <a:buFont typeface="Arial" panose="020B0604020202020204" pitchFamily="34" charset="0"/>
                  <a:buChar char="•"/>
                </a:pPr>
                <a:r>
                  <a:rPr lang="en-US" sz="3000" dirty="0"/>
                  <a:t>Two possibilities:</a:t>
                </a:r>
              </a:p>
              <a:p>
                <a:pPr marL="971550" lvl="1" indent="-514350">
                  <a:buFont typeface="+mj-lt"/>
                  <a:buAutoNum type="arabicPeriod"/>
                </a:pPr>
                <a:r>
                  <a:rPr lang="en-US" sz="3000" b="1" dirty="0"/>
                  <a:t>Sampler</a:t>
                </a:r>
                <a:r>
                  <a:rPr lang="en-US" sz="3000" dirty="0"/>
                  <a:t>: Generate a box so that when you press a button, you get a sample from </a:t>
                </a:r>
                <a14:m>
                  <m:oMath xmlns:m="http://schemas.openxmlformats.org/officeDocument/2006/math">
                    <m:r>
                      <a:rPr lang="en-US" sz="3000" b="0" i="1" smtClean="0">
                        <a:latin typeface="Cambria Math" panose="02040503050406030204" pitchFamily="18" charset="0"/>
                      </a:rPr>
                      <m:t>𝑄</m:t>
                    </m:r>
                  </m:oMath>
                </a14:m>
                <a:r>
                  <a:rPr lang="en-IN" sz="3000" dirty="0"/>
                  <a:t>.</a:t>
                </a:r>
              </a:p>
            </p:txBody>
          </p:sp>
        </mc:Choice>
        <mc:Fallback xmlns="">
          <p:sp>
            <p:nvSpPr>
              <p:cNvPr id="14" name="TextBox 13">
                <a:extLst>
                  <a:ext uri="{FF2B5EF4-FFF2-40B4-BE49-F238E27FC236}">
                    <a16:creationId xmlns:a16="http://schemas.microsoft.com/office/drawing/2014/main" id="{6BF65212-A384-4734-9CDA-1C11B05FFF8D}"/>
                  </a:ext>
                </a:extLst>
              </p:cNvPr>
              <p:cNvSpPr txBox="1">
                <a:spLocks noRot="1" noChangeAspect="1" noMove="1" noResize="1" noEditPoints="1" noAdjustHandles="1" noChangeArrowheads="1" noChangeShapeType="1" noTextEdit="1"/>
              </p:cNvSpPr>
              <p:nvPr/>
            </p:nvSpPr>
            <p:spPr>
              <a:xfrm>
                <a:off x="460268" y="3332338"/>
                <a:ext cx="8014809" cy="2400657"/>
              </a:xfrm>
              <a:prstGeom prst="rect">
                <a:avLst/>
              </a:prstGeom>
              <a:blipFill>
                <a:blip r:embed="rId6"/>
                <a:stretch>
                  <a:fillRect l="-1598" t="-3053" b="-737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E87CD86D-1665-4D0E-9D9E-95E4A36423D4}"/>
                  </a:ext>
                </a:extLst>
              </p14:cNvPr>
              <p14:cNvContentPartPr/>
              <p14:nvPr/>
            </p14:nvContentPartPr>
            <p14:xfrm>
              <a:off x="6836146" y="1897947"/>
              <a:ext cx="4188600" cy="1657080"/>
            </p14:xfrm>
          </p:contentPart>
        </mc:Choice>
        <mc:Fallback xmlns="">
          <p:pic>
            <p:nvPicPr>
              <p:cNvPr id="2" name="Ink 1">
                <a:extLst>
                  <a:ext uri="{FF2B5EF4-FFF2-40B4-BE49-F238E27FC236}">
                    <a16:creationId xmlns:a16="http://schemas.microsoft.com/office/drawing/2014/main" id="{E87CD86D-1665-4D0E-9D9E-95E4A36423D4}"/>
                  </a:ext>
                </a:extLst>
              </p:cNvPr>
              <p:cNvPicPr/>
              <p:nvPr/>
            </p:nvPicPr>
            <p:blipFill>
              <a:blip r:embed="rId8"/>
              <a:stretch>
                <a:fillRect/>
              </a:stretch>
            </p:blipFill>
            <p:spPr>
              <a:xfrm>
                <a:off x="6827146" y="1888947"/>
                <a:ext cx="4206240" cy="1674720"/>
              </a:xfrm>
              <a:prstGeom prst="rect">
                <a:avLst/>
              </a:prstGeom>
            </p:spPr>
          </p:pic>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A0415A1-7D17-469B-9E84-03BB8F20C14C}"/>
                  </a:ext>
                </a:extLst>
              </p:cNvPr>
              <p:cNvSpPr txBox="1"/>
              <p:nvPr/>
            </p:nvSpPr>
            <p:spPr>
              <a:xfrm>
                <a:off x="10828091" y="2653056"/>
                <a:ext cx="573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𝑺</m:t>
                      </m:r>
                    </m:oMath>
                  </m:oMathPara>
                </a14:m>
                <a:endParaRPr lang="en-IN" sz="2400" b="1" dirty="0"/>
              </a:p>
            </p:txBody>
          </p:sp>
        </mc:Choice>
        <mc:Fallback xmlns="">
          <p:sp>
            <p:nvSpPr>
              <p:cNvPr id="3" name="TextBox 2">
                <a:extLst>
                  <a:ext uri="{FF2B5EF4-FFF2-40B4-BE49-F238E27FC236}">
                    <a16:creationId xmlns:a16="http://schemas.microsoft.com/office/drawing/2014/main" id="{2A0415A1-7D17-469B-9E84-03BB8F20C14C}"/>
                  </a:ext>
                </a:extLst>
              </p:cNvPr>
              <p:cNvSpPr txBox="1">
                <a:spLocks noRot="1" noChangeAspect="1" noMove="1" noResize="1" noEditPoints="1" noAdjustHandles="1" noChangeArrowheads="1" noChangeShapeType="1" noTextEdit="1"/>
              </p:cNvSpPr>
              <p:nvPr/>
            </p:nvSpPr>
            <p:spPr>
              <a:xfrm>
                <a:off x="10828091" y="2653056"/>
                <a:ext cx="573002" cy="461665"/>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EAE94CE-73AA-4410-B74E-210CDF0067D9}"/>
                  </a:ext>
                </a:extLst>
              </p:cNvPr>
              <p:cNvSpPr/>
              <p:nvPr/>
            </p:nvSpPr>
            <p:spPr>
              <a:xfrm>
                <a:off x="8929208" y="5007721"/>
                <a:ext cx="2626599" cy="1110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Sampler(</a:t>
                </a:r>
                <a14:m>
                  <m:oMath xmlns:m="http://schemas.openxmlformats.org/officeDocument/2006/math">
                    <m:r>
                      <a:rPr lang="en-US" sz="3000" b="0" i="1" smtClean="0">
                        <a:latin typeface="Cambria Math" panose="02040503050406030204" pitchFamily="18" charset="0"/>
                      </a:rPr>
                      <m:t>𝑄</m:t>
                    </m:r>
                  </m:oMath>
                </a14:m>
                <a:r>
                  <a:rPr lang="en-IN" sz="3000" dirty="0"/>
                  <a:t>)</a:t>
                </a:r>
              </a:p>
            </p:txBody>
          </p:sp>
        </mc:Choice>
        <mc:Fallback xmlns="">
          <p:sp>
            <p:nvSpPr>
              <p:cNvPr id="4" name="Rectangle 3">
                <a:extLst>
                  <a:ext uri="{FF2B5EF4-FFF2-40B4-BE49-F238E27FC236}">
                    <a16:creationId xmlns:a16="http://schemas.microsoft.com/office/drawing/2014/main" id="{5EAE94CE-73AA-4410-B74E-210CDF0067D9}"/>
                  </a:ext>
                </a:extLst>
              </p:cNvPr>
              <p:cNvSpPr>
                <a:spLocks noRot="1" noChangeAspect="1" noMove="1" noResize="1" noEditPoints="1" noAdjustHandles="1" noChangeArrowheads="1" noChangeShapeType="1" noTextEdit="1"/>
              </p:cNvSpPr>
              <p:nvPr/>
            </p:nvSpPr>
            <p:spPr>
              <a:xfrm>
                <a:off x="8929208" y="5007721"/>
                <a:ext cx="2626599" cy="1110781"/>
              </a:xfrm>
              <a:prstGeom prst="rect">
                <a:avLst/>
              </a:prstGeom>
              <a:blipFill>
                <a:blip r:embed="rId10"/>
                <a:stretch>
                  <a:fillRect/>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332D54E8-6AE2-4940-86A1-C0A156ABE1C6}"/>
              </a:ext>
            </a:extLst>
          </p:cNvPr>
          <p:cNvSpPr/>
          <p:nvPr/>
        </p:nvSpPr>
        <p:spPr>
          <a:xfrm>
            <a:off x="9176911" y="4917721"/>
            <a:ext cx="270000" cy="90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DC8E2B0D-8721-4C20-9F33-6443FD70EDF1}"/>
              </a:ext>
            </a:extLst>
          </p:cNvPr>
          <p:cNvCxnSpPr/>
          <p:nvPr/>
        </p:nvCxnSpPr>
        <p:spPr>
          <a:xfrm flipV="1">
            <a:off x="11024746" y="4426343"/>
            <a:ext cx="0" cy="581378"/>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B9FAE51-0ADF-4686-A147-BB134C762355}"/>
                  </a:ext>
                </a:extLst>
              </p:cNvPr>
              <p:cNvSpPr txBox="1"/>
              <p:nvPr/>
            </p:nvSpPr>
            <p:spPr>
              <a:xfrm>
                <a:off x="10606632" y="3980005"/>
                <a:ext cx="10159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𝒛</m:t>
                      </m:r>
                      <m:r>
                        <a:rPr lang="en-US" sz="2400" b="0" i="1" smtClean="0">
                          <a:latin typeface="Cambria Math" panose="02040503050406030204" pitchFamily="18" charset="0"/>
                        </a:rPr>
                        <m:t>∼</m:t>
                      </m:r>
                      <m:r>
                        <a:rPr lang="en-US" sz="2400" b="0" i="1" smtClean="0">
                          <a:latin typeface="Cambria Math" panose="02040503050406030204" pitchFamily="18" charset="0"/>
                        </a:rPr>
                        <m:t>𝑄</m:t>
                      </m:r>
                    </m:oMath>
                  </m:oMathPara>
                </a14:m>
                <a:endParaRPr lang="en-IN" sz="2400" dirty="0"/>
              </a:p>
            </p:txBody>
          </p:sp>
        </mc:Choice>
        <mc:Fallback xmlns="">
          <p:sp>
            <p:nvSpPr>
              <p:cNvPr id="10" name="TextBox 9">
                <a:extLst>
                  <a:ext uri="{FF2B5EF4-FFF2-40B4-BE49-F238E27FC236}">
                    <a16:creationId xmlns:a16="http://schemas.microsoft.com/office/drawing/2014/main" id="{4B9FAE51-0ADF-4686-A147-BB134C762355}"/>
                  </a:ext>
                </a:extLst>
              </p:cNvPr>
              <p:cNvSpPr txBox="1">
                <a:spLocks noRot="1" noChangeAspect="1" noMove="1" noResize="1" noEditPoints="1" noAdjustHandles="1" noChangeArrowheads="1" noChangeShapeType="1" noTextEdit="1"/>
              </p:cNvSpPr>
              <p:nvPr/>
            </p:nvSpPr>
            <p:spPr>
              <a:xfrm>
                <a:off x="10606632" y="3980005"/>
                <a:ext cx="1015919" cy="461665"/>
              </a:xfrm>
              <a:prstGeom prst="rect">
                <a:avLst/>
              </a:prstGeom>
              <a:blipFill>
                <a:blip r:embed="rId11"/>
                <a:stretch>
                  <a:fillRect b="-11842"/>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E99F70B2-AD35-47DC-9EE4-46108D70EF7C}"/>
              </a:ext>
            </a:extLst>
          </p:cNvPr>
          <p:cNvCxnSpPr/>
          <p:nvPr/>
        </p:nvCxnSpPr>
        <p:spPr>
          <a:xfrm>
            <a:off x="10797406" y="5007721"/>
            <a:ext cx="4883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996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2E0EB9-15E0-4CCA-B2F3-B4B65785DDB4}"/>
                  </a:ext>
                </a:extLst>
              </p:cNvPr>
              <p:cNvSpPr txBox="1"/>
              <p:nvPr/>
            </p:nvSpPr>
            <p:spPr>
              <a:xfrm>
                <a:off x="650513" y="392755"/>
                <a:ext cx="4854298" cy="2436564"/>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Known</a:t>
                </a:r>
                <a:r>
                  <a:rPr lang="en-IN" sz="2400" dirty="0"/>
                  <a:t>: DAG </a:t>
                </a:r>
                <a14:m>
                  <m:oMath xmlns:m="http://schemas.openxmlformats.org/officeDocument/2006/math">
                    <m:r>
                      <a:rPr lang="en-US" sz="2400" b="0" i="1" smtClean="0">
                        <a:latin typeface="Cambria Math" panose="02040503050406030204" pitchFamily="18" charset="0"/>
                      </a:rPr>
                      <m:t>𝐺</m:t>
                    </m:r>
                  </m:oMath>
                </a14:m>
                <a:r>
                  <a:rPr lang="en-IN" sz="2400" dirty="0"/>
                  <a:t> (no confounding)</a:t>
                </a:r>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causal model on </a:t>
                </a:r>
                <a14:m>
                  <m:oMath xmlns:m="http://schemas.openxmlformats.org/officeDocument/2006/math">
                    <m:r>
                      <a:rPr lang="en-US" sz="2400" b="0" i="1" smtClean="0">
                        <a:latin typeface="Cambria Math" panose="02040503050406030204" pitchFamily="18" charset="0"/>
                      </a:rPr>
                      <m:t>𝐺</m:t>
                    </m:r>
                  </m:oMath>
                </a14:m>
                <a:endParaRPr lang="en-IN" sz="2400" dirty="0"/>
              </a:p>
              <a:p>
                <a:r>
                  <a:rPr lang="en-IN" sz="2400" b="1" dirty="0"/>
                  <a:t>Output</a:t>
                </a:r>
                <a:r>
                  <a:rPr lang="en-IN" sz="2400" dirty="0"/>
                  <a:t>: </a:t>
                </a:r>
                <a:r>
                  <a:rPr lang="en-IN" sz="2400" i="1" dirty="0">
                    <a:solidFill>
                      <a:schemeClr val="accent6">
                        <a:lumMod val="75000"/>
                      </a:schemeClr>
                    </a:solidFill>
                  </a:rPr>
                  <a:t>Description</a:t>
                </a:r>
                <a:r>
                  <a:rPr lang="en-IN" sz="2400" dirty="0"/>
                  <a:t> of a distribution </a:t>
                </a:r>
                <a14:m>
                  <m:oMath xmlns:m="http://schemas.openxmlformats.org/officeDocument/2006/math">
                    <m:r>
                      <a:rPr lang="en-US" sz="2400" b="0" i="1" smtClean="0">
                        <a:latin typeface="Cambria Math" panose="02040503050406030204" pitchFamily="18" charset="0"/>
                      </a:rPr>
                      <m:t>𝑄</m:t>
                    </m:r>
                  </m:oMath>
                </a14:m>
                <a:r>
                  <a:rPr lang="en-IN" sz="2400" dirty="0"/>
                  <a:t> that approximates </a:t>
                </a:r>
                <a14:m>
                  <m:oMath xmlns:m="http://schemas.openxmlformats.org/officeDocument/2006/math">
                    <m:r>
                      <a:rPr lang="en-US" sz="2400" b="0" i="1" smtClean="0">
                        <a:latin typeface="Cambria Math" panose="02040503050406030204" pitchFamily="18" charset="0"/>
                      </a:rPr>
                      <m:t>𝑃</m:t>
                    </m:r>
                  </m:oMath>
                </a14:m>
                <a:r>
                  <a:rPr lang="en-IN" sz="2400" dirty="0"/>
                  <a:t> on a subset </a:t>
                </a:r>
                <a14:m>
                  <m:oMath xmlns:m="http://schemas.openxmlformats.org/officeDocument/2006/math">
                    <m:r>
                      <a:rPr lang="en-US" sz="2400" b="0" i="1" smtClean="0">
                        <a:latin typeface="Cambria Math" panose="02040503050406030204" pitchFamily="18" charset="0"/>
                      </a:rPr>
                      <m:t>𝑆</m:t>
                    </m:r>
                  </m:oMath>
                </a14:m>
                <a:endParaRPr lang="en-IN" sz="2400" dirty="0"/>
              </a:p>
            </p:txBody>
          </p:sp>
        </mc:Choice>
        <mc:Fallback xmlns="">
          <p:sp>
            <p:nvSpPr>
              <p:cNvPr id="8" name="TextBox 7">
                <a:extLst>
                  <a:ext uri="{FF2B5EF4-FFF2-40B4-BE49-F238E27FC236}">
                    <a16:creationId xmlns:a16="http://schemas.microsoft.com/office/drawing/2014/main" id="{AD2E0EB9-15E0-4CCA-B2F3-B4B65785DDB4}"/>
                  </a:ext>
                </a:extLst>
              </p:cNvPr>
              <p:cNvSpPr txBox="1">
                <a:spLocks noRot="1" noChangeAspect="1" noMove="1" noResize="1" noEditPoints="1" noAdjustHandles="1" noChangeArrowheads="1" noChangeShapeType="1" noTextEdit="1"/>
              </p:cNvSpPr>
              <p:nvPr/>
            </p:nvSpPr>
            <p:spPr>
              <a:xfrm>
                <a:off x="650513" y="392755"/>
                <a:ext cx="4854298" cy="2436564"/>
              </a:xfrm>
              <a:prstGeom prst="rect">
                <a:avLst/>
              </a:prstGeom>
              <a:blipFill>
                <a:blip r:embed="rId2"/>
                <a:stretch>
                  <a:fillRect l="-2010" r="-2764" b="-4750"/>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6CB63990-89D3-4E34-AED4-9A5842EB2151}"/>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p:pic>
        <p:nvPicPr>
          <p:cNvPr id="11" name="Picture 10">
            <a:extLst>
              <a:ext uri="{FF2B5EF4-FFF2-40B4-BE49-F238E27FC236}">
                <a16:creationId xmlns:a16="http://schemas.microsoft.com/office/drawing/2014/main" id="{EFE0DCEB-8AB4-4FE2-8B8D-31F20158652C}"/>
              </a:ext>
            </a:extLst>
          </p:cNvPr>
          <p:cNvPicPr>
            <a:picLocks noChangeAspect="1"/>
          </p:cNvPicPr>
          <p:nvPr/>
        </p:nvPicPr>
        <p:blipFill>
          <a:blip r:embed="rId3"/>
          <a:stretch>
            <a:fillRect/>
          </a:stretch>
        </p:blipFill>
        <p:spPr>
          <a:xfrm>
            <a:off x="6553205" y="171826"/>
            <a:ext cx="4278446" cy="3193864"/>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75BA5A3-EC28-441E-AB61-69D3E39865E9}"/>
                  </a:ext>
                </a:extLst>
              </p:cNvPr>
              <p:cNvSpPr/>
              <p:nvPr/>
            </p:nvSpPr>
            <p:spPr>
              <a:xfrm>
                <a:off x="6953122" y="2350434"/>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𝟕</m:t>
                          </m:r>
                        </m:sub>
                      </m:sSub>
                    </m:oMath>
                  </m:oMathPara>
                </a14:m>
                <a:endParaRPr lang="en-IN" sz="2200" b="1" dirty="0">
                  <a:solidFill>
                    <a:sysClr val="windowText" lastClr="000000"/>
                  </a:solidFill>
                </a:endParaRPr>
              </a:p>
            </p:txBody>
          </p:sp>
        </mc:Choice>
        <mc:Fallback xmlns="">
          <p:sp>
            <p:nvSpPr>
              <p:cNvPr id="12" name="Rectangle 11">
                <a:extLst>
                  <a:ext uri="{FF2B5EF4-FFF2-40B4-BE49-F238E27FC236}">
                    <a16:creationId xmlns:a16="http://schemas.microsoft.com/office/drawing/2014/main" id="{175BA5A3-EC28-441E-AB61-69D3E39865E9}"/>
                  </a:ext>
                </a:extLst>
              </p:cNvPr>
              <p:cNvSpPr>
                <a:spLocks noRot="1" noChangeAspect="1" noMove="1" noResize="1" noEditPoints="1" noAdjustHandles="1" noChangeArrowheads="1" noChangeShapeType="1" noTextEdit="1"/>
              </p:cNvSpPr>
              <p:nvPr/>
            </p:nvSpPr>
            <p:spPr>
              <a:xfrm>
                <a:off x="6953122" y="2350434"/>
                <a:ext cx="466406" cy="421913"/>
              </a:xfrm>
              <a:prstGeom prst="rect">
                <a:avLst/>
              </a:prstGeom>
              <a:blipFill>
                <a:blip r:embed="rId4"/>
                <a:stretch>
                  <a:fillRect l="-13158" b="-289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9FA6840-A9B2-415A-8720-52A22EBC35BF}"/>
                  </a:ext>
                </a:extLst>
              </p:cNvPr>
              <p:cNvSpPr/>
              <p:nvPr/>
            </p:nvSpPr>
            <p:spPr>
              <a:xfrm>
                <a:off x="9670757" y="2778690"/>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𝟖</m:t>
                          </m:r>
                        </m:sub>
                      </m:sSub>
                    </m:oMath>
                  </m:oMathPara>
                </a14:m>
                <a:endParaRPr lang="en-IN" sz="2200" b="1" dirty="0">
                  <a:solidFill>
                    <a:sysClr val="windowText" lastClr="000000"/>
                  </a:solidFill>
                </a:endParaRPr>
              </a:p>
            </p:txBody>
          </p:sp>
        </mc:Choice>
        <mc:Fallback xmlns="">
          <p:sp>
            <p:nvSpPr>
              <p:cNvPr id="13" name="Rectangle 12">
                <a:extLst>
                  <a:ext uri="{FF2B5EF4-FFF2-40B4-BE49-F238E27FC236}">
                    <a16:creationId xmlns:a16="http://schemas.microsoft.com/office/drawing/2014/main" id="{E9FA6840-A9B2-415A-8720-52A22EBC35BF}"/>
                  </a:ext>
                </a:extLst>
              </p:cNvPr>
              <p:cNvSpPr>
                <a:spLocks noRot="1" noChangeAspect="1" noMove="1" noResize="1" noEditPoints="1" noAdjustHandles="1" noChangeArrowheads="1" noChangeShapeType="1" noTextEdit="1"/>
              </p:cNvSpPr>
              <p:nvPr/>
            </p:nvSpPr>
            <p:spPr>
              <a:xfrm>
                <a:off x="9670757" y="2778690"/>
                <a:ext cx="466406" cy="421913"/>
              </a:xfrm>
              <a:prstGeom prst="rect">
                <a:avLst/>
              </a:prstGeom>
              <a:blipFill>
                <a:blip r:embed="rId5"/>
                <a:stretch>
                  <a:fillRect l="-11688" b="-289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F65212-A384-4734-9CDA-1C11B05FFF8D}"/>
                  </a:ext>
                </a:extLst>
              </p:cNvPr>
              <p:cNvSpPr txBox="1"/>
              <p:nvPr/>
            </p:nvSpPr>
            <p:spPr>
              <a:xfrm>
                <a:off x="460268" y="3332338"/>
                <a:ext cx="8014809" cy="3323987"/>
              </a:xfrm>
              <a:prstGeom prst="rect">
                <a:avLst/>
              </a:prstGeom>
              <a:noFill/>
            </p:spPr>
            <p:txBody>
              <a:bodyPr wrap="square" rtlCol="0">
                <a:spAutoFit/>
              </a:bodyPr>
              <a:lstStyle/>
              <a:p>
                <a:pPr marL="285750" indent="-285750">
                  <a:buFont typeface="Arial" panose="020B0604020202020204" pitchFamily="34" charset="0"/>
                  <a:buChar char="•"/>
                </a:pPr>
                <a:r>
                  <a:rPr lang="en-US" sz="3000" dirty="0"/>
                  <a:t>What do we really mean by </a:t>
                </a:r>
                <a:r>
                  <a:rPr lang="en-US" sz="3000" i="1" dirty="0">
                    <a:solidFill>
                      <a:schemeClr val="accent6">
                        <a:lumMod val="75000"/>
                      </a:schemeClr>
                    </a:solidFill>
                  </a:rPr>
                  <a:t>description </a:t>
                </a:r>
                <a:r>
                  <a:rPr lang="en-US" sz="3000" dirty="0">
                    <a:solidFill>
                      <a:schemeClr val="tx1"/>
                    </a:solidFill>
                  </a:rPr>
                  <a:t>of </a:t>
                </a:r>
                <a14:m>
                  <m:oMath xmlns:m="http://schemas.openxmlformats.org/officeDocument/2006/math">
                    <m:r>
                      <a:rPr lang="en-US" sz="3000" b="0" i="1" smtClean="0">
                        <a:solidFill>
                          <a:schemeClr val="tx1"/>
                        </a:solidFill>
                        <a:latin typeface="Cambria Math" panose="02040503050406030204" pitchFamily="18" charset="0"/>
                      </a:rPr>
                      <m:t>𝑄</m:t>
                    </m:r>
                  </m:oMath>
                </a14:m>
                <a:r>
                  <a:rPr lang="en-US" sz="3000" dirty="0"/>
                  <a:t>? </a:t>
                </a:r>
              </a:p>
              <a:p>
                <a:pPr marL="285750" indent="-285750">
                  <a:buFont typeface="Arial" panose="020B0604020202020204" pitchFamily="34" charset="0"/>
                  <a:buChar char="•"/>
                </a:pPr>
                <a:endParaRPr lang="en-US" sz="3000" dirty="0"/>
              </a:p>
              <a:p>
                <a:pPr marL="285750" indent="-285750">
                  <a:buFont typeface="Arial" panose="020B0604020202020204" pitchFamily="34" charset="0"/>
                  <a:buChar char="•"/>
                </a:pPr>
                <a:r>
                  <a:rPr lang="en-US" sz="3000" dirty="0"/>
                  <a:t>Two possibilities:</a:t>
                </a:r>
              </a:p>
              <a:p>
                <a:pPr marL="971550" lvl="1" indent="-514350">
                  <a:buFont typeface="+mj-lt"/>
                  <a:buAutoNum type="arabicPeriod"/>
                </a:pPr>
                <a:r>
                  <a:rPr lang="en-US" sz="3000" b="1" dirty="0"/>
                  <a:t>Sampler</a:t>
                </a:r>
                <a:r>
                  <a:rPr lang="en-US" sz="3000" dirty="0"/>
                  <a:t>: Generate a box so that when you press a button, you get a sample from </a:t>
                </a:r>
                <a14:m>
                  <m:oMath xmlns:m="http://schemas.openxmlformats.org/officeDocument/2006/math">
                    <m:r>
                      <a:rPr lang="en-US" sz="3000" b="0" i="1" smtClean="0">
                        <a:latin typeface="Cambria Math" panose="02040503050406030204" pitchFamily="18" charset="0"/>
                      </a:rPr>
                      <m:t>𝑄</m:t>
                    </m:r>
                  </m:oMath>
                </a14:m>
                <a:r>
                  <a:rPr lang="en-IN" sz="3000" dirty="0"/>
                  <a:t>.</a:t>
                </a:r>
              </a:p>
              <a:p>
                <a:pPr marL="971550" lvl="1" indent="-514350">
                  <a:buFont typeface="+mj-lt"/>
                  <a:buAutoNum type="arabicPeriod"/>
                </a:pPr>
                <a:r>
                  <a:rPr lang="en-IN" sz="3000" b="1" dirty="0"/>
                  <a:t>Evaluator</a:t>
                </a:r>
                <a:r>
                  <a:rPr lang="en-IN" sz="3000" dirty="0"/>
                  <a:t>: Generate a box that takes in an input </a:t>
                </a:r>
                <a14:m>
                  <m:oMath xmlns:m="http://schemas.openxmlformats.org/officeDocument/2006/math">
                    <m:r>
                      <a:rPr lang="en-US" sz="3000" b="1" i="1" smtClean="0">
                        <a:latin typeface="Cambria Math" panose="02040503050406030204" pitchFamily="18" charset="0"/>
                      </a:rPr>
                      <m:t>𝒛</m:t>
                    </m:r>
                  </m:oMath>
                </a14:m>
                <a:r>
                  <a:rPr lang="en-IN" sz="3000" b="1" dirty="0"/>
                  <a:t> </a:t>
                </a:r>
                <a:r>
                  <a:rPr lang="en-IN" sz="3000" dirty="0"/>
                  <a:t>and outputs the mass </a:t>
                </a:r>
                <a14:m>
                  <m:oMath xmlns:m="http://schemas.openxmlformats.org/officeDocument/2006/math">
                    <m:r>
                      <a:rPr lang="en-US" sz="3000" b="0" i="1" smtClean="0">
                        <a:latin typeface="Cambria Math" panose="02040503050406030204" pitchFamily="18" charset="0"/>
                      </a:rPr>
                      <m:t>𝑄</m:t>
                    </m:r>
                    <m:r>
                      <a:rPr lang="en-US" sz="3000" b="0" i="1" smtClean="0">
                        <a:latin typeface="Cambria Math" panose="02040503050406030204" pitchFamily="18" charset="0"/>
                      </a:rPr>
                      <m:t>(</m:t>
                    </m:r>
                    <m:r>
                      <a:rPr lang="en-US" sz="3000" b="1" i="1" smtClean="0">
                        <a:latin typeface="Cambria Math" panose="02040503050406030204" pitchFamily="18" charset="0"/>
                      </a:rPr>
                      <m:t>𝒛</m:t>
                    </m:r>
                    <m:r>
                      <a:rPr lang="en-US" sz="3000" b="0" i="1" smtClean="0">
                        <a:latin typeface="Cambria Math" panose="02040503050406030204" pitchFamily="18" charset="0"/>
                      </a:rPr>
                      <m:t>)</m:t>
                    </m:r>
                  </m:oMath>
                </a14:m>
                <a:r>
                  <a:rPr lang="en-IN" sz="3000" b="1" dirty="0"/>
                  <a:t>.</a:t>
                </a:r>
              </a:p>
            </p:txBody>
          </p:sp>
        </mc:Choice>
        <mc:Fallback xmlns="">
          <p:sp>
            <p:nvSpPr>
              <p:cNvPr id="14" name="TextBox 13">
                <a:extLst>
                  <a:ext uri="{FF2B5EF4-FFF2-40B4-BE49-F238E27FC236}">
                    <a16:creationId xmlns:a16="http://schemas.microsoft.com/office/drawing/2014/main" id="{6BF65212-A384-4734-9CDA-1C11B05FFF8D}"/>
                  </a:ext>
                </a:extLst>
              </p:cNvPr>
              <p:cNvSpPr txBox="1">
                <a:spLocks noRot="1" noChangeAspect="1" noMove="1" noResize="1" noEditPoints="1" noAdjustHandles="1" noChangeArrowheads="1" noChangeShapeType="1" noTextEdit="1"/>
              </p:cNvSpPr>
              <p:nvPr/>
            </p:nvSpPr>
            <p:spPr>
              <a:xfrm>
                <a:off x="460268" y="3332338"/>
                <a:ext cx="8014809" cy="3323987"/>
              </a:xfrm>
              <a:prstGeom prst="rect">
                <a:avLst/>
              </a:prstGeom>
              <a:blipFill>
                <a:blip r:embed="rId6"/>
                <a:stretch>
                  <a:fillRect l="-1598" t="-2202" b="-4954"/>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E87CD86D-1665-4D0E-9D9E-95E4A36423D4}"/>
                  </a:ext>
                </a:extLst>
              </p14:cNvPr>
              <p14:cNvContentPartPr/>
              <p14:nvPr/>
            </p14:nvContentPartPr>
            <p14:xfrm>
              <a:off x="6836146" y="1897947"/>
              <a:ext cx="4188600" cy="1657080"/>
            </p14:xfrm>
          </p:contentPart>
        </mc:Choice>
        <mc:Fallback xmlns="">
          <p:pic>
            <p:nvPicPr>
              <p:cNvPr id="2" name="Ink 1">
                <a:extLst>
                  <a:ext uri="{FF2B5EF4-FFF2-40B4-BE49-F238E27FC236}">
                    <a16:creationId xmlns:a16="http://schemas.microsoft.com/office/drawing/2014/main" id="{E87CD86D-1665-4D0E-9D9E-95E4A36423D4}"/>
                  </a:ext>
                </a:extLst>
              </p:cNvPr>
              <p:cNvPicPr/>
              <p:nvPr/>
            </p:nvPicPr>
            <p:blipFill>
              <a:blip r:embed="rId8"/>
              <a:stretch>
                <a:fillRect/>
              </a:stretch>
            </p:blipFill>
            <p:spPr>
              <a:xfrm>
                <a:off x="6827146" y="1888947"/>
                <a:ext cx="4206240" cy="1674720"/>
              </a:xfrm>
              <a:prstGeom prst="rect">
                <a:avLst/>
              </a:prstGeom>
            </p:spPr>
          </p:pic>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A0415A1-7D17-469B-9E84-03BB8F20C14C}"/>
                  </a:ext>
                </a:extLst>
              </p:cNvPr>
              <p:cNvSpPr txBox="1"/>
              <p:nvPr/>
            </p:nvSpPr>
            <p:spPr>
              <a:xfrm>
                <a:off x="10828091" y="2653056"/>
                <a:ext cx="573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𝑺</m:t>
                      </m:r>
                    </m:oMath>
                  </m:oMathPara>
                </a14:m>
                <a:endParaRPr lang="en-IN" sz="2400" b="1" dirty="0"/>
              </a:p>
            </p:txBody>
          </p:sp>
        </mc:Choice>
        <mc:Fallback xmlns="">
          <p:sp>
            <p:nvSpPr>
              <p:cNvPr id="3" name="TextBox 2">
                <a:extLst>
                  <a:ext uri="{FF2B5EF4-FFF2-40B4-BE49-F238E27FC236}">
                    <a16:creationId xmlns:a16="http://schemas.microsoft.com/office/drawing/2014/main" id="{2A0415A1-7D17-469B-9E84-03BB8F20C14C}"/>
                  </a:ext>
                </a:extLst>
              </p:cNvPr>
              <p:cNvSpPr txBox="1">
                <a:spLocks noRot="1" noChangeAspect="1" noMove="1" noResize="1" noEditPoints="1" noAdjustHandles="1" noChangeArrowheads="1" noChangeShapeType="1" noTextEdit="1"/>
              </p:cNvSpPr>
              <p:nvPr/>
            </p:nvSpPr>
            <p:spPr>
              <a:xfrm>
                <a:off x="10828091" y="2653056"/>
                <a:ext cx="573002" cy="461665"/>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EAE94CE-73AA-4410-B74E-210CDF0067D9}"/>
                  </a:ext>
                </a:extLst>
              </p:cNvPr>
              <p:cNvSpPr/>
              <p:nvPr/>
            </p:nvSpPr>
            <p:spPr>
              <a:xfrm>
                <a:off x="8929208" y="5007721"/>
                <a:ext cx="2626599" cy="1110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Evaluator(</a:t>
                </a:r>
                <a14:m>
                  <m:oMath xmlns:m="http://schemas.openxmlformats.org/officeDocument/2006/math">
                    <m:r>
                      <a:rPr lang="en-US" sz="3000" b="0" i="1" smtClean="0">
                        <a:latin typeface="Cambria Math" panose="02040503050406030204" pitchFamily="18" charset="0"/>
                      </a:rPr>
                      <m:t>𝑄</m:t>
                    </m:r>
                  </m:oMath>
                </a14:m>
                <a:r>
                  <a:rPr lang="en-IN" sz="3000" dirty="0"/>
                  <a:t>)</a:t>
                </a:r>
              </a:p>
            </p:txBody>
          </p:sp>
        </mc:Choice>
        <mc:Fallback xmlns="">
          <p:sp>
            <p:nvSpPr>
              <p:cNvPr id="4" name="Rectangle 3">
                <a:extLst>
                  <a:ext uri="{FF2B5EF4-FFF2-40B4-BE49-F238E27FC236}">
                    <a16:creationId xmlns:a16="http://schemas.microsoft.com/office/drawing/2014/main" id="{5EAE94CE-73AA-4410-B74E-210CDF0067D9}"/>
                  </a:ext>
                </a:extLst>
              </p:cNvPr>
              <p:cNvSpPr>
                <a:spLocks noRot="1" noChangeAspect="1" noMove="1" noResize="1" noEditPoints="1" noAdjustHandles="1" noChangeArrowheads="1" noChangeShapeType="1" noTextEdit="1"/>
              </p:cNvSpPr>
              <p:nvPr/>
            </p:nvSpPr>
            <p:spPr>
              <a:xfrm>
                <a:off x="8929208" y="5007721"/>
                <a:ext cx="2626599" cy="1110781"/>
              </a:xfrm>
              <a:prstGeom prst="rect">
                <a:avLst/>
              </a:prstGeom>
              <a:blipFill>
                <a:blip r:embed="rId10"/>
                <a:stretch>
                  <a:fillRect/>
                </a:stretch>
              </a:blipFill>
            </p:spPr>
            <p:txBody>
              <a:bodyPr/>
              <a:lstStyle/>
              <a:p>
                <a:r>
                  <a:rPr lang="en-IN">
                    <a:noFill/>
                  </a:rPr>
                  <a:t> </a:t>
                </a:r>
              </a:p>
            </p:txBody>
          </p:sp>
        </mc:Fallback>
      </mc:AlternateContent>
      <p:cxnSp>
        <p:nvCxnSpPr>
          <p:cNvPr id="15" name="Straight Connector 14">
            <a:extLst>
              <a:ext uri="{FF2B5EF4-FFF2-40B4-BE49-F238E27FC236}">
                <a16:creationId xmlns:a16="http://schemas.microsoft.com/office/drawing/2014/main" id="{3478D252-B3C0-4425-AAF1-0F5E5F252DDC}"/>
              </a:ext>
            </a:extLst>
          </p:cNvPr>
          <p:cNvCxnSpPr/>
          <p:nvPr/>
        </p:nvCxnSpPr>
        <p:spPr>
          <a:xfrm>
            <a:off x="10797406" y="5007721"/>
            <a:ext cx="4883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8FA2C5F-9EEC-4981-AF7A-26B9154747DE}"/>
              </a:ext>
            </a:extLst>
          </p:cNvPr>
          <p:cNvCxnSpPr/>
          <p:nvPr/>
        </p:nvCxnSpPr>
        <p:spPr>
          <a:xfrm>
            <a:off x="9090322" y="5000559"/>
            <a:ext cx="4883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6F65A0-C1B1-49BE-B93A-483E285C07E2}"/>
              </a:ext>
            </a:extLst>
          </p:cNvPr>
          <p:cNvCxnSpPr/>
          <p:nvPr/>
        </p:nvCxnSpPr>
        <p:spPr>
          <a:xfrm flipV="1">
            <a:off x="11024746" y="4426343"/>
            <a:ext cx="0" cy="581378"/>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E2A91A-E804-492D-95B3-AD6549020218}"/>
              </a:ext>
            </a:extLst>
          </p:cNvPr>
          <p:cNvCxnSpPr/>
          <p:nvPr/>
        </p:nvCxnSpPr>
        <p:spPr>
          <a:xfrm flipV="1">
            <a:off x="9342209" y="4411198"/>
            <a:ext cx="0" cy="581378"/>
          </a:xfrm>
          <a:prstGeom prst="straightConnector1">
            <a:avLst/>
          </a:prstGeom>
          <a:ln w="38100">
            <a:solidFill>
              <a:schemeClr val="tx1"/>
            </a:solidFill>
            <a:headEnd type="triangle" w="lg" len="med"/>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242CB1B-6127-43B0-B2B8-A9BAACACE7E3}"/>
                  </a:ext>
                </a:extLst>
              </p:cNvPr>
              <p:cNvSpPr txBox="1"/>
              <p:nvPr/>
            </p:nvSpPr>
            <p:spPr>
              <a:xfrm>
                <a:off x="9140496" y="4050541"/>
                <a:ext cx="40627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𝒛</m:t>
                      </m:r>
                    </m:oMath>
                  </m:oMathPara>
                </a14:m>
                <a:endParaRPr lang="en-IN" sz="2400" dirty="0"/>
              </a:p>
            </p:txBody>
          </p:sp>
        </mc:Choice>
        <mc:Fallback xmlns="">
          <p:sp>
            <p:nvSpPr>
              <p:cNvPr id="19" name="TextBox 18">
                <a:extLst>
                  <a:ext uri="{FF2B5EF4-FFF2-40B4-BE49-F238E27FC236}">
                    <a16:creationId xmlns:a16="http://schemas.microsoft.com/office/drawing/2014/main" id="{2242CB1B-6127-43B0-B2B8-A9BAACACE7E3}"/>
                  </a:ext>
                </a:extLst>
              </p:cNvPr>
              <p:cNvSpPr txBox="1">
                <a:spLocks noRot="1" noChangeAspect="1" noMove="1" noResize="1" noEditPoints="1" noAdjustHandles="1" noChangeArrowheads="1" noChangeShapeType="1" noTextEdit="1"/>
              </p:cNvSpPr>
              <p:nvPr/>
            </p:nvSpPr>
            <p:spPr>
              <a:xfrm>
                <a:off x="9140496" y="4050541"/>
                <a:ext cx="406277" cy="461665"/>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DD991B6-7F7F-4C86-83F4-31B7B5E1ABA5}"/>
                  </a:ext>
                </a:extLst>
              </p:cNvPr>
              <p:cNvSpPr txBox="1"/>
              <p:nvPr/>
            </p:nvSpPr>
            <p:spPr>
              <a:xfrm>
                <a:off x="10714803" y="4055682"/>
                <a:ext cx="40627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1" i="1" smtClean="0">
                          <a:latin typeface="Cambria Math" panose="02040503050406030204" pitchFamily="18" charset="0"/>
                        </a:rPr>
                        <m:t>𝒛</m:t>
                      </m:r>
                      <m:r>
                        <a:rPr lang="en-US" sz="2400" b="0" i="1" smtClean="0">
                          <a:latin typeface="Cambria Math" panose="02040503050406030204" pitchFamily="18" charset="0"/>
                        </a:rPr>
                        <m:t>)</m:t>
                      </m:r>
                    </m:oMath>
                  </m:oMathPara>
                </a14:m>
                <a:endParaRPr lang="en-IN" sz="2400" dirty="0"/>
              </a:p>
            </p:txBody>
          </p:sp>
        </mc:Choice>
        <mc:Fallback xmlns="">
          <p:sp>
            <p:nvSpPr>
              <p:cNvPr id="20" name="TextBox 19">
                <a:extLst>
                  <a:ext uri="{FF2B5EF4-FFF2-40B4-BE49-F238E27FC236}">
                    <a16:creationId xmlns:a16="http://schemas.microsoft.com/office/drawing/2014/main" id="{ADD991B6-7F7F-4C86-83F4-31B7B5E1ABA5}"/>
                  </a:ext>
                </a:extLst>
              </p:cNvPr>
              <p:cNvSpPr txBox="1">
                <a:spLocks noRot="1" noChangeAspect="1" noMove="1" noResize="1" noEditPoints="1" noAdjustHandles="1" noChangeArrowheads="1" noChangeShapeType="1" noTextEdit="1"/>
              </p:cNvSpPr>
              <p:nvPr/>
            </p:nvSpPr>
            <p:spPr>
              <a:xfrm>
                <a:off x="10714803" y="4055682"/>
                <a:ext cx="406277" cy="461665"/>
              </a:xfrm>
              <a:prstGeom prst="rect">
                <a:avLst/>
              </a:prstGeom>
              <a:blipFill>
                <a:blip r:embed="rId12"/>
                <a:stretch>
                  <a:fillRect l="-10606" r="-113636" b="-17105"/>
                </a:stretch>
              </a:blipFill>
            </p:spPr>
            <p:txBody>
              <a:bodyPr/>
              <a:lstStyle/>
              <a:p>
                <a:r>
                  <a:rPr lang="en-IN">
                    <a:noFill/>
                  </a:rPr>
                  <a:t> </a:t>
                </a:r>
              </a:p>
            </p:txBody>
          </p:sp>
        </mc:Fallback>
      </mc:AlternateContent>
    </p:spTree>
    <p:extLst>
      <p:ext uri="{BB962C8B-B14F-4D97-AF65-F5344CB8AC3E}">
        <p14:creationId xmlns:p14="http://schemas.microsoft.com/office/powerpoint/2010/main" val="358207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2E0EB9-15E0-4CCA-B2F3-B4B65785DDB4}"/>
                  </a:ext>
                </a:extLst>
              </p:cNvPr>
              <p:cNvSpPr txBox="1"/>
              <p:nvPr/>
            </p:nvSpPr>
            <p:spPr>
              <a:xfrm>
                <a:off x="650513" y="392755"/>
                <a:ext cx="4854298" cy="2436564"/>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Known</a:t>
                </a:r>
                <a:r>
                  <a:rPr lang="en-IN" sz="2400" dirty="0"/>
                  <a:t>: DAG </a:t>
                </a:r>
                <a14:m>
                  <m:oMath xmlns:m="http://schemas.openxmlformats.org/officeDocument/2006/math">
                    <m:r>
                      <a:rPr lang="en-US" sz="2400" b="0" i="1" smtClean="0">
                        <a:latin typeface="Cambria Math" panose="02040503050406030204" pitchFamily="18" charset="0"/>
                      </a:rPr>
                      <m:t>𝐺</m:t>
                    </m:r>
                  </m:oMath>
                </a14:m>
                <a:r>
                  <a:rPr lang="en-IN" sz="2400" dirty="0"/>
                  <a:t> (no confounding)</a:t>
                </a:r>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causal model on </a:t>
                </a:r>
                <a14:m>
                  <m:oMath xmlns:m="http://schemas.openxmlformats.org/officeDocument/2006/math">
                    <m:r>
                      <a:rPr lang="en-US" sz="2400" b="0" i="1" smtClean="0">
                        <a:latin typeface="Cambria Math" panose="02040503050406030204" pitchFamily="18" charset="0"/>
                      </a:rPr>
                      <m:t>𝐺</m:t>
                    </m:r>
                  </m:oMath>
                </a14:m>
                <a:endParaRPr lang="en-IN" sz="2400" dirty="0"/>
              </a:p>
              <a:p>
                <a:r>
                  <a:rPr lang="en-IN" sz="2400" b="1" dirty="0"/>
                  <a:t>Output</a:t>
                </a:r>
                <a:r>
                  <a:rPr lang="en-IN" sz="2400" dirty="0"/>
                  <a:t>: Description of a distribution </a:t>
                </a:r>
                <a14:m>
                  <m:oMath xmlns:m="http://schemas.openxmlformats.org/officeDocument/2006/math">
                    <m:r>
                      <a:rPr lang="en-US" sz="2400" b="0" i="1" smtClean="0">
                        <a:latin typeface="Cambria Math" panose="02040503050406030204" pitchFamily="18" charset="0"/>
                      </a:rPr>
                      <m:t>𝑄</m:t>
                    </m:r>
                  </m:oMath>
                </a14:m>
                <a:r>
                  <a:rPr lang="en-IN" sz="2400" dirty="0"/>
                  <a:t> that approximates </a:t>
                </a:r>
                <a14:m>
                  <m:oMath xmlns:m="http://schemas.openxmlformats.org/officeDocument/2006/math">
                    <m:r>
                      <a:rPr lang="en-US" sz="2400" b="0" i="1" smtClean="0">
                        <a:latin typeface="Cambria Math" panose="02040503050406030204" pitchFamily="18" charset="0"/>
                      </a:rPr>
                      <m:t>𝑃</m:t>
                    </m:r>
                  </m:oMath>
                </a14:m>
                <a:r>
                  <a:rPr lang="en-IN" sz="2400" dirty="0"/>
                  <a:t> on a subset </a:t>
                </a:r>
                <a14:m>
                  <m:oMath xmlns:m="http://schemas.openxmlformats.org/officeDocument/2006/math">
                    <m:r>
                      <a:rPr lang="en-US" sz="2400" b="0" i="1" smtClean="0">
                        <a:latin typeface="Cambria Math" panose="02040503050406030204" pitchFamily="18" charset="0"/>
                      </a:rPr>
                      <m:t>𝑆</m:t>
                    </m:r>
                  </m:oMath>
                </a14:m>
                <a:endParaRPr lang="en-IN" sz="2400" dirty="0"/>
              </a:p>
            </p:txBody>
          </p:sp>
        </mc:Choice>
        <mc:Fallback xmlns="">
          <p:sp>
            <p:nvSpPr>
              <p:cNvPr id="8" name="TextBox 7">
                <a:extLst>
                  <a:ext uri="{FF2B5EF4-FFF2-40B4-BE49-F238E27FC236}">
                    <a16:creationId xmlns:a16="http://schemas.microsoft.com/office/drawing/2014/main" id="{AD2E0EB9-15E0-4CCA-B2F3-B4B65785DDB4}"/>
                  </a:ext>
                </a:extLst>
              </p:cNvPr>
              <p:cNvSpPr txBox="1">
                <a:spLocks noRot="1" noChangeAspect="1" noMove="1" noResize="1" noEditPoints="1" noAdjustHandles="1" noChangeArrowheads="1" noChangeShapeType="1" noTextEdit="1"/>
              </p:cNvSpPr>
              <p:nvPr/>
            </p:nvSpPr>
            <p:spPr>
              <a:xfrm>
                <a:off x="650513" y="392755"/>
                <a:ext cx="4854298" cy="2436564"/>
              </a:xfrm>
              <a:prstGeom prst="rect">
                <a:avLst/>
              </a:prstGeom>
              <a:blipFill>
                <a:blip r:embed="rId2"/>
                <a:stretch>
                  <a:fillRect l="-2010" r="-2764" b="-4750"/>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6CB63990-89D3-4E34-AED4-9A5842EB2151}"/>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p:pic>
        <p:nvPicPr>
          <p:cNvPr id="11" name="Picture 10">
            <a:extLst>
              <a:ext uri="{FF2B5EF4-FFF2-40B4-BE49-F238E27FC236}">
                <a16:creationId xmlns:a16="http://schemas.microsoft.com/office/drawing/2014/main" id="{EFE0DCEB-8AB4-4FE2-8B8D-31F20158652C}"/>
              </a:ext>
            </a:extLst>
          </p:cNvPr>
          <p:cNvPicPr>
            <a:picLocks noChangeAspect="1"/>
          </p:cNvPicPr>
          <p:nvPr/>
        </p:nvPicPr>
        <p:blipFill>
          <a:blip r:embed="rId3"/>
          <a:stretch>
            <a:fillRect/>
          </a:stretch>
        </p:blipFill>
        <p:spPr>
          <a:xfrm>
            <a:off x="6553205" y="171826"/>
            <a:ext cx="4278446" cy="3193864"/>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75BA5A3-EC28-441E-AB61-69D3E39865E9}"/>
                  </a:ext>
                </a:extLst>
              </p:cNvPr>
              <p:cNvSpPr/>
              <p:nvPr/>
            </p:nvSpPr>
            <p:spPr>
              <a:xfrm>
                <a:off x="6953122" y="2350434"/>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𝟕</m:t>
                          </m:r>
                        </m:sub>
                      </m:sSub>
                    </m:oMath>
                  </m:oMathPara>
                </a14:m>
                <a:endParaRPr lang="en-IN" sz="2200" b="1" dirty="0">
                  <a:solidFill>
                    <a:sysClr val="windowText" lastClr="000000"/>
                  </a:solidFill>
                </a:endParaRPr>
              </a:p>
            </p:txBody>
          </p:sp>
        </mc:Choice>
        <mc:Fallback xmlns="">
          <p:sp>
            <p:nvSpPr>
              <p:cNvPr id="12" name="Rectangle 11">
                <a:extLst>
                  <a:ext uri="{FF2B5EF4-FFF2-40B4-BE49-F238E27FC236}">
                    <a16:creationId xmlns:a16="http://schemas.microsoft.com/office/drawing/2014/main" id="{175BA5A3-EC28-441E-AB61-69D3E39865E9}"/>
                  </a:ext>
                </a:extLst>
              </p:cNvPr>
              <p:cNvSpPr>
                <a:spLocks noRot="1" noChangeAspect="1" noMove="1" noResize="1" noEditPoints="1" noAdjustHandles="1" noChangeArrowheads="1" noChangeShapeType="1" noTextEdit="1"/>
              </p:cNvSpPr>
              <p:nvPr/>
            </p:nvSpPr>
            <p:spPr>
              <a:xfrm>
                <a:off x="6953122" y="2350434"/>
                <a:ext cx="466406" cy="421913"/>
              </a:xfrm>
              <a:prstGeom prst="rect">
                <a:avLst/>
              </a:prstGeom>
              <a:blipFill>
                <a:blip r:embed="rId4"/>
                <a:stretch>
                  <a:fillRect l="-13158" b="-289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9FA6840-A9B2-415A-8720-52A22EBC35BF}"/>
                  </a:ext>
                </a:extLst>
              </p:cNvPr>
              <p:cNvSpPr/>
              <p:nvPr/>
            </p:nvSpPr>
            <p:spPr>
              <a:xfrm>
                <a:off x="9670757" y="2778690"/>
                <a:ext cx="466406" cy="42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1" i="1" smtClean="0">
                              <a:solidFill>
                                <a:sysClr val="windowText" lastClr="000000"/>
                              </a:solidFill>
                              <a:latin typeface="Cambria Math" panose="02040503050406030204" pitchFamily="18" charset="0"/>
                            </a:rPr>
                          </m:ctrlPr>
                        </m:sSubPr>
                        <m:e>
                          <m:r>
                            <a:rPr lang="en-US" sz="2200" b="1" i="1" smtClean="0">
                              <a:solidFill>
                                <a:sysClr val="windowText" lastClr="000000"/>
                              </a:solidFill>
                              <a:latin typeface="Cambria Math" panose="02040503050406030204" pitchFamily="18" charset="0"/>
                            </a:rPr>
                            <m:t>𝑿</m:t>
                          </m:r>
                        </m:e>
                        <m:sub>
                          <m:r>
                            <a:rPr lang="en-US" sz="2200" b="1" i="1" smtClean="0">
                              <a:solidFill>
                                <a:sysClr val="windowText" lastClr="000000"/>
                              </a:solidFill>
                              <a:latin typeface="Cambria Math" panose="02040503050406030204" pitchFamily="18" charset="0"/>
                            </a:rPr>
                            <m:t>𝟖</m:t>
                          </m:r>
                        </m:sub>
                      </m:sSub>
                    </m:oMath>
                  </m:oMathPara>
                </a14:m>
                <a:endParaRPr lang="en-IN" sz="2200" b="1" dirty="0">
                  <a:solidFill>
                    <a:sysClr val="windowText" lastClr="000000"/>
                  </a:solidFill>
                </a:endParaRPr>
              </a:p>
            </p:txBody>
          </p:sp>
        </mc:Choice>
        <mc:Fallback xmlns="">
          <p:sp>
            <p:nvSpPr>
              <p:cNvPr id="13" name="Rectangle 12">
                <a:extLst>
                  <a:ext uri="{FF2B5EF4-FFF2-40B4-BE49-F238E27FC236}">
                    <a16:creationId xmlns:a16="http://schemas.microsoft.com/office/drawing/2014/main" id="{E9FA6840-A9B2-415A-8720-52A22EBC35BF}"/>
                  </a:ext>
                </a:extLst>
              </p:cNvPr>
              <p:cNvSpPr>
                <a:spLocks noRot="1" noChangeAspect="1" noMove="1" noResize="1" noEditPoints="1" noAdjustHandles="1" noChangeArrowheads="1" noChangeShapeType="1" noTextEdit="1"/>
              </p:cNvSpPr>
              <p:nvPr/>
            </p:nvSpPr>
            <p:spPr>
              <a:xfrm>
                <a:off x="9670757" y="2778690"/>
                <a:ext cx="466406" cy="421913"/>
              </a:xfrm>
              <a:prstGeom prst="rect">
                <a:avLst/>
              </a:prstGeom>
              <a:blipFill>
                <a:blip r:embed="rId5"/>
                <a:stretch>
                  <a:fillRect l="-11688" b="-2899"/>
                </a:stretch>
              </a:blipFill>
              <a:ln>
                <a:noFill/>
              </a:ln>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E87CD86D-1665-4D0E-9D9E-95E4A36423D4}"/>
                  </a:ext>
                </a:extLst>
              </p14:cNvPr>
              <p14:cNvContentPartPr/>
              <p14:nvPr/>
            </p14:nvContentPartPr>
            <p14:xfrm>
              <a:off x="6836146" y="1897947"/>
              <a:ext cx="4188600" cy="1657080"/>
            </p14:xfrm>
          </p:contentPart>
        </mc:Choice>
        <mc:Fallback xmlns="">
          <p:pic>
            <p:nvPicPr>
              <p:cNvPr id="2" name="Ink 1">
                <a:extLst>
                  <a:ext uri="{FF2B5EF4-FFF2-40B4-BE49-F238E27FC236}">
                    <a16:creationId xmlns:a16="http://schemas.microsoft.com/office/drawing/2014/main" id="{E87CD86D-1665-4D0E-9D9E-95E4A36423D4}"/>
                  </a:ext>
                </a:extLst>
              </p:cNvPr>
              <p:cNvPicPr/>
              <p:nvPr/>
            </p:nvPicPr>
            <p:blipFill>
              <a:blip r:embed="rId7"/>
              <a:stretch>
                <a:fillRect/>
              </a:stretch>
            </p:blipFill>
            <p:spPr>
              <a:xfrm>
                <a:off x="6827146" y="1888947"/>
                <a:ext cx="4206240" cy="1674720"/>
              </a:xfrm>
              <a:prstGeom prst="rect">
                <a:avLst/>
              </a:prstGeom>
            </p:spPr>
          </p:pic>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A0415A1-7D17-469B-9E84-03BB8F20C14C}"/>
                  </a:ext>
                </a:extLst>
              </p:cNvPr>
              <p:cNvSpPr txBox="1"/>
              <p:nvPr/>
            </p:nvSpPr>
            <p:spPr>
              <a:xfrm>
                <a:off x="10828091" y="2653056"/>
                <a:ext cx="573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𝑺</m:t>
                      </m:r>
                    </m:oMath>
                  </m:oMathPara>
                </a14:m>
                <a:endParaRPr lang="en-IN" sz="2400" b="1" dirty="0"/>
              </a:p>
            </p:txBody>
          </p:sp>
        </mc:Choice>
        <mc:Fallback xmlns="">
          <p:sp>
            <p:nvSpPr>
              <p:cNvPr id="3" name="TextBox 2">
                <a:extLst>
                  <a:ext uri="{FF2B5EF4-FFF2-40B4-BE49-F238E27FC236}">
                    <a16:creationId xmlns:a16="http://schemas.microsoft.com/office/drawing/2014/main" id="{2A0415A1-7D17-469B-9E84-03BB8F20C14C}"/>
                  </a:ext>
                </a:extLst>
              </p:cNvPr>
              <p:cNvSpPr txBox="1">
                <a:spLocks noRot="1" noChangeAspect="1" noMove="1" noResize="1" noEditPoints="1" noAdjustHandles="1" noChangeArrowheads="1" noChangeShapeType="1" noTextEdit="1"/>
              </p:cNvSpPr>
              <p:nvPr/>
            </p:nvSpPr>
            <p:spPr>
              <a:xfrm>
                <a:off x="10828091" y="2653056"/>
                <a:ext cx="573002" cy="46166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CDA4437-61A4-4867-9510-0154CBC48082}"/>
                  </a:ext>
                </a:extLst>
              </p:cNvPr>
              <p:cNvSpPr txBox="1"/>
              <p:nvPr/>
            </p:nvSpPr>
            <p:spPr>
              <a:xfrm>
                <a:off x="595281" y="3596227"/>
                <a:ext cx="11001438" cy="2905860"/>
              </a:xfrm>
              <a:prstGeom prst="rect">
                <a:avLst/>
              </a:prstGeom>
              <a:noFill/>
            </p:spPr>
            <p:txBody>
              <a:bodyPr wrap="square" rtlCol="0">
                <a:spAutoFit/>
              </a:bodyPr>
              <a:lstStyle/>
              <a:p>
                <a:pPr marL="285750" indent="-285750">
                  <a:buFont typeface="Arial" panose="020B0604020202020204" pitchFamily="34" charset="0"/>
                  <a:buChar char="•"/>
                </a:pPr>
                <a:r>
                  <a:rPr lang="en-US" sz="3000" dirty="0"/>
                  <a:t>Learning a sampler </a:t>
                </a:r>
                <a:r>
                  <a:rPr lang="en-IN" sz="3000" dirty="0"/>
                  <a:t>is easy! First, learn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𝑄</m:t>
                        </m:r>
                      </m:e>
                      <m:sub>
                        <m:r>
                          <a:rPr lang="en-US" sz="3000" b="0" i="1" smtClean="0">
                            <a:latin typeface="Cambria Math" panose="02040503050406030204" pitchFamily="18" charset="0"/>
                          </a:rPr>
                          <m:t>0</m:t>
                        </m:r>
                      </m:sub>
                    </m:sSub>
                  </m:oMath>
                </a14:m>
                <a:r>
                  <a:rPr lang="en-IN" sz="3000" dirty="0"/>
                  <a:t> on all variables as before. Then, generate samples from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𝑄</m:t>
                        </m:r>
                      </m:e>
                      <m:sub>
                        <m:r>
                          <a:rPr lang="en-US" sz="3000" b="0" i="1" smtClean="0">
                            <a:latin typeface="Cambria Math" panose="02040503050406030204" pitchFamily="18" charset="0"/>
                          </a:rPr>
                          <m:t>0</m:t>
                        </m:r>
                      </m:sub>
                    </m:sSub>
                  </m:oMath>
                </a14:m>
                <a:r>
                  <a:rPr lang="en-IN" sz="3000" dirty="0"/>
                  <a:t> but retain only the </a:t>
                </a:r>
                <a14:m>
                  <m:oMath xmlns:m="http://schemas.openxmlformats.org/officeDocument/2006/math">
                    <m:r>
                      <a:rPr lang="en-US" sz="3000" b="0" i="1" smtClean="0">
                        <a:latin typeface="Cambria Math" panose="02040503050406030204" pitchFamily="18" charset="0"/>
                      </a:rPr>
                      <m:t>𝑆</m:t>
                    </m:r>
                  </m:oMath>
                </a14:m>
                <a:r>
                  <a:rPr lang="en-IN" sz="3000" dirty="0"/>
                  <a:t> part. </a:t>
                </a:r>
                <a:r>
                  <a:rPr lang="en-IN" sz="3000" b="1" dirty="0"/>
                  <a:t>Guarantee</a:t>
                </a:r>
                <a:r>
                  <a:rPr lang="en-IN" sz="3000" dirty="0"/>
                  <a:t>: If </a:t>
                </a:r>
                <a14:m>
                  <m:oMath xmlns:m="http://schemas.openxmlformats.org/officeDocument/2006/math">
                    <m:r>
                      <a:rPr lang="en-US" sz="3000" b="0" i="1" smtClean="0">
                        <a:latin typeface="Cambria Math" panose="02040503050406030204" pitchFamily="18" charset="0"/>
                      </a:rPr>
                      <m:t>𝐾𝐿</m:t>
                    </m:r>
                    <m:r>
                      <a:rPr lang="en-US" sz="3000" b="0" i="1" smtClean="0">
                        <a:latin typeface="Cambria Math" panose="02040503050406030204" pitchFamily="18" charset="0"/>
                      </a:rPr>
                      <m:t>(</m:t>
                    </m:r>
                    <m:r>
                      <a:rPr lang="en-US" sz="3000" b="0" i="1" smtClean="0">
                        <a:latin typeface="Cambria Math" panose="02040503050406030204" pitchFamily="18" charset="0"/>
                      </a:rPr>
                      <m:t>𝑃</m:t>
                    </m:r>
                    <m:r>
                      <a:rPr lang="en-US" sz="3000" b="0" i="1" smtClean="0">
                        <a:latin typeface="Cambria Math" panose="02040503050406030204" pitchFamily="18" charset="0"/>
                      </a:rPr>
                      <m:t> </m:t>
                    </m:r>
                    <m:d>
                      <m:dPr>
                        <m:begChr m:val="‖"/>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𝑄</m:t>
                            </m:r>
                          </m:e>
                          <m:sub>
                            <m:r>
                              <a:rPr lang="en-US" sz="3000" b="0" i="1" smtClean="0">
                                <a:latin typeface="Cambria Math" panose="02040503050406030204" pitchFamily="18" charset="0"/>
                              </a:rPr>
                              <m:t>0</m:t>
                            </m:r>
                          </m:sub>
                        </m:sSub>
                      </m:e>
                    </m:d>
                    <m:r>
                      <a:rPr lang="en-US" sz="3000" b="0" i="1" smtClean="0">
                        <a:latin typeface="Cambria Math" panose="02040503050406030204" pitchFamily="18" charset="0"/>
                      </a:rPr>
                      <m:t>≤</m:t>
                    </m:r>
                    <m:r>
                      <a:rPr lang="en-US" sz="3000" b="0" i="1" smtClean="0">
                        <a:latin typeface="Cambria Math" panose="02040503050406030204" pitchFamily="18" charset="0"/>
                      </a:rPr>
                      <m:t>𝜖</m:t>
                    </m:r>
                  </m:oMath>
                </a14:m>
                <a:r>
                  <a:rPr lang="en-IN" sz="3000" dirty="0"/>
                  <a:t>, </a:t>
                </a:r>
                <a14:m>
                  <m:oMath xmlns:m="http://schemas.openxmlformats.org/officeDocument/2006/math">
                    <m:r>
                      <a:rPr lang="en-US" sz="3000" b="0" i="1" smtClean="0">
                        <a:latin typeface="Cambria Math" panose="02040503050406030204" pitchFamily="18" charset="0"/>
                      </a:rPr>
                      <m:t>𝑇𝑉</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𝑃</m:t>
                        </m:r>
                        <m:sSub>
                          <m:sSubPr>
                            <m:ctrlPr>
                              <a:rPr lang="en-US" sz="3000" b="0" i="1" smtClean="0">
                                <a:latin typeface="Cambria Math" panose="02040503050406030204" pitchFamily="18" charset="0"/>
                              </a:rPr>
                            </m:ctrlPr>
                          </m:sSubPr>
                          <m:e>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m:t>
                                </m:r>
                              </m:e>
                            </m:d>
                          </m:e>
                          <m:sub>
                            <m:r>
                              <a:rPr lang="en-US" sz="3000" b="0" i="1" smtClean="0">
                                <a:latin typeface="Cambria Math" panose="02040503050406030204" pitchFamily="18" charset="0"/>
                              </a:rPr>
                              <m:t>𝑆</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𝑄</m:t>
                            </m:r>
                          </m:e>
                          <m:sub>
                            <m:r>
                              <a:rPr lang="en-US" sz="3000" b="0" i="1" smtClean="0">
                                <a:latin typeface="Cambria Math" panose="02040503050406030204" pitchFamily="18" charset="0"/>
                              </a:rPr>
                              <m:t>0</m:t>
                            </m:r>
                          </m:sub>
                        </m:sSub>
                        <m:sSub>
                          <m:sSubPr>
                            <m:ctrlPr>
                              <a:rPr lang="en-US" sz="3000" b="0" i="1" smtClean="0">
                                <a:latin typeface="Cambria Math" panose="02040503050406030204" pitchFamily="18" charset="0"/>
                              </a:rPr>
                            </m:ctrlPr>
                          </m:sSubPr>
                          <m:e>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m:t>
                                </m:r>
                              </m:e>
                            </m:d>
                          </m:e>
                          <m:sub>
                            <m:r>
                              <a:rPr lang="en-US" sz="3000" b="0" i="1" smtClean="0">
                                <a:latin typeface="Cambria Math" panose="02040503050406030204" pitchFamily="18" charset="0"/>
                              </a:rPr>
                              <m:t>𝑆</m:t>
                            </m:r>
                          </m:sub>
                        </m:sSub>
                      </m:e>
                    </m:d>
                    <m:r>
                      <a:rPr lang="en-US" sz="3000" b="0" i="1" smtClean="0">
                        <a:latin typeface="Cambria Math" panose="02040503050406030204" pitchFamily="18" charset="0"/>
                      </a:rPr>
                      <m:t>≤</m:t>
                    </m:r>
                    <m:rad>
                      <m:radPr>
                        <m:degHide m:val="on"/>
                        <m:ctrlPr>
                          <a:rPr lang="en-US" sz="3000" b="0" i="1" smtClean="0">
                            <a:latin typeface="Cambria Math" panose="02040503050406030204" pitchFamily="18" charset="0"/>
                          </a:rPr>
                        </m:ctrlPr>
                      </m:radPr>
                      <m:deg/>
                      <m:e>
                        <m:r>
                          <a:rPr lang="en-US" sz="3000" b="0" i="1" smtClean="0">
                            <a:latin typeface="Cambria Math" panose="02040503050406030204" pitchFamily="18" charset="0"/>
                          </a:rPr>
                          <m:t>2</m:t>
                        </m:r>
                        <m:r>
                          <a:rPr lang="en-US" sz="3000" b="0" i="1" smtClean="0">
                            <a:latin typeface="Cambria Math" panose="02040503050406030204" pitchFamily="18" charset="0"/>
                          </a:rPr>
                          <m:t>𝜖</m:t>
                        </m:r>
                      </m:e>
                    </m:rad>
                  </m:oMath>
                </a14:m>
                <a:r>
                  <a:rPr lang="en-IN" sz="3000" dirty="0"/>
                  <a:t>.</a:t>
                </a:r>
              </a:p>
              <a:p>
                <a:pPr marL="285750" indent="-285750">
                  <a:buFont typeface="Arial" panose="020B0604020202020204" pitchFamily="34" charset="0"/>
                  <a:buChar char="•"/>
                </a:pPr>
                <a:endParaRPr lang="en-IN" sz="3000" dirty="0"/>
              </a:p>
              <a:p>
                <a:pPr marL="285750" indent="-285750">
                  <a:buFont typeface="Arial" panose="020B0604020202020204" pitchFamily="34" charset="0"/>
                  <a:buChar char="•"/>
                </a:pPr>
                <a:r>
                  <a:rPr lang="en-IN" sz="3000" dirty="0"/>
                  <a:t>Learning an evaluator is hard! The graph isomorphism problem reduces to it (</a:t>
                </a:r>
                <a:r>
                  <a:rPr lang="en-IN" sz="3000" b="1" dirty="0"/>
                  <a:t>B.-</a:t>
                </a:r>
                <a:r>
                  <a:rPr lang="en-IN" sz="3000" b="1" dirty="0" err="1"/>
                  <a:t>Gayen</a:t>
                </a:r>
                <a:r>
                  <a:rPr lang="en-IN" sz="3000" b="1" dirty="0"/>
                  <a:t>-Kandasamy-</a:t>
                </a:r>
                <a:r>
                  <a:rPr lang="en-IN" sz="3000" b="1" dirty="0" err="1"/>
                  <a:t>Vinodchandran</a:t>
                </a:r>
                <a:r>
                  <a:rPr lang="en-IN" sz="3000" b="1" dirty="0"/>
                  <a:t> AISTATS‘22</a:t>
                </a:r>
                <a:r>
                  <a:rPr lang="en-IN" sz="3000" dirty="0"/>
                  <a:t>).</a:t>
                </a:r>
              </a:p>
            </p:txBody>
          </p:sp>
        </mc:Choice>
        <mc:Fallback xmlns="">
          <p:sp>
            <p:nvSpPr>
              <p:cNvPr id="4" name="TextBox 3">
                <a:extLst>
                  <a:ext uri="{FF2B5EF4-FFF2-40B4-BE49-F238E27FC236}">
                    <a16:creationId xmlns:a16="http://schemas.microsoft.com/office/drawing/2014/main" id="{6CDA4437-61A4-4867-9510-0154CBC48082}"/>
                  </a:ext>
                </a:extLst>
              </p:cNvPr>
              <p:cNvSpPr txBox="1">
                <a:spLocks noRot="1" noChangeAspect="1" noMove="1" noResize="1" noEditPoints="1" noAdjustHandles="1" noChangeArrowheads="1" noChangeShapeType="1" noTextEdit="1"/>
              </p:cNvSpPr>
              <p:nvPr/>
            </p:nvSpPr>
            <p:spPr>
              <a:xfrm>
                <a:off x="595281" y="3596227"/>
                <a:ext cx="11001438" cy="2905860"/>
              </a:xfrm>
              <a:prstGeom prst="rect">
                <a:avLst/>
              </a:prstGeom>
              <a:blipFill>
                <a:blip r:embed="rId9"/>
                <a:stretch>
                  <a:fillRect l="-1164" t="-2516" r="-721" b="-5660"/>
                </a:stretch>
              </a:blipFill>
            </p:spPr>
            <p:txBody>
              <a:bodyPr/>
              <a:lstStyle/>
              <a:p>
                <a:r>
                  <a:rPr lang="en-IN">
                    <a:noFill/>
                  </a:rPr>
                  <a:t> </a:t>
                </a:r>
              </a:p>
            </p:txBody>
          </p:sp>
        </mc:Fallback>
      </mc:AlternateContent>
      <p:sp>
        <p:nvSpPr>
          <p:cNvPr id="14" name="Explosion: 8 Points 13">
            <a:extLst>
              <a:ext uri="{FF2B5EF4-FFF2-40B4-BE49-F238E27FC236}">
                <a16:creationId xmlns:a16="http://schemas.microsoft.com/office/drawing/2014/main" id="{321B11FC-E22F-41B1-80BD-072228BE7DBF}"/>
              </a:ext>
            </a:extLst>
          </p:cNvPr>
          <p:cNvSpPr/>
          <p:nvPr/>
        </p:nvSpPr>
        <p:spPr>
          <a:xfrm>
            <a:off x="6386220" y="4904284"/>
            <a:ext cx="5014873" cy="2065209"/>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OPEN: What is the true complexity?</a:t>
            </a:r>
            <a:endParaRPr lang="en-IN" sz="2400" dirty="0"/>
          </a:p>
        </p:txBody>
      </p:sp>
    </p:spTree>
    <p:extLst>
      <p:ext uri="{BB962C8B-B14F-4D97-AF65-F5344CB8AC3E}">
        <p14:creationId xmlns:p14="http://schemas.microsoft.com/office/powerpoint/2010/main" val="43245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032042-914C-42E5-8D39-4B50E56A61CE}"/>
              </a:ext>
            </a:extLst>
          </p:cNvPr>
          <p:cNvSpPr txBox="1"/>
          <p:nvPr/>
        </p:nvSpPr>
        <p:spPr>
          <a:xfrm>
            <a:off x="777790" y="396250"/>
            <a:ext cx="4328124" cy="677108"/>
          </a:xfrm>
          <a:prstGeom prst="rect">
            <a:avLst/>
          </a:prstGeom>
          <a:noFill/>
        </p:spPr>
        <p:txBody>
          <a:bodyPr wrap="square" rtlCol="0">
            <a:spAutoFit/>
          </a:bodyPr>
          <a:lstStyle/>
          <a:p>
            <a:r>
              <a:rPr lang="en-US" sz="3800" b="1" dirty="0"/>
              <a:t>Problems</a:t>
            </a:r>
            <a:endParaRPr lang="en-IN" sz="3800" b="1" dirty="0"/>
          </a:p>
        </p:txBody>
      </p:sp>
      <p:sp>
        <p:nvSpPr>
          <p:cNvPr id="8" name="TextBox 7">
            <a:extLst>
              <a:ext uri="{FF2B5EF4-FFF2-40B4-BE49-F238E27FC236}">
                <a16:creationId xmlns:a16="http://schemas.microsoft.com/office/drawing/2014/main" id="{56645C39-F1B6-4875-AB39-DD4F937D2E6C}"/>
              </a:ext>
            </a:extLst>
          </p:cNvPr>
          <p:cNvSpPr txBox="1"/>
          <p:nvPr/>
        </p:nvSpPr>
        <p:spPr>
          <a:xfrm>
            <a:off x="1042252" y="1852325"/>
            <a:ext cx="5206148" cy="3600986"/>
          </a:xfrm>
          <a:prstGeom prst="rect">
            <a:avLst/>
          </a:prstGeom>
          <a:solidFill>
            <a:schemeClr val="accent5">
              <a:lumMod val="20000"/>
              <a:lumOff val="80000"/>
            </a:schemeClr>
          </a:solidFill>
        </p:spPr>
        <p:txBody>
          <a:bodyPr wrap="square" rtlCol="0">
            <a:spAutoFit/>
          </a:bodyPr>
          <a:lstStyle/>
          <a:p>
            <a:r>
              <a:rPr lang="en-US" sz="2800" b="1" dirty="0"/>
              <a:t>Statistical/Causal </a:t>
            </a:r>
            <a:r>
              <a:rPr lang="en-US" sz="2800" b="1" i="1" dirty="0"/>
              <a:t>Estimation</a:t>
            </a:r>
            <a:r>
              <a:rPr lang="en-US" sz="2800" b="1" dirty="0"/>
              <a:t> (diagram known)</a:t>
            </a:r>
          </a:p>
          <a:p>
            <a:endParaRPr lang="en-US" sz="2800" b="1" dirty="0"/>
          </a:p>
          <a:p>
            <a:pPr marL="457200" indent="-457200">
              <a:buFont typeface="Arial" panose="020B0604020202020204" pitchFamily="34" charset="0"/>
              <a:buChar char="•"/>
            </a:pPr>
            <a:r>
              <a:rPr lang="en-US" sz="2400" dirty="0"/>
              <a:t>Distribution learning (observational or post-treatment)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Distance estimation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validity of parameters</a:t>
            </a:r>
          </a:p>
        </p:txBody>
      </p:sp>
      <p:sp>
        <p:nvSpPr>
          <p:cNvPr id="10" name="TextBox 9">
            <a:extLst>
              <a:ext uri="{FF2B5EF4-FFF2-40B4-BE49-F238E27FC236}">
                <a16:creationId xmlns:a16="http://schemas.microsoft.com/office/drawing/2014/main" id="{F74DBC63-66B0-4714-9116-5190DD8583BE}"/>
              </a:ext>
            </a:extLst>
          </p:cNvPr>
          <p:cNvSpPr txBox="1"/>
          <p:nvPr/>
        </p:nvSpPr>
        <p:spPr>
          <a:xfrm>
            <a:off x="6248399" y="1852325"/>
            <a:ext cx="5337065" cy="3600986"/>
          </a:xfrm>
          <a:prstGeom prst="rect">
            <a:avLst/>
          </a:prstGeom>
          <a:solidFill>
            <a:schemeClr val="accent6">
              <a:lumMod val="20000"/>
              <a:lumOff val="80000"/>
            </a:schemeClr>
          </a:solidFill>
        </p:spPr>
        <p:txBody>
          <a:bodyPr wrap="square" rtlCol="0">
            <a:spAutoFit/>
          </a:bodyPr>
          <a:lstStyle/>
          <a:p>
            <a:r>
              <a:rPr lang="en-US" sz="2800" b="1" dirty="0"/>
              <a:t>Statistical/Causal </a:t>
            </a:r>
            <a:r>
              <a:rPr lang="en-US" sz="2800" b="1" i="1" dirty="0"/>
              <a:t>Discovery</a:t>
            </a:r>
            <a:r>
              <a:rPr lang="en-US" sz="2800" b="1" dirty="0"/>
              <a:t> (diagram unknown)</a:t>
            </a:r>
          </a:p>
          <a:p>
            <a:endParaRPr lang="en-US" sz="2800" b="1" dirty="0"/>
          </a:p>
          <a:p>
            <a:pPr marL="457200" indent="-457200">
              <a:buFont typeface="Arial" panose="020B0604020202020204" pitchFamily="34" charset="0"/>
              <a:buChar char="•"/>
            </a:pPr>
            <a:r>
              <a:rPr lang="en-US" sz="2400" dirty="0"/>
              <a:t>Structure learning from observational and possibly interventional data</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structure</a:t>
            </a:r>
          </a:p>
          <a:p>
            <a:endParaRPr lang="en-US" sz="2400" dirty="0"/>
          </a:p>
          <a:p>
            <a:pPr marL="457200" indent="-457200">
              <a:buFont typeface="Arial" panose="020B0604020202020204" pitchFamily="34" charset="0"/>
              <a:buChar char="•"/>
            </a:pPr>
            <a:endParaRPr lang="en-US" sz="2400" dirty="0"/>
          </a:p>
        </p:txBody>
      </p:sp>
      <p:cxnSp>
        <p:nvCxnSpPr>
          <p:cNvPr id="11" name="Straight Connector 10">
            <a:extLst>
              <a:ext uri="{FF2B5EF4-FFF2-40B4-BE49-F238E27FC236}">
                <a16:creationId xmlns:a16="http://schemas.microsoft.com/office/drawing/2014/main" id="{A356CF3F-E88A-4A07-865D-AD4ECCA21D02}"/>
              </a:ext>
            </a:extLst>
          </p:cNvPr>
          <p:cNvCxnSpPr>
            <a:cxnSpLocks/>
          </p:cNvCxnSpPr>
          <p:nvPr/>
        </p:nvCxnSpPr>
        <p:spPr>
          <a:xfrm flipH="1">
            <a:off x="6248399" y="1852325"/>
            <a:ext cx="1" cy="360098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997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07A5C-36FD-4BF7-BC1E-B683708191D0}"/>
              </a:ext>
            </a:extLst>
          </p:cNvPr>
          <p:cNvSpPr>
            <a:spLocks noGrp="1"/>
          </p:cNvSpPr>
          <p:nvPr>
            <p:ph idx="1"/>
          </p:nvPr>
        </p:nvSpPr>
        <p:spPr>
          <a:xfrm>
            <a:off x="303215" y="1567873"/>
            <a:ext cx="6613085" cy="5066129"/>
          </a:xfrm>
        </p:spPr>
        <p:txBody>
          <a:bodyPr>
            <a:normAutofit/>
          </a:bodyPr>
          <a:lstStyle/>
          <a:p>
            <a:r>
              <a:rPr lang="en-US" sz="3000" dirty="0"/>
              <a:t>There can be different Bayes nets yielding the same observable distribution. </a:t>
            </a:r>
          </a:p>
          <a:p>
            <a:endParaRPr lang="en-US" sz="3000" dirty="0"/>
          </a:p>
          <a:p>
            <a:r>
              <a:rPr lang="en-US" sz="3000" dirty="0"/>
              <a:t>Even more ambiguity if distributions can be approximately equal.</a:t>
            </a:r>
          </a:p>
          <a:p>
            <a:endParaRPr lang="en-US" sz="3000" dirty="0"/>
          </a:p>
          <a:p>
            <a:r>
              <a:rPr lang="en-US" sz="3000" dirty="0"/>
              <a:t>Can we test such approximate equivalence efficiently?</a:t>
            </a:r>
            <a:endParaRPr lang="en-IN" sz="3000" dirty="0"/>
          </a:p>
        </p:txBody>
      </p:sp>
      <p:sp>
        <p:nvSpPr>
          <p:cNvPr id="6" name="TextBox 5">
            <a:extLst>
              <a:ext uri="{FF2B5EF4-FFF2-40B4-BE49-F238E27FC236}">
                <a16:creationId xmlns:a16="http://schemas.microsoft.com/office/drawing/2014/main" id="{1F149BD1-F3BA-4B3C-A5B3-6B5A0A25D6B3}"/>
              </a:ext>
            </a:extLst>
          </p:cNvPr>
          <p:cNvSpPr txBox="1"/>
          <p:nvPr/>
        </p:nvSpPr>
        <p:spPr>
          <a:xfrm>
            <a:off x="777790" y="396250"/>
            <a:ext cx="7212470" cy="677108"/>
          </a:xfrm>
          <a:prstGeom prst="rect">
            <a:avLst/>
          </a:prstGeom>
          <a:noFill/>
        </p:spPr>
        <p:txBody>
          <a:bodyPr wrap="square" rtlCol="0">
            <a:spAutoFit/>
          </a:bodyPr>
          <a:lstStyle/>
          <a:p>
            <a:r>
              <a:rPr lang="en-US" sz="3800" b="1" dirty="0"/>
              <a:t>Approximate Model Equivalence</a:t>
            </a:r>
            <a:endParaRPr lang="en-IN" sz="3800" b="1" dirty="0"/>
          </a:p>
        </p:txBody>
      </p:sp>
      <p:pic>
        <p:nvPicPr>
          <p:cNvPr id="1026" name="Picture 2" descr="The Markov equivalence classes for all directed acyclic graphs over... |  Download Scientific Diagram">
            <a:extLst>
              <a:ext uri="{FF2B5EF4-FFF2-40B4-BE49-F238E27FC236}">
                <a16:creationId xmlns:a16="http://schemas.microsoft.com/office/drawing/2014/main" id="{F4BAD376-83A5-4D29-A075-19CEC8676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8043" y="2463862"/>
            <a:ext cx="4655910" cy="2893550"/>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6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BBDE09-1DC7-404B-9DAC-F9EC55BDE11C}"/>
                  </a:ext>
                </a:extLst>
              </p:cNvPr>
              <p:cNvSpPr txBox="1"/>
              <p:nvPr/>
            </p:nvSpPr>
            <p:spPr>
              <a:xfrm>
                <a:off x="650512" y="392755"/>
                <a:ext cx="5363662" cy="1633781"/>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Input</a:t>
                </a:r>
                <a:r>
                  <a:rPr lang="en-IN" sz="2400" dirty="0"/>
                  <a:t>: </a:t>
                </a:r>
                <a:r>
                  <a:rPr lang="en-US" sz="2400" dirty="0"/>
                  <a:t>Descriptions of two distributions </a:t>
                </a:r>
                <a14:m>
                  <m:oMath xmlns:m="http://schemas.openxmlformats.org/officeDocument/2006/math">
                    <m:r>
                      <a:rPr lang="en-US" sz="2400" b="0" i="1" smtClean="0">
                        <a:latin typeface="Cambria Math" panose="02040503050406030204" pitchFamily="18" charset="0"/>
                      </a:rPr>
                      <m:t>𝑃</m:t>
                    </m:r>
                  </m:oMath>
                </a14:m>
                <a:r>
                  <a:rPr lang="en-IN" sz="2400" dirty="0"/>
                  <a:t> and </a:t>
                </a:r>
                <a14:m>
                  <m:oMath xmlns:m="http://schemas.openxmlformats.org/officeDocument/2006/math">
                    <m:r>
                      <a:rPr lang="en-US" sz="2400" b="0" i="1" smtClean="0">
                        <a:latin typeface="Cambria Math" panose="02040503050406030204" pitchFamily="18" charset="0"/>
                      </a:rPr>
                      <m:t>𝑄</m:t>
                    </m:r>
                  </m:oMath>
                </a14:m>
                <a:r>
                  <a:rPr lang="en-IN" sz="2400" dirty="0"/>
                  <a:t> as Bayes nets.</a:t>
                </a:r>
              </a:p>
              <a:p>
                <a:r>
                  <a:rPr lang="en-IN" sz="2400" b="1" dirty="0"/>
                  <a:t>Output</a:t>
                </a:r>
                <a:r>
                  <a:rPr lang="en-IN" sz="2400" dirty="0"/>
                  <a:t>: </a:t>
                </a:r>
                <a:r>
                  <a:rPr lang="en-US" sz="2400" dirty="0"/>
                  <a:t>Compute </a:t>
                </a:r>
                <a14:m>
                  <m:oMath xmlns:m="http://schemas.openxmlformats.org/officeDocument/2006/math">
                    <m:r>
                      <a:rPr lang="en-US" sz="2400" b="0" i="1" smtClean="0">
                        <a:latin typeface="Cambria Math" panose="02040503050406030204" pitchFamily="18" charset="0"/>
                      </a:rPr>
                      <m:t>𝑇𝑉</m:t>
                    </m:r>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𝑄</m:t>
                    </m:r>
                    <m:r>
                      <a:rPr lang="en-US" sz="2400" b="0" i="1" smtClean="0">
                        <a:latin typeface="Cambria Math" panose="02040503050406030204" pitchFamily="18" charset="0"/>
                      </a:rPr>
                      <m:t>)</m:t>
                    </m:r>
                  </m:oMath>
                </a14:m>
                <a:r>
                  <a:rPr lang="en-IN" sz="2400" dirty="0"/>
                  <a:t>.</a:t>
                </a:r>
              </a:p>
            </p:txBody>
          </p:sp>
        </mc:Choice>
        <mc:Fallback xmlns="">
          <p:sp>
            <p:nvSpPr>
              <p:cNvPr id="4" name="TextBox 3">
                <a:extLst>
                  <a:ext uri="{FF2B5EF4-FFF2-40B4-BE49-F238E27FC236}">
                    <a16:creationId xmlns:a16="http://schemas.microsoft.com/office/drawing/2014/main" id="{8ABBDE09-1DC7-404B-9DAC-F9EC55BDE11C}"/>
                  </a:ext>
                </a:extLst>
              </p:cNvPr>
              <p:cNvSpPr txBox="1">
                <a:spLocks noRot="1" noChangeAspect="1" noMove="1" noResize="1" noEditPoints="1" noAdjustHandles="1" noChangeArrowheads="1" noChangeShapeType="1" noTextEdit="1"/>
              </p:cNvSpPr>
              <p:nvPr/>
            </p:nvSpPr>
            <p:spPr>
              <a:xfrm>
                <a:off x="650512" y="392755"/>
                <a:ext cx="5363662" cy="1633781"/>
              </a:xfrm>
              <a:prstGeom prst="rect">
                <a:avLst/>
              </a:prstGeom>
              <a:blipFill>
                <a:blip r:embed="rId2"/>
                <a:stretch>
                  <a:fillRect l="-1818" b="-7463"/>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FB759A9D-DBDE-4545-B683-C604F906CD2C}"/>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B30689CC-FFDD-46F6-8B6E-7A7987B8DDDE}"/>
                  </a:ext>
                </a:extLst>
              </p:cNvPr>
              <p:cNvSpPr/>
              <p:nvPr/>
            </p:nvSpPr>
            <p:spPr>
              <a:xfrm>
                <a:off x="6245336" y="889852"/>
                <a:ext cx="2450670" cy="1411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latin typeface="Cambria Math" panose="02040503050406030204" pitchFamily="18" charset="0"/>
                        </a:rPr>
                        <m:t>𝑃</m:t>
                      </m:r>
                    </m:oMath>
                  </m:oMathPara>
                </a14:m>
                <a:endParaRPr lang="en-IN" sz="4000" dirty="0"/>
              </a:p>
            </p:txBody>
          </p:sp>
        </mc:Choice>
        <mc:Fallback xmlns="">
          <p:sp>
            <p:nvSpPr>
              <p:cNvPr id="6" name="Oval 5">
                <a:extLst>
                  <a:ext uri="{FF2B5EF4-FFF2-40B4-BE49-F238E27FC236}">
                    <a16:creationId xmlns:a16="http://schemas.microsoft.com/office/drawing/2014/main" id="{B30689CC-FFDD-46F6-8B6E-7A7987B8DDDE}"/>
                  </a:ext>
                </a:extLst>
              </p:cNvPr>
              <p:cNvSpPr>
                <a:spLocks noRot="1" noChangeAspect="1" noMove="1" noResize="1" noEditPoints="1" noAdjustHandles="1" noChangeArrowheads="1" noChangeShapeType="1" noTextEdit="1"/>
              </p:cNvSpPr>
              <p:nvPr/>
            </p:nvSpPr>
            <p:spPr>
              <a:xfrm>
                <a:off x="6245336" y="889852"/>
                <a:ext cx="2450670" cy="141149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F8093FEB-61AC-4DB1-BB9B-977DC3247FBC}"/>
                  </a:ext>
                </a:extLst>
              </p:cNvPr>
              <p:cNvSpPr/>
              <p:nvPr/>
            </p:nvSpPr>
            <p:spPr>
              <a:xfrm>
                <a:off x="9226853" y="889852"/>
                <a:ext cx="2450670" cy="141149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𝑄</m:t>
                      </m:r>
                    </m:oMath>
                  </m:oMathPara>
                </a14:m>
                <a:endParaRPr lang="en-IN" sz="4000" dirty="0"/>
              </a:p>
            </p:txBody>
          </p:sp>
        </mc:Choice>
        <mc:Fallback xmlns="">
          <p:sp>
            <p:nvSpPr>
              <p:cNvPr id="7" name="Oval 6">
                <a:extLst>
                  <a:ext uri="{FF2B5EF4-FFF2-40B4-BE49-F238E27FC236}">
                    <a16:creationId xmlns:a16="http://schemas.microsoft.com/office/drawing/2014/main" id="{F8093FEB-61AC-4DB1-BB9B-977DC3247FBC}"/>
                  </a:ext>
                </a:extLst>
              </p:cNvPr>
              <p:cNvSpPr>
                <a:spLocks noRot="1" noChangeAspect="1" noMove="1" noResize="1" noEditPoints="1" noAdjustHandles="1" noChangeArrowheads="1" noChangeShapeType="1" noTextEdit="1"/>
              </p:cNvSpPr>
              <p:nvPr/>
            </p:nvSpPr>
            <p:spPr>
              <a:xfrm>
                <a:off x="9226853" y="889852"/>
                <a:ext cx="2450670" cy="141149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6FD63C-E67A-4267-92F6-6B7E7A7C5D82}"/>
                  </a:ext>
                </a:extLst>
              </p:cNvPr>
              <p:cNvSpPr txBox="1"/>
              <p:nvPr/>
            </p:nvSpPr>
            <p:spPr>
              <a:xfrm>
                <a:off x="650512" y="3033446"/>
                <a:ext cx="10929841" cy="1477328"/>
              </a:xfrm>
              <a:prstGeom prst="rect">
                <a:avLst/>
              </a:prstGeom>
              <a:solidFill>
                <a:schemeClr val="accent4">
                  <a:lumMod val="20000"/>
                  <a:lumOff val="80000"/>
                </a:schemeClr>
              </a:solidFill>
              <a:ln>
                <a:solidFill>
                  <a:schemeClr val="tx1"/>
                </a:solidFill>
              </a:ln>
            </p:spPr>
            <p:txBody>
              <a:bodyPr wrap="square" rtlCol="0">
                <a:spAutoFit/>
              </a:bodyPr>
              <a:lstStyle/>
              <a:p>
                <a:r>
                  <a:rPr lang="en-US" sz="3000" b="1" dirty="0"/>
                  <a:t>Theorem (B.-</a:t>
                </a:r>
                <a:r>
                  <a:rPr lang="en-US" sz="3000" b="1" dirty="0" err="1"/>
                  <a:t>Gayen</a:t>
                </a:r>
                <a:r>
                  <a:rPr lang="en-US" sz="3000" b="1" dirty="0"/>
                  <a:t>-</a:t>
                </a:r>
                <a:r>
                  <a:rPr lang="en-US" sz="3000" b="1" dirty="0" err="1"/>
                  <a:t>Meel</a:t>
                </a:r>
                <a:r>
                  <a:rPr lang="en-US" sz="3000" b="1" dirty="0"/>
                  <a:t>-</a:t>
                </a:r>
                <a:r>
                  <a:rPr lang="en-US" sz="3000" b="1" dirty="0" err="1"/>
                  <a:t>Myrisiotis</a:t>
                </a:r>
                <a:r>
                  <a:rPr lang="en-US" sz="3000" b="1" dirty="0"/>
                  <a:t>-Pavan-</a:t>
                </a:r>
                <a:r>
                  <a:rPr lang="en-US" sz="3000" b="1" dirty="0" err="1"/>
                  <a:t>Vinodchandran</a:t>
                </a:r>
                <a:r>
                  <a:rPr lang="en-US" sz="3000" b="1" dirty="0"/>
                  <a:t> ’22+)</a:t>
                </a:r>
                <a:r>
                  <a:rPr lang="en-US" sz="3000" dirty="0"/>
                  <a:t>: Deciding whether </a:t>
                </a:r>
                <a14:m>
                  <m:oMath xmlns:m="http://schemas.openxmlformats.org/officeDocument/2006/math">
                    <m:r>
                      <a:rPr lang="en-US" sz="3000" b="0" i="1" smtClean="0">
                        <a:latin typeface="Cambria Math" panose="02040503050406030204" pitchFamily="18" charset="0"/>
                      </a:rPr>
                      <m:t>𝑇𝑉</m:t>
                    </m:r>
                    <m:r>
                      <a:rPr lang="en-US" sz="3000" b="0" i="1" smtClean="0">
                        <a:latin typeface="Cambria Math" panose="02040503050406030204" pitchFamily="18" charset="0"/>
                      </a:rPr>
                      <m:t>(</m:t>
                    </m:r>
                    <m:r>
                      <a:rPr lang="en-US" sz="3000" b="0" i="1" smtClean="0">
                        <a:latin typeface="Cambria Math" panose="02040503050406030204" pitchFamily="18" charset="0"/>
                      </a:rPr>
                      <m:t>𝑃</m:t>
                    </m:r>
                    <m:r>
                      <a:rPr lang="en-US" sz="3000" b="0" i="1" smtClean="0">
                        <a:latin typeface="Cambria Math" panose="02040503050406030204" pitchFamily="18" charset="0"/>
                      </a:rPr>
                      <m:t>,</m:t>
                    </m:r>
                    <m:r>
                      <a:rPr lang="en-US" sz="3000" b="0" i="1" smtClean="0">
                        <a:latin typeface="Cambria Math" panose="02040503050406030204" pitchFamily="18" charset="0"/>
                      </a:rPr>
                      <m:t>𝑄</m:t>
                    </m:r>
                    <m:r>
                      <a:rPr lang="en-US" sz="3000" b="0" i="1" smtClean="0">
                        <a:latin typeface="Cambria Math" panose="02040503050406030204" pitchFamily="18" charset="0"/>
                      </a:rPr>
                      <m:t>)</m:t>
                    </m:r>
                  </m:oMath>
                </a14:m>
                <a:r>
                  <a:rPr lang="en-IN" sz="3000" dirty="0"/>
                  <a:t> </a:t>
                </a:r>
                <a:r>
                  <a:rPr lang="en-US" sz="3000" dirty="0"/>
                  <a:t>equals zero or not is NP-hard for Bayes nets </a:t>
                </a:r>
                <a14:m>
                  <m:oMath xmlns:m="http://schemas.openxmlformats.org/officeDocument/2006/math">
                    <m:r>
                      <a:rPr lang="en-US" sz="3000" b="0" i="1" smtClean="0">
                        <a:latin typeface="Cambria Math" panose="02040503050406030204" pitchFamily="18" charset="0"/>
                      </a:rPr>
                      <m:t>𝑃</m:t>
                    </m:r>
                  </m:oMath>
                </a14:m>
                <a:r>
                  <a:rPr lang="en-IN" sz="3000" dirty="0"/>
                  <a:t> and </a:t>
                </a:r>
                <a14:m>
                  <m:oMath xmlns:m="http://schemas.openxmlformats.org/officeDocument/2006/math">
                    <m:r>
                      <a:rPr lang="en-US" sz="3000" b="0" i="1" smtClean="0">
                        <a:latin typeface="Cambria Math" panose="02040503050406030204" pitchFamily="18" charset="0"/>
                      </a:rPr>
                      <m:t>𝑄</m:t>
                    </m:r>
                  </m:oMath>
                </a14:m>
                <a:r>
                  <a:rPr lang="en-IN" sz="3000" dirty="0"/>
                  <a:t> of in-degree 2.</a:t>
                </a:r>
              </a:p>
            </p:txBody>
          </p:sp>
        </mc:Choice>
        <mc:Fallback xmlns="">
          <p:sp>
            <p:nvSpPr>
              <p:cNvPr id="10" name="TextBox 9">
                <a:extLst>
                  <a:ext uri="{FF2B5EF4-FFF2-40B4-BE49-F238E27FC236}">
                    <a16:creationId xmlns:a16="http://schemas.microsoft.com/office/drawing/2014/main" id="{196FD63C-E67A-4267-92F6-6B7E7A7C5D82}"/>
                  </a:ext>
                </a:extLst>
              </p:cNvPr>
              <p:cNvSpPr txBox="1">
                <a:spLocks noRot="1" noChangeAspect="1" noMove="1" noResize="1" noEditPoints="1" noAdjustHandles="1" noChangeArrowheads="1" noChangeShapeType="1" noTextEdit="1"/>
              </p:cNvSpPr>
              <p:nvPr/>
            </p:nvSpPr>
            <p:spPr>
              <a:xfrm>
                <a:off x="650512" y="3033446"/>
                <a:ext cx="10929841" cy="1477328"/>
              </a:xfrm>
              <a:prstGeom prst="rect">
                <a:avLst/>
              </a:prstGeom>
              <a:blipFill>
                <a:blip r:embed="rId5"/>
                <a:stretch>
                  <a:fillRect l="-1281" t="-4508" b="-11885"/>
                </a:stretch>
              </a:blipFill>
              <a:ln>
                <a:solidFill>
                  <a:schemeClr val="tx1"/>
                </a:solidFill>
              </a:ln>
            </p:spPr>
            <p:txBody>
              <a:bodyPr/>
              <a:lstStyle/>
              <a:p>
                <a:r>
                  <a:rPr lang="en-IN">
                    <a:noFill/>
                  </a:rPr>
                  <a:t> </a:t>
                </a:r>
              </a:p>
            </p:txBody>
          </p:sp>
        </mc:Fallback>
      </mc:AlternateContent>
      <p:sp>
        <p:nvSpPr>
          <p:cNvPr id="9" name="Thought Bubble: Cloud 8">
            <a:extLst>
              <a:ext uri="{FF2B5EF4-FFF2-40B4-BE49-F238E27FC236}">
                <a16:creationId xmlns:a16="http://schemas.microsoft.com/office/drawing/2014/main" id="{C4BABB5F-B468-4699-8F64-8925B3908006}"/>
              </a:ext>
            </a:extLst>
          </p:cNvPr>
          <p:cNvSpPr/>
          <p:nvPr/>
        </p:nvSpPr>
        <p:spPr>
          <a:xfrm>
            <a:off x="6629851" y="4512161"/>
            <a:ext cx="5194003" cy="1411490"/>
          </a:xfrm>
          <a:prstGeom prst="cloudCallout">
            <a:avLst>
              <a:gd name="adj1" fmla="val -73034"/>
              <a:gd name="adj2" fmla="val -7051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Relative approximation NP-hard</a:t>
            </a:r>
            <a:endParaRPr lang="en-IN" sz="2400" dirty="0">
              <a:solidFill>
                <a:schemeClr val="tx1"/>
              </a:solidFill>
            </a:endParaRPr>
          </a:p>
        </p:txBody>
      </p:sp>
    </p:spTree>
    <p:extLst>
      <p:ext uri="{BB962C8B-B14F-4D97-AF65-F5344CB8AC3E}">
        <p14:creationId xmlns:p14="http://schemas.microsoft.com/office/powerpoint/2010/main" val="2167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BBDE09-1DC7-404B-9DAC-F9EC55BDE11C}"/>
                  </a:ext>
                </a:extLst>
              </p:cNvPr>
              <p:cNvSpPr txBox="1"/>
              <p:nvPr/>
            </p:nvSpPr>
            <p:spPr>
              <a:xfrm>
                <a:off x="650512" y="392755"/>
                <a:ext cx="5363662" cy="1633781"/>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Input</a:t>
                </a:r>
                <a:r>
                  <a:rPr lang="en-IN" sz="2400" dirty="0"/>
                  <a:t>: </a:t>
                </a:r>
                <a:r>
                  <a:rPr lang="en-US" sz="2400" dirty="0"/>
                  <a:t>Descriptions of two distributions </a:t>
                </a:r>
                <a14:m>
                  <m:oMath xmlns:m="http://schemas.openxmlformats.org/officeDocument/2006/math">
                    <m:r>
                      <a:rPr lang="en-US" sz="2400" b="0" i="1" smtClean="0">
                        <a:latin typeface="Cambria Math" panose="02040503050406030204" pitchFamily="18" charset="0"/>
                      </a:rPr>
                      <m:t>𝑃</m:t>
                    </m:r>
                  </m:oMath>
                </a14:m>
                <a:r>
                  <a:rPr lang="en-IN" sz="2400" dirty="0"/>
                  <a:t> and </a:t>
                </a:r>
                <a14:m>
                  <m:oMath xmlns:m="http://schemas.openxmlformats.org/officeDocument/2006/math">
                    <m:r>
                      <a:rPr lang="en-US" sz="2400" b="0" i="1" smtClean="0">
                        <a:latin typeface="Cambria Math" panose="02040503050406030204" pitchFamily="18" charset="0"/>
                      </a:rPr>
                      <m:t>𝑄</m:t>
                    </m:r>
                  </m:oMath>
                </a14:m>
                <a:r>
                  <a:rPr lang="en-IN" sz="2400" dirty="0"/>
                  <a:t> as Bayes nets.</a:t>
                </a:r>
              </a:p>
              <a:p>
                <a:r>
                  <a:rPr lang="en-IN" sz="2400" b="1" dirty="0"/>
                  <a:t>Output</a:t>
                </a:r>
                <a:r>
                  <a:rPr lang="en-IN" sz="2400" dirty="0"/>
                  <a:t>: </a:t>
                </a:r>
                <a:r>
                  <a:rPr lang="en-US" sz="2400" dirty="0"/>
                  <a:t>Compute </a:t>
                </a:r>
                <a14:m>
                  <m:oMath xmlns:m="http://schemas.openxmlformats.org/officeDocument/2006/math">
                    <m:r>
                      <a:rPr lang="en-US" sz="2400" b="0" i="1" smtClean="0">
                        <a:latin typeface="Cambria Math" panose="02040503050406030204" pitchFamily="18" charset="0"/>
                      </a:rPr>
                      <m:t>𝑇𝑉</m:t>
                    </m:r>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𝑄</m:t>
                    </m:r>
                    <m:r>
                      <a:rPr lang="en-US" sz="2400" b="0" i="1" smtClean="0">
                        <a:latin typeface="Cambria Math" panose="02040503050406030204" pitchFamily="18" charset="0"/>
                      </a:rPr>
                      <m:t>)</m:t>
                    </m:r>
                  </m:oMath>
                </a14:m>
                <a:r>
                  <a:rPr lang="en-IN" sz="2400" dirty="0"/>
                  <a:t>.</a:t>
                </a:r>
              </a:p>
            </p:txBody>
          </p:sp>
        </mc:Choice>
        <mc:Fallback xmlns="">
          <p:sp>
            <p:nvSpPr>
              <p:cNvPr id="4" name="TextBox 3">
                <a:extLst>
                  <a:ext uri="{FF2B5EF4-FFF2-40B4-BE49-F238E27FC236}">
                    <a16:creationId xmlns:a16="http://schemas.microsoft.com/office/drawing/2014/main" id="{8ABBDE09-1DC7-404B-9DAC-F9EC55BDE11C}"/>
                  </a:ext>
                </a:extLst>
              </p:cNvPr>
              <p:cNvSpPr txBox="1">
                <a:spLocks noRot="1" noChangeAspect="1" noMove="1" noResize="1" noEditPoints="1" noAdjustHandles="1" noChangeArrowheads="1" noChangeShapeType="1" noTextEdit="1"/>
              </p:cNvSpPr>
              <p:nvPr/>
            </p:nvSpPr>
            <p:spPr>
              <a:xfrm>
                <a:off x="650512" y="392755"/>
                <a:ext cx="5363662" cy="1633781"/>
              </a:xfrm>
              <a:prstGeom prst="rect">
                <a:avLst/>
              </a:prstGeom>
              <a:blipFill>
                <a:blip r:embed="rId2"/>
                <a:stretch>
                  <a:fillRect l="-1818" b="-7463"/>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FB759A9D-DBDE-4545-B683-C604F906CD2C}"/>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B30689CC-FFDD-46F6-8B6E-7A7987B8DDDE}"/>
                  </a:ext>
                </a:extLst>
              </p:cNvPr>
              <p:cNvSpPr/>
              <p:nvPr/>
            </p:nvSpPr>
            <p:spPr>
              <a:xfrm>
                <a:off x="6245336" y="889852"/>
                <a:ext cx="2450670" cy="1411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latin typeface="Cambria Math" panose="02040503050406030204" pitchFamily="18" charset="0"/>
                        </a:rPr>
                        <m:t>𝑃</m:t>
                      </m:r>
                    </m:oMath>
                  </m:oMathPara>
                </a14:m>
                <a:endParaRPr lang="en-IN" sz="4000" dirty="0"/>
              </a:p>
            </p:txBody>
          </p:sp>
        </mc:Choice>
        <mc:Fallback xmlns="">
          <p:sp>
            <p:nvSpPr>
              <p:cNvPr id="6" name="Oval 5">
                <a:extLst>
                  <a:ext uri="{FF2B5EF4-FFF2-40B4-BE49-F238E27FC236}">
                    <a16:creationId xmlns:a16="http://schemas.microsoft.com/office/drawing/2014/main" id="{B30689CC-FFDD-46F6-8B6E-7A7987B8DDDE}"/>
                  </a:ext>
                </a:extLst>
              </p:cNvPr>
              <p:cNvSpPr>
                <a:spLocks noRot="1" noChangeAspect="1" noMove="1" noResize="1" noEditPoints="1" noAdjustHandles="1" noChangeArrowheads="1" noChangeShapeType="1" noTextEdit="1"/>
              </p:cNvSpPr>
              <p:nvPr/>
            </p:nvSpPr>
            <p:spPr>
              <a:xfrm>
                <a:off x="6245336" y="889852"/>
                <a:ext cx="2450670" cy="141149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F8093FEB-61AC-4DB1-BB9B-977DC3247FBC}"/>
                  </a:ext>
                </a:extLst>
              </p:cNvPr>
              <p:cNvSpPr/>
              <p:nvPr/>
            </p:nvSpPr>
            <p:spPr>
              <a:xfrm>
                <a:off x="9226853" y="889852"/>
                <a:ext cx="2450670" cy="141149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𝑄</m:t>
                      </m:r>
                    </m:oMath>
                  </m:oMathPara>
                </a14:m>
                <a:endParaRPr lang="en-IN" sz="4000" dirty="0"/>
              </a:p>
            </p:txBody>
          </p:sp>
        </mc:Choice>
        <mc:Fallback xmlns="">
          <p:sp>
            <p:nvSpPr>
              <p:cNvPr id="7" name="Oval 6">
                <a:extLst>
                  <a:ext uri="{FF2B5EF4-FFF2-40B4-BE49-F238E27FC236}">
                    <a16:creationId xmlns:a16="http://schemas.microsoft.com/office/drawing/2014/main" id="{F8093FEB-61AC-4DB1-BB9B-977DC3247FBC}"/>
                  </a:ext>
                </a:extLst>
              </p:cNvPr>
              <p:cNvSpPr>
                <a:spLocks noRot="1" noChangeAspect="1" noMove="1" noResize="1" noEditPoints="1" noAdjustHandles="1" noChangeArrowheads="1" noChangeShapeType="1" noTextEdit="1"/>
              </p:cNvSpPr>
              <p:nvPr/>
            </p:nvSpPr>
            <p:spPr>
              <a:xfrm>
                <a:off x="9226853" y="889852"/>
                <a:ext cx="2450670" cy="1411490"/>
              </a:xfrm>
              <a:prstGeom prst="ellipse">
                <a:avLst/>
              </a:prstGeom>
              <a:blipFill>
                <a:blip r:embed="rId4"/>
                <a:stretch>
                  <a:fillRect/>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290322CC-C727-42DF-8CB2-07C3A08DD402}"/>
              </a:ext>
            </a:extLst>
          </p:cNvPr>
          <p:cNvSpPr txBox="1"/>
          <p:nvPr/>
        </p:nvSpPr>
        <p:spPr>
          <a:xfrm>
            <a:off x="6694791" y="270685"/>
            <a:ext cx="4846697" cy="523220"/>
          </a:xfrm>
          <a:prstGeom prst="rect">
            <a:avLst/>
          </a:prstGeom>
          <a:noFill/>
        </p:spPr>
        <p:txBody>
          <a:bodyPr wrap="square" rtlCol="0">
            <a:spAutoFit/>
          </a:bodyPr>
          <a:lstStyle/>
          <a:p>
            <a:r>
              <a:rPr lang="en-US" sz="2800" dirty="0">
                <a:solidFill>
                  <a:srgbClr val="C00000"/>
                </a:solidFill>
              </a:rPr>
              <a:t>Purely computational problem!</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6FD63C-E67A-4267-92F6-6B7E7A7C5D82}"/>
                  </a:ext>
                </a:extLst>
              </p:cNvPr>
              <p:cNvSpPr txBox="1"/>
              <p:nvPr/>
            </p:nvSpPr>
            <p:spPr>
              <a:xfrm>
                <a:off x="650512" y="3033446"/>
                <a:ext cx="10929841" cy="1477328"/>
              </a:xfrm>
              <a:prstGeom prst="rect">
                <a:avLst/>
              </a:prstGeom>
              <a:solidFill>
                <a:schemeClr val="accent4">
                  <a:lumMod val="20000"/>
                  <a:lumOff val="80000"/>
                </a:schemeClr>
              </a:solidFill>
              <a:ln>
                <a:solidFill>
                  <a:schemeClr val="tx1"/>
                </a:solidFill>
              </a:ln>
            </p:spPr>
            <p:txBody>
              <a:bodyPr wrap="square" rtlCol="0">
                <a:spAutoFit/>
              </a:bodyPr>
              <a:lstStyle/>
              <a:p>
                <a:r>
                  <a:rPr lang="en-US" sz="3000" b="1" dirty="0"/>
                  <a:t>Theorem (B.-</a:t>
                </a:r>
                <a:r>
                  <a:rPr lang="en-US" sz="3000" b="1" dirty="0" err="1"/>
                  <a:t>Gayen</a:t>
                </a:r>
                <a:r>
                  <a:rPr lang="en-US" sz="3000" b="1" dirty="0"/>
                  <a:t>-</a:t>
                </a:r>
                <a:r>
                  <a:rPr lang="en-US" sz="3000" b="1" dirty="0" err="1"/>
                  <a:t>Meel</a:t>
                </a:r>
                <a:r>
                  <a:rPr lang="en-US" sz="3000" b="1" dirty="0"/>
                  <a:t>-</a:t>
                </a:r>
                <a:r>
                  <a:rPr lang="en-US" sz="3000" b="1" dirty="0" err="1"/>
                  <a:t>Myrisiotis</a:t>
                </a:r>
                <a:r>
                  <a:rPr lang="en-US" sz="3000" b="1" dirty="0"/>
                  <a:t>-Pavan-</a:t>
                </a:r>
                <a:r>
                  <a:rPr lang="en-US" sz="3000" b="1" dirty="0" err="1"/>
                  <a:t>Vinodchandran</a:t>
                </a:r>
                <a:r>
                  <a:rPr lang="en-US" sz="3000" b="1" dirty="0"/>
                  <a:t> ’22+)</a:t>
                </a:r>
                <a:r>
                  <a:rPr lang="en-US" sz="3000" dirty="0"/>
                  <a:t>: Computing </a:t>
                </a:r>
                <a14:m>
                  <m:oMath xmlns:m="http://schemas.openxmlformats.org/officeDocument/2006/math">
                    <m:r>
                      <a:rPr lang="en-US" sz="3000" b="0" i="1" smtClean="0">
                        <a:latin typeface="Cambria Math" panose="02040503050406030204" pitchFamily="18" charset="0"/>
                      </a:rPr>
                      <m:t>𝑇𝑉</m:t>
                    </m:r>
                    <m:r>
                      <a:rPr lang="en-US" sz="3000" b="0" i="1" smtClean="0">
                        <a:latin typeface="Cambria Math" panose="02040503050406030204" pitchFamily="18" charset="0"/>
                      </a:rPr>
                      <m:t>(</m:t>
                    </m:r>
                    <m:r>
                      <a:rPr lang="en-US" sz="3000" b="0" i="1" smtClean="0">
                        <a:latin typeface="Cambria Math" panose="02040503050406030204" pitchFamily="18" charset="0"/>
                      </a:rPr>
                      <m:t>𝑃</m:t>
                    </m:r>
                    <m:r>
                      <a:rPr lang="en-US" sz="3000" b="0" i="1" smtClean="0">
                        <a:latin typeface="Cambria Math" panose="02040503050406030204" pitchFamily="18" charset="0"/>
                      </a:rPr>
                      <m:t>,</m:t>
                    </m:r>
                    <m:r>
                      <a:rPr lang="en-US" sz="3000" b="0" i="1" smtClean="0">
                        <a:latin typeface="Cambria Math" panose="02040503050406030204" pitchFamily="18" charset="0"/>
                      </a:rPr>
                      <m:t>𝑄</m:t>
                    </m:r>
                    <m:r>
                      <a:rPr lang="en-US" sz="3000" b="0" i="1" smtClean="0">
                        <a:latin typeface="Cambria Math" panose="02040503050406030204" pitchFamily="18" charset="0"/>
                      </a:rPr>
                      <m:t>)</m:t>
                    </m:r>
                  </m:oMath>
                </a14:m>
                <a:r>
                  <a:rPr lang="en-IN" sz="3000" dirty="0"/>
                  <a:t> between two </a:t>
                </a:r>
                <a:r>
                  <a:rPr lang="en-IN" sz="3000" i="1" dirty="0"/>
                  <a:t>product</a:t>
                </a:r>
                <a:r>
                  <a:rPr lang="en-IN" sz="3000" dirty="0"/>
                  <a:t> distributions </a:t>
                </a:r>
                <a14:m>
                  <m:oMath xmlns:m="http://schemas.openxmlformats.org/officeDocument/2006/math">
                    <m:r>
                      <a:rPr lang="en-US" sz="3000" b="0" i="1" smtClean="0">
                        <a:latin typeface="Cambria Math" panose="02040503050406030204" pitchFamily="18" charset="0"/>
                      </a:rPr>
                      <m:t>𝑃</m:t>
                    </m:r>
                  </m:oMath>
                </a14:m>
                <a:r>
                  <a:rPr lang="en-IN" sz="3000" dirty="0"/>
                  <a:t> and </a:t>
                </a:r>
                <a14:m>
                  <m:oMath xmlns:m="http://schemas.openxmlformats.org/officeDocument/2006/math">
                    <m:r>
                      <a:rPr lang="en-US" sz="3000" b="0" i="1" smtClean="0">
                        <a:latin typeface="Cambria Math" panose="02040503050406030204" pitchFamily="18" charset="0"/>
                      </a:rPr>
                      <m:t>𝑄</m:t>
                    </m:r>
                  </m:oMath>
                </a14:m>
                <a:r>
                  <a:rPr lang="en-IN" sz="3000" dirty="0"/>
                  <a:t> is #P-hard.</a:t>
                </a:r>
              </a:p>
            </p:txBody>
          </p:sp>
        </mc:Choice>
        <mc:Fallback xmlns="">
          <p:sp>
            <p:nvSpPr>
              <p:cNvPr id="10" name="TextBox 9">
                <a:extLst>
                  <a:ext uri="{FF2B5EF4-FFF2-40B4-BE49-F238E27FC236}">
                    <a16:creationId xmlns:a16="http://schemas.microsoft.com/office/drawing/2014/main" id="{196FD63C-E67A-4267-92F6-6B7E7A7C5D82}"/>
                  </a:ext>
                </a:extLst>
              </p:cNvPr>
              <p:cNvSpPr txBox="1">
                <a:spLocks noRot="1" noChangeAspect="1" noMove="1" noResize="1" noEditPoints="1" noAdjustHandles="1" noChangeArrowheads="1" noChangeShapeType="1" noTextEdit="1"/>
              </p:cNvSpPr>
              <p:nvPr/>
            </p:nvSpPr>
            <p:spPr>
              <a:xfrm>
                <a:off x="650512" y="3033446"/>
                <a:ext cx="10929841" cy="1477328"/>
              </a:xfrm>
              <a:prstGeom prst="rect">
                <a:avLst/>
              </a:prstGeom>
              <a:blipFill>
                <a:blip r:embed="rId5"/>
                <a:stretch>
                  <a:fillRect l="-1281" t="-4508" b="-11885"/>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374225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BBDE09-1DC7-404B-9DAC-F9EC55BDE11C}"/>
                  </a:ext>
                </a:extLst>
              </p:cNvPr>
              <p:cNvSpPr txBox="1"/>
              <p:nvPr/>
            </p:nvSpPr>
            <p:spPr>
              <a:xfrm>
                <a:off x="650512" y="392755"/>
                <a:ext cx="5363662" cy="1633781"/>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Input</a:t>
                </a:r>
                <a:r>
                  <a:rPr lang="en-IN" sz="2400" dirty="0"/>
                  <a:t>: </a:t>
                </a:r>
                <a:r>
                  <a:rPr lang="en-US" sz="2400" dirty="0"/>
                  <a:t>Descriptions of two distributions </a:t>
                </a:r>
                <a14:m>
                  <m:oMath xmlns:m="http://schemas.openxmlformats.org/officeDocument/2006/math">
                    <m:r>
                      <a:rPr lang="en-US" sz="2400" b="0" i="1" smtClean="0">
                        <a:latin typeface="Cambria Math" panose="02040503050406030204" pitchFamily="18" charset="0"/>
                      </a:rPr>
                      <m:t>𝑃</m:t>
                    </m:r>
                  </m:oMath>
                </a14:m>
                <a:r>
                  <a:rPr lang="en-IN" sz="2400" dirty="0"/>
                  <a:t> and </a:t>
                </a:r>
                <a14:m>
                  <m:oMath xmlns:m="http://schemas.openxmlformats.org/officeDocument/2006/math">
                    <m:r>
                      <a:rPr lang="en-US" sz="2400" b="0" i="1" smtClean="0">
                        <a:latin typeface="Cambria Math" panose="02040503050406030204" pitchFamily="18" charset="0"/>
                      </a:rPr>
                      <m:t>𝑄</m:t>
                    </m:r>
                  </m:oMath>
                </a14:m>
                <a:r>
                  <a:rPr lang="en-IN" sz="2400" dirty="0"/>
                  <a:t> as Bayes nets</a:t>
                </a:r>
              </a:p>
              <a:p>
                <a:r>
                  <a:rPr lang="en-IN" sz="2400" b="1" dirty="0"/>
                  <a:t>Output</a:t>
                </a:r>
                <a:r>
                  <a:rPr lang="en-IN" sz="2400" dirty="0"/>
                  <a:t>: </a:t>
                </a:r>
                <a:r>
                  <a:rPr lang="en-US" sz="2400" dirty="0"/>
                  <a:t>Approximate </a:t>
                </a:r>
                <a14:m>
                  <m:oMath xmlns:m="http://schemas.openxmlformats.org/officeDocument/2006/math">
                    <m:r>
                      <a:rPr lang="en-US" sz="2400" b="0" i="1" smtClean="0">
                        <a:latin typeface="Cambria Math" panose="02040503050406030204" pitchFamily="18" charset="0"/>
                      </a:rPr>
                      <m:t>𝑇𝑉</m:t>
                    </m:r>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𝑄</m:t>
                    </m:r>
                    <m:r>
                      <a:rPr lang="en-US" sz="2400" b="0" i="1" smtClean="0">
                        <a:latin typeface="Cambria Math" panose="02040503050406030204" pitchFamily="18" charset="0"/>
                      </a:rPr>
                      <m:t>)</m:t>
                    </m:r>
                  </m:oMath>
                </a14:m>
                <a:r>
                  <a:rPr lang="en-IN" sz="2400" dirty="0"/>
                  <a:t> upto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𝜖</m:t>
                    </m:r>
                  </m:oMath>
                </a14:m>
                <a:r>
                  <a:rPr lang="en-IN" sz="2400" dirty="0"/>
                  <a:t>.</a:t>
                </a:r>
              </a:p>
            </p:txBody>
          </p:sp>
        </mc:Choice>
        <mc:Fallback xmlns="">
          <p:sp>
            <p:nvSpPr>
              <p:cNvPr id="4" name="TextBox 3">
                <a:extLst>
                  <a:ext uri="{FF2B5EF4-FFF2-40B4-BE49-F238E27FC236}">
                    <a16:creationId xmlns:a16="http://schemas.microsoft.com/office/drawing/2014/main" id="{8ABBDE09-1DC7-404B-9DAC-F9EC55BDE11C}"/>
                  </a:ext>
                </a:extLst>
              </p:cNvPr>
              <p:cNvSpPr txBox="1">
                <a:spLocks noRot="1" noChangeAspect="1" noMove="1" noResize="1" noEditPoints="1" noAdjustHandles="1" noChangeArrowheads="1" noChangeShapeType="1" noTextEdit="1"/>
              </p:cNvSpPr>
              <p:nvPr/>
            </p:nvSpPr>
            <p:spPr>
              <a:xfrm>
                <a:off x="650512" y="392755"/>
                <a:ext cx="5363662" cy="1633781"/>
              </a:xfrm>
              <a:prstGeom prst="rect">
                <a:avLst/>
              </a:prstGeom>
              <a:blipFill>
                <a:blip r:embed="rId2"/>
                <a:stretch>
                  <a:fillRect l="-1818" b="-7463"/>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FB759A9D-DBDE-4545-B683-C604F906CD2C}"/>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B30689CC-FFDD-46F6-8B6E-7A7987B8DDDE}"/>
                  </a:ext>
                </a:extLst>
              </p:cNvPr>
              <p:cNvSpPr/>
              <p:nvPr/>
            </p:nvSpPr>
            <p:spPr>
              <a:xfrm>
                <a:off x="6245336" y="889852"/>
                <a:ext cx="2450670" cy="1411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latin typeface="Cambria Math" panose="02040503050406030204" pitchFamily="18" charset="0"/>
                        </a:rPr>
                        <m:t>𝑃</m:t>
                      </m:r>
                    </m:oMath>
                  </m:oMathPara>
                </a14:m>
                <a:endParaRPr lang="en-IN" sz="4000" dirty="0"/>
              </a:p>
            </p:txBody>
          </p:sp>
        </mc:Choice>
        <mc:Fallback xmlns="">
          <p:sp>
            <p:nvSpPr>
              <p:cNvPr id="6" name="Oval 5">
                <a:extLst>
                  <a:ext uri="{FF2B5EF4-FFF2-40B4-BE49-F238E27FC236}">
                    <a16:creationId xmlns:a16="http://schemas.microsoft.com/office/drawing/2014/main" id="{B30689CC-FFDD-46F6-8B6E-7A7987B8DDDE}"/>
                  </a:ext>
                </a:extLst>
              </p:cNvPr>
              <p:cNvSpPr>
                <a:spLocks noRot="1" noChangeAspect="1" noMove="1" noResize="1" noEditPoints="1" noAdjustHandles="1" noChangeArrowheads="1" noChangeShapeType="1" noTextEdit="1"/>
              </p:cNvSpPr>
              <p:nvPr/>
            </p:nvSpPr>
            <p:spPr>
              <a:xfrm>
                <a:off x="6245336" y="889852"/>
                <a:ext cx="2450670" cy="141149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F8093FEB-61AC-4DB1-BB9B-977DC3247FBC}"/>
                  </a:ext>
                </a:extLst>
              </p:cNvPr>
              <p:cNvSpPr/>
              <p:nvPr/>
            </p:nvSpPr>
            <p:spPr>
              <a:xfrm>
                <a:off x="9226853" y="889852"/>
                <a:ext cx="2450670" cy="141149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𝑄</m:t>
                      </m:r>
                    </m:oMath>
                  </m:oMathPara>
                </a14:m>
                <a:endParaRPr lang="en-IN" sz="4000" dirty="0"/>
              </a:p>
            </p:txBody>
          </p:sp>
        </mc:Choice>
        <mc:Fallback xmlns="">
          <p:sp>
            <p:nvSpPr>
              <p:cNvPr id="7" name="Oval 6">
                <a:extLst>
                  <a:ext uri="{FF2B5EF4-FFF2-40B4-BE49-F238E27FC236}">
                    <a16:creationId xmlns:a16="http://schemas.microsoft.com/office/drawing/2014/main" id="{F8093FEB-61AC-4DB1-BB9B-977DC3247FBC}"/>
                  </a:ext>
                </a:extLst>
              </p:cNvPr>
              <p:cNvSpPr>
                <a:spLocks noRot="1" noChangeAspect="1" noMove="1" noResize="1" noEditPoints="1" noAdjustHandles="1" noChangeArrowheads="1" noChangeShapeType="1" noTextEdit="1"/>
              </p:cNvSpPr>
              <p:nvPr/>
            </p:nvSpPr>
            <p:spPr>
              <a:xfrm>
                <a:off x="9226853" y="889852"/>
                <a:ext cx="2450670" cy="141149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90322CC-C727-42DF-8CB2-07C3A08DD402}"/>
                  </a:ext>
                </a:extLst>
              </p:cNvPr>
              <p:cNvSpPr txBox="1"/>
              <p:nvPr/>
            </p:nvSpPr>
            <p:spPr>
              <a:xfrm>
                <a:off x="546185" y="2437673"/>
                <a:ext cx="11359427" cy="443166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𝑇𝑉</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𝑄</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𝑥</m:t>
                        </m:r>
                      </m:sub>
                      <m:sup/>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𝑄</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e>
                        </m:d>
                      </m:e>
                    </m:nary>
                  </m:oMath>
                </a14:m>
                <a:br>
                  <a:rPr lang="en-US" sz="2800" b="0" i="1" dirty="0">
                    <a:latin typeface="Cambria Math" panose="02040503050406030204" pitchFamily="18" charset="0"/>
                  </a:rPr>
                </a:br>
                <a14:m>
                  <m:oMath xmlns:m="http://schemas.openxmlformats.org/officeDocument/2006/math">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𝑥</m:t>
                        </m:r>
                      </m:sub>
                      <m:sup/>
                      <m:e>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𝑄</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num>
                                  <m:den>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den>
                                </m:f>
                              </m:e>
                            </m:d>
                            <m:r>
                              <a:rPr lang="en-US" sz="2800" b="0" i="1" smtClean="0">
                                <a:latin typeface="Cambria Math" panose="02040503050406030204" pitchFamily="18" charset="0"/>
                              </a:rPr>
                              <m:t>⋅</m:t>
                            </m:r>
                            <m:r>
                              <a:rPr lang="en-US" sz="2800" b="1" i="1" smtClean="0">
                                <a:latin typeface="Cambria Math" panose="02040503050406030204" pitchFamily="18" charset="0"/>
                              </a:rPr>
                              <m:t>𝟏</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&gt;</m:t>
                                </m:r>
                                <m:r>
                                  <a:rPr lang="en-US" sz="2800" b="0" i="1" smtClean="0">
                                    <a:latin typeface="Cambria Math" panose="02040503050406030204" pitchFamily="18" charset="0"/>
                                  </a:rPr>
                                  <m:t>𝑄</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e>
                            </m:d>
                          </m:e>
                        </m:d>
                      </m:e>
                    </m:nary>
                  </m:oMath>
                </a14:m>
                <a:endParaRPr lang="en-US" sz="2800" dirty="0"/>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Can estimate TV additively by sampling from </a:t>
                </a:r>
                <a14:m>
                  <m:oMath xmlns:m="http://schemas.openxmlformats.org/officeDocument/2006/math">
                    <m:r>
                      <a:rPr lang="en-US" sz="2800" b="0" i="1" smtClean="0">
                        <a:latin typeface="Cambria Math" panose="02040503050406030204" pitchFamily="18" charset="0"/>
                      </a:rPr>
                      <m:t>𝑃</m:t>
                    </m:r>
                  </m:oMath>
                </a14:m>
                <a:r>
                  <a:rPr lang="en-IN" sz="2800" dirty="0"/>
                  <a:t> and empirically averaging above </a:t>
                </a:r>
                <a:r>
                  <a:rPr lang="en-IN" sz="2800" dirty="0" err="1"/>
                  <a:t>estimand</a:t>
                </a:r>
                <a:r>
                  <a:rPr lang="en-IN" sz="2800" dirty="0"/>
                  <a:t> </a:t>
                </a:r>
                <a:r>
                  <a:rPr lang="en-IN" sz="2800" b="1" dirty="0"/>
                  <a:t>(B.-</a:t>
                </a:r>
                <a:r>
                  <a:rPr lang="en-IN" sz="2800" b="1" dirty="0" err="1"/>
                  <a:t>Gayen</a:t>
                </a:r>
                <a:r>
                  <a:rPr lang="en-IN" sz="2800" b="1" dirty="0"/>
                  <a:t>-</a:t>
                </a:r>
                <a:r>
                  <a:rPr lang="en-IN" sz="2800" b="1" dirty="0" err="1"/>
                  <a:t>Meel-Vinodchandran</a:t>
                </a:r>
                <a:r>
                  <a:rPr lang="en-IN" sz="2800" b="1" dirty="0"/>
                  <a:t> NeurIPS’20)</a:t>
                </a:r>
                <a:r>
                  <a:rPr lang="en-IN" sz="2800" dirty="0"/>
                  <a:t>.</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Gives an efficient tolerant testing algorithm for Bayes nets with bounded in-degree.</a:t>
                </a:r>
              </a:p>
            </p:txBody>
          </p:sp>
        </mc:Choice>
        <mc:Fallback xmlns="">
          <p:sp>
            <p:nvSpPr>
              <p:cNvPr id="8" name="TextBox 7">
                <a:extLst>
                  <a:ext uri="{FF2B5EF4-FFF2-40B4-BE49-F238E27FC236}">
                    <a16:creationId xmlns:a16="http://schemas.microsoft.com/office/drawing/2014/main" id="{290322CC-C727-42DF-8CB2-07C3A08DD402}"/>
                  </a:ext>
                </a:extLst>
              </p:cNvPr>
              <p:cNvSpPr txBox="1">
                <a:spLocks noRot="1" noChangeAspect="1" noMove="1" noResize="1" noEditPoints="1" noAdjustHandles="1" noChangeArrowheads="1" noChangeShapeType="1" noTextEdit="1"/>
              </p:cNvSpPr>
              <p:nvPr/>
            </p:nvSpPr>
            <p:spPr>
              <a:xfrm>
                <a:off x="546185" y="2437673"/>
                <a:ext cx="11359427" cy="4431662"/>
              </a:xfrm>
              <a:prstGeom prst="rect">
                <a:avLst/>
              </a:prstGeom>
              <a:blipFill>
                <a:blip r:embed="rId5"/>
                <a:stretch>
                  <a:fillRect l="-966" b="-3026"/>
                </a:stretch>
              </a:blipFill>
            </p:spPr>
            <p:txBody>
              <a:bodyPr/>
              <a:lstStyle/>
              <a:p>
                <a:r>
                  <a:rPr lang="en-IN">
                    <a:noFill/>
                  </a:rPr>
                  <a:t> </a:t>
                </a:r>
              </a:p>
            </p:txBody>
          </p:sp>
        </mc:Fallback>
      </mc:AlternateContent>
      <p:sp>
        <p:nvSpPr>
          <p:cNvPr id="9" name="Explosion: 8 Points 8">
            <a:extLst>
              <a:ext uri="{FF2B5EF4-FFF2-40B4-BE49-F238E27FC236}">
                <a16:creationId xmlns:a16="http://schemas.microsoft.com/office/drawing/2014/main" id="{497C6842-C17B-40FC-92BF-0A8086734760}"/>
              </a:ext>
            </a:extLst>
          </p:cNvPr>
          <p:cNvSpPr/>
          <p:nvPr/>
        </p:nvSpPr>
        <p:spPr>
          <a:xfrm>
            <a:off x="3923414" y="252355"/>
            <a:ext cx="8811537" cy="3312156"/>
          </a:xfrm>
          <a:prstGeom prst="irregularSeal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Approach quite general and extends beyond Bayes nets. E.g., gaussians and ferromagnetic </a:t>
            </a:r>
            <a:r>
              <a:rPr lang="en-US" sz="2400" dirty="0" err="1">
                <a:solidFill>
                  <a:sysClr val="windowText" lastClr="000000"/>
                </a:solidFill>
              </a:rPr>
              <a:t>Ising</a:t>
            </a:r>
            <a:r>
              <a:rPr lang="en-US" sz="2400" dirty="0">
                <a:solidFill>
                  <a:sysClr val="windowText" lastClr="000000"/>
                </a:solidFill>
              </a:rPr>
              <a:t> models</a:t>
            </a:r>
            <a:endParaRPr lang="en-IN" sz="2400" dirty="0">
              <a:solidFill>
                <a:sysClr val="windowText" lastClr="000000"/>
              </a:solidFill>
            </a:endParaRPr>
          </a:p>
        </p:txBody>
      </p:sp>
      <p:sp>
        <p:nvSpPr>
          <p:cNvPr id="10" name="Explosion: 8 Points 9">
            <a:extLst>
              <a:ext uri="{FF2B5EF4-FFF2-40B4-BE49-F238E27FC236}">
                <a16:creationId xmlns:a16="http://schemas.microsoft.com/office/drawing/2014/main" id="{1A18AAA8-E017-426B-8901-E2EC21E3CD16}"/>
              </a:ext>
            </a:extLst>
          </p:cNvPr>
          <p:cNvSpPr/>
          <p:nvPr/>
        </p:nvSpPr>
        <p:spPr>
          <a:xfrm>
            <a:off x="6178492" y="5020797"/>
            <a:ext cx="6187173" cy="2065209"/>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OPEN: Efficient tolerant testing without learning?</a:t>
            </a:r>
            <a:endParaRPr lang="en-IN" sz="2400" dirty="0"/>
          </a:p>
        </p:txBody>
      </p:sp>
    </p:spTree>
    <p:extLst>
      <p:ext uri="{BB962C8B-B14F-4D97-AF65-F5344CB8AC3E}">
        <p14:creationId xmlns:p14="http://schemas.microsoft.com/office/powerpoint/2010/main" val="174783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F9A923-1ABE-4B1B-9AA8-B996C1BFE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48" y="345713"/>
            <a:ext cx="1276041" cy="1495361"/>
          </a:xfrm>
          <a:prstGeom prst="rect">
            <a:avLst/>
          </a:prstGeom>
        </p:spPr>
      </p:pic>
      <p:sp>
        <p:nvSpPr>
          <p:cNvPr id="8" name="TextBox 7">
            <a:extLst>
              <a:ext uri="{FF2B5EF4-FFF2-40B4-BE49-F238E27FC236}">
                <a16:creationId xmlns:a16="http://schemas.microsoft.com/office/drawing/2014/main" id="{CCA2934D-2381-42AA-BBFB-33E7D1FD92A6}"/>
              </a:ext>
            </a:extLst>
          </p:cNvPr>
          <p:cNvSpPr txBox="1"/>
          <p:nvPr/>
        </p:nvSpPr>
        <p:spPr>
          <a:xfrm>
            <a:off x="1950003" y="507967"/>
            <a:ext cx="7795413" cy="923330"/>
          </a:xfrm>
          <a:prstGeom prst="rect">
            <a:avLst/>
          </a:prstGeom>
          <a:noFill/>
        </p:spPr>
        <p:txBody>
          <a:bodyPr wrap="square">
            <a:spAutoFit/>
          </a:bodyPr>
          <a:lstStyle/>
          <a:p>
            <a:r>
              <a:rPr lang="fr-FR" b="0" dirty="0">
                <a:solidFill>
                  <a:srgbClr val="000066"/>
                </a:solidFill>
                <a:effectLst/>
              </a:rPr>
              <a:t>« Nous devons donc envisager l'état présent de l'universe comme l'effet de son état antérieur, et comme la cause de celui qui va suivre. »</a:t>
            </a:r>
            <a:r>
              <a:rPr lang="fr-FR" b="0" i="1" dirty="0">
                <a:solidFill>
                  <a:srgbClr val="000066"/>
                </a:solidFill>
                <a:effectLst/>
              </a:rPr>
              <a:t> -- Essai philosophique sur les probabilités</a:t>
            </a:r>
            <a:r>
              <a:rPr lang="fr-FR" b="0" i="0" dirty="0">
                <a:solidFill>
                  <a:srgbClr val="000066"/>
                </a:solidFill>
                <a:effectLst/>
              </a:rPr>
              <a:t>, Pierre-Simon Laplace, 1814</a:t>
            </a:r>
            <a:endParaRPr lang="en-IN" i="1"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06F37C-75A9-4269-80FE-DE6E2228B468}"/>
                  </a:ext>
                </a:extLst>
              </p:cNvPr>
              <p:cNvSpPr txBox="1"/>
              <p:nvPr/>
            </p:nvSpPr>
            <p:spPr>
              <a:xfrm>
                <a:off x="742566" y="2405670"/>
                <a:ext cx="6627866" cy="3323987"/>
              </a:xfrm>
              <a:prstGeom prst="rect">
                <a:avLst/>
              </a:prstGeom>
              <a:noFill/>
              <a:ln>
                <a:solidFill>
                  <a:schemeClr val="tx1"/>
                </a:solidFill>
              </a:ln>
            </p:spPr>
            <p:txBody>
              <a:bodyPr wrap="square" rtlCol="0">
                <a:spAutoFit/>
              </a:bodyPr>
              <a:lstStyle/>
              <a:p>
                <a:r>
                  <a:rPr lang="en-US" sz="3000" b="1" dirty="0"/>
                  <a:t>Functional Causal Model</a:t>
                </a:r>
              </a:p>
              <a:p>
                <a:endParaRPr lang="en-US" sz="3000" dirty="0"/>
              </a:p>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𝑝</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𝑎</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𝑖</m:t>
                              </m:r>
                            </m:sub>
                          </m:sSub>
                        </m:e>
                      </m:d>
                      <m:r>
                        <a:rPr lang="en-US" sz="3000" b="0" i="1" smtClean="0">
                          <a:latin typeface="Cambria Math" panose="02040503050406030204" pitchFamily="18" charset="0"/>
                        </a:rPr>
                        <m:t>,  </m:t>
                      </m:r>
                      <m:r>
                        <a:rPr lang="en-US" sz="3000" b="0" i="1" smtClean="0">
                          <a:latin typeface="Cambria Math" panose="02040503050406030204" pitchFamily="18" charset="0"/>
                        </a:rPr>
                        <m:t>𝑖</m:t>
                      </m:r>
                      <m:r>
                        <a:rPr lang="en-US" sz="3000" b="0" i="1" smtClean="0">
                          <a:latin typeface="Cambria Math" panose="02040503050406030204" pitchFamily="18" charset="0"/>
                        </a:rPr>
                        <m:t>=1,…, </m:t>
                      </m:r>
                      <m:r>
                        <a:rPr lang="en-US" sz="3000" b="0" i="1" smtClean="0">
                          <a:latin typeface="Cambria Math" panose="02040503050406030204" pitchFamily="18" charset="0"/>
                        </a:rPr>
                        <m:t>𝑛</m:t>
                      </m:r>
                    </m:oMath>
                  </m:oMathPara>
                </a14:m>
                <a:endParaRPr lang="en-IN" sz="3000" dirty="0"/>
              </a:p>
              <a:p>
                <a:endParaRPr lang="en-IN" sz="3000" dirty="0"/>
              </a:p>
              <a:p>
                <a:r>
                  <a:rPr lang="en-IN" sz="3000" dirty="0"/>
                  <a:t>where </a:t>
                </a:r>
                <a14:m>
                  <m:oMath xmlns:m="http://schemas.openxmlformats.org/officeDocument/2006/math">
                    <m:r>
                      <a:rPr lang="en-US" sz="3000" b="0" i="1" smtClean="0">
                        <a:latin typeface="Cambria Math" panose="02040503050406030204" pitchFamily="18" charset="0"/>
                      </a:rPr>
                      <m:t>𝑝</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𝑎</m:t>
                        </m:r>
                      </m:e>
                      <m:sub>
                        <m:r>
                          <a:rPr lang="en-US" sz="3000" b="0" i="1" smtClean="0">
                            <a:latin typeface="Cambria Math" panose="02040503050406030204" pitchFamily="18" charset="0"/>
                          </a:rPr>
                          <m:t>𝑖</m:t>
                        </m:r>
                      </m:sub>
                    </m:sSub>
                  </m:oMath>
                </a14:m>
                <a:r>
                  <a:rPr lang="en-IN" sz="3000" dirty="0"/>
                  <a:t> (parents of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oMath>
                </a14:m>
                <a:r>
                  <a:rPr lang="en-IN" sz="3000" dirty="0"/>
                  <a:t>) is a subset of the variables, and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𝑖</m:t>
                        </m:r>
                      </m:sub>
                    </m:sSub>
                  </m:oMath>
                </a14:m>
                <a:r>
                  <a:rPr lang="en-IN" sz="3000" dirty="0"/>
                  <a:t> is a stochastic latent variable. The function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oMath>
                </a14:m>
                <a:r>
                  <a:rPr lang="en-IN" sz="3000" dirty="0"/>
                  <a:t> is deterministic.</a:t>
                </a:r>
              </a:p>
            </p:txBody>
          </p:sp>
        </mc:Choice>
        <mc:Fallback xmlns="">
          <p:sp>
            <p:nvSpPr>
              <p:cNvPr id="10" name="TextBox 9">
                <a:extLst>
                  <a:ext uri="{FF2B5EF4-FFF2-40B4-BE49-F238E27FC236}">
                    <a16:creationId xmlns:a16="http://schemas.microsoft.com/office/drawing/2014/main" id="{6B06F37C-75A9-4269-80FE-DE6E2228B468}"/>
                  </a:ext>
                </a:extLst>
              </p:cNvPr>
              <p:cNvSpPr txBox="1">
                <a:spLocks noRot="1" noChangeAspect="1" noMove="1" noResize="1" noEditPoints="1" noAdjustHandles="1" noChangeArrowheads="1" noChangeShapeType="1" noTextEdit="1"/>
              </p:cNvSpPr>
              <p:nvPr/>
            </p:nvSpPr>
            <p:spPr>
              <a:xfrm>
                <a:off x="742566" y="2405670"/>
                <a:ext cx="6627866" cy="3323987"/>
              </a:xfrm>
              <a:prstGeom prst="rect">
                <a:avLst/>
              </a:prstGeom>
              <a:blipFill>
                <a:blip r:embed="rId4"/>
                <a:stretch>
                  <a:fillRect l="-2112" t="-2011" r="-2112" b="-4753"/>
                </a:stretch>
              </a:blipFill>
              <a:ln>
                <a:solidFill>
                  <a:schemeClr val="tx1"/>
                </a:solidFill>
              </a:ln>
            </p:spPr>
            <p:txBody>
              <a:bodyPr/>
              <a:lstStyle/>
              <a:p>
                <a:r>
                  <a:rPr lang="en-IN">
                    <a:noFill/>
                  </a:rPr>
                  <a:t> </a:t>
                </a:r>
              </a:p>
            </p:txBody>
          </p:sp>
        </mc:Fallback>
      </mc:AlternateContent>
      <p:pic>
        <p:nvPicPr>
          <p:cNvPr id="12" name="Picture 11">
            <a:extLst>
              <a:ext uri="{FF2B5EF4-FFF2-40B4-BE49-F238E27FC236}">
                <a16:creationId xmlns:a16="http://schemas.microsoft.com/office/drawing/2014/main" id="{EE5D6C68-13FF-493B-9AA1-ED2DA03E7656}"/>
              </a:ext>
            </a:extLst>
          </p:cNvPr>
          <p:cNvPicPr>
            <a:picLocks noChangeAspect="1"/>
          </p:cNvPicPr>
          <p:nvPr/>
        </p:nvPicPr>
        <p:blipFill>
          <a:blip r:embed="rId5"/>
          <a:stretch>
            <a:fillRect/>
          </a:stretch>
        </p:blipFill>
        <p:spPr>
          <a:xfrm>
            <a:off x="8528864" y="2976693"/>
            <a:ext cx="2812150" cy="3199770"/>
          </a:xfrm>
          <a:prstGeom prst="rect">
            <a:avLst/>
          </a:prstGeom>
        </p:spPr>
      </p:pic>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25AF0E1-B5C9-44A5-833C-52A5FFD37D38}"/>
                  </a:ext>
                </a:extLst>
              </p:cNvPr>
              <p:cNvSpPr/>
              <p:nvPr/>
            </p:nvSpPr>
            <p:spPr>
              <a:xfrm>
                <a:off x="9375757" y="6086455"/>
                <a:ext cx="1118363" cy="484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1" i="1" smtClean="0">
                              <a:solidFill>
                                <a:sysClr val="windowText" lastClr="000000"/>
                              </a:solidFill>
                              <a:latin typeface="Cambria Math" panose="02040503050406030204" pitchFamily="18" charset="0"/>
                            </a:rPr>
                          </m:ctrlPr>
                        </m:sSubPr>
                        <m:e>
                          <m:r>
                            <a:rPr lang="en-US" sz="2400" b="1" i="1" smtClean="0">
                              <a:solidFill>
                                <a:sysClr val="windowText" lastClr="000000"/>
                              </a:solidFill>
                              <a:latin typeface="Cambria Math" panose="02040503050406030204" pitchFamily="18" charset="0"/>
                            </a:rPr>
                            <m:t>𝑿</m:t>
                          </m:r>
                        </m:e>
                        <m:sub>
                          <m:r>
                            <a:rPr lang="en-US" sz="2400" b="1" i="1" smtClean="0">
                              <a:solidFill>
                                <a:sysClr val="windowText" lastClr="000000"/>
                              </a:solidFill>
                              <a:latin typeface="Cambria Math" panose="02040503050406030204" pitchFamily="18" charset="0"/>
                            </a:rPr>
                            <m:t>𝟒</m:t>
                          </m:r>
                        </m:sub>
                      </m:sSub>
                    </m:oMath>
                  </m:oMathPara>
                </a14:m>
                <a:endParaRPr lang="en-IN" sz="2400" b="1" dirty="0">
                  <a:solidFill>
                    <a:sysClr val="windowText" lastClr="000000"/>
                  </a:solidFill>
                </a:endParaRPr>
              </a:p>
            </p:txBody>
          </p:sp>
        </mc:Choice>
        <mc:Fallback xmlns="">
          <p:sp>
            <p:nvSpPr>
              <p:cNvPr id="14" name="Rectangle 13">
                <a:extLst>
                  <a:ext uri="{FF2B5EF4-FFF2-40B4-BE49-F238E27FC236}">
                    <a16:creationId xmlns:a16="http://schemas.microsoft.com/office/drawing/2014/main" id="{725AF0E1-B5C9-44A5-833C-52A5FFD37D38}"/>
                  </a:ext>
                </a:extLst>
              </p:cNvPr>
              <p:cNvSpPr>
                <a:spLocks noRot="1" noChangeAspect="1" noMove="1" noResize="1" noEditPoints="1" noAdjustHandles="1" noChangeArrowheads="1" noChangeShapeType="1" noTextEdit="1"/>
              </p:cNvSpPr>
              <p:nvPr/>
            </p:nvSpPr>
            <p:spPr>
              <a:xfrm>
                <a:off x="9375757" y="6086455"/>
                <a:ext cx="1118363" cy="484816"/>
              </a:xfrm>
              <a:prstGeom prst="rect">
                <a:avLst/>
              </a:prstGeom>
              <a:blipFill>
                <a:blip r:embed="rId6"/>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C0FB3B4-534D-45D7-BF1C-843CF3CFD591}"/>
                  </a:ext>
                </a:extLst>
              </p:cNvPr>
              <p:cNvSpPr/>
              <p:nvPr/>
            </p:nvSpPr>
            <p:spPr>
              <a:xfrm>
                <a:off x="10800966" y="4657185"/>
                <a:ext cx="459246" cy="484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1" i="1" smtClean="0">
                              <a:solidFill>
                                <a:sysClr val="windowText" lastClr="000000"/>
                              </a:solidFill>
                              <a:latin typeface="Cambria Math" panose="02040503050406030204" pitchFamily="18" charset="0"/>
                            </a:rPr>
                          </m:ctrlPr>
                        </m:sSubPr>
                        <m:e>
                          <m:r>
                            <a:rPr lang="en-US" sz="2400" b="1" i="1" smtClean="0">
                              <a:solidFill>
                                <a:sysClr val="windowText" lastClr="000000"/>
                              </a:solidFill>
                              <a:latin typeface="Cambria Math" panose="02040503050406030204" pitchFamily="18" charset="0"/>
                            </a:rPr>
                            <m:t>𝑿</m:t>
                          </m:r>
                        </m:e>
                        <m:sub>
                          <m:r>
                            <a:rPr lang="en-US" sz="2400" b="1" i="1" smtClean="0">
                              <a:solidFill>
                                <a:sysClr val="windowText" lastClr="000000"/>
                              </a:solidFill>
                              <a:latin typeface="Cambria Math" panose="02040503050406030204" pitchFamily="18" charset="0"/>
                            </a:rPr>
                            <m:t>𝟐</m:t>
                          </m:r>
                        </m:sub>
                      </m:sSub>
                    </m:oMath>
                  </m:oMathPara>
                </a14:m>
                <a:endParaRPr lang="en-IN" sz="2400" b="1" dirty="0">
                  <a:solidFill>
                    <a:sysClr val="windowText" lastClr="000000"/>
                  </a:solidFill>
                </a:endParaRPr>
              </a:p>
            </p:txBody>
          </p:sp>
        </mc:Choice>
        <mc:Fallback xmlns="">
          <p:sp>
            <p:nvSpPr>
              <p:cNvPr id="15" name="Rectangle 14">
                <a:extLst>
                  <a:ext uri="{FF2B5EF4-FFF2-40B4-BE49-F238E27FC236}">
                    <a16:creationId xmlns:a16="http://schemas.microsoft.com/office/drawing/2014/main" id="{5C0FB3B4-534D-45D7-BF1C-843CF3CFD591}"/>
                  </a:ext>
                </a:extLst>
              </p:cNvPr>
              <p:cNvSpPr>
                <a:spLocks noRot="1" noChangeAspect="1" noMove="1" noResize="1" noEditPoints="1" noAdjustHandles="1" noChangeArrowheads="1" noChangeShapeType="1" noTextEdit="1"/>
              </p:cNvSpPr>
              <p:nvPr/>
            </p:nvSpPr>
            <p:spPr>
              <a:xfrm>
                <a:off x="10800966" y="4657185"/>
                <a:ext cx="459246" cy="484816"/>
              </a:xfrm>
              <a:prstGeom prst="rect">
                <a:avLst/>
              </a:prstGeom>
              <a:blipFill>
                <a:blip r:embed="rId7"/>
                <a:stretch>
                  <a:fillRect l="-20000"/>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AA6E62F-105A-47A0-BB35-B86A5A219C94}"/>
                  </a:ext>
                </a:extLst>
              </p:cNvPr>
              <p:cNvSpPr/>
              <p:nvPr/>
            </p:nvSpPr>
            <p:spPr>
              <a:xfrm>
                <a:off x="8374419" y="3013515"/>
                <a:ext cx="1118363" cy="43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1" i="1" smtClean="0">
                              <a:solidFill>
                                <a:sysClr val="windowText" lastClr="000000"/>
                              </a:solidFill>
                              <a:latin typeface="Cambria Math" panose="02040503050406030204" pitchFamily="18" charset="0"/>
                            </a:rPr>
                          </m:ctrlPr>
                        </m:sSubPr>
                        <m:e>
                          <m:r>
                            <a:rPr lang="en-US" sz="2400" b="1" i="1" smtClean="0">
                              <a:solidFill>
                                <a:sysClr val="windowText" lastClr="000000"/>
                              </a:solidFill>
                              <a:latin typeface="Cambria Math" panose="02040503050406030204" pitchFamily="18" charset="0"/>
                            </a:rPr>
                            <m:t>𝑿</m:t>
                          </m:r>
                        </m:e>
                        <m:sub>
                          <m:r>
                            <a:rPr lang="en-US" sz="2400" b="1" i="1" smtClean="0">
                              <a:solidFill>
                                <a:sysClr val="windowText" lastClr="000000"/>
                              </a:solidFill>
                              <a:latin typeface="Cambria Math" panose="02040503050406030204" pitchFamily="18" charset="0"/>
                            </a:rPr>
                            <m:t>𝟏</m:t>
                          </m:r>
                        </m:sub>
                      </m:sSub>
                    </m:oMath>
                  </m:oMathPara>
                </a14:m>
                <a:endParaRPr lang="en-IN" sz="2400" b="1" dirty="0">
                  <a:solidFill>
                    <a:sysClr val="windowText" lastClr="000000"/>
                  </a:solidFill>
                </a:endParaRPr>
              </a:p>
            </p:txBody>
          </p:sp>
        </mc:Choice>
        <mc:Fallback xmlns="">
          <p:sp>
            <p:nvSpPr>
              <p:cNvPr id="16" name="Rectangle 15">
                <a:extLst>
                  <a:ext uri="{FF2B5EF4-FFF2-40B4-BE49-F238E27FC236}">
                    <a16:creationId xmlns:a16="http://schemas.microsoft.com/office/drawing/2014/main" id="{AAA6E62F-105A-47A0-BB35-B86A5A219C94}"/>
                  </a:ext>
                </a:extLst>
              </p:cNvPr>
              <p:cNvSpPr>
                <a:spLocks noRot="1" noChangeAspect="1" noMove="1" noResize="1" noEditPoints="1" noAdjustHandles="1" noChangeArrowheads="1" noChangeShapeType="1" noTextEdit="1"/>
              </p:cNvSpPr>
              <p:nvPr/>
            </p:nvSpPr>
            <p:spPr>
              <a:xfrm>
                <a:off x="8374419" y="3013515"/>
                <a:ext cx="1118363" cy="434242"/>
              </a:xfrm>
              <a:prstGeom prst="rect">
                <a:avLst/>
              </a:prstGeom>
              <a:blipFill>
                <a:blip r:embed="rId8"/>
                <a:stretch>
                  <a:fillRect b="-5556"/>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3961C8F4-982A-45F4-BECE-A4D697709A3D}"/>
                  </a:ext>
                </a:extLst>
              </p:cNvPr>
              <p:cNvSpPr/>
              <p:nvPr/>
            </p:nvSpPr>
            <p:spPr>
              <a:xfrm>
                <a:off x="8473631" y="4712499"/>
                <a:ext cx="394207" cy="486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1" i="1" smtClean="0">
                              <a:solidFill>
                                <a:sysClr val="windowText" lastClr="000000"/>
                              </a:solidFill>
                              <a:latin typeface="Cambria Math" panose="02040503050406030204" pitchFamily="18" charset="0"/>
                            </a:rPr>
                          </m:ctrlPr>
                        </m:sSubPr>
                        <m:e>
                          <m:r>
                            <a:rPr lang="en-US" sz="2400" b="1" i="1" smtClean="0">
                              <a:solidFill>
                                <a:sysClr val="windowText" lastClr="000000"/>
                              </a:solidFill>
                              <a:latin typeface="Cambria Math" panose="02040503050406030204" pitchFamily="18" charset="0"/>
                            </a:rPr>
                            <m:t>𝑿</m:t>
                          </m:r>
                        </m:e>
                        <m:sub>
                          <m:r>
                            <a:rPr lang="en-US" sz="2400" b="1" i="1" smtClean="0">
                              <a:solidFill>
                                <a:sysClr val="windowText" lastClr="000000"/>
                              </a:solidFill>
                              <a:latin typeface="Cambria Math" panose="02040503050406030204" pitchFamily="18" charset="0"/>
                            </a:rPr>
                            <m:t>𝟑</m:t>
                          </m:r>
                        </m:sub>
                      </m:sSub>
                    </m:oMath>
                  </m:oMathPara>
                </a14:m>
                <a:endParaRPr lang="en-IN" sz="2400" b="1" dirty="0">
                  <a:solidFill>
                    <a:sysClr val="windowText" lastClr="000000"/>
                  </a:solidFill>
                </a:endParaRPr>
              </a:p>
            </p:txBody>
          </p:sp>
        </mc:Choice>
        <mc:Fallback xmlns="">
          <p:sp>
            <p:nvSpPr>
              <p:cNvPr id="17" name="Rectangle 16">
                <a:extLst>
                  <a:ext uri="{FF2B5EF4-FFF2-40B4-BE49-F238E27FC236}">
                    <a16:creationId xmlns:a16="http://schemas.microsoft.com/office/drawing/2014/main" id="{3961C8F4-982A-45F4-BECE-A4D697709A3D}"/>
                  </a:ext>
                </a:extLst>
              </p:cNvPr>
              <p:cNvSpPr>
                <a:spLocks noRot="1" noChangeAspect="1" noMove="1" noResize="1" noEditPoints="1" noAdjustHandles="1" noChangeArrowheads="1" noChangeShapeType="1" noTextEdit="1"/>
              </p:cNvSpPr>
              <p:nvPr/>
            </p:nvSpPr>
            <p:spPr>
              <a:xfrm>
                <a:off x="8473631" y="4712499"/>
                <a:ext cx="394207" cy="486296"/>
              </a:xfrm>
              <a:prstGeom prst="rect">
                <a:avLst/>
              </a:prstGeom>
              <a:blipFill>
                <a:blip r:embed="rId9"/>
                <a:stretch>
                  <a:fillRect l="-30769" r="-3077"/>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8BE3E1D-DFB1-4E71-B23D-F69319395B3D}"/>
                  </a:ext>
                </a:extLst>
              </p:cNvPr>
              <p:cNvSpPr txBox="1"/>
              <p:nvPr/>
            </p:nvSpPr>
            <p:spPr>
              <a:xfrm>
                <a:off x="9327695" y="3920772"/>
                <a:ext cx="10197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3</m:t>
                          </m:r>
                        </m:sub>
                      </m:sSub>
                    </m:oMath>
                  </m:oMathPara>
                </a14:m>
                <a:endParaRPr lang="en-IN" dirty="0"/>
              </a:p>
            </p:txBody>
          </p:sp>
        </mc:Choice>
        <mc:Fallback xmlns="">
          <p:sp>
            <p:nvSpPr>
              <p:cNvPr id="18" name="TextBox 17">
                <a:extLst>
                  <a:ext uri="{FF2B5EF4-FFF2-40B4-BE49-F238E27FC236}">
                    <a16:creationId xmlns:a16="http://schemas.microsoft.com/office/drawing/2014/main" id="{D8BE3E1D-DFB1-4E71-B23D-F69319395B3D}"/>
                  </a:ext>
                </a:extLst>
              </p:cNvPr>
              <p:cNvSpPr txBox="1">
                <a:spLocks noRot="1" noChangeAspect="1" noMove="1" noResize="1" noEditPoints="1" noAdjustHandles="1" noChangeArrowheads="1" noChangeShapeType="1" noTextEdit="1"/>
              </p:cNvSpPr>
              <p:nvPr/>
            </p:nvSpPr>
            <p:spPr>
              <a:xfrm>
                <a:off x="9327695" y="3920772"/>
                <a:ext cx="1019702" cy="369332"/>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A724D26-E19F-463E-B95E-B761AAAF2988}"/>
                  </a:ext>
                </a:extLst>
              </p:cNvPr>
              <p:cNvSpPr txBox="1"/>
              <p:nvPr/>
            </p:nvSpPr>
            <p:spPr>
              <a:xfrm>
                <a:off x="9635230" y="2909761"/>
                <a:ext cx="2331472" cy="369332"/>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4</m:t>
                        </m:r>
                      </m:sub>
                    </m:sSub>
                  </m:oMath>
                </a14:m>
                <a:r>
                  <a:rPr lang="en-IN" dirty="0"/>
                  <a:t> independent</a:t>
                </a:r>
              </a:p>
            </p:txBody>
          </p:sp>
        </mc:Choice>
        <mc:Fallback xmlns="">
          <p:sp>
            <p:nvSpPr>
              <p:cNvPr id="19" name="TextBox 18">
                <a:extLst>
                  <a:ext uri="{FF2B5EF4-FFF2-40B4-BE49-F238E27FC236}">
                    <a16:creationId xmlns:a16="http://schemas.microsoft.com/office/drawing/2014/main" id="{FA724D26-E19F-463E-B95E-B761AAAF2988}"/>
                  </a:ext>
                </a:extLst>
              </p:cNvPr>
              <p:cNvSpPr txBox="1">
                <a:spLocks noRot="1" noChangeAspect="1" noMove="1" noResize="1" noEditPoints="1" noAdjustHandles="1" noChangeArrowheads="1" noChangeShapeType="1" noTextEdit="1"/>
              </p:cNvSpPr>
              <p:nvPr/>
            </p:nvSpPr>
            <p:spPr>
              <a:xfrm>
                <a:off x="9635230" y="2909761"/>
                <a:ext cx="2331472" cy="369332"/>
              </a:xfrm>
              <a:prstGeom prst="rect">
                <a:avLst/>
              </a:prstGeom>
              <a:blipFill>
                <a:blip r:embed="rId11"/>
                <a:stretch>
                  <a:fillRect t="-8197" r="-1832" b="-24590"/>
                </a:stretch>
              </a:blipFill>
            </p:spPr>
            <p:txBody>
              <a:bodyPr/>
              <a:lstStyle/>
              <a:p>
                <a:r>
                  <a:rPr lang="en-IN">
                    <a:noFill/>
                  </a:rPr>
                  <a:t> </a:t>
                </a:r>
              </a:p>
            </p:txBody>
          </p:sp>
        </mc:Fallback>
      </mc:AlternateContent>
      <p:sp>
        <p:nvSpPr>
          <p:cNvPr id="2" name="TextBox 1">
            <a:extLst>
              <a:ext uri="{FF2B5EF4-FFF2-40B4-BE49-F238E27FC236}">
                <a16:creationId xmlns:a16="http://schemas.microsoft.com/office/drawing/2014/main" id="{A43B8801-4CAF-4015-A1D3-EAE67C81BD69}"/>
              </a:ext>
            </a:extLst>
          </p:cNvPr>
          <p:cNvSpPr txBox="1"/>
          <p:nvPr/>
        </p:nvSpPr>
        <p:spPr>
          <a:xfrm>
            <a:off x="8067887" y="2405670"/>
            <a:ext cx="3642667" cy="553998"/>
          </a:xfrm>
          <a:prstGeom prst="rect">
            <a:avLst/>
          </a:prstGeom>
          <a:noFill/>
        </p:spPr>
        <p:txBody>
          <a:bodyPr wrap="square" rtlCol="0">
            <a:spAutoFit/>
          </a:bodyPr>
          <a:lstStyle/>
          <a:p>
            <a:r>
              <a:rPr lang="en-US" sz="3000" b="1" dirty="0">
                <a:solidFill>
                  <a:schemeClr val="accent1"/>
                </a:solidFill>
              </a:rPr>
              <a:t>Causal Diagram</a:t>
            </a:r>
            <a:endParaRPr lang="en-IN" sz="3000" b="1" dirty="0">
              <a:solidFill>
                <a:schemeClr val="accent1"/>
              </a:solidFill>
            </a:endParaRPr>
          </a:p>
        </p:txBody>
      </p:sp>
      <p:sp>
        <p:nvSpPr>
          <p:cNvPr id="3" name="TextBox 2">
            <a:extLst>
              <a:ext uri="{FF2B5EF4-FFF2-40B4-BE49-F238E27FC236}">
                <a16:creationId xmlns:a16="http://schemas.microsoft.com/office/drawing/2014/main" id="{BBD71A6E-5958-4552-BE32-E16712521D98}"/>
              </a:ext>
            </a:extLst>
          </p:cNvPr>
          <p:cNvSpPr txBox="1"/>
          <p:nvPr/>
        </p:nvSpPr>
        <p:spPr>
          <a:xfrm>
            <a:off x="10494120" y="3841707"/>
            <a:ext cx="1552640" cy="369332"/>
          </a:xfrm>
          <a:prstGeom prst="rect">
            <a:avLst/>
          </a:prstGeom>
          <a:noFill/>
        </p:spPr>
        <p:txBody>
          <a:bodyPr wrap="square" rtlCol="0">
            <a:spAutoFit/>
          </a:bodyPr>
          <a:lstStyle/>
          <a:p>
            <a:r>
              <a:rPr lang="en-US" dirty="0">
                <a:solidFill>
                  <a:srgbClr val="C00000"/>
                </a:solidFill>
              </a:rPr>
              <a:t>“confounding”</a:t>
            </a:r>
            <a:endParaRPr lang="en-IN" dirty="0">
              <a:solidFill>
                <a:srgbClr val="C00000"/>
              </a:solidFill>
            </a:endParaRPr>
          </a:p>
        </p:txBody>
      </p:sp>
    </p:spTree>
    <p:extLst>
      <p:ext uri="{BB962C8B-B14F-4D97-AF65-F5344CB8AC3E}">
        <p14:creationId xmlns:p14="http://schemas.microsoft.com/office/powerpoint/2010/main" val="319118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P spid="16" grpId="0" animBg="1"/>
      <p:bldP spid="17" grpId="0" animBg="1"/>
      <p:bldP spid="18" grpId="0"/>
      <p:bldP spid="19" grpId="0"/>
      <p:bldP spid="2"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BBDE09-1DC7-404B-9DAC-F9EC55BDE11C}"/>
                  </a:ext>
                </a:extLst>
              </p:cNvPr>
              <p:cNvSpPr txBox="1"/>
              <p:nvPr/>
            </p:nvSpPr>
            <p:spPr>
              <a:xfrm>
                <a:off x="650512" y="392755"/>
                <a:ext cx="5351389" cy="2003112"/>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Input</a:t>
                </a:r>
                <a:r>
                  <a:rPr lang="en-IN" sz="2400" dirty="0"/>
                  <a:t>: </a:t>
                </a:r>
                <a:r>
                  <a:rPr lang="en-US" sz="2400" dirty="0"/>
                  <a:t>Descriptions of two product distributions </a:t>
                </a:r>
                <a14:m>
                  <m:oMath xmlns:m="http://schemas.openxmlformats.org/officeDocument/2006/math">
                    <m:r>
                      <a:rPr lang="en-US" sz="2400" b="0" i="1" smtClean="0">
                        <a:latin typeface="Cambria Math" panose="02040503050406030204" pitchFamily="18" charset="0"/>
                      </a:rPr>
                      <m:t>𝑃</m:t>
                    </m:r>
                  </m:oMath>
                </a14:m>
                <a:r>
                  <a:rPr lang="en-IN" sz="2400" dirty="0"/>
                  <a:t> and </a:t>
                </a:r>
                <a14:m>
                  <m:oMath xmlns:m="http://schemas.openxmlformats.org/officeDocument/2006/math">
                    <m:r>
                      <a:rPr lang="en-US" sz="2400" b="0" i="1" smtClean="0">
                        <a:latin typeface="Cambria Math" panose="02040503050406030204" pitchFamily="18" charset="0"/>
                      </a:rPr>
                      <m:t>𝑄</m:t>
                    </m:r>
                  </m:oMath>
                </a14:m>
                <a:r>
                  <a:rPr lang="en-IN" sz="2400" dirty="0"/>
                  <a:t>.</a:t>
                </a:r>
              </a:p>
              <a:p>
                <a:r>
                  <a:rPr lang="en-IN" sz="2400" b="1" dirty="0"/>
                  <a:t>Output</a:t>
                </a:r>
                <a:r>
                  <a:rPr lang="en-IN" sz="2400" dirty="0"/>
                  <a:t>: </a:t>
                </a:r>
                <a:r>
                  <a:rPr lang="en-US" sz="2400" dirty="0"/>
                  <a:t>Approximate </a:t>
                </a:r>
                <a14:m>
                  <m:oMath xmlns:m="http://schemas.openxmlformats.org/officeDocument/2006/math">
                    <m:r>
                      <a:rPr lang="en-US" sz="2400" b="0" i="1" smtClean="0">
                        <a:latin typeface="Cambria Math" panose="02040503050406030204" pitchFamily="18" charset="0"/>
                      </a:rPr>
                      <m:t>𝑇𝑉</m:t>
                    </m:r>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𝑄</m:t>
                    </m:r>
                    <m:r>
                      <a:rPr lang="en-US" sz="2400" b="0" i="1" smtClean="0">
                        <a:latin typeface="Cambria Math" panose="02040503050406030204" pitchFamily="18" charset="0"/>
                      </a:rPr>
                      <m:t>)</m:t>
                    </m:r>
                  </m:oMath>
                </a14:m>
                <a:r>
                  <a:rPr lang="en-IN" sz="2400" dirty="0"/>
                  <a:t> upto multiplicative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𝜖</m:t>
                    </m:r>
                    <m:r>
                      <a:rPr lang="en-US" sz="2400" b="0" i="1" smtClean="0">
                        <a:latin typeface="Cambria Math" panose="02040503050406030204" pitchFamily="18" charset="0"/>
                      </a:rPr>
                      <m:t>)</m:t>
                    </m:r>
                  </m:oMath>
                </a14:m>
                <a:r>
                  <a:rPr lang="en-IN" sz="2400" dirty="0"/>
                  <a:t> factor.</a:t>
                </a:r>
              </a:p>
            </p:txBody>
          </p:sp>
        </mc:Choice>
        <mc:Fallback xmlns="">
          <p:sp>
            <p:nvSpPr>
              <p:cNvPr id="4" name="TextBox 3">
                <a:extLst>
                  <a:ext uri="{FF2B5EF4-FFF2-40B4-BE49-F238E27FC236}">
                    <a16:creationId xmlns:a16="http://schemas.microsoft.com/office/drawing/2014/main" id="{8ABBDE09-1DC7-404B-9DAC-F9EC55BDE11C}"/>
                  </a:ext>
                </a:extLst>
              </p:cNvPr>
              <p:cNvSpPr txBox="1">
                <a:spLocks noRot="1" noChangeAspect="1" noMove="1" noResize="1" noEditPoints="1" noAdjustHandles="1" noChangeArrowheads="1" noChangeShapeType="1" noTextEdit="1"/>
              </p:cNvSpPr>
              <p:nvPr/>
            </p:nvSpPr>
            <p:spPr>
              <a:xfrm>
                <a:off x="650512" y="392755"/>
                <a:ext cx="5351389" cy="2003112"/>
              </a:xfrm>
              <a:prstGeom prst="rect">
                <a:avLst/>
              </a:prstGeom>
              <a:blipFill>
                <a:blip r:embed="rId2"/>
                <a:stretch>
                  <a:fillRect l="-1822" b="-5775"/>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FB759A9D-DBDE-4545-B683-C604F906CD2C}"/>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B30689CC-FFDD-46F6-8B6E-7A7987B8DDDE}"/>
                  </a:ext>
                </a:extLst>
              </p:cNvPr>
              <p:cNvSpPr/>
              <p:nvPr/>
            </p:nvSpPr>
            <p:spPr>
              <a:xfrm>
                <a:off x="6245336" y="889852"/>
                <a:ext cx="2450670" cy="1411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latin typeface="Cambria Math" panose="02040503050406030204" pitchFamily="18" charset="0"/>
                        </a:rPr>
                        <m:t>𝑃</m:t>
                      </m:r>
                    </m:oMath>
                  </m:oMathPara>
                </a14:m>
                <a:endParaRPr lang="en-IN" sz="4000" dirty="0"/>
              </a:p>
            </p:txBody>
          </p:sp>
        </mc:Choice>
        <mc:Fallback xmlns="">
          <p:sp>
            <p:nvSpPr>
              <p:cNvPr id="6" name="Oval 5">
                <a:extLst>
                  <a:ext uri="{FF2B5EF4-FFF2-40B4-BE49-F238E27FC236}">
                    <a16:creationId xmlns:a16="http://schemas.microsoft.com/office/drawing/2014/main" id="{B30689CC-FFDD-46F6-8B6E-7A7987B8DDDE}"/>
                  </a:ext>
                </a:extLst>
              </p:cNvPr>
              <p:cNvSpPr>
                <a:spLocks noRot="1" noChangeAspect="1" noMove="1" noResize="1" noEditPoints="1" noAdjustHandles="1" noChangeArrowheads="1" noChangeShapeType="1" noTextEdit="1"/>
              </p:cNvSpPr>
              <p:nvPr/>
            </p:nvSpPr>
            <p:spPr>
              <a:xfrm>
                <a:off x="6245336" y="889852"/>
                <a:ext cx="2450670" cy="141149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F8093FEB-61AC-4DB1-BB9B-977DC3247FBC}"/>
                  </a:ext>
                </a:extLst>
              </p:cNvPr>
              <p:cNvSpPr/>
              <p:nvPr/>
            </p:nvSpPr>
            <p:spPr>
              <a:xfrm>
                <a:off x="9226853" y="889852"/>
                <a:ext cx="2450670" cy="141149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𝑄</m:t>
                      </m:r>
                    </m:oMath>
                  </m:oMathPara>
                </a14:m>
                <a:endParaRPr lang="en-IN" sz="4000" dirty="0"/>
              </a:p>
            </p:txBody>
          </p:sp>
        </mc:Choice>
        <mc:Fallback xmlns="">
          <p:sp>
            <p:nvSpPr>
              <p:cNvPr id="7" name="Oval 6">
                <a:extLst>
                  <a:ext uri="{FF2B5EF4-FFF2-40B4-BE49-F238E27FC236}">
                    <a16:creationId xmlns:a16="http://schemas.microsoft.com/office/drawing/2014/main" id="{F8093FEB-61AC-4DB1-BB9B-977DC3247FBC}"/>
                  </a:ext>
                </a:extLst>
              </p:cNvPr>
              <p:cNvSpPr>
                <a:spLocks noRot="1" noChangeAspect="1" noMove="1" noResize="1" noEditPoints="1" noAdjustHandles="1" noChangeArrowheads="1" noChangeShapeType="1" noTextEdit="1"/>
              </p:cNvSpPr>
              <p:nvPr/>
            </p:nvSpPr>
            <p:spPr>
              <a:xfrm>
                <a:off x="9226853" y="889852"/>
                <a:ext cx="2450670" cy="141149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90322CC-C727-42DF-8CB2-07C3A08DD402}"/>
                  </a:ext>
                </a:extLst>
              </p:cNvPr>
              <p:cNvSpPr txBox="1"/>
              <p:nvPr/>
            </p:nvSpPr>
            <p:spPr>
              <a:xfrm>
                <a:off x="546185" y="2405774"/>
                <a:ext cx="11359427" cy="4517070"/>
              </a:xfrm>
              <a:prstGeom prst="rect">
                <a:avLst/>
              </a:prstGeom>
              <a:noFill/>
            </p:spPr>
            <p:txBody>
              <a:bodyPr wrap="square" rtlCol="0">
                <a:spAutoFit/>
              </a:bodyPr>
              <a:lstStyle/>
              <a:p>
                <a:pPr marL="285750" indent="-285750">
                  <a:buFont typeface="Arial" panose="020B0604020202020204" pitchFamily="34" charset="0"/>
                  <a:buChar char="•"/>
                </a:pPr>
                <a:r>
                  <a:rPr lang="en-IN" sz="2800" dirty="0"/>
                  <a:t>A bit surprisingly, poly time algorithm possible in some cases! </a:t>
                </a:r>
                <a:r>
                  <a:rPr lang="en-US" sz="2800" b="1" dirty="0"/>
                  <a:t>(B.-</a:t>
                </a:r>
                <a:r>
                  <a:rPr lang="en-US" sz="2800" b="1" dirty="0" err="1"/>
                  <a:t>Gayen</a:t>
                </a:r>
                <a:r>
                  <a:rPr lang="en-US" sz="2800" b="1" dirty="0"/>
                  <a:t>-</a:t>
                </a:r>
                <a:r>
                  <a:rPr lang="en-US" sz="2800" b="1" dirty="0" err="1"/>
                  <a:t>Meel</a:t>
                </a:r>
                <a:r>
                  <a:rPr lang="en-US" sz="2800" b="1" dirty="0"/>
                  <a:t>-</a:t>
                </a:r>
                <a:r>
                  <a:rPr lang="en-US" sz="2800" b="1" dirty="0" err="1"/>
                  <a:t>Myrisiotis</a:t>
                </a:r>
                <a:r>
                  <a:rPr lang="en-US" sz="2800" b="1" dirty="0"/>
                  <a:t>-Pavan-</a:t>
                </a:r>
                <a:r>
                  <a:rPr lang="en-US" sz="2800" b="1" dirty="0" err="1"/>
                  <a:t>Vinodchandran</a:t>
                </a:r>
                <a:r>
                  <a:rPr lang="en-US" sz="2800" b="1" dirty="0"/>
                  <a:t> ‘22+)</a:t>
                </a:r>
                <a:endParaRPr lang="en-IN" sz="2800" b="1" dirty="0"/>
              </a:p>
              <a:p>
                <a:endParaRPr lang="en-IN" sz="2800" dirty="0"/>
              </a:p>
              <a:p>
                <a:pPr marL="285750" indent="-285750">
                  <a:buFont typeface="Arial" panose="020B0604020202020204" pitchFamily="34" charset="0"/>
                  <a:buChar char="•"/>
                </a:pPr>
                <a:r>
                  <a:rPr lang="en-IN" sz="2800" dirty="0"/>
                  <a:t>For example, </a:t>
                </a:r>
                <a14:m>
                  <m:oMath xmlns:m="http://schemas.openxmlformats.org/officeDocument/2006/math">
                    <m:r>
                      <a:rPr lang="en-US" sz="2800" b="0" i="1" smtClean="0">
                        <a:latin typeface="Cambria Math" panose="02040503050406030204" pitchFamily="18" charset="0"/>
                      </a:rPr>
                      <m:t>𝑄</m:t>
                    </m:r>
                  </m:oMath>
                </a14:m>
                <a:r>
                  <a:rPr lang="en-IN" sz="2800" dirty="0"/>
                  <a:t> is uniform. </a:t>
                </a:r>
              </a:p>
              <a:p>
                <a:pPr marL="742950" lvl="1" indent="-285750">
                  <a:buFont typeface="Arial" panose="020B0604020202020204" pitchFamily="34" charset="0"/>
                  <a:buChar char="•"/>
                </a:pPr>
                <a:r>
                  <a:rPr lang="en-IN" sz="2600" dirty="0"/>
                  <a:t>Approximating </a:t>
                </a:r>
                <a14:m>
                  <m:oMath xmlns:m="http://schemas.openxmlformats.org/officeDocument/2006/math">
                    <m:nary>
                      <m:naryPr>
                        <m:chr m:val="∑"/>
                        <m:supHide m:val="on"/>
                        <m:ctrlPr>
                          <a:rPr lang="en-US" sz="2600" b="0" i="1" smtClean="0">
                            <a:latin typeface="Cambria Math" panose="02040503050406030204" pitchFamily="18" charset="0"/>
                          </a:rPr>
                        </m:ctrlPr>
                      </m:naryPr>
                      <m:sub>
                        <m:r>
                          <a:rPr lang="en-US" sz="2600" b="0" i="1" smtClean="0">
                            <a:latin typeface="Cambria Math" panose="02040503050406030204" pitchFamily="18" charset="0"/>
                          </a:rPr>
                          <m:t>𝑆</m:t>
                        </m:r>
                      </m:sub>
                      <m:sup/>
                      <m:e>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max</m:t>
                            </m:r>
                          </m:fName>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0, </m:t>
                                </m:r>
                                <m:nary>
                                  <m:naryPr>
                                    <m:chr m:val="∏"/>
                                    <m:supHide m:val="on"/>
                                    <m:ctrlPr>
                                      <a:rPr lang="en-US" sz="2600" b="0" i="1" smtClean="0">
                                        <a:latin typeface="Cambria Math" panose="02040503050406030204" pitchFamily="18" charset="0"/>
                                      </a:rPr>
                                    </m:ctrlPr>
                                  </m:naryPr>
                                  <m:sub>
                                    <m: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𝑆</m:t>
                                    </m:r>
                                  </m:sub>
                                  <m:sup/>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𝑝</m:t>
                                        </m:r>
                                      </m:e>
                                      <m:sub>
                                        <m:r>
                                          <a:rPr lang="en-US" sz="2600" b="0" i="1" smtClean="0">
                                            <a:latin typeface="Cambria Math" panose="02040503050406030204" pitchFamily="18" charset="0"/>
                                          </a:rPr>
                                          <m:t>𝑖</m:t>
                                        </m:r>
                                      </m:sub>
                                    </m:sSub>
                                  </m:e>
                                </m:nary>
                                <m:nary>
                                  <m:naryPr>
                                    <m:chr m:val="∏"/>
                                    <m:supHide m:val="on"/>
                                    <m:ctrlPr>
                                      <a:rPr lang="en-US" sz="2600" b="0" i="1" smtClean="0">
                                        <a:latin typeface="Cambria Math" panose="02040503050406030204" pitchFamily="18" charset="0"/>
                                      </a:rPr>
                                    </m:ctrlPr>
                                  </m:naryPr>
                                  <m:sub>
                                    <m: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𝑆</m:t>
                                    </m:r>
                                  </m:sub>
                                  <m:sup/>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1−</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𝑝</m:t>
                                            </m:r>
                                          </m:e>
                                          <m:sub>
                                            <m:r>
                                              <a:rPr lang="en-US" sz="2600" b="0" i="1" smtClean="0">
                                                <a:latin typeface="Cambria Math" panose="02040503050406030204" pitchFamily="18" charset="0"/>
                                              </a:rPr>
                                              <m:t>𝑖</m:t>
                                            </m:r>
                                          </m:sub>
                                        </m:sSub>
                                      </m:e>
                                    </m:d>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2</m:t>
                                        </m:r>
                                      </m:e>
                                      <m:sup>
                                        <m:r>
                                          <a:rPr lang="en-US" sz="2600" b="0" i="1" smtClean="0">
                                            <a:latin typeface="Cambria Math" panose="02040503050406030204" pitchFamily="18" charset="0"/>
                                          </a:rPr>
                                          <m:t>−</m:t>
                                        </m:r>
                                        <m:r>
                                          <a:rPr lang="en-US" sz="2600" b="0" i="1" smtClean="0">
                                            <a:latin typeface="Cambria Math" panose="02040503050406030204" pitchFamily="18" charset="0"/>
                                          </a:rPr>
                                          <m:t>𝑛</m:t>
                                        </m:r>
                                      </m:sup>
                                    </m:sSup>
                                  </m:e>
                                </m:nary>
                              </m:e>
                            </m:d>
                          </m:e>
                        </m:func>
                      </m:e>
                    </m:nary>
                  </m:oMath>
                </a14:m>
                <a:r>
                  <a:rPr lang="en-IN" sz="2600" dirty="0"/>
                  <a:t> reduces to approximating # of sets </a:t>
                </a:r>
                <a14:m>
                  <m:oMath xmlns:m="http://schemas.openxmlformats.org/officeDocument/2006/math">
                    <m:r>
                      <a:rPr lang="en-US" sz="2600" b="0" i="1" smtClean="0">
                        <a:latin typeface="Cambria Math" panose="02040503050406030204" pitchFamily="18" charset="0"/>
                      </a:rPr>
                      <m:t>𝑆</m:t>
                    </m:r>
                  </m:oMath>
                </a14:m>
                <a:r>
                  <a:rPr lang="en-IN" sz="2600" dirty="0"/>
                  <a:t> such that </a:t>
                </a:r>
                <a14:m>
                  <m:oMath xmlns:m="http://schemas.openxmlformats.org/officeDocument/2006/math">
                    <m:nary>
                      <m:naryPr>
                        <m:chr m:val="∏"/>
                        <m:supHide m:val="on"/>
                        <m:ctrlPr>
                          <a:rPr lang="en-US" sz="2600" b="0" i="1" smtClean="0">
                            <a:latin typeface="Cambria Math" panose="02040503050406030204" pitchFamily="18" charset="0"/>
                          </a:rPr>
                        </m:ctrlPr>
                      </m:naryPr>
                      <m:sub>
                        <m: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𝑆</m:t>
                        </m:r>
                      </m:sub>
                      <m:sup/>
                      <m:e>
                        <m:f>
                          <m:fPr>
                            <m:ctrlPr>
                              <a:rPr lang="en-US" sz="2600" b="0" i="1" smtClean="0">
                                <a:latin typeface="Cambria Math" panose="02040503050406030204" pitchFamily="18" charset="0"/>
                              </a:rPr>
                            </m:ctrlPr>
                          </m:fPr>
                          <m:nu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𝑝</m:t>
                                </m:r>
                              </m:e>
                              <m:sub>
                                <m:r>
                                  <a:rPr lang="en-US" sz="2600" b="0" i="1" smtClean="0">
                                    <a:latin typeface="Cambria Math" panose="02040503050406030204" pitchFamily="18" charset="0"/>
                                  </a:rPr>
                                  <m:t>𝑖</m:t>
                                </m:r>
                              </m:sub>
                            </m:sSub>
                          </m:num>
                          <m:den>
                            <m:r>
                              <a:rPr lang="en-US" sz="2600" b="0" i="1" smtClean="0">
                                <a:latin typeface="Cambria Math" panose="02040503050406030204" pitchFamily="18" charset="0"/>
                              </a:rPr>
                              <m:t>1−</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𝑝</m:t>
                                </m:r>
                              </m:e>
                              <m:sub>
                                <m:r>
                                  <a:rPr lang="en-US" sz="2600" b="0" i="1" smtClean="0">
                                    <a:latin typeface="Cambria Math" panose="02040503050406030204" pitchFamily="18" charset="0"/>
                                  </a:rPr>
                                  <m:t>𝑖</m:t>
                                </m:r>
                              </m:sub>
                            </m:sSub>
                          </m:den>
                        </m:f>
                        <m:r>
                          <a:rPr lang="en-US" sz="2600" b="0" i="1" smtClean="0">
                            <a:latin typeface="Cambria Math" panose="02040503050406030204" pitchFamily="18" charset="0"/>
                          </a:rPr>
                          <m:t> </m:t>
                        </m:r>
                      </m:e>
                    </m:nary>
                  </m:oMath>
                </a14:m>
                <a:r>
                  <a:rPr lang="en-IN" sz="2600" dirty="0"/>
                  <a:t> lies in an interval, which reduces to approximate knapsack counting </a:t>
                </a:r>
                <a:r>
                  <a:rPr lang="en-IN" sz="2600" b="1" dirty="0"/>
                  <a:t>(Dyer STOC’03)</a:t>
                </a:r>
                <a:r>
                  <a:rPr lang="en-IN" sz="2600" dirty="0"/>
                  <a:t>.</a:t>
                </a:r>
              </a:p>
              <a:p>
                <a:pPr lvl="1"/>
                <a:endParaRPr lang="en-IN" sz="2600" dirty="0"/>
              </a:p>
              <a:p>
                <a:pPr marL="285750" indent="-285750">
                  <a:buFont typeface="Arial" panose="020B0604020202020204" pitchFamily="34" charset="0"/>
                  <a:buChar char="•"/>
                </a:pPr>
                <a:r>
                  <a:rPr lang="en-US" sz="2800" dirty="0"/>
                  <a:t>Algorithm for more general class of distributions using some ideas from </a:t>
                </a:r>
                <a:r>
                  <a:rPr lang="en-IN" sz="2800" dirty="0"/>
                  <a:t>(</a:t>
                </a:r>
                <a:r>
                  <a:rPr lang="en-IN" sz="2800" b="1" dirty="0"/>
                  <a:t>Gopalan-</a:t>
                </a:r>
                <a:r>
                  <a:rPr lang="en-IN" sz="2800" b="1" dirty="0" err="1"/>
                  <a:t>Klivans</a:t>
                </a:r>
                <a:r>
                  <a:rPr lang="en-IN" sz="2800" b="1" dirty="0"/>
                  <a:t>-</a:t>
                </a:r>
                <a:r>
                  <a:rPr lang="en-IN" sz="2800" b="1" dirty="0" err="1"/>
                  <a:t>Meka</a:t>
                </a:r>
                <a:r>
                  <a:rPr lang="en-IN" sz="2800" b="1" dirty="0"/>
                  <a:t> FOCS‘11)</a:t>
                </a:r>
                <a:r>
                  <a:rPr lang="en-IN" sz="2800" dirty="0"/>
                  <a:t>.</a:t>
                </a:r>
              </a:p>
            </p:txBody>
          </p:sp>
        </mc:Choice>
        <mc:Fallback xmlns="">
          <p:sp>
            <p:nvSpPr>
              <p:cNvPr id="8" name="TextBox 7">
                <a:extLst>
                  <a:ext uri="{FF2B5EF4-FFF2-40B4-BE49-F238E27FC236}">
                    <a16:creationId xmlns:a16="http://schemas.microsoft.com/office/drawing/2014/main" id="{290322CC-C727-42DF-8CB2-07C3A08DD402}"/>
                  </a:ext>
                </a:extLst>
              </p:cNvPr>
              <p:cNvSpPr txBox="1">
                <a:spLocks noRot="1" noChangeAspect="1" noMove="1" noResize="1" noEditPoints="1" noAdjustHandles="1" noChangeArrowheads="1" noChangeShapeType="1" noTextEdit="1"/>
              </p:cNvSpPr>
              <p:nvPr/>
            </p:nvSpPr>
            <p:spPr>
              <a:xfrm>
                <a:off x="546185" y="2405774"/>
                <a:ext cx="11359427" cy="4517070"/>
              </a:xfrm>
              <a:prstGeom prst="rect">
                <a:avLst/>
              </a:prstGeom>
              <a:blipFill>
                <a:blip r:embed="rId5"/>
                <a:stretch>
                  <a:fillRect l="-966" t="-1350" b="-2834"/>
                </a:stretch>
              </a:blipFill>
            </p:spPr>
            <p:txBody>
              <a:bodyPr/>
              <a:lstStyle/>
              <a:p>
                <a:r>
                  <a:rPr lang="en-IN">
                    <a:noFill/>
                  </a:rPr>
                  <a:t> </a:t>
                </a:r>
              </a:p>
            </p:txBody>
          </p:sp>
        </mc:Fallback>
      </mc:AlternateContent>
    </p:spTree>
    <p:extLst>
      <p:ext uri="{BB962C8B-B14F-4D97-AF65-F5344CB8AC3E}">
        <p14:creationId xmlns:p14="http://schemas.microsoft.com/office/powerpoint/2010/main" val="326815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032042-914C-42E5-8D39-4B50E56A61CE}"/>
              </a:ext>
            </a:extLst>
          </p:cNvPr>
          <p:cNvSpPr txBox="1"/>
          <p:nvPr/>
        </p:nvSpPr>
        <p:spPr>
          <a:xfrm>
            <a:off x="777790" y="396250"/>
            <a:ext cx="4328124" cy="677108"/>
          </a:xfrm>
          <a:prstGeom prst="rect">
            <a:avLst/>
          </a:prstGeom>
          <a:noFill/>
        </p:spPr>
        <p:txBody>
          <a:bodyPr wrap="square" rtlCol="0">
            <a:spAutoFit/>
          </a:bodyPr>
          <a:lstStyle/>
          <a:p>
            <a:r>
              <a:rPr lang="en-US" sz="3800" b="1" dirty="0"/>
              <a:t>Problems</a:t>
            </a:r>
            <a:endParaRPr lang="en-IN" sz="3800" b="1" dirty="0"/>
          </a:p>
        </p:txBody>
      </p:sp>
      <p:sp>
        <p:nvSpPr>
          <p:cNvPr id="8" name="TextBox 7">
            <a:extLst>
              <a:ext uri="{FF2B5EF4-FFF2-40B4-BE49-F238E27FC236}">
                <a16:creationId xmlns:a16="http://schemas.microsoft.com/office/drawing/2014/main" id="{56645C39-F1B6-4875-AB39-DD4F937D2E6C}"/>
              </a:ext>
            </a:extLst>
          </p:cNvPr>
          <p:cNvSpPr txBox="1"/>
          <p:nvPr/>
        </p:nvSpPr>
        <p:spPr>
          <a:xfrm>
            <a:off x="1042252" y="1852325"/>
            <a:ext cx="5206148" cy="3600986"/>
          </a:xfrm>
          <a:prstGeom prst="rect">
            <a:avLst/>
          </a:prstGeom>
          <a:solidFill>
            <a:schemeClr val="accent5">
              <a:lumMod val="20000"/>
              <a:lumOff val="80000"/>
            </a:schemeClr>
          </a:solidFill>
        </p:spPr>
        <p:txBody>
          <a:bodyPr wrap="square" rtlCol="0">
            <a:spAutoFit/>
          </a:bodyPr>
          <a:lstStyle/>
          <a:p>
            <a:r>
              <a:rPr lang="en-US" sz="2800" b="1" dirty="0"/>
              <a:t>Statistical/Causal </a:t>
            </a:r>
            <a:r>
              <a:rPr lang="en-US" sz="2800" b="1" i="1" dirty="0"/>
              <a:t>Estimation</a:t>
            </a:r>
            <a:r>
              <a:rPr lang="en-US" sz="2800" b="1" dirty="0"/>
              <a:t> (diagram known)</a:t>
            </a:r>
          </a:p>
          <a:p>
            <a:endParaRPr lang="en-US" sz="2800" b="1" dirty="0"/>
          </a:p>
          <a:p>
            <a:pPr marL="457200" indent="-457200">
              <a:buFont typeface="Arial" panose="020B0604020202020204" pitchFamily="34" charset="0"/>
              <a:buChar char="•"/>
            </a:pPr>
            <a:r>
              <a:rPr lang="en-US" sz="2400" dirty="0"/>
              <a:t>Distribution learning (observational or post-treatment)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Distance estimation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Testing validity of parameters</a:t>
            </a:r>
          </a:p>
        </p:txBody>
      </p:sp>
      <p:sp>
        <p:nvSpPr>
          <p:cNvPr id="10" name="TextBox 9">
            <a:extLst>
              <a:ext uri="{FF2B5EF4-FFF2-40B4-BE49-F238E27FC236}">
                <a16:creationId xmlns:a16="http://schemas.microsoft.com/office/drawing/2014/main" id="{F74DBC63-66B0-4714-9116-5190DD8583BE}"/>
              </a:ext>
            </a:extLst>
          </p:cNvPr>
          <p:cNvSpPr txBox="1"/>
          <p:nvPr/>
        </p:nvSpPr>
        <p:spPr>
          <a:xfrm>
            <a:off x="6248399" y="1852325"/>
            <a:ext cx="5337065" cy="3600986"/>
          </a:xfrm>
          <a:prstGeom prst="rect">
            <a:avLst/>
          </a:prstGeom>
          <a:solidFill>
            <a:schemeClr val="accent6">
              <a:lumMod val="20000"/>
              <a:lumOff val="80000"/>
            </a:schemeClr>
          </a:solidFill>
        </p:spPr>
        <p:txBody>
          <a:bodyPr wrap="square" rtlCol="0">
            <a:spAutoFit/>
          </a:bodyPr>
          <a:lstStyle/>
          <a:p>
            <a:r>
              <a:rPr lang="en-US" sz="2800" b="1" dirty="0"/>
              <a:t>Statistical/Causal </a:t>
            </a:r>
            <a:r>
              <a:rPr lang="en-US" sz="2800" b="1" i="1" dirty="0"/>
              <a:t>Discovery</a:t>
            </a:r>
            <a:r>
              <a:rPr lang="en-US" sz="2800" b="1" dirty="0"/>
              <a:t> (diagram unknown)</a:t>
            </a:r>
          </a:p>
          <a:p>
            <a:endParaRPr lang="en-US" sz="2800" b="1" dirty="0"/>
          </a:p>
          <a:p>
            <a:pPr marL="457200" indent="-457200">
              <a:buFont typeface="Arial" panose="020B0604020202020204" pitchFamily="34" charset="0"/>
              <a:buChar char="•"/>
            </a:pPr>
            <a:r>
              <a:rPr lang="en-US" sz="2400" dirty="0"/>
              <a:t>Structure learning from observational and possibly interventional data</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structure</a:t>
            </a:r>
          </a:p>
          <a:p>
            <a:endParaRPr lang="en-US" sz="2400" dirty="0"/>
          </a:p>
          <a:p>
            <a:pPr marL="457200" indent="-457200">
              <a:buFont typeface="Arial" panose="020B0604020202020204" pitchFamily="34" charset="0"/>
              <a:buChar char="•"/>
            </a:pPr>
            <a:endParaRPr lang="en-US" sz="2400" dirty="0"/>
          </a:p>
        </p:txBody>
      </p:sp>
      <p:cxnSp>
        <p:nvCxnSpPr>
          <p:cNvPr id="11" name="Straight Connector 10">
            <a:extLst>
              <a:ext uri="{FF2B5EF4-FFF2-40B4-BE49-F238E27FC236}">
                <a16:creationId xmlns:a16="http://schemas.microsoft.com/office/drawing/2014/main" id="{A356CF3F-E88A-4A07-865D-AD4ECCA21D02}"/>
              </a:ext>
            </a:extLst>
          </p:cNvPr>
          <p:cNvCxnSpPr>
            <a:cxnSpLocks/>
          </p:cNvCxnSpPr>
          <p:nvPr/>
        </p:nvCxnSpPr>
        <p:spPr>
          <a:xfrm flipH="1">
            <a:off x="6248399" y="1852325"/>
            <a:ext cx="1" cy="360098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996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C251E6D-0937-4C4E-9825-7B1579B20314}"/>
                  </a:ext>
                </a:extLst>
              </p:cNvPr>
              <p:cNvSpPr txBox="1"/>
              <p:nvPr/>
            </p:nvSpPr>
            <p:spPr>
              <a:xfrm>
                <a:off x="650513" y="392755"/>
                <a:ext cx="4854298" cy="2436564"/>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Known</a:t>
                </a:r>
                <a:r>
                  <a:rPr lang="en-IN" sz="2400" dirty="0"/>
                  <a:t>: DAG </a:t>
                </a:r>
                <a14:m>
                  <m:oMath xmlns:m="http://schemas.openxmlformats.org/officeDocument/2006/math">
                    <m:r>
                      <a:rPr lang="en-US" sz="2400" b="0" i="1" smtClean="0">
                        <a:latin typeface="Cambria Math" panose="02040503050406030204" pitchFamily="18" charset="0"/>
                      </a:rPr>
                      <m:t>𝐺</m:t>
                    </m:r>
                  </m:oMath>
                </a14:m>
                <a:r>
                  <a:rPr lang="en-IN" sz="2400" dirty="0"/>
                  <a:t> (no confounding), causal model </a:t>
                </a:r>
                <a14:m>
                  <m:oMath xmlns:m="http://schemas.openxmlformats.org/officeDocument/2006/math">
                    <m:r>
                      <a:rPr lang="en-US" sz="2400" b="0" i="1" smtClean="0">
                        <a:latin typeface="Cambria Math" panose="02040503050406030204" pitchFamily="18" charset="0"/>
                      </a:rPr>
                      <m:t>𝑄</m:t>
                    </m:r>
                  </m:oMath>
                </a14:m>
                <a:r>
                  <a:rPr lang="en-IN" sz="2400" dirty="0"/>
                  <a:t> on </a:t>
                </a:r>
                <a14:m>
                  <m:oMath xmlns:m="http://schemas.openxmlformats.org/officeDocument/2006/math">
                    <m:r>
                      <a:rPr lang="en-US" sz="2400" b="0" i="1" smtClean="0">
                        <a:latin typeface="Cambria Math" panose="02040503050406030204" pitchFamily="18" charset="0"/>
                      </a:rPr>
                      <m:t>𝐺</m:t>
                    </m:r>
                  </m:oMath>
                </a14:m>
                <a:endParaRPr lang="en-IN" sz="2400" dirty="0"/>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causal model on </a:t>
                </a:r>
                <a14:m>
                  <m:oMath xmlns:m="http://schemas.openxmlformats.org/officeDocument/2006/math">
                    <m:r>
                      <a:rPr lang="en-US" sz="2400" b="0" i="1" smtClean="0">
                        <a:latin typeface="Cambria Math" panose="02040503050406030204" pitchFamily="18" charset="0"/>
                      </a:rPr>
                      <m:t>𝐺</m:t>
                    </m:r>
                  </m:oMath>
                </a14:m>
                <a:endParaRPr lang="en-IN" sz="2400" dirty="0"/>
              </a:p>
              <a:p>
                <a:r>
                  <a:rPr lang="en-IN" sz="2400" b="1" dirty="0"/>
                  <a:t>Output</a:t>
                </a:r>
                <a:r>
                  <a:rPr lang="en-IN" sz="2400" dirty="0"/>
                  <a:t>: Is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𝑄</m:t>
                    </m:r>
                  </m:oMath>
                </a14:m>
                <a:r>
                  <a:rPr lang="en-IN" sz="2400" dirty="0"/>
                  <a:t> or </a:t>
                </a:r>
                <a14:m>
                  <m:oMath xmlns:m="http://schemas.openxmlformats.org/officeDocument/2006/math">
                    <m:r>
                      <a:rPr lang="en-US" sz="2400" b="0" i="1" smtClean="0">
                        <a:latin typeface="Cambria Math" panose="02040503050406030204" pitchFamily="18" charset="0"/>
                      </a:rPr>
                      <m:t>𝑇𝑉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𝑄</m:t>
                        </m:r>
                      </m:e>
                    </m:d>
                    <m:r>
                      <a:rPr lang="en-US" sz="2400" b="0" i="1" smtClean="0">
                        <a:latin typeface="Cambria Math" panose="02040503050406030204" pitchFamily="18" charset="0"/>
                      </a:rPr>
                      <m:t>&gt;</m:t>
                    </m:r>
                    <m:r>
                      <a:rPr lang="en-US" sz="2400" b="0" i="1" smtClean="0">
                        <a:latin typeface="Cambria Math" panose="02040503050406030204" pitchFamily="18" charset="0"/>
                      </a:rPr>
                      <m:t>𝜖</m:t>
                    </m:r>
                  </m:oMath>
                </a14:m>
                <a:r>
                  <a:rPr lang="en-IN" sz="2400" dirty="0"/>
                  <a:t>?</a:t>
                </a:r>
              </a:p>
            </p:txBody>
          </p:sp>
        </mc:Choice>
        <mc:Fallback xmlns="">
          <p:sp>
            <p:nvSpPr>
              <p:cNvPr id="4" name="TextBox 3">
                <a:extLst>
                  <a:ext uri="{FF2B5EF4-FFF2-40B4-BE49-F238E27FC236}">
                    <a16:creationId xmlns:a16="http://schemas.microsoft.com/office/drawing/2014/main" id="{2C251E6D-0937-4C4E-9825-7B1579B20314}"/>
                  </a:ext>
                </a:extLst>
              </p:cNvPr>
              <p:cNvSpPr txBox="1">
                <a:spLocks noRot="1" noChangeAspect="1" noMove="1" noResize="1" noEditPoints="1" noAdjustHandles="1" noChangeArrowheads="1" noChangeShapeType="1" noTextEdit="1"/>
              </p:cNvSpPr>
              <p:nvPr/>
            </p:nvSpPr>
            <p:spPr>
              <a:xfrm>
                <a:off x="650513" y="392755"/>
                <a:ext cx="4854298" cy="2436564"/>
              </a:xfrm>
              <a:prstGeom prst="rect">
                <a:avLst/>
              </a:prstGeom>
              <a:blipFill>
                <a:blip r:embed="rId2"/>
                <a:stretch>
                  <a:fillRect l="-2010" r="-2764" b="-4750"/>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2B5874D7-0891-4C41-A4BF-0B0F2DEE969F}"/>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2D2FA045-D63F-485B-B54D-BF32DC99A92B}"/>
                  </a:ext>
                </a:extLst>
              </p:cNvPr>
              <p:cNvSpPr/>
              <p:nvPr/>
            </p:nvSpPr>
            <p:spPr>
              <a:xfrm>
                <a:off x="6245336" y="607550"/>
                <a:ext cx="2450670" cy="141149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latin typeface="Cambria Math" panose="02040503050406030204" pitchFamily="18" charset="0"/>
                        </a:rPr>
                        <m:t>𝑃</m:t>
                      </m:r>
                    </m:oMath>
                  </m:oMathPara>
                </a14:m>
                <a:endParaRPr lang="en-IN" sz="4000" dirty="0"/>
              </a:p>
            </p:txBody>
          </p:sp>
        </mc:Choice>
        <mc:Fallback xmlns="">
          <p:sp>
            <p:nvSpPr>
              <p:cNvPr id="6" name="Oval 5">
                <a:extLst>
                  <a:ext uri="{FF2B5EF4-FFF2-40B4-BE49-F238E27FC236}">
                    <a16:creationId xmlns:a16="http://schemas.microsoft.com/office/drawing/2014/main" id="{2D2FA045-D63F-485B-B54D-BF32DC99A92B}"/>
                  </a:ext>
                </a:extLst>
              </p:cNvPr>
              <p:cNvSpPr>
                <a:spLocks noRot="1" noChangeAspect="1" noMove="1" noResize="1" noEditPoints="1" noAdjustHandles="1" noChangeArrowheads="1" noChangeShapeType="1" noTextEdit="1"/>
              </p:cNvSpPr>
              <p:nvPr/>
            </p:nvSpPr>
            <p:spPr>
              <a:xfrm>
                <a:off x="6245336" y="607550"/>
                <a:ext cx="2450670" cy="141149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63C167BC-94D5-45FF-A4DB-5B5E69C0B74D}"/>
                  </a:ext>
                </a:extLst>
              </p:cNvPr>
              <p:cNvSpPr/>
              <p:nvPr/>
            </p:nvSpPr>
            <p:spPr>
              <a:xfrm>
                <a:off x="9226853" y="607550"/>
                <a:ext cx="2450670" cy="141149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𝑄</m:t>
                      </m:r>
                    </m:oMath>
                  </m:oMathPara>
                </a14:m>
                <a:endParaRPr lang="en-IN" sz="4000" dirty="0"/>
              </a:p>
            </p:txBody>
          </p:sp>
        </mc:Choice>
        <mc:Fallback xmlns="">
          <p:sp>
            <p:nvSpPr>
              <p:cNvPr id="7" name="Oval 6">
                <a:extLst>
                  <a:ext uri="{FF2B5EF4-FFF2-40B4-BE49-F238E27FC236}">
                    <a16:creationId xmlns:a16="http://schemas.microsoft.com/office/drawing/2014/main" id="{63C167BC-94D5-45FF-A4DB-5B5E69C0B74D}"/>
                  </a:ext>
                </a:extLst>
              </p:cNvPr>
              <p:cNvSpPr>
                <a:spLocks noRot="1" noChangeAspect="1" noMove="1" noResize="1" noEditPoints="1" noAdjustHandles="1" noChangeArrowheads="1" noChangeShapeType="1" noTextEdit="1"/>
              </p:cNvSpPr>
              <p:nvPr/>
            </p:nvSpPr>
            <p:spPr>
              <a:xfrm>
                <a:off x="9226853" y="607550"/>
                <a:ext cx="2450670" cy="1411490"/>
              </a:xfrm>
              <a:prstGeom prst="ellipse">
                <a:avLst/>
              </a:prstGeom>
              <a:blipFill>
                <a:blip r:embed="rId4"/>
                <a:stretch>
                  <a:fillRect/>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D1532322-CBC8-4E5F-A1F6-A1BC92F9EF27}"/>
              </a:ext>
            </a:extLst>
          </p:cNvPr>
          <p:cNvSpPr txBox="1"/>
          <p:nvPr/>
        </p:nvSpPr>
        <p:spPr>
          <a:xfrm>
            <a:off x="6253511" y="2147914"/>
            <a:ext cx="2227700" cy="461665"/>
          </a:xfrm>
          <a:prstGeom prst="rect">
            <a:avLst/>
          </a:prstGeom>
          <a:noFill/>
        </p:spPr>
        <p:txBody>
          <a:bodyPr wrap="square" rtlCol="0">
            <a:spAutoFit/>
          </a:bodyPr>
          <a:lstStyle/>
          <a:p>
            <a:pPr algn="ctr"/>
            <a:r>
              <a:rPr lang="en-US" sz="2400" dirty="0"/>
              <a:t>Nature</a:t>
            </a:r>
            <a:endParaRPr lang="en-IN" sz="2400" dirty="0"/>
          </a:p>
        </p:txBody>
      </p:sp>
      <p:sp>
        <p:nvSpPr>
          <p:cNvPr id="10" name="TextBox 9">
            <a:extLst>
              <a:ext uri="{FF2B5EF4-FFF2-40B4-BE49-F238E27FC236}">
                <a16:creationId xmlns:a16="http://schemas.microsoft.com/office/drawing/2014/main" id="{1E5E00A2-1C1E-4F64-B686-0B95F67090E5}"/>
              </a:ext>
            </a:extLst>
          </p:cNvPr>
          <p:cNvSpPr txBox="1"/>
          <p:nvPr/>
        </p:nvSpPr>
        <p:spPr>
          <a:xfrm>
            <a:off x="9338338" y="2147913"/>
            <a:ext cx="2227700" cy="830997"/>
          </a:xfrm>
          <a:prstGeom prst="rect">
            <a:avLst/>
          </a:prstGeom>
          <a:noFill/>
        </p:spPr>
        <p:txBody>
          <a:bodyPr wrap="square" rtlCol="0">
            <a:spAutoFit/>
          </a:bodyPr>
          <a:lstStyle/>
          <a:p>
            <a:pPr algn="ctr"/>
            <a:r>
              <a:rPr lang="en-US" sz="2400" dirty="0"/>
              <a:t>Scientist’s proposal</a:t>
            </a:r>
            <a:endParaRPr lang="en-IN" sz="24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921324A-CF85-47A4-9D49-F1D02935D4D7}"/>
                  </a:ext>
                </a:extLst>
              </p:cNvPr>
              <p:cNvSpPr txBox="1"/>
              <p:nvPr/>
            </p:nvSpPr>
            <p:spPr>
              <a:xfrm>
                <a:off x="718019" y="3429000"/>
                <a:ext cx="11163044" cy="3727559"/>
              </a:xfrm>
              <a:prstGeom prst="rect">
                <a:avLst/>
              </a:prstGeom>
              <a:noFill/>
            </p:spPr>
            <p:txBody>
              <a:bodyPr wrap="square" rtlCol="0">
                <a:spAutoFit/>
              </a:bodyPr>
              <a:lstStyle/>
              <a:p>
                <a:pPr marL="285750" indent="-285750">
                  <a:buFont typeface="Arial" panose="020B0604020202020204" pitchFamily="34" charset="0"/>
                  <a:buChar char="•"/>
                </a:pPr>
                <a:r>
                  <a:rPr lang="en-US" sz="2800" dirty="0"/>
                  <a:t>If distributions are product on </a:t>
                </a:r>
                <a14:m>
                  <m:oMath xmlns:m="http://schemas.openxmlformats.org/officeDocument/2006/math">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1,…, </m:t>
                            </m:r>
                            <m:r>
                              <a:rPr lang="en-US" sz="2800" b="0" i="1" smtClean="0">
                                <a:latin typeface="Cambria Math" panose="02040503050406030204" pitchFamily="18" charset="0"/>
                              </a:rPr>
                              <m:t>𝑘</m:t>
                            </m:r>
                          </m:e>
                        </m:d>
                      </m:e>
                      <m:sup>
                        <m:r>
                          <a:rPr lang="en-US" sz="2800" b="0" i="1" smtClean="0">
                            <a:latin typeface="Cambria Math" panose="02040503050406030204" pitchFamily="18" charset="0"/>
                          </a:rPr>
                          <m:t>𝑛</m:t>
                        </m:r>
                      </m:sup>
                    </m:sSup>
                  </m:oMath>
                </a14:m>
                <a:r>
                  <a:rPr lang="en-US" sz="2800" dirty="0"/>
                  <a:t>, then sample complexity is </a:t>
                </a:r>
                <a14:m>
                  <m:oMath xmlns:m="http://schemas.openxmlformats.org/officeDocument/2006/math">
                    <m:r>
                      <m:rPr>
                        <m:sty m:val="p"/>
                      </m:rPr>
                      <a:rPr lang="en-US" sz="2800" b="0" i="0" smtClean="0">
                        <a:latin typeface="Cambria Math" panose="02040503050406030204" pitchFamily="18" charset="0"/>
                      </a:rPr>
                      <m:t>Θ</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𝑛𝑘</m:t>
                            </m:r>
                          </m:e>
                        </m:ra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𝜖</m:t>
                            </m:r>
                          </m:e>
                          <m:sup>
                            <m:r>
                              <a:rPr lang="en-US" sz="2800" b="0" i="1" smtClean="0">
                                <a:latin typeface="Cambria Math" panose="02040503050406030204" pitchFamily="18" charset="0"/>
                              </a:rPr>
                              <m:t>2</m:t>
                            </m:r>
                          </m:sup>
                        </m:sSup>
                      </m:e>
                    </m:d>
                  </m:oMath>
                </a14:m>
                <a:r>
                  <a:rPr lang="en-IN" sz="2800" dirty="0"/>
                  <a:t> samples </a:t>
                </a:r>
                <a:r>
                  <a:rPr lang="en-IN" sz="2800" b="1" dirty="0"/>
                  <a:t>(Daskalakis-Pan COLT‘17, </a:t>
                </a:r>
                <a:r>
                  <a:rPr lang="en-IN" sz="2800" b="1" dirty="0" err="1"/>
                  <a:t>Canonne</a:t>
                </a:r>
                <a:r>
                  <a:rPr lang="en-IN" sz="2800" b="1" dirty="0"/>
                  <a:t>-</a:t>
                </a:r>
                <a:r>
                  <a:rPr lang="en-IN" sz="2800" b="1" dirty="0" err="1"/>
                  <a:t>Diakonikolas</a:t>
                </a:r>
                <a:r>
                  <a:rPr lang="en-IN" sz="2800" b="1" dirty="0"/>
                  <a:t>-Kane-Stewart COLT‘17, B.-</a:t>
                </a:r>
                <a:r>
                  <a:rPr lang="en-IN" sz="2800" b="1" dirty="0" err="1"/>
                  <a:t>Gayen</a:t>
                </a:r>
                <a:r>
                  <a:rPr lang="en-IN" sz="2800" b="1" dirty="0"/>
                  <a:t>-Kandasamy-</a:t>
                </a:r>
                <a:r>
                  <a:rPr lang="en-IN" sz="2800" b="1" dirty="0" err="1"/>
                  <a:t>Vinodchandran</a:t>
                </a:r>
                <a:r>
                  <a:rPr lang="en-IN" sz="2800" b="1" dirty="0"/>
                  <a:t> ALT‘21)</a:t>
                </a:r>
                <a:r>
                  <a:rPr lang="en-IN" sz="2800" dirty="0"/>
                  <a:t>.</a:t>
                </a:r>
              </a:p>
              <a:p>
                <a:pPr marL="742950" lvl="1" indent="-285750">
                  <a:buFont typeface="Arial" panose="020B0604020202020204" pitchFamily="34" charset="0"/>
                  <a:buChar char="•"/>
                </a:pPr>
                <a:r>
                  <a:rPr lang="en-IN" sz="2200" dirty="0"/>
                  <a:t>Test statistic: </a:t>
                </a:r>
                <a14:m>
                  <m:oMath xmlns:m="http://schemas.openxmlformats.org/officeDocument/2006/math">
                    <m:r>
                      <a:rPr lang="en-US" sz="2200" b="0" i="1" smtClean="0">
                        <a:latin typeface="Cambria Math" panose="02040503050406030204" pitchFamily="18" charset="0"/>
                      </a:rPr>
                      <m:t>𝑇</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nary>
                          <m:naryPr>
                            <m:chr m:val="∑"/>
                            <m:supHide m:val="on"/>
                            <m:ctrlPr>
                              <a:rPr lang="en-US" sz="2200" b="0" i="1" smtClean="0">
                                <a:latin typeface="Cambria Math" panose="02040503050406030204" pitchFamily="18" charset="0"/>
                              </a:rPr>
                            </m:ctrlPr>
                          </m:naryPr>
                          <m:sub>
                            <m:r>
                              <a:rPr lang="en-US" sz="2200" b="0" i="1" smtClean="0">
                                <a:latin typeface="Cambria Math" panose="02040503050406030204" pitchFamily="18" charset="0"/>
                              </a:rPr>
                              <m:t>𝑖</m:t>
                            </m:r>
                          </m:sub>
                          <m:sup/>
                          <m:e>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r>
                                      <a:rPr lang="en-US" sz="2200" b="0" i="1" smtClean="0">
                                        <a:latin typeface="Cambria Math" panose="02040503050406030204" pitchFamily="18" charset="0"/>
                                      </a:rPr>
                                      <m:t>𝑚</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𝑞</m:t>
                                        </m:r>
                                      </m:e>
                                      <m:sub>
                                        <m:r>
                                          <a:rPr lang="en-US" sz="2200" b="0" i="1" smtClean="0">
                                            <a:latin typeface="Cambria Math" panose="02040503050406030204" pitchFamily="18" charset="0"/>
                                          </a:rPr>
                                          <m:t>𝑖</m:t>
                                        </m:r>
                                      </m:sub>
                                    </m:sSub>
                                  </m:e>
                                </m:d>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𝑖</m:t>
                                </m:r>
                              </m:sub>
                            </m:sSub>
                          </m:e>
                        </m:nary>
                      </m:num>
                      <m:den>
                        <m:r>
                          <a:rPr lang="en-US" sz="2200" b="0" i="1" smtClean="0">
                            <a:latin typeface="Cambria Math" panose="02040503050406030204" pitchFamily="18" charset="0"/>
                          </a:rPr>
                          <m:t>𝑚</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𝑞</m:t>
                            </m:r>
                          </m:e>
                          <m:sub>
                            <m:r>
                              <a:rPr lang="en-US" sz="2200" b="0" i="1" smtClean="0">
                                <a:latin typeface="Cambria Math" panose="02040503050406030204" pitchFamily="18" charset="0"/>
                              </a:rPr>
                              <m:t>𝑖</m:t>
                            </m:r>
                          </m:sub>
                        </m:sSub>
                      </m:den>
                    </m:f>
                  </m:oMath>
                </a14:m>
                <a:r>
                  <a:rPr lang="en-IN" sz="2200" dirty="0"/>
                  <a:t> where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𝑖</m:t>
                        </m:r>
                      </m:sub>
                    </m:sSub>
                  </m:oMath>
                </a14:m>
                <a:r>
                  <a:rPr lang="en-IN" sz="2200" dirty="0"/>
                  <a:t> is the sample count of </a:t>
                </a:r>
                <a14:m>
                  <m:oMath xmlns:m="http://schemas.openxmlformats.org/officeDocument/2006/math">
                    <m:r>
                      <a:rPr lang="en-US" sz="2200" b="0" i="1" smtClean="0">
                        <a:latin typeface="Cambria Math" panose="02040503050406030204" pitchFamily="18" charset="0"/>
                      </a:rPr>
                      <m:t>𝑖</m:t>
                    </m:r>
                  </m:oMath>
                </a14:m>
                <a:r>
                  <a:rPr lang="en-IN" sz="2200" dirty="0"/>
                  <a:t>.</a:t>
                </a:r>
                <a:br>
                  <a:rPr lang="en-IN" sz="2200" dirty="0"/>
                </a:br>
                <a:endParaRPr lang="en-IN" sz="2200" dirty="0"/>
              </a:p>
              <a:p>
                <a:pPr marL="285750" indent="-285750">
                  <a:buFont typeface="Arial" panose="020B0604020202020204" pitchFamily="34" charset="0"/>
                  <a:buChar char="•"/>
                </a:pPr>
                <a:r>
                  <a:rPr lang="en-IN" sz="2800" dirty="0"/>
                  <a:t>If </a:t>
                </a:r>
                <a14:m>
                  <m:oMath xmlns:m="http://schemas.openxmlformats.org/officeDocument/2006/math">
                    <m:r>
                      <a:rPr lang="en-US" sz="2800" b="0" i="1" smtClean="0">
                        <a:latin typeface="Cambria Math" panose="02040503050406030204" pitchFamily="18" charset="0"/>
                      </a:rPr>
                      <m:t>𝐺</m:t>
                    </m:r>
                  </m:oMath>
                </a14:m>
                <a:r>
                  <a:rPr lang="en-IN" sz="2800" dirty="0"/>
                  <a:t> has in-degree </a:t>
                </a:r>
                <a14:m>
                  <m:oMath xmlns:m="http://schemas.openxmlformats.org/officeDocument/2006/math">
                    <m:r>
                      <a:rPr lang="en-US" sz="2800" b="0" i="1" smtClean="0">
                        <a:latin typeface="Cambria Math" panose="02040503050406030204" pitchFamily="18" charset="0"/>
                      </a:rPr>
                      <m:t>𝑑</m:t>
                    </m:r>
                  </m:oMath>
                </a14:m>
                <a:r>
                  <a:rPr lang="en-IN" sz="2800" dirty="0"/>
                  <a:t>, then current best bound is </a:t>
                </a:r>
                <a14:m>
                  <m:oMath xmlns:m="http://schemas.openxmlformats.org/officeDocument/2006/math">
                    <m:r>
                      <a:rPr lang="en-US" sz="2800" b="0" i="1" smtClean="0">
                        <a:latin typeface="Cambria Math" panose="02040503050406030204" pitchFamily="18" charset="0"/>
                      </a:rPr>
                      <m:t>𝑂</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𝑘</m:t>
                            </m:r>
                          </m:e>
                          <m:sup>
                            <m:r>
                              <a:rPr lang="en-US" sz="2800" b="0" i="1" smtClean="0">
                                <a:latin typeface="Cambria Math" panose="02040503050406030204" pitchFamily="18" charset="0"/>
                              </a:rPr>
                              <m:t>0.75(</m:t>
                            </m:r>
                            <m:r>
                              <a:rPr lang="en-US" sz="2800" b="0" i="1" smtClean="0">
                                <a:latin typeface="Cambria Math" panose="02040503050406030204" pitchFamily="18" charset="0"/>
                              </a:rPr>
                              <m:t>𝑑</m:t>
                            </m:r>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𝜖</m:t>
                            </m:r>
                          </m:e>
                          <m:sup>
                            <m:r>
                              <a:rPr lang="en-US" sz="2800" b="0" i="1" smtClean="0">
                                <a:latin typeface="Cambria Math" panose="02040503050406030204" pitchFamily="18" charset="0"/>
                              </a:rPr>
                              <m:t>−2</m:t>
                            </m:r>
                          </m:sup>
                        </m:sSup>
                      </m:e>
                    </m:d>
                  </m:oMath>
                </a14:m>
                <a:r>
                  <a:rPr lang="en-IN" sz="2800" dirty="0"/>
                  <a:t> samples </a:t>
                </a:r>
                <a:r>
                  <a:rPr lang="en-IN" sz="2800" b="1" dirty="0"/>
                  <a:t>(Daskalakis-Pan COLT’17).</a:t>
                </a:r>
                <a:endParaRPr lang="en-IN" sz="2800" dirty="0"/>
              </a:p>
              <a:p>
                <a:pPr marL="285750" indent="-285750">
                  <a:buFont typeface="Arial" panose="020B0604020202020204" pitchFamily="34" charset="0"/>
                  <a:buChar char="•"/>
                </a:pPr>
                <a:endParaRPr lang="en-IN" sz="2800" dirty="0"/>
              </a:p>
            </p:txBody>
          </p:sp>
        </mc:Choice>
        <mc:Fallback xmlns="">
          <p:sp>
            <p:nvSpPr>
              <p:cNvPr id="11" name="TextBox 10">
                <a:extLst>
                  <a:ext uri="{FF2B5EF4-FFF2-40B4-BE49-F238E27FC236}">
                    <a16:creationId xmlns:a16="http://schemas.microsoft.com/office/drawing/2014/main" id="{C921324A-CF85-47A4-9D49-F1D02935D4D7}"/>
                  </a:ext>
                </a:extLst>
              </p:cNvPr>
              <p:cNvSpPr txBox="1">
                <a:spLocks noRot="1" noChangeAspect="1" noMove="1" noResize="1" noEditPoints="1" noAdjustHandles="1" noChangeArrowheads="1" noChangeShapeType="1" noTextEdit="1"/>
              </p:cNvSpPr>
              <p:nvPr/>
            </p:nvSpPr>
            <p:spPr>
              <a:xfrm>
                <a:off x="718019" y="3429000"/>
                <a:ext cx="11163044" cy="3727559"/>
              </a:xfrm>
              <a:prstGeom prst="rect">
                <a:avLst/>
              </a:prstGeom>
              <a:blipFill>
                <a:blip r:embed="rId5"/>
                <a:stretch>
                  <a:fillRect l="-983" t="-16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Explosion: 8 Points 11">
                <a:extLst>
                  <a:ext uri="{FF2B5EF4-FFF2-40B4-BE49-F238E27FC236}">
                    <a16:creationId xmlns:a16="http://schemas.microsoft.com/office/drawing/2014/main" id="{C75AB0FE-EA1C-4D76-ACC7-7C1457BE845D}"/>
                  </a:ext>
                </a:extLst>
              </p:cNvPr>
              <p:cNvSpPr/>
              <p:nvPr/>
            </p:nvSpPr>
            <p:spPr>
              <a:xfrm>
                <a:off x="998011" y="4620965"/>
                <a:ext cx="5014873" cy="2065209"/>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OPEN: Tester with </a:t>
                </a:r>
                <a14:m>
                  <m:oMath xmlns:m="http://schemas.openxmlformats.org/officeDocument/2006/math">
                    <m:r>
                      <a:rPr lang="en-US" sz="2400" b="0" i="0"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oMath>
                </a14:m>
                <a:r>
                  <a:rPr lang="en-IN" sz="2400" dirty="0"/>
                  <a:t> samples? </a:t>
                </a:r>
              </a:p>
            </p:txBody>
          </p:sp>
        </mc:Choice>
        <mc:Fallback xmlns="">
          <p:sp>
            <p:nvSpPr>
              <p:cNvPr id="12" name="Explosion: 8 Points 11">
                <a:extLst>
                  <a:ext uri="{FF2B5EF4-FFF2-40B4-BE49-F238E27FC236}">
                    <a16:creationId xmlns:a16="http://schemas.microsoft.com/office/drawing/2014/main" id="{C75AB0FE-EA1C-4D76-ACC7-7C1457BE845D}"/>
                  </a:ext>
                </a:extLst>
              </p:cNvPr>
              <p:cNvSpPr>
                <a:spLocks noRot="1" noChangeAspect="1" noMove="1" noResize="1" noEditPoints="1" noAdjustHandles="1" noChangeArrowheads="1" noChangeShapeType="1" noTextEdit="1"/>
              </p:cNvSpPr>
              <p:nvPr/>
            </p:nvSpPr>
            <p:spPr>
              <a:xfrm>
                <a:off x="998011" y="4620965"/>
                <a:ext cx="5014873" cy="2065209"/>
              </a:xfrm>
              <a:prstGeom prst="irregularSeal1">
                <a:avLst/>
              </a:prstGeom>
              <a:blipFill>
                <a:blip r:embed="rId6"/>
                <a:stretch>
                  <a:fillRect/>
                </a:stretch>
              </a:blipFill>
            </p:spPr>
            <p:txBody>
              <a:bodyPr/>
              <a:lstStyle/>
              <a:p>
                <a:r>
                  <a:rPr lang="en-IN">
                    <a:noFill/>
                  </a:rPr>
                  <a:t> </a:t>
                </a:r>
              </a:p>
            </p:txBody>
          </p:sp>
        </mc:Fallback>
      </mc:AlternateContent>
      <p:sp>
        <p:nvSpPr>
          <p:cNvPr id="13" name="Explosion: 8 Points 12">
            <a:extLst>
              <a:ext uri="{FF2B5EF4-FFF2-40B4-BE49-F238E27FC236}">
                <a16:creationId xmlns:a16="http://schemas.microsoft.com/office/drawing/2014/main" id="{89DC6E96-E416-4D00-948F-894A420B5359}"/>
              </a:ext>
            </a:extLst>
          </p:cNvPr>
          <p:cNvSpPr/>
          <p:nvPr/>
        </p:nvSpPr>
        <p:spPr>
          <a:xfrm>
            <a:off x="6406937" y="2738454"/>
            <a:ext cx="5207925" cy="383623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OPEN: Similar results for continuous variables?</a:t>
            </a:r>
            <a:endParaRPr lang="en-IN" sz="2400" dirty="0"/>
          </a:p>
        </p:txBody>
      </p:sp>
    </p:spTree>
    <p:extLst>
      <p:ext uri="{BB962C8B-B14F-4D97-AF65-F5344CB8AC3E}">
        <p14:creationId xmlns:p14="http://schemas.microsoft.com/office/powerpoint/2010/main" val="277863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C251E6D-0937-4C4E-9825-7B1579B20314}"/>
                  </a:ext>
                </a:extLst>
              </p:cNvPr>
              <p:cNvSpPr txBox="1"/>
              <p:nvPr/>
            </p:nvSpPr>
            <p:spPr>
              <a:xfrm>
                <a:off x="503224" y="392755"/>
                <a:ext cx="5670507" cy="2436564"/>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Known</a:t>
                </a:r>
                <a:r>
                  <a:rPr lang="en-IN" sz="2400" dirty="0"/>
                  <a:t>: DAG </a:t>
                </a:r>
                <a14:m>
                  <m:oMath xmlns:m="http://schemas.openxmlformats.org/officeDocument/2006/math">
                    <m:r>
                      <a:rPr lang="en-US" sz="2400" b="0" i="1" smtClean="0">
                        <a:latin typeface="Cambria Math" panose="02040503050406030204" pitchFamily="18" charset="0"/>
                      </a:rPr>
                      <m:t>𝐺</m:t>
                    </m:r>
                  </m:oMath>
                </a14:m>
                <a:r>
                  <a:rPr lang="en-IN" sz="2400" dirty="0"/>
                  <a:t> (no confounding), causal model </a:t>
                </a:r>
                <a14:m>
                  <m:oMath xmlns:m="http://schemas.openxmlformats.org/officeDocument/2006/math">
                    <m:r>
                      <a:rPr lang="en-US" sz="2400" b="0" i="1" smtClean="0">
                        <a:latin typeface="Cambria Math" panose="02040503050406030204" pitchFamily="18" charset="0"/>
                      </a:rPr>
                      <m:t>𝑄</m:t>
                    </m:r>
                  </m:oMath>
                </a14:m>
                <a:r>
                  <a:rPr lang="en-IN" sz="2400" dirty="0"/>
                  <a:t> on </a:t>
                </a:r>
                <a14:m>
                  <m:oMath xmlns:m="http://schemas.openxmlformats.org/officeDocument/2006/math">
                    <m:r>
                      <a:rPr lang="en-US" sz="2400" b="0" i="1" smtClean="0">
                        <a:latin typeface="Cambria Math" panose="02040503050406030204" pitchFamily="18" charset="0"/>
                      </a:rPr>
                      <m:t>𝐺</m:t>
                    </m:r>
                  </m:oMath>
                </a14:m>
                <a:endParaRPr lang="en-IN" sz="2400" dirty="0"/>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causal model on </a:t>
                </a:r>
                <a14:m>
                  <m:oMath xmlns:m="http://schemas.openxmlformats.org/officeDocument/2006/math">
                    <m:r>
                      <a:rPr lang="en-US" sz="2400" b="0" i="1" smtClean="0">
                        <a:latin typeface="Cambria Math" panose="02040503050406030204" pitchFamily="18" charset="0"/>
                      </a:rPr>
                      <m:t>𝐺</m:t>
                    </m:r>
                  </m:oMath>
                </a14:m>
                <a:endParaRPr lang="en-IN" sz="2400" dirty="0"/>
              </a:p>
              <a:p>
                <a:r>
                  <a:rPr lang="en-IN" sz="2400" b="1" dirty="0"/>
                  <a:t>Output</a:t>
                </a:r>
                <a:r>
                  <a:rPr lang="en-IN" sz="2400" dirty="0"/>
                  <a:t>: Is </a:t>
                </a:r>
                <a14:m>
                  <m:oMath xmlns:m="http://schemas.openxmlformats.org/officeDocument/2006/math">
                    <m:r>
                      <a:rPr lang="en-US" sz="2400" b="0" i="1" smtClean="0">
                        <a:latin typeface="Cambria Math" panose="02040503050406030204" pitchFamily="18" charset="0"/>
                      </a:rPr>
                      <m:t>𝑇𝑉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𝑄</m:t>
                        </m:r>
                      </m:e>
                    </m:d>
                    <m:r>
                      <a:rPr lang="en-US" sz="2400" b="0" i="1" smtClean="0">
                        <a:latin typeface="Cambria Math" panose="02040503050406030204" pitchFamily="18" charset="0"/>
                      </a:rPr>
                      <m:t>&lt;</m:t>
                    </m:r>
                    <m:r>
                      <a:rPr lang="en-US" sz="2400" b="0" i="1" smtClean="0">
                        <a:latin typeface="Cambria Math" panose="02040503050406030204" pitchFamily="18" charset="0"/>
                      </a:rPr>
                      <m:t>𝜖</m:t>
                    </m:r>
                  </m:oMath>
                </a14:m>
                <a:r>
                  <a:rPr lang="en-IN" sz="2400" dirty="0"/>
                  <a:t> or </a:t>
                </a:r>
                <a14:m>
                  <m:oMath xmlns:m="http://schemas.openxmlformats.org/officeDocument/2006/math">
                    <m:r>
                      <a:rPr lang="en-US" sz="2400" b="0" i="1" smtClean="0">
                        <a:latin typeface="Cambria Math" panose="02040503050406030204" pitchFamily="18" charset="0"/>
                      </a:rPr>
                      <m:t>𝑇𝑉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𝑄</m:t>
                        </m:r>
                      </m:e>
                    </m:d>
                    <m:r>
                      <a:rPr lang="en-US" sz="2400" b="0" i="1" smtClean="0">
                        <a:latin typeface="Cambria Math" panose="02040503050406030204" pitchFamily="18" charset="0"/>
                      </a:rPr>
                      <m:t>&gt;2</m:t>
                    </m:r>
                    <m:r>
                      <a:rPr lang="en-US" sz="2400" b="0" i="1" smtClean="0">
                        <a:latin typeface="Cambria Math" panose="02040503050406030204" pitchFamily="18" charset="0"/>
                      </a:rPr>
                      <m:t>𝜖</m:t>
                    </m:r>
                  </m:oMath>
                </a14:m>
                <a:r>
                  <a:rPr lang="en-IN" sz="2400" dirty="0"/>
                  <a:t>?</a:t>
                </a:r>
              </a:p>
            </p:txBody>
          </p:sp>
        </mc:Choice>
        <mc:Fallback xmlns="">
          <p:sp>
            <p:nvSpPr>
              <p:cNvPr id="4" name="TextBox 3">
                <a:extLst>
                  <a:ext uri="{FF2B5EF4-FFF2-40B4-BE49-F238E27FC236}">
                    <a16:creationId xmlns:a16="http://schemas.microsoft.com/office/drawing/2014/main" id="{2C251E6D-0937-4C4E-9825-7B1579B20314}"/>
                  </a:ext>
                </a:extLst>
              </p:cNvPr>
              <p:cNvSpPr txBox="1">
                <a:spLocks noRot="1" noChangeAspect="1" noMove="1" noResize="1" noEditPoints="1" noAdjustHandles="1" noChangeArrowheads="1" noChangeShapeType="1" noTextEdit="1"/>
              </p:cNvSpPr>
              <p:nvPr/>
            </p:nvSpPr>
            <p:spPr>
              <a:xfrm>
                <a:off x="503224" y="392755"/>
                <a:ext cx="5670507" cy="2436564"/>
              </a:xfrm>
              <a:prstGeom prst="rect">
                <a:avLst/>
              </a:prstGeom>
              <a:blipFill>
                <a:blip r:embed="rId2"/>
                <a:stretch>
                  <a:fillRect l="-1720" r="-968" b="-4750"/>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2B5874D7-0891-4C41-A4BF-0B0F2DEE969F}"/>
              </a:ext>
            </a:extLst>
          </p:cNvPr>
          <p:cNvSpPr/>
          <p:nvPr/>
        </p:nvSpPr>
        <p:spPr>
          <a:xfrm>
            <a:off x="895987"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2D2FA045-D63F-485B-B54D-BF32DC99A92B}"/>
                  </a:ext>
                </a:extLst>
              </p:cNvPr>
              <p:cNvSpPr/>
              <p:nvPr/>
            </p:nvSpPr>
            <p:spPr>
              <a:xfrm>
                <a:off x="6245336" y="607550"/>
                <a:ext cx="2450670" cy="141149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i="1" dirty="0" smtClean="0">
                          <a:latin typeface="Cambria Math" panose="02040503050406030204" pitchFamily="18" charset="0"/>
                        </a:rPr>
                        <m:t>𝑃</m:t>
                      </m:r>
                    </m:oMath>
                  </m:oMathPara>
                </a14:m>
                <a:endParaRPr lang="en-IN" sz="4000" dirty="0"/>
              </a:p>
            </p:txBody>
          </p:sp>
        </mc:Choice>
        <mc:Fallback xmlns="">
          <p:sp>
            <p:nvSpPr>
              <p:cNvPr id="6" name="Oval 5">
                <a:extLst>
                  <a:ext uri="{FF2B5EF4-FFF2-40B4-BE49-F238E27FC236}">
                    <a16:creationId xmlns:a16="http://schemas.microsoft.com/office/drawing/2014/main" id="{2D2FA045-D63F-485B-B54D-BF32DC99A92B}"/>
                  </a:ext>
                </a:extLst>
              </p:cNvPr>
              <p:cNvSpPr>
                <a:spLocks noRot="1" noChangeAspect="1" noMove="1" noResize="1" noEditPoints="1" noAdjustHandles="1" noChangeArrowheads="1" noChangeShapeType="1" noTextEdit="1"/>
              </p:cNvSpPr>
              <p:nvPr/>
            </p:nvSpPr>
            <p:spPr>
              <a:xfrm>
                <a:off x="6245336" y="607550"/>
                <a:ext cx="2450670" cy="141149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63C167BC-94D5-45FF-A4DB-5B5E69C0B74D}"/>
                  </a:ext>
                </a:extLst>
              </p:cNvPr>
              <p:cNvSpPr/>
              <p:nvPr/>
            </p:nvSpPr>
            <p:spPr>
              <a:xfrm>
                <a:off x="9226853" y="607550"/>
                <a:ext cx="2450670" cy="141149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𝑄</m:t>
                      </m:r>
                    </m:oMath>
                  </m:oMathPara>
                </a14:m>
                <a:endParaRPr lang="en-IN" sz="4000" dirty="0"/>
              </a:p>
            </p:txBody>
          </p:sp>
        </mc:Choice>
        <mc:Fallback xmlns="">
          <p:sp>
            <p:nvSpPr>
              <p:cNvPr id="7" name="Oval 6">
                <a:extLst>
                  <a:ext uri="{FF2B5EF4-FFF2-40B4-BE49-F238E27FC236}">
                    <a16:creationId xmlns:a16="http://schemas.microsoft.com/office/drawing/2014/main" id="{63C167BC-94D5-45FF-A4DB-5B5E69C0B74D}"/>
                  </a:ext>
                </a:extLst>
              </p:cNvPr>
              <p:cNvSpPr>
                <a:spLocks noRot="1" noChangeAspect="1" noMove="1" noResize="1" noEditPoints="1" noAdjustHandles="1" noChangeArrowheads="1" noChangeShapeType="1" noTextEdit="1"/>
              </p:cNvSpPr>
              <p:nvPr/>
            </p:nvSpPr>
            <p:spPr>
              <a:xfrm>
                <a:off x="9226853" y="607550"/>
                <a:ext cx="2450670" cy="1411490"/>
              </a:xfrm>
              <a:prstGeom prst="ellipse">
                <a:avLst/>
              </a:prstGeom>
              <a:blipFill>
                <a:blip r:embed="rId4"/>
                <a:stretch>
                  <a:fillRect/>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D1532322-CBC8-4E5F-A1F6-A1BC92F9EF27}"/>
              </a:ext>
            </a:extLst>
          </p:cNvPr>
          <p:cNvSpPr txBox="1"/>
          <p:nvPr/>
        </p:nvSpPr>
        <p:spPr>
          <a:xfrm>
            <a:off x="6253511" y="2147914"/>
            <a:ext cx="2227700" cy="461665"/>
          </a:xfrm>
          <a:prstGeom prst="rect">
            <a:avLst/>
          </a:prstGeom>
          <a:noFill/>
        </p:spPr>
        <p:txBody>
          <a:bodyPr wrap="square" rtlCol="0">
            <a:spAutoFit/>
          </a:bodyPr>
          <a:lstStyle/>
          <a:p>
            <a:pPr algn="ctr"/>
            <a:r>
              <a:rPr lang="en-US" sz="2400" dirty="0"/>
              <a:t>Nature</a:t>
            </a:r>
            <a:endParaRPr lang="en-IN" sz="2400" dirty="0"/>
          </a:p>
        </p:txBody>
      </p:sp>
      <p:sp>
        <p:nvSpPr>
          <p:cNvPr id="10" name="TextBox 9">
            <a:extLst>
              <a:ext uri="{FF2B5EF4-FFF2-40B4-BE49-F238E27FC236}">
                <a16:creationId xmlns:a16="http://schemas.microsoft.com/office/drawing/2014/main" id="{1E5E00A2-1C1E-4F64-B686-0B95F67090E5}"/>
              </a:ext>
            </a:extLst>
          </p:cNvPr>
          <p:cNvSpPr txBox="1"/>
          <p:nvPr/>
        </p:nvSpPr>
        <p:spPr>
          <a:xfrm>
            <a:off x="9338338" y="2147913"/>
            <a:ext cx="2227700" cy="830997"/>
          </a:xfrm>
          <a:prstGeom prst="rect">
            <a:avLst/>
          </a:prstGeom>
          <a:noFill/>
        </p:spPr>
        <p:txBody>
          <a:bodyPr wrap="square" rtlCol="0">
            <a:spAutoFit/>
          </a:bodyPr>
          <a:lstStyle/>
          <a:p>
            <a:pPr algn="ctr"/>
            <a:r>
              <a:rPr lang="en-US" sz="2400" dirty="0"/>
              <a:t>Scientist’s proposal</a:t>
            </a:r>
            <a:endParaRPr lang="en-IN" sz="24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921324A-CF85-47A4-9D49-F1D02935D4D7}"/>
                  </a:ext>
                </a:extLst>
              </p:cNvPr>
              <p:cNvSpPr txBox="1"/>
              <p:nvPr/>
            </p:nvSpPr>
            <p:spPr>
              <a:xfrm>
                <a:off x="718019" y="3429000"/>
                <a:ext cx="1116304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In </a:t>
                </a:r>
                <a:r>
                  <a:rPr lang="en-US" sz="2800" b="1" dirty="0"/>
                  <a:t>(B.-Gayen-</a:t>
                </a:r>
                <a:r>
                  <a:rPr lang="en-US" sz="2800" b="1" dirty="0" err="1"/>
                  <a:t>Meel</a:t>
                </a:r>
                <a:r>
                  <a:rPr lang="en-US" sz="2800" b="1" dirty="0"/>
                  <a:t>-</a:t>
                </a:r>
                <a:r>
                  <a:rPr lang="en-US" sz="2800" b="1" dirty="0" err="1"/>
                  <a:t>Vinodchandran</a:t>
                </a:r>
                <a:r>
                  <a:rPr lang="en-US" sz="2800" b="1" dirty="0"/>
                  <a:t>, NeurIPS’20)</a:t>
                </a:r>
                <a:r>
                  <a:rPr lang="en-US" sz="2800" dirty="0"/>
                  <a:t>, algorithm estimates the distribution </a:t>
                </a:r>
                <a14:m>
                  <m:oMath xmlns:m="http://schemas.openxmlformats.org/officeDocument/2006/math">
                    <m:r>
                      <a:rPr lang="en-US" sz="2800" b="0" i="1" smtClean="0">
                        <a:latin typeface="Cambria Math" panose="02040503050406030204" pitchFamily="18" charset="0"/>
                      </a:rPr>
                      <m:t>𝑃</m:t>
                    </m:r>
                  </m:oMath>
                </a14:m>
                <a:r>
                  <a:rPr lang="en-IN" sz="2800" dirty="0"/>
                  <a:t> and then additively estimates TV distance. Sample complexity linear in </a:t>
                </a:r>
                <a14:m>
                  <m:oMath xmlns:m="http://schemas.openxmlformats.org/officeDocument/2006/math">
                    <m:r>
                      <a:rPr lang="en-US" sz="2800" b="0" i="1" smtClean="0">
                        <a:latin typeface="Cambria Math" panose="02040503050406030204" pitchFamily="18" charset="0"/>
                      </a:rPr>
                      <m:t>𝑛</m:t>
                    </m:r>
                  </m:oMath>
                </a14:m>
                <a:r>
                  <a:rPr lang="en-IN" sz="2800" dirty="0"/>
                  <a:t>.</a:t>
                </a:r>
              </a:p>
            </p:txBody>
          </p:sp>
        </mc:Choice>
        <mc:Fallback xmlns="">
          <p:sp>
            <p:nvSpPr>
              <p:cNvPr id="11" name="TextBox 10">
                <a:extLst>
                  <a:ext uri="{FF2B5EF4-FFF2-40B4-BE49-F238E27FC236}">
                    <a16:creationId xmlns:a16="http://schemas.microsoft.com/office/drawing/2014/main" id="{C921324A-CF85-47A4-9D49-F1D02935D4D7}"/>
                  </a:ext>
                </a:extLst>
              </p:cNvPr>
              <p:cNvSpPr txBox="1">
                <a:spLocks noRot="1" noChangeAspect="1" noMove="1" noResize="1" noEditPoints="1" noAdjustHandles="1" noChangeArrowheads="1" noChangeShapeType="1" noTextEdit="1"/>
              </p:cNvSpPr>
              <p:nvPr/>
            </p:nvSpPr>
            <p:spPr>
              <a:xfrm>
                <a:off x="718019" y="3429000"/>
                <a:ext cx="11163044" cy="1384995"/>
              </a:xfrm>
              <a:prstGeom prst="rect">
                <a:avLst/>
              </a:prstGeom>
              <a:blipFill>
                <a:blip r:embed="rId5"/>
                <a:stretch>
                  <a:fillRect l="-983" t="-4405" r="-601" b="-114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Explosion: 8 Points 13">
                <a:extLst>
                  <a:ext uri="{FF2B5EF4-FFF2-40B4-BE49-F238E27FC236}">
                    <a16:creationId xmlns:a16="http://schemas.microsoft.com/office/drawing/2014/main" id="{67F4F384-CC08-4AF4-9ED3-E4F0363ACAC9}"/>
                  </a:ext>
                </a:extLst>
              </p:cNvPr>
              <p:cNvSpPr/>
              <p:nvPr/>
            </p:nvSpPr>
            <p:spPr>
              <a:xfrm>
                <a:off x="2765441" y="4600811"/>
                <a:ext cx="9262908" cy="2065209"/>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OPEN: Is tolerant testing easier than learning </a:t>
                </a:r>
                <a14:m>
                  <m:oMath xmlns:m="http://schemas.openxmlformats.org/officeDocument/2006/math">
                    <m:r>
                      <a:rPr lang="en-US" sz="2400" b="0" i="1" smtClean="0">
                        <a:latin typeface="Cambria Math" panose="02040503050406030204" pitchFamily="18" charset="0"/>
                      </a:rPr>
                      <m:t>𝑃</m:t>
                    </m:r>
                  </m:oMath>
                </a14:m>
                <a:r>
                  <a:rPr lang="en-US" sz="2400" dirty="0"/>
                  <a:t>?</a:t>
                </a:r>
                <a:endParaRPr lang="en-IN" sz="2400" dirty="0"/>
              </a:p>
            </p:txBody>
          </p:sp>
        </mc:Choice>
        <mc:Fallback xmlns="">
          <p:sp>
            <p:nvSpPr>
              <p:cNvPr id="14" name="Explosion: 8 Points 13">
                <a:extLst>
                  <a:ext uri="{FF2B5EF4-FFF2-40B4-BE49-F238E27FC236}">
                    <a16:creationId xmlns:a16="http://schemas.microsoft.com/office/drawing/2014/main" id="{67F4F384-CC08-4AF4-9ED3-E4F0363ACAC9}"/>
                  </a:ext>
                </a:extLst>
              </p:cNvPr>
              <p:cNvSpPr>
                <a:spLocks noRot="1" noChangeAspect="1" noMove="1" noResize="1" noEditPoints="1" noAdjustHandles="1" noChangeArrowheads="1" noChangeShapeType="1" noTextEdit="1"/>
              </p:cNvSpPr>
              <p:nvPr/>
            </p:nvSpPr>
            <p:spPr>
              <a:xfrm>
                <a:off x="2765441" y="4600811"/>
                <a:ext cx="9262908" cy="2065209"/>
              </a:xfrm>
              <a:prstGeom prst="irregularSeal1">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21117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032042-914C-42E5-8D39-4B50E56A61CE}"/>
              </a:ext>
            </a:extLst>
          </p:cNvPr>
          <p:cNvSpPr txBox="1"/>
          <p:nvPr/>
        </p:nvSpPr>
        <p:spPr>
          <a:xfrm>
            <a:off x="777790" y="396250"/>
            <a:ext cx="4328124" cy="677108"/>
          </a:xfrm>
          <a:prstGeom prst="rect">
            <a:avLst/>
          </a:prstGeom>
          <a:noFill/>
        </p:spPr>
        <p:txBody>
          <a:bodyPr wrap="square" rtlCol="0">
            <a:spAutoFit/>
          </a:bodyPr>
          <a:lstStyle/>
          <a:p>
            <a:r>
              <a:rPr lang="en-US" sz="3800" b="1" dirty="0"/>
              <a:t>Problems</a:t>
            </a:r>
            <a:endParaRPr lang="en-IN" sz="3800" b="1" dirty="0"/>
          </a:p>
        </p:txBody>
      </p:sp>
      <p:sp>
        <p:nvSpPr>
          <p:cNvPr id="8" name="TextBox 7">
            <a:extLst>
              <a:ext uri="{FF2B5EF4-FFF2-40B4-BE49-F238E27FC236}">
                <a16:creationId xmlns:a16="http://schemas.microsoft.com/office/drawing/2014/main" id="{56645C39-F1B6-4875-AB39-DD4F937D2E6C}"/>
              </a:ext>
            </a:extLst>
          </p:cNvPr>
          <p:cNvSpPr txBox="1"/>
          <p:nvPr/>
        </p:nvSpPr>
        <p:spPr>
          <a:xfrm>
            <a:off x="1042252" y="1852325"/>
            <a:ext cx="5206148" cy="3600986"/>
          </a:xfrm>
          <a:prstGeom prst="rect">
            <a:avLst/>
          </a:prstGeom>
          <a:solidFill>
            <a:schemeClr val="accent5">
              <a:lumMod val="20000"/>
              <a:lumOff val="80000"/>
            </a:schemeClr>
          </a:solidFill>
        </p:spPr>
        <p:txBody>
          <a:bodyPr wrap="square" rtlCol="0">
            <a:spAutoFit/>
          </a:bodyPr>
          <a:lstStyle/>
          <a:p>
            <a:r>
              <a:rPr lang="en-US" sz="2800" b="1" dirty="0"/>
              <a:t>Statistical/Causal </a:t>
            </a:r>
            <a:r>
              <a:rPr lang="en-US" sz="2800" b="1" i="1" dirty="0"/>
              <a:t>Estimation</a:t>
            </a:r>
            <a:r>
              <a:rPr lang="en-US" sz="2800" b="1" dirty="0"/>
              <a:t> (diagram known)</a:t>
            </a:r>
          </a:p>
          <a:p>
            <a:endParaRPr lang="en-US" sz="2800" b="1" dirty="0"/>
          </a:p>
          <a:p>
            <a:pPr marL="457200" indent="-457200">
              <a:buFont typeface="Arial" panose="020B0604020202020204" pitchFamily="34" charset="0"/>
              <a:buChar char="•"/>
            </a:pPr>
            <a:r>
              <a:rPr lang="en-US" sz="2400" b="1" dirty="0"/>
              <a:t>Distribution learning</a:t>
            </a:r>
            <a:r>
              <a:rPr lang="en-US" sz="2400" dirty="0"/>
              <a:t> (observational or </a:t>
            </a:r>
            <a:r>
              <a:rPr lang="en-US" sz="2400" b="1" dirty="0"/>
              <a:t>post-treatment</a:t>
            </a:r>
            <a:r>
              <a:rPr lang="en-US" sz="2400" dirty="0"/>
              <a: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Distance estimation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validity of parameters</a:t>
            </a:r>
          </a:p>
        </p:txBody>
      </p:sp>
      <p:sp>
        <p:nvSpPr>
          <p:cNvPr id="10" name="TextBox 9">
            <a:extLst>
              <a:ext uri="{FF2B5EF4-FFF2-40B4-BE49-F238E27FC236}">
                <a16:creationId xmlns:a16="http://schemas.microsoft.com/office/drawing/2014/main" id="{F74DBC63-66B0-4714-9116-5190DD8583BE}"/>
              </a:ext>
            </a:extLst>
          </p:cNvPr>
          <p:cNvSpPr txBox="1"/>
          <p:nvPr/>
        </p:nvSpPr>
        <p:spPr>
          <a:xfrm>
            <a:off x="6248399" y="1852325"/>
            <a:ext cx="5337065" cy="3600986"/>
          </a:xfrm>
          <a:prstGeom prst="rect">
            <a:avLst/>
          </a:prstGeom>
          <a:solidFill>
            <a:schemeClr val="accent6">
              <a:lumMod val="20000"/>
              <a:lumOff val="80000"/>
            </a:schemeClr>
          </a:solidFill>
        </p:spPr>
        <p:txBody>
          <a:bodyPr wrap="square" rtlCol="0">
            <a:spAutoFit/>
          </a:bodyPr>
          <a:lstStyle/>
          <a:p>
            <a:r>
              <a:rPr lang="en-US" sz="2800" b="1" dirty="0"/>
              <a:t>Statistical/Causal </a:t>
            </a:r>
            <a:r>
              <a:rPr lang="en-US" sz="2800" b="1" i="1" dirty="0"/>
              <a:t>Discovery</a:t>
            </a:r>
            <a:r>
              <a:rPr lang="en-US" sz="2800" b="1" dirty="0"/>
              <a:t> (diagram unknown)</a:t>
            </a:r>
          </a:p>
          <a:p>
            <a:endParaRPr lang="en-US" sz="2800" b="1" dirty="0"/>
          </a:p>
          <a:p>
            <a:pPr marL="457200" indent="-457200">
              <a:buFont typeface="Arial" panose="020B0604020202020204" pitchFamily="34" charset="0"/>
              <a:buChar char="•"/>
            </a:pPr>
            <a:r>
              <a:rPr lang="en-US" sz="2400" dirty="0"/>
              <a:t>Structure learning from observational and possibly interventional data</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Testing  structure</a:t>
            </a:r>
          </a:p>
          <a:p>
            <a:endParaRPr lang="en-US" sz="2400" dirty="0"/>
          </a:p>
          <a:p>
            <a:pPr marL="457200" indent="-457200">
              <a:buFont typeface="Arial" panose="020B0604020202020204" pitchFamily="34" charset="0"/>
              <a:buChar char="•"/>
            </a:pPr>
            <a:endParaRPr lang="en-US" sz="2400" dirty="0"/>
          </a:p>
        </p:txBody>
      </p:sp>
      <p:cxnSp>
        <p:nvCxnSpPr>
          <p:cNvPr id="11" name="Straight Connector 10">
            <a:extLst>
              <a:ext uri="{FF2B5EF4-FFF2-40B4-BE49-F238E27FC236}">
                <a16:creationId xmlns:a16="http://schemas.microsoft.com/office/drawing/2014/main" id="{A356CF3F-E88A-4A07-865D-AD4ECCA21D02}"/>
              </a:ext>
            </a:extLst>
          </p:cNvPr>
          <p:cNvCxnSpPr>
            <a:cxnSpLocks/>
          </p:cNvCxnSpPr>
          <p:nvPr/>
        </p:nvCxnSpPr>
        <p:spPr>
          <a:xfrm flipH="1">
            <a:off x="6248399" y="1852325"/>
            <a:ext cx="1" cy="360098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0655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2E0EB9-15E0-4CCA-B2F3-B4B65785DDB4}"/>
                  </a:ext>
                </a:extLst>
              </p:cNvPr>
              <p:cNvSpPr txBox="1"/>
              <p:nvPr/>
            </p:nvSpPr>
            <p:spPr>
              <a:xfrm>
                <a:off x="650511" y="392755"/>
                <a:ext cx="5766237" cy="2805896"/>
              </a:xfrm>
              <a:prstGeom prst="rect">
                <a:avLst/>
              </a:prstGeom>
              <a:solidFill>
                <a:schemeClr val="accent2">
                  <a:lumMod val="20000"/>
                  <a:lumOff val="80000"/>
                </a:schemeClr>
              </a:solidFill>
            </p:spPr>
            <p:txBody>
              <a:bodyPr wrap="square" rtlCol="0">
                <a:spAutoFit/>
              </a:bodyPr>
              <a:lstStyle/>
              <a:p>
                <a:endParaRPr lang="en-US" sz="2400" dirty="0"/>
              </a:p>
              <a:p>
                <a:pPr>
                  <a:spcAft>
                    <a:spcPts val="500"/>
                  </a:spcAft>
                </a:pPr>
                <a:r>
                  <a:rPr lang="en-IN" sz="2400" b="1" dirty="0"/>
                  <a:t>Known</a:t>
                </a:r>
                <a:r>
                  <a:rPr lang="en-IN" sz="2400" dirty="0"/>
                  <a:t>: Diagram </a:t>
                </a:r>
                <a14:m>
                  <m:oMath xmlns:m="http://schemas.openxmlformats.org/officeDocument/2006/math">
                    <m:r>
                      <a:rPr lang="en-US" sz="2400" b="0" i="1" smtClean="0">
                        <a:latin typeface="Cambria Math" panose="02040503050406030204" pitchFamily="18" charset="0"/>
                      </a:rPr>
                      <m:t>𝐺</m:t>
                    </m:r>
                  </m:oMath>
                </a14:m>
                <a:r>
                  <a:rPr lang="en-IN" sz="2400" dirty="0"/>
                  <a:t> (confounding present)</a:t>
                </a:r>
              </a:p>
              <a:p>
                <a:pPr>
                  <a:spcAft>
                    <a:spcPts val="500"/>
                  </a:spcAft>
                </a:pPr>
                <a:r>
                  <a:rPr lang="en-IN" sz="2400" b="1" dirty="0"/>
                  <a:t>Input</a:t>
                </a:r>
                <a:r>
                  <a:rPr lang="en-IN" sz="2400" dirty="0"/>
                  <a:t>: Sample access to a distribution </a:t>
                </a:r>
                <a14:m>
                  <m:oMath xmlns:m="http://schemas.openxmlformats.org/officeDocument/2006/math">
                    <m:r>
                      <a:rPr lang="en-US" sz="2400" b="0" i="1" smtClean="0">
                        <a:latin typeface="Cambria Math" panose="02040503050406030204" pitchFamily="18" charset="0"/>
                      </a:rPr>
                      <m:t>𝑃</m:t>
                    </m:r>
                  </m:oMath>
                </a14:m>
                <a:r>
                  <a:rPr lang="en-IN" sz="2400" dirty="0"/>
                  <a:t> generated by a causal model on </a:t>
                </a:r>
                <a14:m>
                  <m:oMath xmlns:m="http://schemas.openxmlformats.org/officeDocument/2006/math">
                    <m:r>
                      <a:rPr lang="en-US" sz="2400" b="0" i="1" smtClean="0">
                        <a:latin typeface="Cambria Math" panose="02040503050406030204" pitchFamily="18" charset="0"/>
                      </a:rPr>
                      <m:t>𝐺</m:t>
                    </m:r>
                  </m:oMath>
                </a14:m>
                <a:r>
                  <a:rPr lang="en-IN" sz="2400" dirty="0"/>
                  <a:t>, subset </a:t>
                </a:r>
                <a14:m>
                  <m:oMath xmlns:m="http://schemas.openxmlformats.org/officeDocument/2006/math">
                    <m:r>
                      <a:rPr lang="en-US" sz="2400" b="0" i="1" smtClean="0">
                        <a:latin typeface="Cambria Math" panose="02040503050406030204" pitchFamily="18" charset="0"/>
                      </a:rPr>
                      <m:t>𝑆</m:t>
                    </m:r>
                  </m:oMath>
                </a14:m>
                <a:r>
                  <a:rPr lang="en-IN" sz="2400" dirty="0"/>
                  <a:t> of variables.</a:t>
                </a:r>
              </a:p>
              <a:p>
                <a:r>
                  <a:rPr lang="en-IN" sz="2400" b="1" dirty="0"/>
                  <a:t>Output</a:t>
                </a:r>
                <a:r>
                  <a:rPr lang="en-IN" sz="2400" dirty="0"/>
                  <a:t>: Description of a distribution </a:t>
                </a:r>
                <a14:m>
                  <m:oMath xmlns:m="http://schemas.openxmlformats.org/officeDocument/2006/math">
                    <m:r>
                      <a:rPr lang="en-US" sz="2400" b="0" i="1" smtClean="0">
                        <a:latin typeface="Cambria Math" panose="02040503050406030204" pitchFamily="18" charset="0"/>
                      </a:rPr>
                      <m:t>𝑄</m:t>
                    </m:r>
                  </m:oMath>
                </a14:m>
                <a:r>
                  <a:rPr lang="en-IN" sz="2400" dirty="0"/>
                  <a:t> that approximates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𝑑𝑜</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e>
                    </m:d>
                    <m:r>
                      <a:rPr lang="en-US" sz="2400" b="0" i="1" smtClean="0">
                        <a:latin typeface="Cambria Math" panose="02040503050406030204" pitchFamily="18" charset="0"/>
                      </a:rPr>
                      <m:t>]</m:t>
                    </m:r>
                  </m:oMath>
                </a14:m>
                <a:r>
                  <a:rPr lang="en-IN" sz="2400" dirty="0"/>
                  <a:t>. </a:t>
                </a:r>
              </a:p>
            </p:txBody>
          </p:sp>
        </mc:Choice>
        <mc:Fallback xmlns="">
          <p:sp>
            <p:nvSpPr>
              <p:cNvPr id="8" name="TextBox 7">
                <a:extLst>
                  <a:ext uri="{FF2B5EF4-FFF2-40B4-BE49-F238E27FC236}">
                    <a16:creationId xmlns:a16="http://schemas.microsoft.com/office/drawing/2014/main" id="{AD2E0EB9-15E0-4CCA-B2F3-B4B65785DDB4}"/>
                  </a:ext>
                </a:extLst>
              </p:cNvPr>
              <p:cNvSpPr txBox="1">
                <a:spLocks noRot="1" noChangeAspect="1" noMove="1" noResize="1" noEditPoints="1" noAdjustHandles="1" noChangeArrowheads="1" noChangeShapeType="1" noTextEdit="1"/>
              </p:cNvSpPr>
              <p:nvPr/>
            </p:nvSpPr>
            <p:spPr>
              <a:xfrm>
                <a:off x="650511" y="392755"/>
                <a:ext cx="5766237" cy="2805896"/>
              </a:xfrm>
              <a:prstGeom prst="rect">
                <a:avLst/>
              </a:prstGeom>
              <a:blipFill>
                <a:blip r:embed="rId3"/>
                <a:stretch>
                  <a:fillRect l="-1691" b="-3905"/>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6CB63990-89D3-4E34-AED4-9A5842EB2151}"/>
              </a:ext>
            </a:extLst>
          </p:cNvPr>
          <p:cNvSpPr/>
          <p:nvPr/>
        </p:nvSpPr>
        <p:spPr>
          <a:xfrm>
            <a:off x="1043275" y="171826"/>
            <a:ext cx="1110781" cy="4234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chemeClr val="tx1"/>
                </a:solidFill>
              </a:rPr>
              <a:t>Setup</a:t>
            </a:r>
            <a:endParaRPr lang="en-IN" sz="2800" b="1" u="sng" dirty="0">
              <a:solidFill>
                <a:schemeClr val="tx1"/>
              </a:solidFill>
            </a:endParaRPr>
          </a:p>
        </p:txBody>
      </p:sp>
      <p:sp>
        <p:nvSpPr>
          <p:cNvPr id="14" name="TextBox 13">
            <a:extLst>
              <a:ext uri="{FF2B5EF4-FFF2-40B4-BE49-F238E27FC236}">
                <a16:creationId xmlns:a16="http://schemas.microsoft.com/office/drawing/2014/main" id="{6BF65212-A384-4734-9CDA-1C11B05FFF8D}"/>
              </a:ext>
            </a:extLst>
          </p:cNvPr>
          <p:cNvSpPr txBox="1"/>
          <p:nvPr/>
        </p:nvSpPr>
        <p:spPr>
          <a:xfrm>
            <a:off x="1746808" y="4538704"/>
            <a:ext cx="7902238" cy="1477328"/>
          </a:xfrm>
          <a:prstGeom prst="rect">
            <a:avLst/>
          </a:prstGeom>
          <a:solidFill>
            <a:srgbClr val="FF0000"/>
          </a:solidFill>
        </p:spPr>
        <p:txBody>
          <a:bodyPr wrap="square" rtlCol="0">
            <a:spAutoFit/>
          </a:bodyPr>
          <a:lstStyle/>
          <a:p>
            <a:pPr algn="ctr"/>
            <a:r>
              <a:rPr lang="en-US" sz="3000" dirty="0">
                <a:solidFill>
                  <a:schemeClr val="bg1"/>
                </a:solidFill>
              </a:rPr>
              <a:t>Even infinitely many samples from the observational distribution </a:t>
            </a:r>
            <a:r>
              <a:rPr lang="en-IN" sz="3000" dirty="0">
                <a:solidFill>
                  <a:schemeClr val="bg1"/>
                </a:solidFill>
              </a:rPr>
              <a:t>may not yield enough information about the interventional.</a:t>
            </a:r>
          </a:p>
        </p:txBody>
      </p:sp>
      <p:pic>
        <p:nvPicPr>
          <p:cNvPr id="6" name="Picture 5">
            <a:extLst>
              <a:ext uri="{FF2B5EF4-FFF2-40B4-BE49-F238E27FC236}">
                <a16:creationId xmlns:a16="http://schemas.microsoft.com/office/drawing/2014/main" id="{AF2BD57C-6A7A-4597-A160-DFEF7F02A2E1}"/>
              </a:ext>
            </a:extLst>
          </p:cNvPr>
          <p:cNvPicPr>
            <a:picLocks noChangeAspect="1"/>
          </p:cNvPicPr>
          <p:nvPr/>
        </p:nvPicPr>
        <p:blipFill rotWithShape="1">
          <a:blip r:embed="rId4"/>
          <a:srcRect l="9003" t="1033" b="-1"/>
          <a:stretch/>
        </p:blipFill>
        <p:spPr>
          <a:xfrm>
            <a:off x="7272242" y="540047"/>
            <a:ext cx="3876483" cy="2622733"/>
          </a:xfrm>
          <a:prstGeom prst="rect">
            <a:avLst/>
          </a:prstGeom>
        </p:spPr>
      </p:pic>
      <p:pic>
        <p:nvPicPr>
          <p:cNvPr id="3" name="Graphic 2" descr="Danger">
            <a:extLst>
              <a:ext uri="{FF2B5EF4-FFF2-40B4-BE49-F238E27FC236}">
                <a16:creationId xmlns:a16="http://schemas.microsoft.com/office/drawing/2014/main" id="{38617DE8-0442-4343-9FEE-0EBB1A5F36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0456" y="3726712"/>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42B72717-62F2-46EA-BD05-6EE5E7C36416}"/>
                  </a:ext>
                </a:extLst>
              </p14:cNvPr>
              <p14:cNvContentPartPr/>
              <p14:nvPr/>
            </p14:nvContentPartPr>
            <p14:xfrm>
              <a:off x="7283193" y="534445"/>
              <a:ext cx="1002600" cy="1070640"/>
            </p14:xfrm>
          </p:contentPart>
        </mc:Choice>
        <mc:Fallback xmlns="">
          <p:pic>
            <p:nvPicPr>
              <p:cNvPr id="2" name="Ink 1">
                <a:extLst>
                  <a:ext uri="{FF2B5EF4-FFF2-40B4-BE49-F238E27FC236}">
                    <a16:creationId xmlns:a16="http://schemas.microsoft.com/office/drawing/2014/main" id="{42B72717-62F2-46EA-BD05-6EE5E7C36416}"/>
                  </a:ext>
                </a:extLst>
              </p:cNvPr>
              <p:cNvPicPr/>
              <p:nvPr/>
            </p:nvPicPr>
            <p:blipFill>
              <a:blip r:embed="rId8"/>
              <a:stretch>
                <a:fillRect/>
              </a:stretch>
            </p:blipFill>
            <p:spPr>
              <a:xfrm>
                <a:off x="7274553" y="525805"/>
                <a:ext cx="1020240" cy="1088280"/>
              </a:xfrm>
              <a:prstGeom prst="rect">
                <a:avLst/>
              </a:prstGeom>
            </p:spPr>
          </p:pic>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E89FADE-2ED3-4CDC-8C6F-ECB7290BD898}"/>
                  </a:ext>
                </a:extLst>
              </p:cNvPr>
              <p:cNvSpPr txBox="1"/>
              <p:nvPr/>
            </p:nvSpPr>
            <p:spPr>
              <a:xfrm>
                <a:off x="8098580" y="171826"/>
                <a:ext cx="297646"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𝑆</m:t>
                      </m:r>
                    </m:oMath>
                  </m:oMathPara>
                </a14:m>
                <a:endParaRPr lang="en-IN" sz="3000" dirty="0"/>
              </a:p>
            </p:txBody>
          </p:sp>
        </mc:Choice>
        <mc:Fallback xmlns="">
          <p:sp>
            <p:nvSpPr>
              <p:cNvPr id="4" name="TextBox 3">
                <a:extLst>
                  <a:ext uri="{FF2B5EF4-FFF2-40B4-BE49-F238E27FC236}">
                    <a16:creationId xmlns:a16="http://schemas.microsoft.com/office/drawing/2014/main" id="{EE89FADE-2ED3-4CDC-8C6F-ECB7290BD898}"/>
                  </a:ext>
                </a:extLst>
              </p:cNvPr>
              <p:cNvSpPr txBox="1">
                <a:spLocks noRot="1" noChangeAspect="1" noMove="1" noResize="1" noEditPoints="1" noAdjustHandles="1" noChangeArrowheads="1" noChangeShapeType="1" noTextEdit="1"/>
              </p:cNvSpPr>
              <p:nvPr/>
            </p:nvSpPr>
            <p:spPr>
              <a:xfrm>
                <a:off x="8098580" y="171826"/>
                <a:ext cx="297646" cy="461665"/>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2789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C2C21A-F9EB-43D9-9FEC-8C6B3E12C38D}"/>
              </a:ext>
            </a:extLst>
          </p:cNvPr>
          <p:cNvSpPr txBox="1"/>
          <p:nvPr/>
        </p:nvSpPr>
        <p:spPr>
          <a:xfrm>
            <a:off x="777790" y="396250"/>
            <a:ext cx="7022226" cy="677108"/>
          </a:xfrm>
          <a:prstGeom prst="rect">
            <a:avLst/>
          </a:prstGeom>
          <a:noFill/>
        </p:spPr>
        <p:txBody>
          <a:bodyPr wrap="square" rtlCol="0">
            <a:spAutoFit/>
          </a:bodyPr>
          <a:lstStyle/>
          <a:p>
            <a:r>
              <a:rPr lang="en-US" sz="3800" b="1" dirty="0"/>
              <a:t>Identifiability of Interventions</a:t>
            </a:r>
            <a:endParaRPr lang="en-IN" sz="38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D6C888A-0A3A-4DA6-A9D4-782CF45E47C5}"/>
                  </a:ext>
                </a:extLst>
              </p:cNvPr>
              <p:cNvSpPr txBox="1"/>
              <p:nvPr/>
            </p:nvSpPr>
            <p:spPr>
              <a:xfrm>
                <a:off x="7351002" y="1692022"/>
                <a:ext cx="4234468" cy="1477328"/>
              </a:xfrm>
              <a:prstGeom prst="rect">
                <a:avLst/>
              </a:prstGeom>
              <a:solidFill>
                <a:schemeClr val="accent4">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r>
                        <m:rPr>
                          <m:nor/>
                        </m:rPr>
                        <a:rPr lang="en-US" sz="3000" b="0" i="0" smtClean="0">
                          <a:latin typeface="Cambria Math" panose="02040503050406030204" pitchFamily="18" charset="0"/>
                        </a:rPr>
                        <m:t>Unif</m:t>
                      </m:r>
                      <m:r>
                        <a:rPr lang="en-US" sz="3000" b="0" i="1" smtClean="0">
                          <a:latin typeface="Cambria Math" panose="02040503050406030204" pitchFamily="18" charset="0"/>
                        </a:rPr>
                        <m:t>(</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0,1</m:t>
                          </m:r>
                        </m:e>
                      </m:d>
                      <m:r>
                        <a:rPr lang="en-US" sz="3000" b="0" i="1" smtClean="0">
                          <a:latin typeface="Cambria Math" panose="02040503050406030204" pitchFamily="18" charset="0"/>
                        </a:rPr>
                        <m:t>)</m:t>
                      </m:r>
                    </m:oMath>
                  </m:oMathPara>
                </a14:m>
                <a:endParaRPr lang="en-IN" sz="3000" dirty="0"/>
              </a:p>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1</m:t>
                          </m:r>
                        </m:sub>
                      </m:sSub>
                    </m:oMath>
                  </m:oMathPara>
                </a14:m>
                <a:endParaRPr lang="en-US" sz="3000" b="0" dirty="0"/>
              </a:p>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2</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1</m:t>
                          </m:r>
                        </m:sub>
                      </m:sSub>
                    </m:oMath>
                  </m:oMathPara>
                </a14:m>
                <a:endParaRPr lang="en-IN" sz="3000" dirty="0"/>
              </a:p>
            </p:txBody>
          </p:sp>
        </mc:Choice>
        <mc:Fallback xmlns="">
          <p:sp>
            <p:nvSpPr>
              <p:cNvPr id="5" name="TextBox 4">
                <a:extLst>
                  <a:ext uri="{FF2B5EF4-FFF2-40B4-BE49-F238E27FC236}">
                    <a16:creationId xmlns:a16="http://schemas.microsoft.com/office/drawing/2014/main" id="{BD6C888A-0A3A-4DA6-A9D4-782CF45E47C5}"/>
                  </a:ext>
                </a:extLst>
              </p:cNvPr>
              <p:cNvSpPr txBox="1">
                <a:spLocks noRot="1" noChangeAspect="1" noMove="1" noResize="1" noEditPoints="1" noAdjustHandles="1" noChangeArrowheads="1" noChangeShapeType="1" noTextEdit="1"/>
              </p:cNvSpPr>
              <p:nvPr/>
            </p:nvSpPr>
            <p:spPr>
              <a:xfrm>
                <a:off x="7351002" y="1692022"/>
                <a:ext cx="4234468" cy="1477328"/>
              </a:xfrm>
              <a:prstGeom prst="rect">
                <a:avLst/>
              </a:prstGeom>
              <a:blipFill>
                <a:blip r:embed="rId2"/>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03407B-1BE9-4594-ACEB-E81A9BFE6078}"/>
                  </a:ext>
                </a:extLst>
              </p:cNvPr>
              <p:cNvSpPr txBox="1"/>
              <p:nvPr/>
            </p:nvSpPr>
            <p:spPr>
              <a:xfrm>
                <a:off x="606532" y="1692022"/>
                <a:ext cx="4234468" cy="1477328"/>
              </a:xfrm>
              <a:prstGeom prst="rect">
                <a:avLst/>
              </a:prstGeom>
              <a:solidFill>
                <a:schemeClr val="accent4">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r>
                        <m:rPr>
                          <m:nor/>
                        </m:rPr>
                        <a:rPr lang="en-US" sz="3000" b="0" i="0" smtClean="0">
                          <a:latin typeface="Cambria Math" panose="02040503050406030204" pitchFamily="18" charset="0"/>
                        </a:rPr>
                        <m:t>Unif</m:t>
                      </m:r>
                      <m:r>
                        <a:rPr lang="en-US" sz="3000" b="0" i="1" smtClean="0">
                          <a:latin typeface="Cambria Math" panose="02040503050406030204" pitchFamily="18" charset="0"/>
                        </a:rPr>
                        <m:t>(</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0,1</m:t>
                          </m:r>
                        </m:e>
                      </m:d>
                      <m:r>
                        <a:rPr lang="en-US" sz="3000" b="0" i="1" smtClean="0">
                          <a:latin typeface="Cambria Math" panose="02040503050406030204" pitchFamily="18" charset="0"/>
                        </a:rPr>
                        <m:t>)</m:t>
                      </m:r>
                    </m:oMath>
                  </m:oMathPara>
                </a14:m>
                <a:endParaRPr lang="en-IN" sz="3000" dirty="0"/>
              </a:p>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1</m:t>
                          </m:r>
                        </m:sub>
                      </m:sSub>
                    </m:oMath>
                  </m:oMathPara>
                </a14:m>
                <a:endParaRPr lang="en-US" sz="3000" b="0" dirty="0"/>
              </a:p>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2</m:t>
                          </m:r>
                        </m:sub>
                      </m:sSub>
                      <m:r>
                        <a:rPr lang="en-US" sz="3000" b="0" i="1" smtClean="0">
                          <a:latin typeface="Cambria Math" panose="02040503050406030204" pitchFamily="18" charset="0"/>
                        </a:rPr>
                        <m:t>=0</m:t>
                      </m:r>
                    </m:oMath>
                  </m:oMathPara>
                </a14:m>
                <a:endParaRPr lang="en-IN" sz="3000" dirty="0"/>
              </a:p>
            </p:txBody>
          </p:sp>
        </mc:Choice>
        <mc:Fallback xmlns="">
          <p:sp>
            <p:nvSpPr>
              <p:cNvPr id="6" name="TextBox 5">
                <a:extLst>
                  <a:ext uri="{FF2B5EF4-FFF2-40B4-BE49-F238E27FC236}">
                    <a16:creationId xmlns:a16="http://schemas.microsoft.com/office/drawing/2014/main" id="{F303407B-1BE9-4594-ACEB-E81A9BFE6078}"/>
                  </a:ext>
                </a:extLst>
              </p:cNvPr>
              <p:cNvSpPr txBox="1">
                <a:spLocks noRot="1" noChangeAspect="1" noMove="1" noResize="1" noEditPoints="1" noAdjustHandles="1" noChangeArrowheads="1" noChangeShapeType="1" noTextEdit="1"/>
              </p:cNvSpPr>
              <p:nvPr/>
            </p:nvSpPr>
            <p:spPr>
              <a:xfrm>
                <a:off x="606532" y="1692022"/>
                <a:ext cx="4234468" cy="1477328"/>
              </a:xfrm>
              <a:prstGeom prst="rect">
                <a:avLst/>
              </a:prstGeom>
              <a:blipFill>
                <a:blip r:embed="rId3"/>
                <a:stretch>
                  <a:fillRect/>
                </a:stretch>
              </a:blipFill>
              <a:ln>
                <a:solidFill>
                  <a:schemeClr val="tx1"/>
                </a:solidFill>
              </a:ln>
            </p:spPr>
            <p:txBody>
              <a:bodyPr/>
              <a:lstStyle/>
              <a:p>
                <a:r>
                  <a:rPr lang="en-IN">
                    <a:noFill/>
                  </a:rPr>
                  <a:t> </a:t>
                </a:r>
              </a:p>
            </p:txBody>
          </p:sp>
        </mc:Fallback>
      </mc:AlternateContent>
      <p:pic>
        <p:nvPicPr>
          <p:cNvPr id="7" name="Picture 6">
            <a:extLst>
              <a:ext uri="{FF2B5EF4-FFF2-40B4-BE49-F238E27FC236}">
                <a16:creationId xmlns:a16="http://schemas.microsoft.com/office/drawing/2014/main" id="{CD10AA52-EF66-4DD4-A1F8-D32B5833CE76}"/>
              </a:ext>
            </a:extLst>
          </p:cNvPr>
          <p:cNvPicPr>
            <a:picLocks noChangeAspect="1"/>
          </p:cNvPicPr>
          <p:nvPr/>
        </p:nvPicPr>
        <p:blipFill>
          <a:blip r:embed="rId4"/>
          <a:stretch>
            <a:fillRect/>
          </a:stretch>
        </p:blipFill>
        <p:spPr>
          <a:xfrm>
            <a:off x="5667730" y="2609497"/>
            <a:ext cx="881069" cy="1047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2C08765-A5B4-4F96-9225-50A23DE5F05A}"/>
                  </a:ext>
                </a:extLst>
              </p:cNvPr>
              <p:cNvSpPr txBox="1"/>
              <p:nvPr/>
            </p:nvSpPr>
            <p:spPr>
              <a:xfrm>
                <a:off x="5093406" y="2431052"/>
                <a:ext cx="5495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IN" sz="2400" dirty="0"/>
              </a:p>
            </p:txBody>
          </p:sp>
        </mc:Choice>
        <mc:Fallback xmlns="">
          <p:sp>
            <p:nvSpPr>
              <p:cNvPr id="8" name="TextBox 7">
                <a:extLst>
                  <a:ext uri="{FF2B5EF4-FFF2-40B4-BE49-F238E27FC236}">
                    <a16:creationId xmlns:a16="http://schemas.microsoft.com/office/drawing/2014/main" id="{E2C08765-A5B4-4F96-9225-50A23DE5F05A}"/>
                  </a:ext>
                </a:extLst>
              </p:cNvPr>
              <p:cNvSpPr txBox="1">
                <a:spLocks noRot="1" noChangeAspect="1" noMove="1" noResize="1" noEditPoints="1" noAdjustHandles="1" noChangeArrowheads="1" noChangeShapeType="1" noTextEdit="1"/>
              </p:cNvSpPr>
              <p:nvPr/>
            </p:nvSpPr>
            <p:spPr>
              <a:xfrm>
                <a:off x="5093406" y="2431052"/>
                <a:ext cx="549573" cy="46166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4714E51-C085-4B9B-ACAC-83994183A00E}"/>
                  </a:ext>
                </a:extLst>
              </p:cNvPr>
              <p:cNvSpPr txBox="1"/>
              <p:nvPr/>
            </p:nvSpPr>
            <p:spPr>
              <a:xfrm>
                <a:off x="6548799" y="2431051"/>
                <a:ext cx="5566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IN" sz="2400" dirty="0"/>
              </a:p>
            </p:txBody>
          </p:sp>
        </mc:Choice>
        <mc:Fallback xmlns="">
          <p:sp>
            <p:nvSpPr>
              <p:cNvPr id="9" name="TextBox 8">
                <a:extLst>
                  <a:ext uri="{FF2B5EF4-FFF2-40B4-BE49-F238E27FC236}">
                    <a16:creationId xmlns:a16="http://schemas.microsoft.com/office/drawing/2014/main" id="{64714E51-C085-4B9B-ACAC-83994183A00E}"/>
                  </a:ext>
                </a:extLst>
              </p:cNvPr>
              <p:cNvSpPr txBox="1">
                <a:spLocks noRot="1" noChangeAspect="1" noMove="1" noResize="1" noEditPoints="1" noAdjustHandles="1" noChangeArrowheads="1" noChangeShapeType="1" noTextEdit="1"/>
              </p:cNvSpPr>
              <p:nvPr/>
            </p:nvSpPr>
            <p:spPr>
              <a:xfrm>
                <a:off x="6548799" y="2431051"/>
                <a:ext cx="556691" cy="461665"/>
              </a:xfrm>
              <a:prstGeom prst="rect">
                <a:avLst/>
              </a:prstGeom>
              <a:blipFill>
                <a:blip r:embed="rId6"/>
                <a:stretch>
                  <a:fillRect/>
                </a:stretch>
              </a:blipFill>
            </p:spPr>
            <p:txBody>
              <a:bodyPr/>
              <a:lstStyle/>
              <a:p>
                <a:r>
                  <a:rPr lang="en-IN">
                    <a:noFill/>
                  </a:rPr>
                  <a:t> </a:t>
                </a:r>
              </a:p>
            </p:txBody>
          </p:sp>
        </mc:Fallback>
      </mc:AlternateContent>
      <p:sp>
        <p:nvSpPr>
          <p:cNvPr id="10" name="Freeform: Shape 9">
            <a:extLst>
              <a:ext uri="{FF2B5EF4-FFF2-40B4-BE49-F238E27FC236}">
                <a16:creationId xmlns:a16="http://schemas.microsoft.com/office/drawing/2014/main" id="{54A89B45-C9A8-4A36-BF7C-1E479029685F}"/>
              </a:ext>
            </a:extLst>
          </p:cNvPr>
          <p:cNvSpPr/>
          <p:nvPr/>
        </p:nvSpPr>
        <p:spPr>
          <a:xfrm>
            <a:off x="5695046" y="2098717"/>
            <a:ext cx="803936" cy="552428"/>
          </a:xfrm>
          <a:custGeom>
            <a:avLst/>
            <a:gdLst>
              <a:gd name="connsiteX0" fmla="*/ 0 w 803936"/>
              <a:gd name="connsiteY0" fmla="*/ 552428 h 552428"/>
              <a:gd name="connsiteX1" fmla="*/ 386626 w 803936"/>
              <a:gd name="connsiteY1" fmla="*/ 106 h 552428"/>
              <a:gd name="connsiteX2" fmla="*/ 803936 w 803936"/>
              <a:gd name="connsiteY2" fmla="*/ 515606 h 552428"/>
            </a:gdLst>
            <a:ahLst/>
            <a:cxnLst>
              <a:cxn ang="0">
                <a:pos x="connsiteX0" y="connsiteY0"/>
              </a:cxn>
              <a:cxn ang="0">
                <a:pos x="connsiteX1" y="connsiteY1"/>
              </a:cxn>
              <a:cxn ang="0">
                <a:pos x="connsiteX2" y="connsiteY2"/>
              </a:cxn>
            </a:cxnLst>
            <a:rect l="l" t="t" r="r" b="b"/>
            <a:pathLst>
              <a:path w="803936" h="552428">
                <a:moveTo>
                  <a:pt x="0" y="552428"/>
                </a:moveTo>
                <a:cubicBezTo>
                  <a:pt x="126318" y="279335"/>
                  <a:pt x="252637" y="6243"/>
                  <a:pt x="386626" y="106"/>
                </a:cubicBezTo>
                <a:cubicBezTo>
                  <a:pt x="520615" y="-6031"/>
                  <a:pt x="662275" y="254787"/>
                  <a:pt x="803936" y="515606"/>
                </a:cubicBezTo>
              </a:path>
            </a:pathLst>
          </a:cu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4F12E42-9878-479D-95CB-7FCB9DD5ECBF}"/>
                  </a:ext>
                </a:extLst>
              </p:cNvPr>
              <p:cNvSpPr txBox="1"/>
              <p:nvPr/>
            </p:nvSpPr>
            <p:spPr>
              <a:xfrm>
                <a:off x="606530" y="3344618"/>
                <a:ext cx="10978940" cy="2803332"/>
              </a:xfrm>
              <a:prstGeom prst="rect">
                <a:avLst/>
              </a:prstGeom>
              <a:noFill/>
            </p:spPr>
            <p:txBody>
              <a:bodyPr wrap="square" rtlCol="0">
                <a:spAutoFit/>
              </a:bodyPr>
              <a:lstStyle/>
              <a:p>
                <a:r>
                  <a:rPr lang="en-US" sz="3000" dirty="0"/>
                  <a:t>Observable distribution of </a:t>
                </a:r>
                <a14:m>
                  <m:oMath xmlns:m="http://schemas.openxmlformats.org/officeDocument/2006/math">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2</m:t>
                        </m:r>
                      </m:sub>
                    </m:sSub>
                    <m:r>
                      <a:rPr lang="en-US" sz="3000" b="0" i="1" smtClean="0">
                        <a:latin typeface="Cambria Math" panose="02040503050406030204" pitchFamily="18" charset="0"/>
                      </a:rPr>
                      <m:t>)</m:t>
                    </m:r>
                  </m:oMath>
                </a14:m>
                <a:r>
                  <a:rPr lang="en-IN" sz="3000" dirty="0"/>
                  <a:t> exactly the same. But:</a:t>
                </a:r>
              </a:p>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𝑃</m:t>
                          </m:r>
                        </m:e>
                        <m:sub>
                          <m:r>
                            <a:rPr lang="en-US" sz="3000" b="0" i="1" smtClean="0">
                              <a:latin typeface="Cambria Math" panose="02040503050406030204" pitchFamily="18" charset="0"/>
                            </a:rPr>
                            <m:t>1</m:t>
                          </m:r>
                        </m:sub>
                      </m:sSub>
                      <m:d>
                        <m:dPr>
                          <m:sepChr m:val="∣"/>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2</m:t>
                              </m:r>
                            </m:sub>
                          </m:sSub>
                          <m:r>
                            <a:rPr lang="en-US" sz="3000" b="0" i="1" smtClean="0">
                              <a:latin typeface="Cambria Math" panose="02040503050406030204" pitchFamily="18" charset="0"/>
                            </a:rPr>
                            <m:t>=0</m:t>
                          </m:r>
                        </m:e>
                        <m:e>
                          <m:r>
                            <a:rPr lang="en-US" sz="3000" b="0" i="1" smtClean="0">
                              <a:latin typeface="Cambria Math" panose="02040503050406030204" pitchFamily="18" charset="0"/>
                            </a:rPr>
                            <m:t>𝑑𝑜</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=0</m:t>
                              </m:r>
                            </m:e>
                          </m:d>
                        </m:e>
                      </m:d>
                      <m:r>
                        <a:rPr lang="en-US" sz="3000" b="0" i="1" smtClean="0">
                          <a:latin typeface="Cambria Math" panose="02040503050406030204" pitchFamily="18" charset="0"/>
                        </a:rPr>
                        <m:t>=1;             </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𝑃</m:t>
                          </m:r>
                        </m:e>
                        <m:sub>
                          <m:r>
                            <a:rPr lang="en-US" sz="3000" b="0" i="1" smtClean="0">
                              <a:latin typeface="Cambria Math" panose="02040503050406030204" pitchFamily="18" charset="0"/>
                            </a:rPr>
                            <m:t>2</m:t>
                          </m:r>
                        </m:sub>
                      </m:sSub>
                      <m:d>
                        <m:dPr>
                          <m:sepChr m:val="∣"/>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2</m:t>
                              </m:r>
                            </m:sub>
                          </m:sSub>
                          <m:r>
                            <a:rPr lang="en-US" sz="3000" b="0" i="1" smtClean="0">
                              <a:latin typeface="Cambria Math" panose="02040503050406030204" pitchFamily="18" charset="0"/>
                            </a:rPr>
                            <m:t>=0</m:t>
                          </m:r>
                        </m:e>
                        <m:e>
                          <m:r>
                            <a:rPr lang="en-US" sz="3000" b="0" i="1" smtClean="0">
                              <a:latin typeface="Cambria Math" panose="02040503050406030204" pitchFamily="18" charset="0"/>
                            </a:rPr>
                            <m:t>𝑑𝑜</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=0</m:t>
                              </m:r>
                            </m:e>
                          </m:d>
                        </m:e>
                      </m:d>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1</m:t>
                          </m:r>
                        </m:num>
                        <m:den>
                          <m:r>
                            <a:rPr lang="en-US" sz="3000" b="0" i="1" smtClean="0">
                              <a:latin typeface="Cambria Math" panose="02040503050406030204" pitchFamily="18" charset="0"/>
                            </a:rPr>
                            <m:t>2</m:t>
                          </m:r>
                        </m:den>
                      </m:f>
                    </m:oMath>
                  </m:oMathPara>
                </a14:m>
                <a:endParaRPr lang="en-IN" sz="3000" dirty="0"/>
              </a:p>
              <a:p>
                <a:endParaRPr lang="en-IN" sz="3000" dirty="0"/>
              </a:p>
              <a:p>
                <a:r>
                  <a:rPr lang="en-IN" sz="3000" dirty="0"/>
                  <a:t>Impossible to predict interventional effect from observations, only knowing </a:t>
                </a:r>
                <a14:m>
                  <m:oMath xmlns:m="http://schemas.openxmlformats.org/officeDocument/2006/math">
                    <m:r>
                      <a:rPr lang="en-US" sz="3000" b="0" i="1" smtClean="0">
                        <a:latin typeface="Cambria Math" panose="02040503050406030204" pitchFamily="18" charset="0"/>
                      </a:rPr>
                      <m:t>𝐺</m:t>
                    </m:r>
                  </m:oMath>
                </a14:m>
                <a:r>
                  <a:rPr lang="en-IN" sz="3000" dirty="0"/>
                  <a:t>.</a:t>
                </a:r>
              </a:p>
            </p:txBody>
          </p:sp>
        </mc:Choice>
        <mc:Fallback xmlns="">
          <p:sp>
            <p:nvSpPr>
              <p:cNvPr id="11" name="TextBox 10">
                <a:extLst>
                  <a:ext uri="{FF2B5EF4-FFF2-40B4-BE49-F238E27FC236}">
                    <a16:creationId xmlns:a16="http://schemas.microsoft.com/office/drawing/2014/main" id="{94F12E42-9878-479D-95CB-7FCB9DD5ECBF}"/>
                  </a:ext>
                </a:extLst>
              </p:cNvPr>
              <p:cNvSpPr txBox="1">
                <a:spLocks noRot="1" noChangeAspect="1" noMove="1" noResize="1" noEditPoints="1" noAdjustHandles="1" noChangeArrowheads="1" noChangeShapeType="1" noTextEdit="1"/>
              </p:cNvSpPr>
              <p:nvPr/>
            </p:nvSpPr>
            <p:spPr>
              <a:xfrm>
                <a:off x="606530" y="3344618"/>
                <a:ext cx="10978940" cy="2803332"/>
              </a:xfrm>
              <a:prstGeom prst="rect">
                <a:avLst/>
              </a:prstGeom>
              <a:blipFill>
                <a:blip r:embed="rId7"/>
                <a:stretch>
                  <a:fillRect l="-1276" t="-2609" b="-587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D03F06-E8E1-456D-82AA-3AEDE766BEAA}"/>
                  </a:ext>
                </a:extLst>
              </p:cNvPr>
              <p:cNvSpPr txBox="1"/>
              <p:nvPr/>
            </p:nvSpPr>
            <p:spPr>
              <a:xfrm>
                <a:off x="2497261" y="1242038"/>
                <a:ext cx="453009"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𝑃</m:t>
                          </m:r>
                        </m:e>
                        <m:sub>
                          <m:r>
                            <a:rPr lang="en-US" sz="3000" b="0" i="1" smtClean="0">
                              <a:latin typeface="Cambria Math" panose="02040503050406030204" pitchFamily="18" charset="0"/>
                            </a:rPr>
                            <m:t>1</m:t>
                          </m:r>
                        </m:sub>
                      </m:sSub>
                    </m:oMath>
                  </m:oMathPara>
                </a14:m>
                <a:endParaRPr lang="en-IN" sz="3000" dirty="0"/>
              </a:p>
            </p:txBody>
          </p:sp>
        </mc:Choice>
        <mc:Fallback xmlns="">
          <p:sp>
            <p:nvSpPr>
              <p:cNvPr id="12" name="TextBox 11">
                <a:extLst>
                  <a:ext uri="{FF2B5EF4-FFF2-40B4-BE49-F238E27FC236}">
                    <a16:creationId xmlns:a16="http://schemas.microsoft.com/office/drawing/2014/main" id="{7AD03F06-E8E1-456D-82AA-3AEDE766BEAA}"/>
                  </a:ext>
                </a:extLst>
              </p:cNvPr>
              <p:cNvSpPr txBox="1">
                <a:spLocks noRot="1" noChangeAspect="1" noMove="1" noResize="1" noEditPoints="1" noAdjustHandles="1" noChangeArrowheads="1" noChangeShapeType="1" noTextEdit="1"/>
              </p:cNvSpPr>
              <p:nvPr/>
            </p:nvSpPr>
            <p:spPr>
              <a:xfrm>
                <a:off x="2497261" y="1242038"/>
                <a:ext cx="453009" cy="46166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642BF0D-D7D1-484F-8DE6-BA178528C1B2}"/>
                  </a:ext>
                </a:extLst>
              </p:cNvPr>
              <p:cNvSpPr txBox="1"/>
              <p:nvPr/>
            </p:nvSpPr>
            <p:spPr>
              <a:xfrm>
                <a:off x="9357307" y="1242037"/>
                <a:ext cx="461921"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𝑃</m:t>
                          </m:r>
                        </m:e>
                        <m:sub>
                          <m:r>
                            <a:rPr lang="en-US" sz="3000" b="0" i="1" smtClean="0">
                              <a:latin typeface="Cambria Math" panose="02040503050406030204" pitchFamily="18" charset="0"/>
                            </a:rPr>
                            <m:t>2</m:t>
                          </m:r>
                        </m:sub>
                      </m:sSub>
                    </m:oMath>
                  </m:oMathPara>
                </a14:m>
                <a:endParaRPr lang="en-IN" sz="3000" dirty="0"/>
              </a:p>
            </p:txBody>
          </p:sp>
        </mc:Choice>
        <mc:Fallback xmlns="">
          <p:sp>
            <p:nvSpPr>
              <p:cNvPr id="13" name="TextBox 12">
                <a:extLst>
                  <a:ext uri="{FF2B5EF4-FFF2-40B4-BE49-F238E27FC236}">
                    <a16:creationId xmlns:a16="http://schemas.microsoft.com/office/drawing/2014/main" id="{3642BF0D-D7D1-484F-8DE6-BA178528C1B2}"/>
                  </a:ext>
                </a:extLst>
              </p:cNvPr>
              <p:cNvSpPr txBox="1">
                <a:spLocks noRot="1" noChangeAspect="1" noMove="1" noResize="1" noEditPoints="1" noAdjustHandles="1" noChangeArrowheads="1" noChangeShapeType="1" noTextEdit="1"/>
              </p:cNvSpPr>
              <p:nvPr/>
            </p:nvSpPr>
            <p:spPr>
              <a:xfrm>
                <a:off x="9357307" y="1242037"/>
                <a:ext cx="461921" cy="461665"/>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97702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p:bldP spid="12"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E535016-AA59-4DE0-AFAD-3E60F37D736C}"/>
              </a:ext>
            </a:extLst>
          </p:cNvPr>
          <p:cNvSpPr/>
          <p:nvPr/>
        </p:nvSpPr>
        <p:spPr>
          <a:xfrm>
            <a:off x="2231392" y="4785033"/>
            <a:ext cx="9261271" cy="16053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8C2C21A-F9EB-43D9-9FEC-8C6B3E12C38D}"/>
              </a:ext>
            </a:extLst>
          </p:cNvPr>
          <p:cNvSpPr txBox="1"/>
          <p:nvPr/>
        </p:nvSpPr>
        <p:spPr>
          <a:xfrm>
            <a:off x="777790" y="396250"/>
            <a:ext cx="7022226" cy="677108"/>
          </a:xfrm>
          <a:prstGeom prst="rect">
            <a:avLst/>
          </a:prstGeom>
          <a:noFill/>
        </p:spPr>
        <p:txBody>
          <a:bodyPr wrap="square" rtlCol="0">
            <a:spAutoFit/>
          </a:bodyPr>
          <a:lstStyle/>
          <a:p>
            <a:r>
              <a:rPr lang="en-US" sz="3800" b="1" dirty="0"/>
              <a:t>Identifiability of Interventions</a:t>
            </a:r>
            <a:endParaRPr lang="en-IN" sz="3800" b="1" dirty="0"/>
          </a:p>
        </p:txBody>
      </p:sp>
      <p:pic>
        <p:nvPicPr>
          <p:cNvPr id="7" name="Picture 6">
            <a:extLst>
              <a:ext uri="{FF2B5EF4-FFF2-40B4-BE49-F238E27FC236}">
                <a16:creationId xmlns:a16="http://schemas.microsoft.com/office/drawing/2014/main" id="{CD10AA52-EF66-4DD4-A1F8-D32B5833CE76}"/>
              </a:ext>
            </a:extLst>
          </p:cNvPr>
          <p:cNvPicPr>
            <a:picLocks noChangeAspect="1"/>
          </p:cNvPicPr>
          <p:nvPr/>
        </p:nvPicPr>
        <p:blipFill>
          <a:blip r:embed="rId2"/>
          <a:stretch>
            <a:fillRect/>
          </a:stretch>
        </p:blipFill>
        <p:spPr>
          <a:xfrm>
            <a:off x="4797140" y="2514062"/>
            <a:ext cx="1384499" cy="16464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2C08765-A5B4-4F96-9225-50A23DE5F05A}"/>
                  </a:ext>
                </a:extLst>
              </p:cNvPr>
              <p:cNvSpPr txBox="1"/>
              <p:nvPr/>
            </p:nvSpPr>
            <p:spPr>
              <a:xfrm>
                <a:off x="4247567" y="2395483"/>
                <a:ext cx="5495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IN" sz="2400" dirty="0"/>
              </a:p>
            </p:txBody>
          </p:sp>
        </mc:Choice>
        <mc:Fallback xmlns="">
          <p:sp>
            <p:nvSpPr>
              <p:cNvPr id="8" name="TextBox 7">
                <a:extLst>
                  <a:ext uri="{FF2B5EF4-FFF2-40B4-BE49-F238E27FC236}">
                    <a16:creationId xmlns:a16="http://schemas.microsoft.com/office/drawing/2014/main" id="{E2C08765-A5B4-4F96-9225-50A23DE5F05A}"/>
                  </a:ext>
                </a:extLst>
              </p:cNvPr>
              <p:cNvSpPr txBox="1">
                <a:spLocks noRot="1" noChangeAspect="1" noMove="1" noResize="1" noEditPoints="1" noAdjustHandles="1" noChangeArrowheads="1" noChangeShapeType="1" noTextEdit="1"/>
              </p:cNvSpPr>
              <p:nvPr/>
            </p:nvSpPr>
            <p:spPr>
              <a:xfrm>
                <a:off x="4247567" y="2395483"/>
                <a:ext cx="549573" cy="46166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4714E51-C085-4B9B-ACAC-83994183A00E}"/>
                  </a:ext>
                </a:extLst>
              </p:cNvPr>
              <p:cNvSpPr txBox="1"/>
              <p:nvPr/>
            </p:nvSpPr>
            <p:spPr>
              <a:xfrm>
                <a:off x="7427432" y="2373747"/>
                <a:ext cx="5566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oMath>
                  </m:oMathPara>
                </a14:m>
                <a:endParaRPr lang="en-IN" sz="2400" dirty="0"/>
              </a:p>
            </p:txBody>
          </p:sp>
        </mc:Choice>
        <mc:Fallback xmlns="">
          <p:sp>
            <p:nvSpPr>
              <p:cNvPr id="9" name="TextBox 8">
                <a:extLst>
                  <a:ext uri="{FF2B5EF4-FFF2-40B4-BE49-F238E27FC236}">
                    <a16:creationId xmlns:a16="http://schemas.microsoft.com/office/drawing/2014/main" id="{64714E51-C085-4B9B-ACAC-83994183A00E}"/>
                  </a:ext>
                </a:extLst>
              </p:cNvPr>
              <p:cNvSpPr txBox="1">
                <a:spLocks noRot="1" noChangeAspect="1" noMove="1" noResize="1" noEditPoints="1" noAdjustHandles="1" noChangeArrowheads="1" noChangeShapeType="1" noTextEdit="1"/>
              </p:cNvSpPr>
              <p:nvPr/>
            </p:nvSpPr>
            <p:spPr>
              <a:xfrm>
                <a:off x="7427432" y="2373747"/>
                <a:ext cx="556691" cy="461665"/>
              </a:xfrm>
              <a:prstGeom prst="rect">
                <a:avLst/>
              </a:prstGeom>
              <a:blipFill>
                <a:blip r:embed="rId4"/>
                <a:stretch>
                  <a:fillRect b="-1316"/>
                </a:stretch>
              </a:blipFill>
            </p:spPr>
            <p:txBody>
              <a:bodyPr/>
              <a:lstStyle/>
              <a:p>
                <a:r>
                  <a:rPr lang="en-IN">
                    <a:noFill/>
                  </a:rPr>
                  <a:t> </a:t>
                </a:r>
              </a:p>
            </p:txBody>
          </p:sp>
        </mc:Fallback>
      </mc:AlternateContent>
      <p:pic>
        <p:nvPicPr>
          <p:cNvPr id="14" name="Picture 13">
            <a:extLst>
              <a:ext uri="{FF2B5EF4-FFF2-40B4-BE49-F238E27FC236}">
                <a16:creationId xmlns:a16="http://schemas.microsoft.com/office/drawing/2014/main" id="{F8CAF50C-B7CB-48F9-80DA-EEAA87EF9F0F}"/>
              </a:ext>
            </a:extLst>
          </p:cNvPr>
          <p:cNvPicPr>
            <a:picLocks noChangeAspect="1"/>
          </p:cNvPicPr>
          <p:nvPr/>
        </p:nvPicPr>
        <p:blipFill>
          <a:blip r:embed="rId2"/>
          <a:stretch>
            <a:fillRect/>
          </a:stretch>
        </p:blipFill>
        <p:spPr>
          <a:xfrm>
            <a:off x="6006808" y="2517698"/>
            <a:ext cx="1353921" cy="161007"/>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A8A37-29BB-4145-A1C0-F10AB86D8C3E}"/>
                  </a:ext>
                </a:extLst>
              </p:cNvPr>
              <p:cNvSpPr txBox="1"/>
              <p:nvPr/>
            </p:nvSpPr>
            <p:spPr>
              <a:xfrm>
                <a:off x="5800589" y="2566451"/>
                <a:ext cx="5566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IN" sz="2400" dirty="0"/>
              </a:p>
            </p:txBody>
          </p:sp>
        </mc:Choice>
        <mc:Fallback xmlns="">
          <p:sp>
            <p:nvSpPr>
              <p:cNvPr id="15" name="TextBox 14">
                <a:extLst>
                  <a:ext uri="{FF2B5EF4-FFF2-40B4-BE49-F238E27FC236}">
                    <a16:creationId xmlns:a16="http://schemas.microsoft.com/office/drawing/2014/main" id="{6A0A8A37-29BB-4145-A1C0-F10AB86D8C3E}"/>
                  </a:ext>
                </a:extLst>
              </p:cNvPr>
              <p:cNvSpPr txBox="1">
                <a:spLocks noRot="1" noChangeAspect="1" noMove="1" noResize="1" noEditPoints="1" noAdjustHandles="1" noChangeArrowheads="1" noChangeShapeType="1" noTextEdit="1"/>
              </p:cNvSpPr>
              <p:nvPr/>
            </p:nvSpPr>
            <p:spPr>
              <a:xfrm>
                <a:off x="5800589" y="2566451"/>
                <a:ext cx="556691" cy="461665"/>
              </a:xfrm>
              <a:prstGeom prst="rect">
                <a:avLst/>
              </a:prstGeom>
              <a:blipFill>
                <a:blip r:embed="rId5"/>
                <a:stretch>
                  <a:fillRect b="-1316"/>
                </a:stretch>
              </a:blipFill>
            </p:spPr>
            <p:txBody>
              <a:bodyPr/>
              <a:lstStyle/>
              <a:p>
                <a:r>
                  <a:rPr lang="en-IN">
                    <a:noFill/>
                  </a:rPr>
                  <a:t> </a:t>
                </a:r>
              </a:p>
            </p:txBody>
          </p:sp>
        </mc:Fallback>
      </mc:AlternateContent>
      <p:sp>
        <p:nvSpPr>
          <p:cNvPr id="2" name="Freeform: Shape 1">
            <a:extLst>
              <a:ext uri="{FF2B5EF4-FFF2-40B4-BE49-F238E27FC236}">
                <a16:creationId xmlns:a16="http://schemas.microsoft.com/office/drawing/2014/main" id="{57A94AEB-8A7C-4088-AF8F-1E5CBD2BA675}"/>
              </a:ext>
            </a:extLst>
          </p:cNvPr>
          <p:cNvSpPr/>
          <p:nvPr/>
        </p:nvSpPr>
        <p:spPr>
          <a:xfrm>
            <a:off x="4843079" y="1529339"/>
            <a:ext cx="2405670" cy="1031007"/>
          </a:xfrm>
          <a:custGeom>
            <a:avLst/>
            <a:gdLst>
              <a:gd name="connsiteX0" fmla="*/ 0 w 2405670"/>
              <a:gd name="connsiteY0" fmla="*/ 1031007 h 1031007"/>
              <a:gd name="connsiteX1" fmla="*/ 1196698 w 2405670"/>
              <a:gd name="connsiteY1" fmla="*/ 6 h 1031007"/>
              <a:gd name="connsiteX2" fmla="*/ 2405670 w 2405670"/>
              <a:gd name="connsiteY2" fmla="*/ 1018733 h 1031007"/>
            </a:gdLst>
            <a:ahLst/>
            <a:cxnLst>
              <a:cxn ang="0">
                <a:pos x="connsiteX0" y="connsiteY0"/>
              </a:cxn>
              <a:cxn ang="0">
                <a:pos x="connsiteX1" y="connsiteY1"/>
              </a:cxn>
              <a:cxn ang="0">
                <a:pos x="connsiteX2" y="connsiteY2"/>
              </a:cxn>
            </a:cxnLst>
            <a:rect l="l" t="t" r="r" b="b"/>
            <a:pathLst>
              <a:path w="2405670" h="1031007">
                <a:moveTo>
                  <a:pt x="0" y="1031007"/>
                </a:moveTo>
                <a:cubicBezTo>
                  <a:pt x="397876" y="516529"/>
                  <a:pt x="795753" y="2052"/>
                  <a:pt x="1196698" y="6"/>
                </a:cubicBezTo>
                <a:cubicBezTo>
                  <a:pt x="1597643" y="-2040"/>
                  <a:pt x="2001656" y="508346"/>
                  <a:pt x="2405670" y="1018733"/>
                </a:cubicBezTo>
              </a:path>
            </a:pathLst>
          </a:cu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25F81BF-6E12-452C-B989-DEE72EC8B286}"/>
              </a:ext>
            </a:extLst>
          </p:cNvPr>
          <p:cNvSpPr txBox="1"/>
          <p:nvPr/>
        </p:nvSpPr>
        <p:spPr>
          <a:xfrm>
            <a:off x="840909" y="3224038"/>
            <a:ext cx="10653680" cy="1015663"/>
          </a:xfrm>
          <a:prstGeom prst="rect">
            <a:avLst/>
          </a:prstGeom>
          <a:noFill/>
        </p:spPr>
        <p:txBody>
          <a:bodyPr wrap="square" rtlCol="0">
            <a:spAutoFit/>
          </a:bodyPr>
          <a:lstStyle/>
          <a:p>
            <a:r>
              <a:rPr lang="en-US" sz="3000" dirty="0"/>
              <a:t>For </a:t>
            </a:r>
            <a:r>
              <a:rPr lang="en-US" sz="3000" b="1" dirty="0"/>
              <a:t>any</a:t>
            </a:r>
            <a:r>
              <a:rPr lang="en-US" sz="3000" dirty="0"/>
              <a:t> causal model on this diagram, interventional distribution identifiable from observations.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EEF26A9-CF4F-4C92-B198-BC4A73C7CA05}"/>
                  </a:ext>
                </a:extLst>
              </p:cNvPr>
              <p:cNvSpPr txBox="1"/>
              <p:nvPr/>
            </p:nvSpPr>
            <p:spPr>
              <a:xfrm>
                <a:off x="2405671" y="4961179"/>
                <a:ext cx="8998361" cy="13578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=0∣</m:t>
                              </m:r>
                              <m:r>
                                <a:rPr lang="en-US" sz="2400" b="0" i="1" smtClean="0">
                                  <a:latin typeface="Cambria Math" panose="02040503050406030204" pitchFamily="18" charset="0"/>
                                </a:rPr>
                                <m:t>𝑑𝑜</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m:t>
                              </m:r>
                            </m:e>
                          </m:d>
                        </m:e>
                      </m:func>
                    </m:oMath>
                    <m:oMath xmlns:m="http://schemas.openxmlformats.org/officeDocument/2006/math">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begChr m:val="["/>
                              <m:endChr m:val="]"/>
                              <m:sep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m:t>
                              </m:r>
                            </m:e>
                          </m:d>
                        </m:e>
                      </m:func>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𝑎</m:t>
                          </m: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e>
                              </m:d>
                            </m:e>
                          </m:func>
                          <m:r>
                            <a:rPr lang="en-US" sz="2400" b="0" i="1" smtClean="0">
                              <a:latin typeface="Cambria Math" panose="02040503050406030204" pitchFamily="18" charset="0"/>
                            </a:rPr>
                            <m:t>⋅</m:t>
                          </m:r>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e>
                      </m:nary>
                    </m:oMath>
                  </m:oMathPara>
                </a14:m>
                <a:endParaRPr lang="en-US" sz="2400" b="0" dirty="0"/>
              </a:p>
            </p:txBody>
          </p:sp>
        </mc:Choice>
        <mc:Fallback xmlns="">
          <p:sp>
            <p:nvSpPr>
              <p:cNvPr id="16" name="TextBox 15">
                <a:extLst>
                  <a:ext uri="{FF2B5EF4-FFF2-40B4-BE49-F238E27FC236}">
                    <a16:creationId xmlns:a16="http://schemas.microsoft.com/office/drawing/2014/main" id="{FEEF26A9-CF4F-4C92-B198-BC4A73C7CA05}"/>
                  </a:ext>
                </a:extLst>
              </p:cNvPr>
              <p:cNvSpPr txBox="1">
                <a:spLocks noRot="1" noChangeAspect="1" noMove="1" noResize="1" noEditPoints="1" noAdjustHandles="1" noChangeArrowheads="1" noChangeShapeType="1" noTextEdit="1"/>
              </p:cNvSpPr>
              <p:nvPr/>
            </p:nvSpPr>
            <p:spPr>
              <a:xfrm>
                <a:off x="2405671" y="4961179"/>
                <a:ext cx="8998361" cy="1357872"/>
              </a:xfrm>
              <a:prstGeom prst="rect">
                <a:avLst/>
              </a:prstGeom>
              <a:blipFill>
                <a:blip r:embed="rId6"/>
                <a:stretch>
                  <a:fillRect/>
                </a:stretch>
              </a:blipFill>
            </p:spPr>
            <p:txBody>
              <a:bodyPr/>
              <a:lstStyle/>
              <a:p>
                <a:r>
                  <a:rPr lang="en-IN">
                    <a:noFill/>
                  </a:rPr>
                  <a:t> </a:t>
                </a:r>
              </a:p>
            </p:txBody>
          </p:sp>
        </mc:Fallback>
      </mc:AlternateContent>
      <p:sp>
        <p:nvSpPr>
          <p:cNvPr id="18" name="Rectangle 17">
            <a:extLst>
              <a:ext uri="{FF2B5EF4-FFF2-40B4-BE49-F238E27FC236}">
                <a16:creationId xmlns:a16="http://schemas.microsoft.com/office/drawing/2014/main" id="{D0E62356-8C1D-4F5B-9EA5-DAA6EB1EA347}"/>
              </a:ext>
            </a:extLst>
          </p:cNvPr>
          <p:cNvSpPr/>
          <p:nvPr/>
        </p:nvSpPr>
        <p:spPr>
          <a:xfrm>
            <a:off x="840908" y="4785033"/>
            <a:ext cx="1390484" cy="160534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a:t>
            </a:r>
            <a:endParaRPr lang="en-IN" sz="2400" dirty="0"/>
          </a:p>
        </p:txBody>
      </p:sp>
    </p:spTree>
    <p:extLst>
      <p:ext uri="{BB962C8B-B14F-4D97-AF65-F5344CB8AC3E}">
        <p14:creationId xmlns:p14="http://schemas.microsoft.com/office/powerpoint/2010/main" val="168255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P spid="16" grpId="0"/>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C2C21A-F9EB-43D9-9FEC-8C6B3E12C38D}"/>
              </a:ext>
            </a:extLst>
          </p:cNvPr>
          <p:cNvSpPr txBox="1"/>
          <p:nvPr/>
        </p:nvSpPr>
        <p:spPr>
          <a:xfrm>
            <a:off x="777790" y="396250"/>
            <a:ext cx="7022226" cy="677108"/>
          </a:xfrm>
          <a:prstGeom prst="rect">
            <a:avLst/>
          </a:prstGeom>
          <a:noFill/>
        </p:spPr>
        <p:txBody>
          <a:bodyPr wrap="square" rtlCol="0">
            <a:spAutoFit/>
          </a:bodyPr>
          <a:lstStyle/>
          <a:p>
            <a:r>
              <a:rPr lang="en-US" sz="3800" b="1" dirty="0"/>
              <a:t>Identifiability of Interventions</a:t>
            </a:r>
            <a:endParaRPr lang="en-IN" sz="3800" b="1" dirty="0"/>
          </a:p>
        </p:txBody>
      </p:sp>
      <p:sp>
        <p:nvSpPr>
          <p:cNvPr id="3" name="TextBox 2">
            <a:extLst>
              <a:ext uri="{FF2B5EF4-FFF2-40B4-BE49-F238E27FC236}">
                <a16:creationId xmlns:a16="http://schemas.microsoft.com/office/drawing/2014/main" id="{925F81BF-6E12-452C-B989-DEE72EC8B286}"/>
              </a:ext>
            </a:extLst>
          </p:cNvPr>
          <p:cNvSpPr txBox="1"/>
          <p:nvPr/>
        </p:nvSpPr>
        <p:spPr>
          <a:xfrm>
            <a:off x="840909" y="1211127"/>
            <a:ext cx="10653680" cy="2862322"/>
          </a:xfrm>
          <a:prstGeom prst="rect">
            <a:avLst/>
          </a:prstGeom>
          <a:noFill/>
        </p:spPr>
        <p:txBody>
          <a:bodyPr wrap="square" rtlCol="0">
            <a:spAutoFit/>
          </a:bodyPr>
          <a:lstStyle/>
          <a:p>
            <a:pPr marL="457200" indent="-457200">
              <a:buFont typeface="Arial" panose="020B0604020202020204" pitchFamily="34" charset="0"/>
              <a:buChar char="•"/>
            </a:pPr>
            <a:r>
              <a:rPr lang="en-US" sz="3000" dirty="0"/>
              <a:t>Interventions always identifiable from observational distribution, if no confounding.</a:t>
            </a:r>
          </a:p>
          <a:p>
            <a:pPr marL="457200" indent="-457200">
              <a:buFont typeface="Arial" panose="020B0604020202020204" pitchFamily="34" charset="0"/>
              <a:buChar char="•"/>
            </a:pPr>
            <a:endParaRPr lang="en-US" sz="3000" dirty="0"/>
          </a:p>
          <a:p>
            <a:pPr marL="457200" indent="-457200">
              <a:buFont typeface="Arial" panose="020B0604020202020204" pitchFamily="34" charset="0"/>
              <a:buChar char="•"/>
            </a:pPr>
            <a:r>
              <a:rPr lang="en-US" sz="3000" b="1" dirty="0"/>
              <a:t>(Tian-Pearl, AAAI’02) </a:t>
            </a:r>
            <a:r>
              <a:rPr lang="en-US" sz="3000" dirty="0"/>
              <a:t>and </a:t>
            </a:r>
            <a:r>
              <a:rPr lang="en-US" sz="3000" b="1" dirty="0"/>
              <a:t>(</a:t>
            </a:r>
            <a:r>
              <a:rPr lang="en-US" sz="3000" b="1" dirty="0" err="1"/>
              <a:t>Shpitser</a:t>
            </a:r>
            <a:r>
              <a:rPr lang="en-US" sz="3000" b="1" dirty="0"/>
              <a:t>-Pearl, AAAI’06)</a:t>
            </a:r>
            <a:r>
              <a:rPr lang="en-US" sz="3000" dirty="0"/>
              <a:t> exactly characterized the causal diagrams for which interventional distribution not identifiable from observations.</a:t>
            </a:r>
            <a:endParaRPr lang="en-US" sz="3000" b="1"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26FC07C-5B06-48ED-91A3-BC12D1ED741D}"/>
                  </a:ext>
                </a:extLst>
              </p:cNvPr>
              <p:cNvSpPr txBox="1"/>
              <p:nvPr/>
            </p:nvSpPr>
            <p:spPr>
              <a:xfrm>
                <a:off x="748704" y="5007719"/>
                <a:ext cx="10929841" cy="1477328"/>
              </a:xfrm>
              <a:prstGeom prst="rect">
                <a:avLst/>
              </a:prstGeom>
              <a:solidFill>
                <a:schemeClr val="accent4">
                  <a:lumMod val="20000"/>
                  <a:lumOff val="80000"/>
                </a:schemeClr>
              </a:solidFill>
              <a:ln>
                <a:solidFill>
                  <a:schemeClr val="tx1"/>
                </a:solidFill>
              </a:ln>
            </p:spPr>
            <p:txBody>
              <a:bodyPr wrap="square" rtlCol="0">
                <a:spAutoFit/>
              </a:bodyPr>
              <a:lstStyle/>
              <a:p>
                <a:r>
                  <a:rPr lang="en-US" sz="3000" b="1" dirty="0"/>
                  <a:t>Theorem (Tian-Pearl, AAAI’02)</a:t>
                </a:r>
                <a:r>
                  <a:rPr lang="en-US" sz="3000" dirty="0"/>
                  <a:t>: For a causal model on a set of variables </a:t>
                </a:r>
                <a14:m>
                  <m:oMath xmlns:m="http://schemas.openxmlformats.org/officeDocument/2006/math">
                    <m:r>
                      <a:rPr lang="en-US" sz="3000" b="0" i="1" smtClean="0">
                        <a:latin typeface="Cambria Math" panose="02040503050406030204" pitchFamily="18" charset="0"/>
                      </a:rPr>
                      <m:t>𝑉</m:t>
                    </m:r>
                  </m:oMath>
                </a14:m>
                <a:r>
                  <a:rPr lang="en-IN" sz="3000" dirty="0"/>
                  <a:t> containing a variable </a:t>
                </a:r>
                <a14:m>
                  <m:oMath xmlns:m="http://schemas.openxmlformats.org/officeDocument/2006/math">
                    <m:r>
                      <a:rPr lang="en-US" sz="3000" b="0" i="1" smtClean="0">
                        <a:latin typeface="Cambria Math" panose="02040503050406030204" pitchFamily="18" charset="0"/>
                      </a:rPr>
                      <m:t>𝑋</m:t>
                    </m:r>
                  </m:oMath>
                </a14:m>
                <a:r>
                  <a:rPr lang="en-IN" sz="3000" dirty="0"/>
                  <a:t>, </a:t>
                </a:r>
                <a14:m>
                  <m:oMath xmlns:m="http://schemas.openxmlformats.org/officeDocument/2006/math">
                    <m:r>
                      <a:rPr lang="en-US" sz="3000" b="0" i="1" smtClean="0">
                        <a:latin typeface="Cambria Math" panose="02040503050406030204" pitchFamily="18" charset="0"/>
                      </a:rPr>
                      <m:t>𝑃</m:t>
                    </m:r>
                    <m:r>
                      <a:rPr lang="en-US" sz="3000" b="0" i="1" smtClean="0">
                        <a:latin typeface="Cambria Math" panose="02040503050406030204" pitchFamily="18" charset="0"/>
                      </a:rPr>
                      <m:t>[</m:t>
                    </m:r>
                    <m:r>
                      <a:rPr lang="en-US" sz="3000" b="0" i="1" smtClean="0">
                        <a:latin typeface="Cambria Math" panose="02040503050406030204" pitchFamily="18" charset="0"/>
                      </a:rPr>
                      <m:t>𝑉</m:t>
                    </m:r>
                    <m:r>
                      <a:rPr lang="en-US" sz="3000" b="0" i="1" smtClean="0">
                        <a:latin typeface="Cambria Math" panose="02040503050406030204" pitchFamily="18" charset="0"/>
                      </a:rPr>
                      <m:t>∣</m:t>
                    </m:r>
                    <m:r>
                      <a:rPr lang="en-US" sz="3000" b="0" i="1" smtClean="0">
                        <a:latin typeface="Cambria Math" panose="02040503050406030204" pitchFamily="18" charset="0"/>
                      </a:rPr>
                      <m:t>𝑑𝑜</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𝑋</m:t>
                        </m:r>
                      </m:e>
                    </m:d>
                    <m:r>
                      <a:rPr lang="en-US" sz="3000" b="0" i="1" smtClean="0">
                        <a:latin typeface="Cambria Math" panose="02040503050406030204" pitchFamily="18" charset="0"/>
                      </a:rPr>
                      <m:t>]</m:t>
                    </m:r>
                  </m:oMath>
                </a14:m>
                <a:r>
                  <a:rPr lang="en-IN" sz="3000" dirty="0"/>
                  <a:t> is identifiable from observations </a:t>
                </a:r>
                <a:r>
                  <a:rPr lang="en-IN" sz="3000" dirty="0" err="1"/>
                  <a:t>iff</a:t>
                </a:r>
                <a:r>
                  <a:rPr lang="en-IN" sz="3000" dirty="0"/>
                  <a:t> no child of </a:t>
                </a:r>
                <a14:m>
                  <m:oMath xmlns:m="http://schemas.openxmlformats.org/officeDocument/2006/math">
                    <m:r>
                      <a:rPr lang="en-US" sz="3000" b="0" i="1" smtClean="0">
                        <a:latin typeface="Cambria Math" panose="02040503050406030204" pitchFamily="18" charset="0"/>
                      </a:rPr>
                      <m:t>𝑋</m:t>
                    </m:r>
                  </m:oMath>
                </a14:m>
                <a:r>
                  <a:rPr lang="en-IN" sz="3000" dirty="0"/>
                  <a:t> is in the same c-component as </a:t>
                </a:r>
                <a14:m>
                  <m:oMath xmlns:m="http://schemas.openxmlformats.org/officeDocument/2006/math">
                    <m:r>
                      <a:rPr lang="en-US" sz="3000" b="0" i="1" smtClean="0">
                        <a:latin typeface="Cambria Math" panose="02040503050406030204" pitchFamily="18" charset="0"/>
                      </a:rPr>
                      <m:t>𝑋</m:t>
                    </m:r>
                  </m:oMath>
                </a14:m>
                <a:r>
                  <a:rPr lang="en-IN" sz="3000" dirty="0"/>
                  <a:t>.</a:t>
                </a:r>
              </a:p>
            </p:txBody>
          </p:sp>
        </mc:Choice>
        <mc:Fallback xmlns="">
          <p:sp>
            <p:nvSpPr>
              <p:cNvPr id="13" name="TextBox 12">
                <a:extLst>
                  <a:ext uri="{FF2B5EF4-FFF2-40B4-BE49-F238E27FC236}">
                    <a16:creationId xmlns:a16="http://schemas.microsoft.com/office/drawing/2014/main" id="{226FC07C-5B06-48ED-91A3-BC12D1ED741D}"/>
                  </a:ext>
                </a:extLst>
              </p:cNvPr>
              <p:cNvSpPr txBox="1">
                <a:spLocks noRot="1" noChangeAspect="1" noMove="1" noResize="1" noEditPoints="1" noAdjustHandles="1" noChangeArrowheads="1" noChangeShapeType="1" noTextEdit="1"/>
              </p:cNvSpPr>
              <p:nvPr/>
            </p:nvSpPr>
            <p:spPr>
              <a:xfrm>
                <a:off x="748704" y="5007719"/>
                <a:ext cx="10929841" cy="1477328"/>
              </a:xfrm>
              <a:prstGeom prst="rect">
                <a:avLst/>
              </a:prstGeom>
              <a:blipFill>
                <a:blip r:embed="rId2"/>
                <a:stretch>
                  <a:fillRect l="-1281" t="-4490" r="-669" b="-11429"/>
                </a:stretch>
              </a:blipFill>
              <a:ln>
                <a:solidFill>
                  <a:schemeClr val="tx1"/>
                </a:solidFill>
              </a:ln>
            </p:spPr>
            <p:txBody>
              <a:bodyPr/>
              <a:lstStyle/>
              <a:p>
                <a:r>
                  <a:rPr lang="en-IN">
                    <a:noFill/>
                  </a:rPr>
                  <a:t> </a:t>
                </a:r>
              </a:p>
            </p:txBody>
          </p:sp>
        </mc:Fallback>
      </mc:AlternateContent>
      <p:sp>
        <p:nvSpPr>
          <p:cNvPr id="5" name="TextBox 4">
            <a:extLst>
              <a:ext uri="{FF2B5EF4-FFF2-40B4-BE49-F238E27FC236}">
                <a16:creationId xmlns:a16="http://schemas.microsoft.com/office/drawing/2014/main" id="{2034845E-2DB1-47EC-92FF-D59366D2765D}"/>
              </a:ext>
            </a:extLst>
          </p:cNvPr>
          <p:cNvSpPr txBox="1"/>
          <p:nvPr/>
        </p:nvSpPr>
        <p:spPr>
          <a:xfrm>
            <a:off x="748704" y="4546054"/>
            <a:ext cx="3320070" cy="461665"/>
          </a:xfrm>
          <a:prstGeom prst="rect">
            <a:avLst/>
          </a:prstGeom>
          <a:solidFill>
            <a:srgbClr val="C00000"/>
          </a:solidFill>
        </p:spPr>
        <p:txBody>
          <a:bodyPr wrap="square" rtlCol="0">
            <a:spAutoFit/>
          </a:bodyPr>
          <a:lstStyle/>
          <a:p>
            <a:r>
              <a:rPr lang="en-US" sz="2400" dirty="0">
                <a:solidFill>
                  <a:schemeClr val="bg1"/>
                </a:solidFill>
              </a:rPr>
              <a:t>Atomic Interventions</a:t>
            </a:r>
            <a:endParaRPr lang="en-IN" sz="2400" dirty="0">
              <a:solidFill>
                <a:schemeClr val="bg1"/>
              </a:solidFill>
            </a:endParaRPr>
          </a:p>
        </p:txBody>
      </p:sp>
      <p:pic>
        <p:nvPicPr>
          <p:cNvPr id="19" name="Picture 18">
            <a:extLst>
              <a:ext uri="{FF2B5EF4-FFF2-40B4-BE49-F238E27FC236}">
                <a16:creationId xmlns:a16="http://schemas.microsoft.com/office/drawing/2014/main" id="{AD9F983A-A406-4A3B-91AF-B74E6E27B6C0}"/>
              </a:ext>
            </a:extLst>
          </p:cNvPr>
          <p:cNvPicPr>
            <a:picLocks noChangeAspect="1"/>
          </p:cNvPicPr>
          <p:nvPr/>
        </p:nvPicPr>
        <p:blipFill>
          <a:blip r:embed="rId3"/>
          <a:stretch>
            <a:fillRect/>
          </a:stretch>
        </p:blipFill>
        <p:spPr>
          <a:xfrm>
            <a:off x="5538855" y="4769691"/>
            <a:ext cx="881069" cy="104776"/>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EA8A96E-6E93-48FB-B514-58F6947C50DD}"/>
                  </a:ext>
                </a:extLst>
              </p:cNvPr>
              <p:cNvSpPr txBox="1"/>
              <p:nvPr/>
            </p:nvSpPr>
            <p:spPr>
              <a:xfrm>
                <a:off x="4964531" y="4591246"/>
                <a:ext cx="5495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IN" sz="2400" dirty="0"/>
              </a:p>
            </p:txBody>
          </p:sp>
        </mc:Choice>
        <mc:Fallback xmlns="">
          <p:sp>
            <p:nvSpPr>
              <p:cNvPr id="20" name="TextBox 19">
                <a:extLst>
                  <a:ext uri="{FF2B5EF4-FFF2-40B4-BE49-F238E27FC236}">
                    <a16:creationId xmlns:a16="http://schemas.microsoft.com/office/drawing/2014/main" id="{4EA8A96E-6E93-48FB-B514-58F6947C50DD}"/>
                  </a:ext>
                </a:extLst>
              </p:cNvPr>
              <p:cNvSpPr txBox="1">
                <a:spLocks noRot="1" noChangeAspect="1" noMove="1" noResize="1" noEditPoints="1" noAdjustHandles="1" noChangeArrowheads="1" noChangeShapeType="1" noTextEdit="1"/>
              </p:cNvSpPr>
              <p:nvPr/>
            </p:nvSpPr>
            <p:spPr>
              <a:xfrm>
                <a:off x="4964531" y="4591246"/>
                <a:ext cx="549573" cy="461665"/>
              </a:xfrm>
              <a:prstGeom prst="rect">
                <a:avLst/>
              </a:prstGeom>
              <a:blipFill>
                <a:blip r:embed="rId4"/>
                <a:stretch>
                  <a:fillRect b="-13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4C34D60-BF21-491C-980B-372955916E7D}"/>
                  </a:ext>
                </a:extLst>
              </p:cNvPr>
              <p:cNvSpPr txBox="1"/>
              <p:nvPr/>
            </p:nvSpPr>
            <p:spPr>
              <a:xfrm>
                <a:off x="6419924" y="4591245"/>
                <a:ext cx="5566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IN" sz="2400" dirty="0"/>
              </a:p>
            </p:txBody>
          </p:sp>
        </mc:Choice>
        <mc:Fallback xmlns="">
          <p:sp>
            <p:nvSpPr>
              <p:cNvPr id="21" name="TextBox 20">
                <a:extLst>
                  <a:ext uri="{FF2B5EF4-FFF2-40B4-BE49-F238E27FC236}">
                    <a16:creationId xmlns:a16="http://schemas.microsoft.com/office/drawing/2014/main" id="{94C34D60-BF21-491C-980B-372955916E7D}"/>
                  </a:ext>
                </a:extLst>
              </p:cNvPr>
              <p:cNvSpPr txBox="1">
                <a:spLocks noRot="1" noChangeAspect="1" noMove="1" noResize="1" noEditPoints="1" noAdjustHandles="1" noChangeArrowheads="1" noChangeShapeType="1" noTextEdit="1"/>
              </p:cNvSpPr>
              <p:nvPr/>
            </p:nvSpPr>
            <p:spPr>
              <a:xfrm>
                <a:off x="6419924" y="4591245"/>
                <a:ext cx="556691" cy="461665"/>
              </a:xfrm>
              <a:prstGeom prst="rect">
                <a:avLst/>
              </a:prstGeom>
              <a:blipFill>
                <a:blip r:embed="rId5"/>
                <a:stretch>
                  <a:fillRect b="-1316"/>
                </a:stretch>
              </a:blipFill>
            </p:spPr>
            <p:txBody>
              <a:bodyPr/>
              <a:lstStyle/>
              <a:p>
                <a:r>
                  <a:rPr lang="en-IN">
                    <a:noFill/>
                  </a:rPr>
                  <a:t> </a:t>
                </a:r>
              </a:p>
            </p:txBody>
          </p:sp>
        </mc:Fallback>
      </mc:AlternateContent>
      <p:sp>
        <p:nvSpPr>
          <p:cNvPr id="22" name="Freeform: Shape 21">
            <a:extLst>
              <a:ext uri="{FF2B5EF4-FFF2-40B4-BE49-F238E27FC236}">
                <a16:creationId xmlns:a16="http://schemas.microsoft.com/office/drawing/2014/main" id="{9369439C-2FFF-4365-A9A9-35C55CA0D8DC}"/>
              </a:ext>
            </a:extLst>
          </p:cNvPr>
          <p:cNvSpPr/>
          <p:nvPr/>
        </p:nvSpPr>
        <p:spPr>
          <a:xfrm>
            <a:off x="5566171" y="4258911"/>
            <a:ext cx="803936" cy="552428"/>
          </a:xfrm>
          <a:custGeom>
            <a:avLst/>
            <a:gdLst>
              <a:gd name="connsiteX0" fmla="*/ 0 w 803936"/>
              <a:gd name="connsiteY0" fmla="*/ 552428 h 552428"/>
              <a:gd name="connsiteX1" fmla="*/ 386626 w 803936"/>
              <a:gd name="connsiteY1" fmla="*/ 106 h 552428"/>
              <a:gd name="connsiteX2" fmla="*/ 803936 w 803936"/>
              <a:gd name="connsiteY2" fmla="*/ 515606 h 552428"/>
            </a:gdLst>
            <a:ahLst/>
            <a:cxnLst>
              <a:cxn ang="0">
                <a:pos x="connsiteX0" y="connsiteY0"/>
              </a:cxn>
              <a:cxn ang="0">
                <a:pos x="connsiteX1" y="connsiteY1"/>
              </a:cxn>
              <a:cxn ang="0">
                <a:pos x="connsiteX2" y="connsiteY2"/>
              </a:cxn>
            </a:cxnLst>
            <a:rect l="l" t="t" r="r" b="b"/>
            <a:pathLst>
              <a:path w="803936" h="552428">
                <a:moveTo>
                  <a:pt x="0" y="552428"/>
                </a:moveTo>
                <a:cubicBezTo>
                  <a:pt x="126318" y="279335"/>
                  <a:pt x="252637" y="6243"/>
                  <a:pt x="386626" y="106"/>
                </a:cubicBezTo>
                <a:cubicBezTo>
                  <a:pt x="520615" y="-6031"/>
                  <a:pt x="662275" y="254787"/>
                  <a:pt x="803936" y="515606"/>
                </a:cubicBezTo>
              </a:path>
            </a:pathLst>
          </a:cu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45A27009-E7BE-471C-AEE0-34A416FC6915}"/>
              </a:ext>
            </a:extLst>
          </p:cNvPr>
          <p:cNvGrpSpPr/>
          <p:nvPr/>
        </p:nvGrpSpPr>
        <p:grpSpPr>
          <a:xfrm>
            <a:off x="8918480" y="4091525"/>
            <a:ext cx="2760065" cy="849568"/>
            <a:chOff x="7991806" y="3738684"/>
            <a:chExt cx="3736556" cy="1498777"/>
          </a:xfrm>
        </p:grpSpPr>
        <p:pic>
          <p:nvPicPr>
            <p:cNvPr id="29" name="Picture 28">
              <a:extLst>
                <a:ext uri="{FF2B5EF4-FFF2-40B4-BE49-F238E27FC236}">
                  <a16:creationId xmlns:a16="http://schemas.microsoft.com/office/drawing/2014/main" id="{8D810CD6-BFDB-40B7-B827-E94F2006A8A3}"/>
                </a:ext>
              </a:extLst>
            </p:cNvPr>
            <p:cNvPicPr>
              <a:picLocks noChangeAspect="1"/>
            </p:cNvPicPr>
            <p:nvPr/>
          </p:nvPicPr>
          <p:blipFill>
            <a:blip r:embed="rId3"/>
            <a:stretch>
              <a:fillRect/>
            </a:stretch>
          </p:blipFill>
          <p:spPr>
            <a:xfrm>
              <a:off x="8541379" y="4723407"/>
              <a:ext cx="1384499" cy="164643"/>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042D5B2-6541-4AC2-90E6-4E7E384194A9}"/>
                    </a:ext>
                  </a:extLst>
                </p:cNvPr>
                <p:cNvSpPr txBox="1"/>
                <p:nvPr/>
              </p:nvSpPr>
              <p:spPr>
                <a:xfrm>
                  <a:off x="7991806" y="4604828"/>
                  <a:ext cx="5495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IN" sz="2400" dirty="0"/>
                </a:p>
              </p:txBody>
            </p:sp>
          </mc:Choice>
          <mc:Fallback xmlns="">
            <p:sp>
              <p:nvSpPr>
                <p:cNvPr id="30" name="TextBox 29">
                  <a:extLst>
                    <a:ext uri="{FF2B5EF4-FFF2-40B4-BE49-F238E27FC236}">
                      <a16:creationId xmlns:a16="http://schemas.microsoft.com/office/drawing/2014/main" id="{1042D5B2-6541-4AC2-90E6-4E7E384194A9}"/>
                    </a:ext>
                  </a:extLst>
                </p:cNvPr>
                <p:cNvSpPr txBox="1">
                  <a:spLocks noRot="1" noChangeAspect="1" noMove="1" noResize="1" noEditPoints="1" noAdjustHandles="1" noChangeArrowheads="1" noChangeShapeType="1" noTextEdit="1"/>
                </p:cNvSpPr>
                <p:nvPr/>
              </p:nvSpPr>
              <p:spPr>
                <a:xfrm>
                  <a:off x="7991806" y="4604828"/>
                  <a:ext cx="549573" cy="461665"/>
                </a:xfrm>
                <a:prstGeom prst="rect">
                  <a:avLst/>
                </a:prstGeom>
                <a:blipFill>
                  <a:blip r:embed="rId6"/>
                  <a:stretch>
                    <a:fillRect r="-10448" b="-7674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B99A85C-B65D-4398-8178-D44BA1ABB40F}"/>
                    </a:ext>
                  </a:extLst>
                </p:cNvPr>
                <p:cNvSpPr txBox="1"/>
                <p:nvPr/>
              </p:nvSpPr>
              <p:spPr>
                <a:xfrm>
                  <a:off x="11171671" y="4583092"/>
                  <a:ext cx="5566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oMath>
                    </m:oMathPara>
                  </a14:m>
                  <a:endParaRPr lang="en-IN" sz="2400" dirty="0"/>
                </a:p>
              </p:txBody>
            </p:sp>
          </mc:Choice>
          <mc:Fallback xmlns="">
            <p:sp>
              <p:nvSpPr>
                <p:cNvPr id="31" name="TextBox 30">
                  <a:extLst>
                    <a:ext uri="{FF2B5EF4-FFF2-40B4-BE49-F238E27FC236}">
                      <a16:creationId xmlns:a16="http://schemas.microsoft.com/office/drawing/2014/main" id="{EB99A85C-B65D-4398-8178-D44BA1ABB40F}"/>
                    </a:ext>
                  </a:extLst>
                </p:cNvPr>
                <p:cNvSpPr txBox="1">
                  <a:spLocks noRot="1" noChangeAspect="1" noMove="1" noResize="1" noEditPoints="1" noAdjustHandles="1" noChangeArrowheads="1" noChangeShapeType="1" noTextEdit="1"/>
                </p:cNvSpPr>
                <p:nvPr/>
              </p:nvSpPr>
              <p:spPr>
                <a:xfrm>
                  <a:off x="11171671" y="4583092"/>
                  <a:ext cx="556691" cy="461665"/>
                </a:xfrm>
                <a:prstGeom prst="rect">
                  <a:avLst/>
                </a:prstGeom>
                <a:blipFill>
                  <a:blip r:embed="rId7"/>
                  <a:stretch>
                    <a:fillRect r="-10294" b="-76744"/>
                  </a:stretch>
                </a:blipFill>
              </p:spPr>
              <p:txBody>
                <a:bodyPr/>
                <a:lstStyle/>
                <a:p>
                  <a:r>
                    <a:rPr lang="en-IN">
                      <a:noFill/>
                    </a:rPr>
                    <a:t> </a:t>
                  </a:r>
                </a:p>
              </p:txBody>
            </p:sp>
          </mc:Fallback>
        </mc:AlternateContent>
        <p:pic>
          <p:nvPicPr>
            <p:cNvPr id="32" name="Picture 31">
              <a:extLst>
                <a:ext uri="{FF2B5EF4-FFF2-40B4-BE49-F238E27FC236}">
                  <a16:creationId xmlns:a16="http://schemas.microsoft.com/office/drawing/2014/main" id="{32D8CD2F-52AD-4369-9802-10B452872562}"/>
                </a:ext>
              </a:extLst>
            </p:cNvPr>
            <p:cNvPicPr>
              <a:picLocks noChangeAspect="1"/>
            </p:cNvPicPr>
            <p:nvPr/>
          </p:nvPicPr>
          <p:blipFill>
            <a:blip r:embed="rId3"/>
            <a:stretch>
              <a:fillRect/>
            </a:stretch>
          </p:blipFill>
          <p:spPr>
            <a:xfrm>
              <a:off x="9751047" y="4727043"/>
              <a:ext cx="1353921" cy="161007"/>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653EF79-EB95-4FB6-92AB-29FA95FB6367}"/>
                    </a:ext>
                  </a:extLst>
                </p:cNvPr>
                <p:cNvSpPr txBox="1"/>
                <p:nvPr/>
              </p:nvSpPr>
              <p:spPr>
                <a:xfrm>
                  <a:off x="9544828" y="4775796"/>
                  <a:ext cx="5566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IN" sz="2400" dirty="0"/>
                </a:p>
              </p:txBody>
            </p:sp>
          </mc:Choice>
          <mc:Fallback xmlns="">
            <p:sp>
              <p:nvSpPr>
                <p:cNvPr id="33" name="TextBox 32">
                  <a:extLst>
                    <a:ext uri="{FF2B5EF4-FFF2-40B4-BE49-F238E27FC236}">
                      <a16:creationId xmlns:a16="http://schemas.microsoft.com/office/drawing/2014/main" id="{E653EF79-EB95-4FB6-92AB-29FA95FB6367}"/>
                    </a:ext>
                  </a:extLst>
                </p:cNvPr>
                <p:cNvSpPr txBox="1">
                  <a:spLocks noRot="1" noChangeAspect="1" noMove="1" noResize="1" noEditPoints="1" noAdjustHandles="1" noChangeArrowheads="1" noChangeShapeType="1" noTextEdit="1"/>
                </p:cNvSpPr>
                <p:nvPr/>
              </p:nvSpPr>
              <p:spPr>
                <a:xfrm>
                  <a:off x="9544828" y="4775796"/>
                  <a:ext cx="556691" cy="461665"/>
                </a:xfrm>
                <a:prstGeom prst="rect">
                  <a:avLst/>
                </a:prstGeom>
                <a:blipFill>
                  <a:blip r:embed="rId8"/>
                  <a:stretch>
                    <a:fillRect r="-10294" b="-76744"/>
                  </a:stretch>
                </a:blipFill>
              </p:spPr>
              <p:txBody>
                <a:bodyPr/>
                <a:lstStyle/>
                <a:p>
                  <a:r>
                    <a:rPr lang="en-IN">
                      <a:noFill/>
                    </a:rPr>
                    <a:t> </a:t>
                  </a:r>
                </a:p>
              </p:txBody>
            </p:sp>
          </mc:Fallback>
        </mc:AlternateContent>
        <p:sp>
          <p:nvSpPr>
            <p:cNvPr id="34" name="Freeform: Shape 33">
              <a:extLst>
                <a:ext uri="{FF2B5EF4-FFF2-40B4-BE49-F238E27FC236}">
                  <a16:creationId xmlns:a16="http://schemas.microsoft.com/office/drawing/2014/main" id="{E60A17FA-45DC-4287-B045-D0F70A0466C4}"/>
                </a:ext>
              </a:extLst>
            </p:cNvPr>
            <p:cNvSpPr/>
            <p:nvPr/>
          </p:nvSpPr>
          <p:spPr>
            <a:xfrm>
              <a:off x="8587318" y="3738684"/>
              <a:ext cx="2405670" cy="1031007"/>
            </a:xfrm>
            <a:custGeom>
              <a:avLst/>
              <a:gdLst>
                <a:gd name="connsiteX0" fmla="*/ 0 w 2405670"/>
                <a:gd name="connsiteY0" fmla="*/ 1031007 h 1031007"/>
                <a:gd name="connsiteX1" fmla="*/ 1196698 w 2405670"/>
                <a:gd name="connsiteY1" fmla="*/ 6 h 1031007"/>
                <a:gd name="connsiteX2" fmla="*/ 2405670 w 2405670"/>
                <a:gd name="connsiteY2" fmla="*/ 1018733 h 1031007"/>
              </a:gdLst>
              <a:ahLst/>
              <a:cxnLst>
                <a:cxn ang="0">
                  <a:pos x="connsiteX0" y="connsiteY0"/>
                </a:cxn>
                <a:cxn ang="0">
                  <a:pos x="connsiteX1" y="connsiteY1"/>
                </a:cxn>
                <a:cxn ang="0">
                  <a:pos x="connsiteX2" y="connsiteY2"/>
                </a:cxn>
              </a:cxnLst>
              <a:rect l="l" t="t" r="r" b="b"/>
              <a:pathLst>
                <a:path w="2405670" h="1031007">
                  <a:moveTo>
                    <a:pt x="0" y="1031007"/>
                  </a:moveTo>
                  <a:cubicBezTo>
                    <a:pt x="397876" y="516529"/>
                    <a:pt x="795753" y="2052"/>
                    <a:pt x="1196698" y="6"/>
                  </a:cubicBezTo>
                  <a:cubicBezTo>
                    <a:pt x="1597643" y="-2040"/>
                    <a:pt x="2001656" y="508346"/>
                    <a:pt x="2405670" y="1018733"/>
                  </a:cubicBezTo>
                </a:path>
              </a:pathLst>
            </a:cu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464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20" grpId="0"/>
      <p:bldP spid="21" grpId="0"/>
      <p:bldP spid="2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C31695E-BDDC-4809-8CFB-4CDD178988DE}"/>
                  </a:ext>
                </a:extLst>
              </p:cNvPr>
              <p:cNvSpPr txBox="1"/>
              <p:nvPr/>
            </p:nvSpPr>
            <p:spPr>
              <a:xfrm>
                <a:off x="576870" y="730288"/>
                <a:ext cx="11101675" cy="4768421"/>
              </a:xfrm>
              <a:prstGeom prst="rect">
                <a:avLst/>
              </a:prstGeom>
              <a:solidFill>
                <a:schemeClr val="accent4">
                  <a:lumMod val="20000"/>
                  <a:lumOff val="80000"/>
                </a:schemeClr>
              </a:solidFill>
              <a:ln>
                <a:solidFill>
                  <a:schemeClr val="tx1"/>
                </a:solidFill>
              </a:ln>
            </p:spPr>
            <p:txBody>
              <a:bodyPr wrap="square" rtlCol="0">
                <a:spAutoFit/>
              </a:bodyPr>
              <a:lstStyle/>
              <a:p>
                <a:r>
                  <a:rPr lang="en-US" sz="3000" b="1" dirty="0"/>
                  <a:t>Theorem (B.-</a:t>
                </a:r>
                <a:r>
                  <a:rPr lang="en-US" sz="3000" b="1" dirty="0" err="1"/>
                  <a:t>Gayen</a:t>
                </a:r>
                <a:r>
                  <a:rPr lang="en-US" sz="3000" b="1" dirty="0"/>
                  <a:t>-Kandasamy-Maran-</a:t>
                </a:r>
                <a:r>
                  <a:rPr lang="en-US" sz="3000" b="1" dirty="0" err="1"/>
                  <a:t>Vinodchandran</a:t>
                </a:r>
                <a:r>
                  <a:rPr lang="en-US" sz="3000" b="1" dirty="0"/>
                  <a:t>, ICML ‘21)</a:t>
                </a:r>
                <a:r>
                  <a:rPr lang="en-US" sz="3000" dirty="0"/>
                  <a:t>: Given a causal diagram </a:t>
                </a:r>
                <a14:m>
                  <m:oMath xmlns:m="http://schemas.openxmlformats.org/officeDocument/2006/math">
                    <m:r>
                      <a:rPr lang="en-US" sz="3000" b="0" i="1" smtClean="0">
                        <a:latin typeface="Cambria Math" panose="02040503050406030204" pitchFamily="18" charset="0"/>
                      </a:rPr>
                      <m:t>𝐺</m:t>
                    </m:r>
                  </m:oMath>
                </a14:m>
                <a:r>
                  <a:rPr lang="en-US" sz="3000" dirty="0"/>
                  <a:t> on a set of variables </a:t>
                </a:r>
                <a14:m>
                  <m:oMath xmlns:m="http://schemas.openxmlformats.org/officeDocument/2006/math">
                    <m:r>
                      <a:rPr lang="en-US" sz="3000" b="0" i="1" smtClean="0">
                        <a:latin typeface="Cambria Math" panose="02040503050406030204" pitchFamily="18" charset="0"/>
                      </a:rPr>
                      <m:t>𝑉</m:t>
                    </m:r>
                  </m:oMath>
                </a14:m>
                <a:r>
                  <a:rPr lang="en-IN" sz="3000" dirty="0"/>
                  <a:t> containing a variable </a:t>
                </a:r>
                <a14:m>
                  <m:oMath xmlns:m="http://schemas.openxmlformats.org/officeDocument/2006/math">
                    <m:r>
                      <a:rPr lang="en-US" sz="3000" b="0" i="1" smtClean="0">
                        <a:latin typeface="Cambria Math" panose="02040503050406030204" pitchFamily="18" charset="0"/>
                      </a:rPr>
                      <m:t>𝑋</m:t>
                    </m:r>
                  </m:oMath>
                </a14:m>
                <a:r>
                  <a:rPr lang="en-IN" sz="3000" dirty="0"/>
                  <a:t>, let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𝑆</m:t>
                        </m:r>
                      </m:e>
                      <m:sub>
                        <m:r>
                          <a:rPr lang="en-US" sz="3000" b="0" i="1" smtClean="0">
                            <a:latin typeface="Cambria Math" panose="02040503050406030204" pitchFamily="18" charset="0"/>
                          </a:rPr>
                          <m:t>1</m:t>
                        </m:r>
                      </m:sub>
                    </m:sSub>
                  </m:oMath>
                </a14:m>
                <a:r>
                  <a:rPr lang="en-IN" sz="3000" dirty="0"/>
                  <a:t> be the c-component containing </a:t>
                </a:r>
                <a14:m>
                  <m:oMath xmlns:m="http://schemas.openxmlformats.org/officeDocument/2006/math">
                    <m:r>
                      <a:rPr lang="en-US" sz="3000" b="0" i="1" smtClean="0">
                        <a:latin typeface="Cambria Math" panose="02040503050406030204" pitchFamily="18" charset="0"/>
                      </a:rPr>
                      <m:t>𝑋</m:t>
                    </m:r>
                  </m:oMath>
                </a14:m>
                <a:r>
                  <a:rPr lang="en-IN" sz="3000" dirty="0"/>
                  <a:t>. Suppose </a:t>
                </a:r>
                <a14:m>
                  <m:oMath xmlns:m="http://schemas.openxmlformats.org/officeDocument/2006/math">
                    <m:r>
                      <a:rPr lang="en-US" sz="3000" b="0" i="1" smtClean="0">
                        <a:latin typeface="Cambria Math" panose="02040503050406030204" pitchFamily="18" charset="0"/>
                      </a:rPr>
                      <m:t>𝑃</m:t>
                    </m:r>
                  </m:oMath>
                </a14:m>
                <a:r>
                  <a:rPr lang="en-IN" sz="3000" dirty="0"/>
                  <a:t> is a causal model on </a:t>
                </a:r>
                <a14:m>
                  <m:oMath xmlns:m="http://schemas.openxmlformats.org/officeDocument/2006/math">
                    <m:r>
                      <a:rPr lang="en-US" sz="3000" b="0" i="1" smtClean="0">
                        <a:latin typeface="Cambria Math" panose="02040503050406030204" pitchFamily="18" charset="0"/>
                      </a:rPr>
                      <m:t>𝐺</m:t>
                    </m:r>
                  </m:oMath>
                </a14:m>
                <a:r>
                  <a:rPr lang="en-IN" sz="3000" dirty="0"/>
                  <a:t>. Assume:</a:t>
                </a:r>
              </a:p>
              <a:p>
                <a:pPr marL="571500" indent="-571500">
                  <a:buFont typeface="+mj-lt"/>
                  <a:buAutoNum type="romanLcPeriod"/>
                </a:pPr>
                <a:r>
                  <a:rPr lang="en-IN" sz="3000" b="1" dirty="0"/>
                  <a:t>(identifiability)</a:t>
                </a:r>
                <a:r>
                  <a:rPr lang="en-IN" sz="3000" dirty="0"/>
                  <a:t> no child of </a:t>
                </a:r>
                <a14:m>
                  <m:oMath xmlns:m="http://schemas.openxmlformats.org/officeDocument/2006/math">
                    <m:r>
                      <a:rPr lang="en-US" sz="3000" b="0" i="1" smtClean="0">
                        <a:latin typeface="Cambria Math" panose="02040503050406030204" pitchFamily="18" charset="0"/>
                      </a:rPr>
                      <m:t>𝑋</m:t>
                    </m:r>
                  </m:oMath>
                </a14:m>
                <a:r>
                  <a:rPr lang="en-IN" sz="3000" dirty="0"/>
                  <a:t> is in the same c-component as </a:t>
                </a:r>
                <a14:m>
                  <m:oMath xmlns:m="http://schemas.openxmlformats.org/officeDocument/2006/math">
                    <m:r>
                      <a:rPr lang="en-US" sz="3000" b="0" i="1" smtClean="0">
                        <a:latin typeface="Cambria Math" panose="02040503050406030204" pitchFamily="18" charset="0"/>
                      </a:rPr>
                      <m:t>𝑋</m:t>
                    </m:r>
                  </m:oMath>
                </a14:m>
                <a:r>
                  <a:rPr lang="en-IN" sz="3000" dirty="0"/>
                  <a:t>;</a:t>
                </a:r>
              </a:p>
              <a:p>
                <a:pPr marL="571500" indent="-571500">
                  <a:buFont typeface="+mj-lt"/>
                  <a:buAutoNum type="romanLcPeriod"/>
                </a:pPr>
                <a:r>
                  <a:rPr lang="en-IN" sz="3000" b="1" dirty="0"/>
                  <a:t>(positivity) </a:t>
                </a:r>
                <a:r>
                  <a:rPr lang="en-IN" sz="3000" dirty="0"/>
                  <a:t>any assignment to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𝑆</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r>
                      <a:rPr lang="en-US" sz="3000" b="0" i="1" smtClean="0">
                        <a:latin typeface="Cambria Math" panose="02040503050406030204" pitchFamily="18" charset="0"/>
                      </a:rPr>
                      <m:t>𝑃𝑎</m:t>
                    </m:r>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𝑆</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oMath>
                </a14:m>
                <a:r>
                  <a:rPr lang="en-IN" sz="3000" b="1" dirty="0"/>
                  <a:t> </a:t>
                </a:r>
                <a:r>
                  <a:rPr lang="en-IN" sz="3000" dirty="0"/>
                  <a:t>occurs with prob. </a:t>
                </a:r>
                <a14:m>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𝛼</m:t>
                    </m:r>
                  </m:oMath>
                </a14:m>
                <a:r>
                  <a:rPr lang="en-IN" sz="3000" dirty="0"/>
                  <a:t>;</a:t>
                </a:r>
              </a:p>
              <a:p>
                <a:pPr marL="571500" indent="-571500">
                  <a:buFont typeface="+mj-lt"/>
                  <a:buAutoNum type="romanLcPeriod"/>
                </a:pPr>
                <a:r>
                  <a:rPr lang="en-IN" sz="3000" b="1" dirty="0"/>
                  <a:t>(sparsity) </a:t>
                </a:r>
                <a:r>
                  <a:rPr lang="en-IN" sz="3000" dirty="0"/>
                  <a:t>in-degree </a:t>
                </a:r>
                <a14:m>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𝑑</m:t>
                    </m:r>
                  </m:oMath>
                </a14:m>
                <a:r>
                  <a:rPr lang="en-IN" sz="3000" dirty="0"/>
                  <a:t>, c-component size </a:t>
                </a:r>
                <a14:m>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𝑘</m:t>
                    </m:r>
                  </m:oMath>
                </a14:m>
                <a:endParaRPr lang="en-IN" sz="3000" b="1" dirty="0"/>
              </a:p>
              <a:p>
                <a:pPr marL="571500" indent="-571500">
                  <a:buFont typeface="+mj-lt"/>
                  <a:buAutoNum type="romanLcPeriod"/>
                </a:pPr>
                <a:endParaRPr lang="en-IN" sz="3000" b="1" dirty="0"/>
              </a:p>
              <a:p>
                <a:r>
                  <a:rPr lang="en-US" sz="3000" dirty="0"/>
                  <a:t>Then</a:t>
                </a:r>
                <a:r>
                  <a:rPr lang="en-IN" sz="3000" dirty="0"/>
                  <a:t>, </a:t>
                </a:r>
                <a14:m>
                  <m:oMath xmlns:m="http://schemas.openxmlformats.org/officeDocument/2006/math">
                    <m:r>
                      <a:rPr lang="en-US" sz="3000" b="0" i="1" smtClean="0">
                        <a:latin typeface="Cambria Math" panose="02040503050406030204" pitchFamily="18" charset="0"/>
                      </a:rPr>
                      <m:t>𝑃</m:t>
                    </m:r>
                    <m:d>
                      <m:dPr>
                        <m:sep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𝑉</m:t>
                        </m:r>
                      </m:e>
                      <m:e>
                        <m:r>
                          <a:rPr lang="en-US" sz="3000" b="0" i="1" smtClean="0">
                            <a:latin typeface="Cambria Math" panose="02040503050406030204" pitchFamily="18" charset="0"/>
                          </a:rPr>
                          <m:t>𝑑𝑜</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𝑋</m:t>
                            </m:r>
                          </m:e>
                        </m:d>
                      </m:e>
                    </m:d>
                  </m:oMath>
                </a14:m>
                <a:r>
                  <a:rPr lang="en-IN" sz="3000" dirty="0"/>
                  <a:t> can be learned (as estimator or sampler) upto TV error </a:t>
                </a:r>
                <a14:m>
                  <m:oMath xmlns:m="http://schemas.openxmlformats.org/officeDocument/2006/math">
                    <m:r>
                      <a:rPr lang="en-US" sz="3000" b="0" i="1" smtClean="0">
                        <a:latin typeface="Cambria Math" panose="02040503050406030204" pitchFamily="18" charset="0"/>
                      </a:rPr>
                      <m:t>𝜖</m:t>
                    </m:r>
                  </m:oMath>
                </a14:m>
                <a:r>
                  <a:rPr lang="en-IN" sz="3000" dirty="0"/>
                  <a:t> using </a:t>
                </a:r>
                <a14:m>
                  <m:oMath xmlns:m="http://schemas.openxmlformats.org/officeDocument/2006/math">
                    <m:acc>
                      <m:accPr>
                        <m:chr m:val="̃"/>
                        <m:ctrlPr>
                          <a:rPr lang="en-IN" sz="3000" i="1" smtClean="0">
                            <a:latin typeface="Cambria Math" panose="02040503050406030204" pitchFamily="18" charset="0"/>
                          </a:rPr>
                        </m:ctrlPr>
                      </m:accPr>
                      <m:e>
                        <m:r>
                          <a:rPr lang="en-US" sz="3000" b="0" i="1" smtClean="0">
                            <a:latin typeface="Cambria Math" panose="02040503050406030204" pitchFamily="18" charset="0"/>
                          </a:rPr>
                          <m:t>𝑂</m:t>
                        </m:r>
                      </m:e>
                    </m:acc>
                    <m:d>
                      <m:dPr>
                        <m:ctrlPr>
                          <a:rPr lang="en-US" sz="3000" b="0" i="1" smtClean="0">
                            <a:latin typeface="Cambria Math" panose="02040503050406030204" pitchFamily="18" charset="0"/>
                          </a:rPr>
                        </m:ctrlPr>
                      </m:dPr>
                      <m:e>
                        <m:func>
                          <m:funcPr>
                            <m:ctrlPr>
                              <a:rPr lang="en-US" sz="3000" b="0" i="1" smtClean="0">
                                <a:latin typeface="Cambria Math" panose="02040503050406030204" pitchFamily="18" charset="0"/>
                              </a:rPr>
                            </m:ctrlPr>
                          </m:funcPr>
                          <m:fName>
                            <m:r>
                              <m:rPr>
                                <m:sty m:val="p"/>
                              </m:rPr>
                              <a:rPr lang="en-US" sz="3000" b="0" i="0" smtClean="0">
                                <a:latin typeface="Cambria Math" panose="02040503050406030204" pitchFamily="18" charset="0"/>
                              </a:rPr>
                              <m:t>exp</m:t>
                            </m:r>
                          </m:fName>
                          <m:e>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𝑘𝑑</m:t>
                                </m:r>
                              </m:e>
                            </m:d>
                          </m:e>
                        </m:func>
                        <m:r>
                          <a:rPr lang="en-US" sz="3000" b="0" i="1" smtClean="0">
                            <a:latin typeface="Cambria Math" panose="02040503050406030204" pitchFamily="18" charset="0"/>
                          </a:rPr>
                          <m:t>⋅</m:t>
                        </m:r>
                        <m:r>
                          <a:rPr lang="en-US" sz="3000" b="0" i="1" smtClean="0">
                            <a:latin typeface="Cambria Math" panose="02040503050406030204" pitchFamily="18" charset="0"/>
                          </a:rPr>
                          <m:t>𝑛</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𝛼</m:t>
                            </m:r>
                          </m:e>
                          <m:sup>
                            <m:r>
                              <a:rPr lang="en-US" sz="3000" b="0" i="1" smtClean="0">
                                <a:latin typeface="Cambria Math" panose="02040503050406030204" pitchFamily="18" charset="0"/>
                              </a:rPr>
                              <m:t>−</m:t>
                            </m:r>
                            <m:r>
                              <a:rPr lang="en-US" sz="3000" b="0" i="1" smtClean="0">
                                <a:latin typeface="Cambria Math" panose="02040503050406030204" pitchFamily="18" charset="0"/>
                              </a:rPr>
                              <m:t>𝑘</m:t>
                            </m:r>
                          </m:sup>
                        </m:sSup>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𝜖</m:t>
                            </m:r>
                          </m:e>
                          <m:sup>
                            <m:r>
                              <a:rPr lang="en-US" sz="3000" b="0" i="1" smtClean="0">
                                <a:latin typeface="Cambria Math" panose="02040503050406030204" pitchFamily="18" charset="0"/>
                              </a:rPr>
                              <m:t>−2</m:t>
                            </m:r>
                          </m:sup>
                        </m:sSup>
                      </m:e>
                    </m:d>
                  </m:oMath>
                </a14:m>
                <a:r>
                  <a:rPr lang="en-IN" sz="3000" dirty="0"/>
                  <a:t> observational samples.</a:t>
                </a:r>
              </a:p>
            </p:txBody>
          </p:sp>
        </mc:Choice>
        <mc:Fallback xmlns="">
          <p:sp>
            <p:nvSpPr>
              <p:cNvPr id="4" name="TextBox 3">
                <a:extLst>
                  <a:ext uri="{FF2B5EF4-FFF2-40B4-BE49-F238E27FC236}">
                    <a16:creationId xmlns:a16="http://schemas.microsoft.com/office/drawing/2014/main" id="{7C31695E-BDDC-4809-8CFB-4CDD178988DE}"/>
                  </a:ext>
                </a:extLst>
              </p:cNvPr>
              <p:cNvSpPr txBox="1">
                <a:spLocks noRot="1" noChangeAspect="1" noMove="1" noResize="1" noEditPoints="1" noAdjustHandles="1" noChangeArrowheads="1" noChangeShapeType="1" noTextEdit="1"/>
              </p:cNvSpPr>
              <p:nvPr/>
            </p:nvSpPr>
            <p:spPr>
              <a:xfrm>
                <a:off x="576870" y="730288"/>
                <a:ext cx="11101675" cy="4768421"/>
              </a:xfrm>
              <a:prstGeom prst="rect">
                <a:avLst/>
              </a:prstGeom>
              <a:blipFill>
                <a:blip r:embed="rId2"/>
                <a:stretch>
                  <a:fillRect l="-1262" t="-1403" r="-1481" b="-2551"/>
                </a:stretch>
              </a:blipFill>
              <a:ln>
                <a:solidFill>
                  <a:schemeClr val="tx1"/>
                </a:solidFill>
              </a:ln>
            </p:spPr>
            <p:txBody>
              <a:bodyPr/>
              <a:lstStyle/>
              <a:p>
                <a:r>
                  <a:rPr lang="en-IN">
                    <a:noFill/>
                  </a:rPr>
                  <a:t> </a:t>
                </a:r>
              </a:p>
            </p:txBody>
          </p:sp>
        </mc:Fallback>
      </mc:AlternateContent>
      <p:sp>
        <p:nvSpPr>
          <p:cNvPr id="5" name="TextBox 4">
            <a:extLst>
              <a:ext uri="{FF2B5EF4-FFF2-40B4-BE49-F238E27FC236}">
                <a16:creationId xmlns:a16="http://schemas.microsoft.com/office/drawing/2014/main" id="{A84C5780-C5C7-4CD2-89AC-6EC12D83A33E}"/>
              </a:ext>
            </a:extLst>
          </p:cNvPr>
          <p:cNvSpPr txBox="1"/>
          <p:nvPr/>
        </p:nvSpPr>
        <p:spPr>
          <a:xfrm>
            <a:off x="576870" y="268623"/>
            <a:ext cx="3320070" cy="461665"/>
          </a:xfrm>
          <a:prstGeom prst="rect">
            <a:avLst/>
          </a:prstGeom>
          <a:solidFill>
            <a:srgbClr val="C00000"/>
          </a:solidFill>
        </p:spPr>
        <p:txBody>
          <a:bodyPr wrap="square" rtlCol="0">
            <a:spAutoFit/>
          </a:bodyPr>
          <a:lstStyle/>
          <a:p>
            <a:r>
              <a:rPr lang="en-US" sz="2400" dirty="0">
                <a:solidFill>
                  <a:schemeClr val="bg1"/>
                </a:solidFill>
              </a:rPr>
              <a:t>Atomic Interventions</a:t>
            </a:r>
            <a:endParaRPr lang="en-IN" sz="2400" dirty="0">
              <a:solidFill>
                <a:schemeClr val="bg1"/>
              </a:solidFill>
            </a:endParaRPr>
          </a:p>
        </p:txBody>
      </p:sp>
      <p:sp>
        <p:nvSpPr>
          <p:cNvPr id="6" name="TextBox 5">
            <a:extLst>
              <a:ext uri="{FF2B5EF4-FFF2-40B4-BE49-F238E27FC236}">
                <a16:creationId xmlns:a16="http://schemas.microsoft.com/office/drawing/2014/main" id="{6677CBE0-7D75-4F3C-9FAA-EFCF40B85D1A}"/>
              </a:ext>
            </a:extLst>
          </p:cNvPr>
          <p:cNvSpPr txBox="1"/>
          <p:nvPr/>
        </p:nvSpPr>
        <p:spPr>
          <a:xfrm>
            <a:off x="699608" y="5854612"/>
            <a:ext cx="10978937" cy="830997"/>
          </a:xfrm>
          <a:prstGeom prst="rect">
            <a:avLst/>
          </a:prstGeom>
          <a:noFill/>
        </p:spPr>
        <p:txBody>
          <a:bodyPr wrap="square" rtlCol="0">
            <a:spAutoFit/>
          </a:bodyPr>
          <a:lstStyle/>
          <a:p>
            <a:r>
              <a:rPr lang="en-US" sz="2400" dirty="0"/>
              <a:t>Generalization to large interventions in </a:t>
            </a:r>
            <a:r>
              <a:rPr lang="en-US" sz="2400" b="1" dirty="0"/>
              <a:t>(B.-</a:t>
            </a:r>
            <a:r>
              <a:rPr lang="en-US" sz="2400" b="1" dirty="0" err="1"/>
              <a:t>Gayen</a:t>
            </a:r>
            <a:r>
              <a:rPr lang="en-US" sz="2400" b="1" dirty="0"/>
              <a:t>-Kandasamy-</a:t>
            </a:r>
            <a:r>
              <a:rPr lang="en-US" sz="2400" b="1" dirty="0" err="1"/>
              <a:t>Raval</a:t>
            </a:r>
            <a:r>
              <a:rPr lang="en-US" sz="2400" b="1" dirty="0"/>
              <a:t>-</a:t>
            </a:r>
            <a:r>
              <a:rPr lang="en-US" sz="2400" b="1" dirty="0" err="1"/>
              <a:t>Vinodchandran</a:t>
            </a:r>
            <a:r>
              <a:rPr lang="en-US" sz="2400" b="1" dirty="0"/>
              <a:t>, AISTATS’22)</a:t>
            </a:r>
            <a:endParaRPr lang="en-IN" sz="2400" b="1" dirty="0"/>
          </a:p>
        </p:txBody>
      </p:sp>
    </p:spTree>
    <p:extLst>
      <p:ext uri="{BB962C8B-B14F-4D97-AF65-F5344CB8AC3E}">
        <p14:creationId xmlns:p14="http://schemas.microsoft.com/office/powerpoint/2010/main" val="69546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9F2DAB-9753-47AC-8D7F-F80CC2EF856E}"/>
                  </a:ext>
                </a:extLst>
              </p:cNvPr>
              <p:cNvSpPr txBox="1"/>
              <p:nvPr/>
            </p:nvSpPr>
            <p:spPr>
              <a:xfrm>
                <a:off x="2347368" y="1692022"/>
                <a:ext cx="6772083" cy="1477328"/>
              </a:xfrm>
              <a:prstGeom prst="rect">
                <a:avLst/>
              </a:prstGeom>
              <a:solidFill>
                <a:schemeClr val="accent4">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r>
                        <m:rPr>
                          <m:nor/>
                        </m:rPr>
                        <a:rPr lang="en-US" sz="3000" b="0" i="0" smtClean="0">
                          <a:latin typeface="Cambria Math" panose="02040503050406030204" pitchFamily="18" charset="0"/>
                        </a:rPr>
                        <m:t>Unif</m:t>
                      </m:r>
                      <m:r>
                        <a:rPr lang="en-US" sz="3000" b="0" i="1" smtClean="0">
                          <a:latin typeface="Cambria Math" panose="02040503050406030204" pitchFamily="18" charset="0"/>
                        </a:rPr>
                        <m:t>(</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0,1</m:t>
                          </m:r>
                        </m:e>
                      </m:d>
                      <m:r>
                        <a:rPr lang="en-US" sz="3000" b="0" i="1" smtClean="0">
                          <a:latin typeface="Cambria Math" panose="02040503050406030204" pitchFamily="18" charset="0"/>
                        </a:rPr>
                        <m:t>)</m:t>
                      </m:r>
                    </m:oMath>
                  </m:oMathPara>
                </a14:m>
                <a:endParaRPr lang="en-IN" sz="3000" dirty="0"/>
              </a:p>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1</m:t>
                          </m:r>
                        </m:sub>
                      </m:sSub>
                    </m:oMath>
                  </m:oMathPara>
                </a14:m>
                <a:endParaRPr lang="en-US" sz="3000" b="0" dirty="0"/>
              </a:p>
              <a:p>
                <a:pPr/>
                <a14:m>
                  <m:oMathPara xmlns:m="http://schemas.openxmlformats.org/officeDocument/2006/math">
                    <m:oMathParaPr>
                      <m:jc m:val="centerGroup"/>
                    </m:oMathParaPr>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2</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1</m:t>
                          </m:r>
                        </m:sub>
                      </m:sSub>
                    </m:oMath>
                  </m:oMathPara>
                </a14:m>
                <a:endParaRPr lang="en-IN" sz="3000" dirty="0"/>
              </a:p>
            </p:txBody>
          </p:sp>
        </mc:Choice>
        <mc:Fallback xmlns="">
          <p:sp>
            <p:nvSpPr>
              <p:cNvPr id="4" name="TextBox 3">
                <a:extLst>
                  <a:ext uri="{FF2B5EF4-FFF2-40B4-BE49-F238E27FC236}">
                    <a16:creationId xmlns:a16="http://schemas.microsoft.com/office/drawing/2014/main" id="{AE9F2DAB-9753-47AC-8D7F-F80CC2EF856E}"/>
                  </a:ext>
                </a:extLst>
              </p:cNvPr>
              <p:cNvSpPr txBox="1">
                <a:spLocks noRot="1" noChangeAspect="1" noMove="1" noResize="1" noEditPoints="1" noAdjustHandles="1" noChangeArrowheads="1" noChangeShapeType="1" noTextEdit="1"/>
              </p:cNvSpPr>
              <p:nvPr/>
            </p:nvSpPr>
            <p:spPr>
              <a:xfrm>
                <a:off x="2347368" y="1692022"/>
                <a:ext cx="6772083" cy="1477328"/>
              </a:xfrm>
              <a:prstGeom prst="rect">
                <a:avLst/>
              </a:prstGeom>
              <a:blipFill>
                <a:blip r:embed="rId3"/>
                <a:stretch>
                  <a:fillRect/>
                </a:stretch>
              </a:blipFill>
              <a:ln>
                <a:solidFill>
                  <a:schemeClr val="tx1"/>
                </a:solidFill>
              </a:ln>
            </p:spPr>
            <p:txBody>
              <a:bodyPr/>
              <a:lstStyle/>
              <a:p>
                <a:r>
                  <a:rPr lang="en-IN">
                    <a:noFill/>
                  </a:rPr>
                  <a:t> </a:t>
                </a:r>
              </a:p>
            </p:txBody>
          </p:sp>
        </mc:Fallback>
      </mc:AlternateContent>
      <p:pic>
        <p:nvPicPr>
          <p:cNvPr id="6" name="Picture 5">
            <a:extLst>
              <a:ext uri="{FF2B5EF4-FFF2-40B4-BE49-F238E27FC236}">
                <a16:creationId xmlns:a16="http://schemas.microsoft.com/office/drawing/2014/main" id="{6C8BB8E5-722C-47F3-B76C-7BB5E749DD06}"/>
              </a:ext>
            </a:extLst>
          </p:cNvPr>
          <p:cNvPicPr>
            <a:picLocks noChangeAspect="1"/>
          </p:cNvPicPr>
          <p:nvPr/>
        </p:nvPicPr>
        <p:blipFill>
          <a:blip r:embed="rId4"/>
          <a:stretch>
            <a:fillRect/>
          </a:stretch>
        </p:blipFill>
        <p:spPr>
          <a:xfrm>
            <a:off x="758206" y="2609497"/>
            <a:ext cx="881069" cy="10477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DA24C7-DBA9-4810-B027-FE1FBCD646BF}"/>
                  </a:ext>
                </a:extLst>
              </p:cNvPr>
              <p:cNvSpPr txBox="1"/>
              <p:nvPr/>
            </p:nvSpPr>
            <p:spPr>
              <a:xfrm>
                <a:off x="183882" y="2431052"/>
                <a:ext cx="5495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IN" sz="2400" dirty="0"/>
              </a:p>
            </p:txBody>
          </p:sp>
        </mc:Choice>
        <mc:Fallback xmlns="">
          <p:sp>
            <p:nvSpPr>
              <p:cNvPr id="7" name="TextBox 6">
                <a:extLst>
                  <a:ext uri="{FF2B5EF4-FFF2-40B4-BE49-F238E27FC236}">
                    <a16:creationId xmlns:a16="http://schemas.microsoft.com/office/drawing/2014/main" id="{6FDA24C7-DBA9-4810-B027-FE1FBCD646BF}"/>
                  </a:ext>
                </a:extLst>
              </p:cNvPr>
              <p:cNvSpPr txBox="1">
                <a:spLocks noRot="1" noChangeAspect="1" noMove="1" noResize="1" noEditPoints="1" noAdjustHandles="1" noChangeArrowheads="1" noChangeShapeType="1" noTextEdit="1"/>
              </p:cNvSpPr>
              <p:nvPr/>
            </p:nvSpPr>
            <p:spPr>
              <a:xfrm>
                <a:off x="183882" y="2431052"/>
                <a:ext cx="549573" cy="46166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A269A8-BF6C-4904-98F3-5960DF0081A8}"/>
                  </a:ext>
                </a:extLst>
              </p:cNvPr>
              <p:cNvSpPr txBox="1"/>
              <p:nvPr/>
            </p:nvSpPr>
            <p:spPr>
              <a:xfrm>
                <a:off x="1639275" y="2431051"/>
                <a:ext cx="5566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IN" sz="2400" dirty="0"/>
              </a:p>
            </p:txBody>
          </p:sp>
        </mc:Choice>
        <mc:Fallback xmlns="">
          <p:sp>
            <p:nvSpPr>
              <p:cNvPr id="8" name="TextBox 7">
                <a:extLst>
                  <a:ext uri="{FF2B5EF4-FFF2-40B4-BE49-F238E27FC236}">
                    <a16:creationId xmlns:a16="http://schemas.microsoft.com/office/drawing/2014/main" id="{43A269A8-BF6C-4904-98F3-5960DF0081A8}"/>
                  </a:ext>
                </a:extLst>
              </p:cNvPr>
              <p:cNvSpPr txBox="1">
                <a:spLocks noRot="1" noChangeAspect="1" noMove="1" noResize="1" noEditPoints="1" noAdjustHandles="1" noChangeArrowheads="1" noChangeShapeType="1" noTextEdit="1"/>
              </p:cNvSpPr>
              <p:nvPr/>
            </p:nvSpPr>
            <p:spPr>
              <a:xfrm>
                <a:off x="1639275" y="2431051"/>
                <a:ext cx="556691" cy="46166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D8AF6EA-B50C-4C80-B9EE-681D6EF26BD0}"/>
                  </a:ext>
                </a:extLst>
              </p:cNvPr>
              <p:cNvSpPr txBox="1"/>
              <p:nvPr/>
            </p:nvSpPr>
            <p:spPr>
              <a:xfrm>
                <a:off x="777790" y="2252243"/>
                <a:ext cx="8900121" cy="3785652"/>
              </a:xfrm>
              <a:prstGeom prst="rect">
                <a:avLst/>
              </a:prstGeom>
              <a:noFill/>
            </p:spPr>
            <p:txBody>
              <a:bodyPr wrap="square" rtlCol="0">
                <a:spAutoFit/>
              </a:bodyPr>
              <a:lstStyle/>
              <a:p>
                <a:endParaRPr lang="en-US" sz="3000" b="0" i="1" dirty="0">
                  <a:latin typeface="Cambria Math" panose="02040503050406030204" pitchFamily="18" charset="0"/>
                </a:endParaRPr>
              </a:p>
              <a:p>
                <a:endParaRPr lang="en-US" sz="3000" b="0" i="1" dirty="0">
                  <a:latin typeface="Cambria Math" panose="02040503050406030204" pitchFamily="18" charset="0"/>
                </a:endParaRPr>
              </a:p>
              <a:p>
                <a:endParaRPr lang="en-US" sz="3000" b="0" i="1" dirty="0">
                  <a:latin typeface="Cambria Math" panose="02040503050406030204" pitchFamily="18" charset="0"/>
                </a:endParaRPr>
              </a:p>
              <a:p>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2</m:t>
                        </m:r>
                      </m:sub>
                    </m:sSub>
                  </m:oMath>
                </a14:m>
                <a:r>
                  <a:rPr lang="en-IN" sz="3000" dirty="0"/>
                  <a:t> is 0 with probability 1. </a:t>
                </a:r>
              </a:p>
              <a:p>
                <a:endParaRPr lang="en-IN" sz="3000" dirty="0"/>
              </a:p>
              <a:p>
                <a:endParaRPr lang="en-IN" sz="3000" dirty="0"/>
              </a:p>
              <a:p>
                <a:r>
                  <a:rPr lang="en-IN" sz="3000" dirty="0"/>
                  <a:t>Causal model reveals what happens when an intervention sets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=0</m:t>
                    </m:r>
                  </m:oMath>
                </a14:m>
                <a:r>
                  <a:rPr lang="en-IN" sz="3000" dirty="0"/>
                  <a:t>! </a:t>
                </a:r>
              </a:p>
            </p:txBody>
          </p:sp>
        </mc:Choice>
        <mc:Fallback xmlns="">
          <p:sp>
            <p:nvSpPr>
              <p:cNvPr id="9" name="TextBox 8">
                <a:extLst>
                  <a:ext uri="{FF2B5EF4-FFF2-40B4-BE49-F238E27FC236}">
                    <a16:creationId xmlns:a16="http://schemas.microsoft.com/office/drawing/2014/main" id="{ED8AF6EA-B50C-4C80-B9EE-681D6EF26BD0}"/>
                  </a:ext>
                </a:extLst>
              </p:cNvPr>
              <p:cNvSpPr txBox="1">
                <a:spLocks noRot="1" noChangeAspect="1" noMove="1" noResize="1" noEditPoints="1" noAdjustHandles="1" noChangeArrowheads="1" noChangeShapeType="1" noTextEdit="1"/>
              </p:cNvSpPr>
              <p:nvPr/>
            </p:nvSpPr>
            <p:spPr>
              <a:xfrm>
                <a:off x="777790" y="2252243"/>
                <a:ext cx="8900121" cy="3785652"/>
              </a:xfrm>
              <a:prstGeom prst="rect">
                <a:avLst/>
              </a:prstGeom>
              <a:blipFill>
                <a:blip r:embed="rId7"/>
                <a:stretch>
                  <a:fillRect l="-1644" b="-4187"/>
                </a:stretch>
              </a:blipFill>
            </p:spPr>
            <p:txBody>
              <a:bodyPr/>
              <a:lstStyle/>
              <a:p>
                <a:r>
                  <a:rPr lang="en-IN">
                    <a:noFill/>
                  </a:rPr>
                  <a:t> </a:t>
                </a:r>
              </a:p>
            </p:txBody>
          </p:sp>
        </mc:Fallback>
      </mc:AlternateContent>
      <p:pic>
        <p:nvPicPr>
          <p:cNvPr id="2050" name="Picture 2" descr="Amazon.com: Causality: Models, Reasoning and Inference: 9780521895606: Pearl,  Judea: Books">
            <a:extLst>
              <a:ext uri="{FF2B5EF4-FFF2-40B4-BE49-F238E27FC236}">
                <a16:creationId xmlns:a16="http://schemas.microsoft.com/office/drawing/2014/main" id="{A808F77A-ABAF-4C1B-B1FB-D7A34FD45C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3916" y="3233439"/>
            <a:ext cx="2327808" cy="3498723"/>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Shape 16">
            <a:extLst>
              <a:ext uri="{FF2B5EF4-FFF2-40B4-BE49-F238E27FC236}">
                <a16:creationId xmlns:a16="http://schemas.microsoft.com/office/drawing/2014/main" id="{C64A4193-33DA-4C94-B8F5-B83662A71745}"/>
              </a:ext>
            </a:extLst>
          </p:cNvPr>
          <p:cNvSpPr/>
          <p:nvPr/>
        </p:nvSpPr>
        <p:spPr>
          <a:xfrm>
            <a:off x="785522" y="2098717"/>
            <a:ext cx="803936" cy="552428"/>
          </a:xfrm>
          <a:custGeom>
            <a:avLst/>
            <a:gdLst>
              <a:gd name="connsiteX0" fmla="*/ 0 w 803936"/>
              <a:gd name="connsiteY0" fmla="*/ 552428 h 552428"/>
              <a:gd name="connsiteX1" fmla="*/ 386626 w 803936"/>
              <a:gd name="connsiteY1" fmla="*/ 106 h 552428"/>
              <a:gd name="connsiteX2" fmla="*/ 803936 w 803936"/>
              <a:gd name="connsiteY2" fmla="*/ 515606 h 552428"/>
            </a:gdLst>
            <a:ahLst/>
            <a:cxnLst>
              <a:cxn ang="0">
                <a:pos x="connsiteX0" y="connsiteY0"/>
              </a:cxn>
              <a:cxn ang="0">
                <a:pos x="connsiteX1" y="connsiteY1"/>
              </a:cxn>
              <a:cxn ang="0">
                <a:pos x="connsiteX2" y="connsiteY2"/>
              </a:cxn>
            </a:cxnLst>
            <a:rect l="l" t="t" r="r" b="b"/>
            <a:pathLst>
              <a:path w="803936" h="552428">
                <a:moveTo>
                  <a:pt x="0" y="552428"/>
                </a:moveTo>
                <a:cubicBezTo>
                  <a:pt x="126318" y="279335"/>
                  <a:pt x="252637" y="6243"/>
                  <a:pt x="386626" y="106"/>
                </a:cubicBezTo>
                <a:cubicBezTo>
                  <a:pt x="520615" y="-6031"/>
                  <a:pt x="662275" y="254787"/>
                  <a:pt x="803936" y="515606"/>
                </a:cubicBezTo>
              </a:path>
            </a:pathLst>
          </a:cu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7D69DA45-7200-4EDF-8C3C-821DF1CDFA71}"/>
              </a:ext>
            </a:extLst>
          </p:cNvPr>
          <p:cNvSpPr txBox="1"/>
          <p:nvPr/>
        </p:nvSpPr>
        <p:spPr>
          <a:xfrm>
            <a:off x="777790" y="396250"/>
            <a:ext cx="4328124" cy="677108"/>
          </a:xfrm>
          <a:prstGeom prst="rect">
            <a:avLst/>
          </a:prstGeom>
          <a:noFill/>
        </p:spPr>
        <p:txBody>
          <a:bodyPr wrap="square" rtlCol="0">
            <a:spAutoFit/>
          </a:bodyPr>
          <a:lstStyle/>
          <a:p>
            <a:r>
              <a:rPr lang="en-US" sz="3800" b="1" dirty="0"/>
              <a:t>A Quick Example</a:t>
            </a:r>
            <a:endParaRPr lang="en-IN" sz="3800" b="1" dirty="0"/>
          </a:p>
        </p:txBody>
      </p:sp>
    </p:spTree>
    <p:extLst>
      <p:ext uri="{BB962C8B-B14F-4D97-AF65-F5344CB8AC3E}">
        <p14:creationId xmlns:p14="http://schemas.microsoft.com/office/powerpoint/2010/main" val="116708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8427D9-FD42-4E1D-9780-69DFE4E7B163}"/>
              </a:ext>
            </a:extLst>
          </p:cNvPr>
          <p:cNvPicPr>
            <a:picLocks noChangeAspect="1"/>
          </p:cNvPicPr>
          <p:nvPr/>
        </p:nvPicPr>
        <p:blipFill>
          <a:blip r:embed="rId2"/>
          <a:stretch>
            <a:fillRect/>
          </a:stretch>
        </p:blipFill>
        <p:spPr>
          <a:xfrm>
            <a:off x="6406936" y="0"/>
            <a:ext cx="5073181" cy="3296733"/>
          </a:xfrm>
          <a:prstGeom prst="rect">
            <a:avLst/>
          </a:prstGeom>
        </p:spPr>
      </p:pic>
      <p:sp>
        <p:nvSpPr>
          <p:cNvPr id="6" name="TextBox 5">
            <a:extLst>
              <a:ext uri="{FF2B5EF4-FFF2-40B4-BE49-F238E27FC236}">
                <a16:creationId xmlns:a16="http://schemas.microsoft.com/office/drawing/2014/main" id="{1602FDA1-E3A2-46F3-AE0B-5DA608A36FAD}"/>
              </a:ext>
            </a:extLst>
          </p:cNvPr>
          <p:cNvSpPr txBox="1"/>
          <p:nvPr/>
        </p:nvSpPr>
        <p:spPr>
          <a:xfrm>
            <a:off x="355941" y="1448311"/>
            <a:ext cx="6333294" cy="1015663"/>
          </a:xfrm>
          <a:prstGeom prst="rect">
            <a:avLst/>
          </a:prstGeom>
          <a:noFill/>
        </p:spPr>
        <p:txBody>
          <a:bodyPr wrap="square" rtlCol="0">
            <a:spAutoFit/>
          </a:bodyPr>
          <a:lstStyle/>
          <a:p>
            <a:r>
              <a:rPr lang="en-US" sz="3000" dirty="0"/>
              <a:t>Suppose the causal diagram (after removing dashed edges) </a:t>
            </a:r>
            <a:r>
              <a:rPr lang="en-IN" sz="3000" dirty="0"/>
              <a:t>looks like: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5D4FCF-B3E8-4E24-89F3-CD50355E6229}"/>
                  </a:ext>
                </a:extLst>
              </p:cNvPr>
              <p:cNvSpPr txBox="1"/>
              <p:nvPr/>
            </p:nvSpPr>
            <p:spPr>
              <a:xfrm>
                <a:off x="466405" y="4259017"/>
                <a:ext cx="6419211" cy="1938992"/>
              </a:xfrm>
              <a:prstGeom prst="rect">
                <a:avLst/>
              </a:prstGeom>
              <a:noFill/>
            </p:spPr>
            <p:txBody>
              <a:bodyPr wrap="square" rtlCol="0">
                <a:spAutoFit/>
              </a:bodyPr>
              <a:lstStyle/>
              <a:p>
                <a:r>
                  <a:rPr lang="en-US" sz="3000" b="1" u="sng" dirty="0"/>
                  <a:t>Fact</a:t>
                </a:r>
                <a:r>
                  <a:rPr lang="en-US" sz="3000" dirty="0"/>
                  <a:t>: </a:t>
                </a:r>
                <a14:m>
                  <m:oMath xmlns:m="http://schemas.openxmlformats.org/officeDocument/2006/math">
                    <m:r>
                      <a:rPr lang="en-US" sz="3000" b="0" i="1" smtClean="0">
                        <a:latin typeface="Cambria Math" panose="02040503050406030204" pitchFamily="18" charset="0"/>
                      </a:rPr>
                      <m:t>𝑃</m:t>
                    </m:r>
                    <m:d>
                      <m:dPr>
                        <m:begChr m:val="["/>
                        <m:endChr m:val="]"/>
                        <m:sep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𝑉</m:t>
                        </m:r>
                        <m:r>
                          <a:rPr lang="en-US" sz="3000" b="0" i="1" smtClean="0">
                            <a:latin typeface="Cambria Math" panose="02040503050406030204" pitchFamily="18" charset="0"/>
                          </a:rPr>
                          <m:t>∖{</m:t>
                        </m:r>
                        <m:r>
                          <a:rPr lang="en-US" sz="3000" b="0" i="1" smtClean="0">
                            <a:latin typeface="Cambria Math" panose="02040503050406030204" pitchFamily="18" charset="0"/>
                          </a:rPr>
                          <m:t>𝑋</m:t>
                        </m:r>
                        <m:r>
                          <a:rPr lang="en-US" sz="3000" b="0" i="1" smtClean="0">
                            <a:latin typeface="Cambria Math" panose="02040503050406030204" pitchFamily="18" charset="0"/>
                          </a:rPr>
                          <m:t>}</m:t>
                        </m:r>
                      </m:e>
                      <m:e>
                        <m:r>
                          <a:rPr lang="en-US" sz="3000" b="0" i="1" smtClean="0">
                            <a:latin typeface="Cambria Math" panose="02040503050406030204" pitchFamily="18" charset="0"/>
                          </a:rPr>
                          <m:t>𝑑𝑜</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𝑋</m:t>
                            </m:r>
                            <m:r>
                              <a:rPr lang="en-US" sz="3000" b="0" i="1" smtClean="0">
                                <a:latin typeface="Cambria Math" panose="02040503050406030204" pitchFamily="18" charset="0"/>
                              </a:rPr>
                              <m:t>=</m:t>
                            </m:r>
                            <m:r>
                              <a:rPr lang="en-US" sz="3000" b="0" i="1" smtClean="0">
                                <a:latin typeface="Cambria Math" panose="02040503050406030204" pitchFamily="18" charset="0"/>
                              </a:rPr>
                              <m:t>𝑥</m:t>
                            </m:r>
                          </m:e>
                        </m:d>
                      </m:e>
                    </m:d>
                  </m:oMath>
                </a14:m>
                <a:r>
                  <a:rPr lang="en-IN" sz="3000" dirty="0"/>
                  <a:t> can be viewed as the marginal of the </a:t>
                </a:r>
                <a:r>
                  <a:rPr lang="en-IN" sz="3000" i="1" dirty="0"/>
                  <a:t>observational</a:t>
                </a:r>
                <a:r>
                  <a:rPr lang="en-IN" sz="3000" dirty="0"/>
                  <a:t> distribution of new Bayes net </a:t>
                </a:r>
                <a14:m>
                  <m:oMath xmlns:m="http://schemas.openxmlformats.org/officeDocument/2006/math">
                    <m:r>
                      <a:rPr lang="en-US" sz="3000" b="0" i="1" smtClean="0">
                        <a:latin typeface="Cambria Math" panose="02040503050406030204" pitchFamily="18" charset="0"/>
                      </a:rPr>
                      <m:t>𝐷</m:t>
                    </m:r>
                  </m:oMath>
                </a14:m>
                <a:r>
                  <a:rPr lang="en-IN" sz="3000" dirty="0"/>
                  <a:t> to all variables except </a:t>
                </a:r>
                <a14:m>
                  <m:oMath xmlns:m="http://schemas.openxmlformats.org/officeDocument/2006/math">
                    <m:r>
                      <a:rPr lang="en-US" sz="3000" b="0" i="1" smtClean="0">
                        <a:latin typeface="Cambria Math" panose="02040503050406030204" pitchFamily="18" charset="0"/>
                      </a:rPr>
                      <m:t>𝑋</m:t>
                    </m:r>
                  </m:oMath>
                </a14:m>
                <a:r>
                  <a:rPr lang="en-IN" sz="3000" dirty="0"/>
                  <a:t>. </a:t>
                </a:r>
              </a:p>
            </p:txBody>
          </p:sp>
        </mc:Choice>
        <mc:Fallback xmlns="">
          <p:sp>
            <p:nvSpPr>
              <p:cNvPr id="9" name="TextBox 8">
                <a:extLst>
                  <a:ext uri="{FF2B5EF4-FFF2-40B4-BE49-F238E27FC236}">
                    <a16:creationId xmlns:a16="http://schemas.microsoft.com/office/drawing/2014/main" id="{255D4FCF-B3E8-4E24-89F3-CD50355E6229}"/>
                  </a:ext>
                </a:extLst>
              </p:cNvPr>
              <p:cNvSpPr txBox="1">
                <a:spLocks noRot="1" noChangeAspect="1" noMove="1" noResize="1" noEditPoints="1" noAdjustHandles="1" noChangeArrowheads="1" noChangeShapeType="1" noTextEdit="1"/>
              </p:cNvSpPr>
              <p:nvPr/>
            </p:nvSpPr>
            <p:spPr>
              <a:xfrm>
                <a:off x="466405" y="4259017"/>
                <a:ext cx="6419211" cy="1938992"/>
              </a:xfrm>
              <a:prstGeom prst="rect">
                <a:avLst/>
              </a:prstGeom>
              <a:blipFill>
                <a:blip r:embed="rId3"/>
                <a:stretch>
                  <a:fillRect l="-2279" t="-3774" r="-1614" b="-9119"/>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E80F7B78-F490-4332-A0D4-2477C963A846}"/>
              </a:ext>
            </a:extLst>
          </p:cNvPr>
          <p:cNvPicPr>
            <a:picLocks noChangeAspect="1"/>
          </p:cNvPicPr>
          <p:nvPr/>
        </p:nvPicPr>
        <p:blipFill>
          <a:blip r:embed="rId4"/>
          <a:stretch>
            <a:fillRect/>
          </a:stretch>
        </p:blipFill>
        <p:spPr>
          <a:xfrm>
            <a:off x="6885616" y="3296733"/>
            <a:ext cx="4665306" cy="3110204"/>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C33AAC7-A9E1-467C-9CEB-EF7C89584C06}"/>
                  </a:ext>
                </a:extLst>
              </p:cNvPr>
              <p:cNvSpPr txBox="1"/>
              <p:nvPr/>
            </p:nvSpPr>
            <p:spPr>
              <a:xfrm>
                <a:off x="11040306" y="576870"/>
                <a:ext cx="51061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𝑃</m:t>
                      </m:r>
                    </m:oMath>
                  </m:oMathPara>
                </a14:m>
                <a:endParaRPr lang="en-IN" sz="4000" dirty="0"/>
              </a:p>
            </p:txBody>
          </p:sp>
        </mc:Choice>
        <mc:Fallback xmlns="">
          <p:sp>
            <p:nvSpPr>
              <p:cNvPr id="12" name="TextBox 11">
                <a:extLst>
                  <a:ext uri="{FF2B5EF4-FFF2-40B4-BE49-F238E27FC236}">
                    <a16:creationId xmlns:a16="http://schemas.microsoft.com/office/drawing/2014/main" id="{EC33AAC7-A9E1-467C-9CEB-EF7C89584C06}"/>
                  </a:ext>
                </a:extLst>
              </p:cNvPr>
              <p:cNvSpPr txBox="1">
                <a:spLocks noRot="1" noChangeAspect="1" noMove="1" noResize="1" noEditPoints="1" noAdjustHandles="1" noChangeArrowheads="1" noChangeShapeType="1" noTextEdit="1"/>
              </p:cNvSpPr>
              <p:nvPr/>
            </p:nvSpPr>
            <p:spPr>
              <a:xfrm>
                <a:off x="11040306" y="576870"/>
                <a:ext cx="510616" cy="70788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7671DF9-43B0-40B8-B0F0-BCCFA5011799}"/>
                  </a:ext>
                </a:extLst>
              </p:cNvPr>
              <p:cNvSpPr txBox="1"/>
              <p:nvPr/>
            </p:nvSpPr>
            <p:spPr>
              <a:xfrm>
                <a:off x="11192706" y="4086161"/>
                <a:ext cx="51061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𝐷</m:t>
                      </m:r>
                    </m:oMath>
                  </m:oMathPara>
                </a14:m>
                <a:endParaRPr lang="en-IN" sz="4000" dirty="0"/>
              </a:p>
            </p:txBody>
          </p:sp>
        </mc:Choice>
        <mc:Fallback xmlns="">
          <p:sp>
            <p:nvSpPr>
              <p:cNvPr id="13" name="TextBox 12">
                <a:extLst>
                  <a:ext uri="{FF2B5EF4-FFF2-40B4-BE49-F238E27FC236}">
                    <a16:creationId xmlns:a16="http://schemas.microsoft.com/office/drawing/2014/main" id="{A7671DF9-43B0-40B8-B0F0-BCCFA5011799}"/>
                  </a:ext>
                </a:extLst>
              </p:cNvPr>
              <p:cNvSpPr txBox="1">
                <a:spLocks noRot="1" noChangeAspect="1" noMove="1" noResize="1" noEditPoints="1" noAdjustHandles="1" noChangeArrowheads="1" noChangeShapeType="1" noTextEdit="1"/>
              </p:cNvSpPr>
              <p:nvPr/>
            </p:nvSpPr>
            <p:spPr>
              <a:xfrm>
                <a:off x="11192706" y="4086161"/>
                <a:ext cx="510616" cy="707886"/>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80222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CB0B3D-6554-414C-9E4D-62AB3B8CC431}"/>
                  </a:ext>
                </a:extLst>
              </p:cNvPr>
              <p:cNvSpPr txBox="1"/>
              <p:nvPr/>
            </p:nvSpPr>
            <p:spPr>
              <a:xfrm>
                <a:off x="6953122" y="673878"/>
                <a:ext cx="4835887" cy="2314864"/>
              </a:xfrm>
              <a:prstGeom prst="rect">
                <a:avLst/>
              </a:prstGeom>
              <a:noFill/>
            </p:spPr>
            <p:txBody>
              <a:bodyPr wrap="square" rtlCol="0">
                <a:spAutoFit/>
              </a:bodyPr>
              <a:lstStyle/>
              <a:p>
                <a:pPr marL="457200" indent="-457200">
                  <a:buFont typeface="Arial" panose="020B0604020202020204" pitchFamily="34" charset="0"/>
                  <a:buChar char="•"/>
                </a:pPr>
                <a:r>
                  <a:rPr lang="en-US" sz="2400" dirty="0"/>
                  <a:t>Generate samples from </a:t>
                </a:r>
                <a14:m>
                  <m:oMath xmlns:m="http://schemas.openxmlformats.org/officeDocument/2006/math">
                    <m:r>
                      <a:rPr lang="en-US" sz="2400" b="0" i="1" smtClean="0">
                        <a:latin typeface="Cambria Math" panose="02040503050406030204" pitchFamily="18" charset="0"/>
                      </a:rPr>
                      <m:t>𝐷</m:t>
                    </m:r>
                  </m:oMath>
                </a14:m>
                <a:r>
                  <a:rPr lang="en-IN" sz="2400" dirty="0"/>
                  <a:t> using samples from </a:t>
                </a:r>
                <a14:m>
                  <m:oMath xmlns:m="http://schemas.openxmlformats.org/officeDocument/2006/math">
                    <m:r>
                      <a:rPr lang="en-US" sz="2400" b="0" i="1" smtClean="0">
                        <a:latin typeface="Cambria Math" panose="02040503050406030204" pitchFamily="18" charset="0"/>
                      </a:rPr>
                      <m:t>𝑃</m:t>
                    </m:r>
                  </m:oMath>
                </a14:m>
                <a:r>
                  <a:rPr lang="en-IN" sz="2400" dirty="0"/>
                  <a:t>. Causes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𝛼</m:t>
                        </m:r>
                      </m:e>
                      <m:sup>
                        <m:r>
                          <a:rPr lang="en-US" sz="2400" b="0" i="1" smtClean="0">
                            <a:latin typeface="Cambria Math" panose="02040503050406030204" pitchFamily="18" charset="0"/>
                          </a:rPr>
                          <m:t>−</m:t>
                        </m:r>
                        <m:r>
                          <a:rPr lang="en-US" sz="2400" b="0" i="1" smtClean="0">
                            <a:latin typeface="Cambria Math" panose="02040503050406030204" pitchFamily="18" charset="0"/>
                          </a:rPr>
                          <m:t>𝑘</m:t>
                        </m:r>
                      </m:sup>
                    </m:sSup>
                  </m:oMath>
                </a14:m>
                <a:r>
                  <a:rPr lang="en-IN" sz="2400" dirty="0"/>
                  <a:t> overhead.</a:t>
                </a:r>
              </a:p>
              <a:p>
                <a:pPr marL="457200" indent="-457200">
                  <a:buFont typeface="Arial" panose="020B0604020202020204" pitchFamily="34" charset="0"/>
                  <a:buChar char="•"/>
                </a:pPr>
                <a:r>
                  <a:rPr lang="en-IN" sz="2400" dirty="0"/>
                  <a:t>Apply fixed-structure distribution learning algorithm to learn </a:t>
                </a:r>
                <a14:m>
                  <m:oMath xmlns:m="http://schemas.openxmlformats.org/officeDocument/2006/math">
                    <m:r>
                      <a:rPr lang="en-US" sz="2400" b="0" i="1" smtClean="0">
                        <a:latin typeface="Cambria Math" panose="02040503050406030204" pitchFamily="18" charset="0"/>
                      </a:rPr>
                      <m:t>𝐷</m:t>
                    </m:r>
                  </m:oMath>
                </a14:m>
                <a:r>
                  <a:rPr lang="en-IN" sz="2400" dirty="0"/>
                  <a:t>.</a:t>
                </a:r>
              </a:p>
              <a:p>
                <a:pPr marL="457200" indent="-457200">
                  <a:buFont typeface="Arial" panose="020B0604020202020204" pitchFamily="34" charset="0"/>
                  <a:buChar char="•"/>
                </a:pPr>
                <a:r>
                  <a:rPr lang="en-IN" sz="2400" dirty="0"/>
                  <a:t>Marginalize out </a:t>
                </a:r>
                <a14:m>
                  <m:oMath xmlns:m="http://schemas.openxmlformats.org/officeDocument/2006/math">
                    <m:r>
                      <a:rPr lang="en-US" sz="2400" b="0" i="1" smtClean="0">
                        <a:latin typeface="Cambria Math" panose="02040503050406030204" pitchFamily="18" charset="0"/>
                      </a:rPr>
                      <m:t>𝑋</m:t>
                    </m:r>
                  </m:oMath>
                </a14:m>
                <a:r>
                  <a:rPr lang="en-IN" sz="2400" dirty="0"/>
                  <a:t>.</a:t>
                </a:r>
              </a:p>
            </p:txBody>
          </p:sp>
        </mc:Choice>
        <mc:Fallback xmlns="">
          <p:sp>
            <p:nvSpPr>
              <p:cNvPr id="11" name="TextBox 10">
                <a:extLst>
                  <a:ext uri="{FF2B5EF4-FFF2-40B4-BE49-F238E27FC236}">
                    <a16:creationId xmlns:a16="http://schemas.microsoft.com/office/drawing/2014/main" id="{B2CB0B3D-6554-414C-9E4D-62AB3B8CC431}"/>
                  </a:ext>
                </a:extLst>
              </p:cNvPr>
              <p:cNvSpPr txBox="1">
                <a:spLocks noRot="1" noChangeAspect="1" noMove="1" noResize="1" noEditPoints="1" noAdjustHandles="1" noChangeArrowheads="1" noChangeShapeType="1" noTextEdit="1"/>
              </p:cNvSpPr>
              <p:nvPr/>
            </p:nvSpPr>
            <p:spPr>
              <a:xfrm>
                <a:off x="6953122" y="673878"/>
                <a:ext cx="4835887" cy="2314864"/>
              </a:xfrm>
              <a:prstGeom prst="rect">
                <a:avLst/>
              </a:prstGeom>
              <a:blipFill>
                <a:blip r:embed="rId2"/>
                <a:stretch>
                  <a:fillRect l="-1765" t="-2111" r="-1387" b="-5277"/>
                </a:stretch>
              </a:blipFill>
            </p:spPr>
            <p:txBody>
              <a:bodyPr/>
              <a:lstStyle/>
              <a:p>
                <a:r>
                  <a:rPr lang="en-IN">
                    <a:noFill/>
                  </a:rPr>
                  <a:t> </a:t>
                </a:r>
              </a:p>
            </p:txBody>
          </p:sp>
        </mc:Fallback>
      </mc:AlternateContent>
      <p:sp>
        <p:nvSpPr>
          <p:cNvPr id="14" name="Explosion: 8 Points 13">
            <a:extLst>
              <a:ext uri="{FF2B5EF4-FFF2-40B4-BE49-F238E27FC236}">
                <a16:creationId xmlns:a16="http://schemas.microsoft.com/office/drawing/2014/main" id="{36A34559-8ABC-4E3A-99D5-799A2ED8B902}"/>
              </a:ext>
            </a:extLst>
          </p:cNvPr>
          <p:cNvSpPr/>
          <p:nvPr/>
        </p:nvSpPr>
        <p:spPr>
          <a:xfrm>
            <a:off x="415005" y="3178921"/>
            <a:ext cx="6663608" cy="3099605"/>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OPEN: Non-parametric generalization for continuous variables?</a:t>
            </a:r>
            <a:endParaRPr lang="en-IN" sz="2400" dirty="0"/>
          </a:p>
        </p:txBody>
      </p:sp>
      <p:sp>
        <p:nvSpPr>
          <p:cNvPr id="15" name="Explosion: 8 Points 14">
            <a:extLst>
              <a:ext uri="{FF2B5EF4-FFF2-40B4-BE49-F238E27FC236}">
                <a16:creationId xmlns:a16="http://schemas.microsoft.com/office/drawing/2014/main" id="{89EA5D2C-B16B-4EE2-9B65-9A370F2AEC17}"/>
              </a:ext>
            </a:extLst>
          </p:cNvPr>
          <p:cNvSpPr/>
          <p:nvPr/>
        </p:nvSpPr>
        <p:spPr>
          <a:xfrm>
            <a:off x="6096000" y="3869259"/>
            <a:ext cx="5665386" cy="278002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OPEN: Robust learning?</a:t>
            </a:r>
            <a:endParaRPr lang="en-IN" sz="2400" dirty="0"/>
          </a:p>
        </p:txBody>
      </p:sp>
      <p:pic>
        <p:nvPicPr>
          <p:cNvPr id="3" name="Picture 2">
            <a:extLst>
              <a:ext uri="{FF2B5EF4-FFF2-40B4-BE49-F238E27FC236}">
                <a16:creationId xmlns:a16="http://schemas.microsoft.com/office/drawing/2014/main" id="{29AB3548-5A2A-4AF1-9605-2C4D07E59EBC}"/>
              </a:ext>
            </a:extLst>
          </p:cNvPr>
          <p:cNvPicPr>
            <a:picLocks noChangeAspect="1"/>
          </p:cNvPicPr>
          <p:nvPr/>
        </p:nvPicPr>
        <p:blipFill>
          <a:blip r:embed="rId3"/>
          <a:stretch>
            <a:fillRect/>
          </a:stretch>
        </p:blipFill>
        <p:spPr>
          <a:xfrm>
            <a:off x="92943" y="43897"/>
            <a:ext cx="6540474" cy="3156503"/>
          </a:xfrm>
          <a:prstGeom prst="rect">
            <a:avLst/>
          </a:prstGeom>
        </p:spPr>
      </p:pic>
    </p:spTree>
    <p:extLst>
      <p:ext uri="{BB962C8B-B14F-4D97-AF65-F5344CB8AC3E}">
        <p14:creationId xmlns:p14="http://schemas.microsoft.com/office/powerpoint/2010/main" val="318411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F66A5-03AD-4D46-B5AB-DB3940D9C5A9}"/>
              </a:ext>
            </a:extLst>
          </p:cNvPr>
          <p:cNvSpPr>
            <a:spLocks noGrp="1"/>
          </p:cNvSpPr>
          <p:nvPr>
            <p:ph idx="1"/>
          </p:nvPr>
        </p:nvSpPr>
        <p:spPr/>
        <p:txBody>
          <a:bodyPr/>
          <a:lstStyle/>
          <a:p>
            <a:r>
              <a:rPr lang="en-US" dirty="0"/>
              <a:t>Finite-sample PAC style bounds for distribution and causal learning problems. Hopefully, demonstrated the plethora of open problems that still abound.</a:t>
            </a:r>
          </a:p>
          <a:p>
            <a:endParaRPr lang="en-US" dirty="0"/>
          </a:p>
          <a:p>
            <a:r>
              <a:rPr lang="en-US" dirty="0"/>
              <a:t>Longer term visions:</a:t>
            </a:r>
          </a:p>
          <a:p>
            <a:pPr lvl="1"/>
            <a:r>
              <a:rPr lang="en-US" sz="2800" dirty="0"/>
              <a:t>Finite sample bounds for tools from econometrics and potential outcome theory?</a:t>
            </a:r>
            <a:br>
              <a:rPr lang="en-US" sz="2800" dirty="0"/>
            </a:br>
            <a:endParaRPr lang="en-US" sz="2800" dirty="0"/>
          </a:p>
          <a:p>
            <a:pPr lvl="1"/>
            <a:r>
              <a:rPr lang="en-US" sz="2800" dirty="0"/>
              <a:t> Counterfactual learning</a:t>
            </a:r>
          </a:p>
          <a:p>
            <a:endParaRPr lang="en-US" dirty="0"/>
          </a:p>
          <a:p>
            <a:endParaRPr lang="en-IN" dirty="0"/>
          </a:p>
        </p:txBody>
      </p:sp>
      <p:sp>
        <p:nvSpPr>
          <p:cNvPr id="4" name="TextBox 3">
            <a:extLst>
              <a:ext uri="{FF2B5EF4-FFF2-40B4-BE49-F238E27FC236}">
                <a16:creationId xmlns:a16="http://schemas.microsoft.com/office/drawing/2014/main" id="{23026ADB-59C3-4E16-83EE-F9DDC7331E53}"/>
              </a:ext>
            </a:extLst>
          </p:cNvPr>
          <p:cNvSpPr txBox="1"/>
          <p:nvPr/>
        </p:nvSpPr>
        <p:spPr>
          <a:xfrm>
            <a:off x="777790" y="396250"/>
            <a:ext cx="4328124" cy="677108"/>
          </a:xfrm>
          <a:prstGeom prst="rect">
            <a:avLst/>
          </a:prstGeom>
          <a:noFill/>
        </p:spPr>
        <p:txBody>
          <a:bodyPr wrap="square" rtlCol="0">
            <a:spAutoFit/>
          </a:bodyPr>
          <a:lstStyle/>
          <a:p>
            <a:r>
              <a:rPr lang="en-US" sz="3800" b="1" dirty="0"/>
              <a:t>Conclusion</a:t>
            </a:r>
            <a:endParaRPr lang="en-IN" sz="3800" b="1"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6991A4D-8AE5-C0F6-5A58-7F33468A4DDB}"/>
                  </a:ext>
                </a:extLst>
              </p14:cNvPr>
              <p14:cNvContentPartPr/>
              <p14:nvPr/>
            </p14:nvContentPartPr>
            <p14:xfrm>
              <a:off x="7687080" y="4551480"/>
              <a:ext cx="4465080" cy="1745280"/>
            </p14:xfrm>
          </p:contentPart>
        </mc:Choice>
        <mc:Fallback>
          <p:pic>
            <p:nvPicPr>
              <p:cNvPr id="2" name="Ink 1">
                <a:extLst>
                  <a:ext uri="{FF2B5EF4-FFF2-40B4-BE49-F238E27FC236}">
                    <a16:creationId xmlns:a16="http://schemas.microsoft.com/office/drawing/2014/main" id="{76991A4D-8AE5-C0F6-5A58-7F33468A4DDB}"/>
                  </a:ext>
                </a:extLst>
              </p:cNvPr>
              <p:cNvPicPr/>
              <p:nvPr/>
            </p:nvPicPr>
            <p:blipFill>
              <a:blip r:embed="rId3"/>
              <a:stretch>
                <a:fillRect/>
              </a:stretch>
            </p:blipFill>
            <p:spPr>
              <a:xfrm>
                <a:off x="7677720" y="4542120"/>
                <a:ext cx="4483800" cy="1764000"/>
              </a:xfrm>
              <a:prstGeom prst="rect">
                <a:avLst/>
              </a:prstGeom>
            </p:spPr>
          </p:pic>
        </mc:Fallback>
      </mc:AlternateContent>
    </p:spTree>
    <p:extLst>
      <p:ext uri="{BB962C8B-B14F-4D97-AF65-F5344CB8AC3E}">
        <p14:creationId xmlns:p14="http://schemas.microsoft.com/office/powerpoint/2010/main" val="381913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63666F8-C0DC-49D9-A42A-D42EB9BD87D3}"/>
                  </a:ext>
                </a:extLst>
              </p:cNvPr>
              <p:cNvSpPr txBox="1"/>
              <p:nvPr/>
            </p:nvSpPr>
            <p:spPr>
              <a:xfrm>
                <a:off x="3323138" y="300709"/>
                <a:ext cx="5545724" cy="2677656"/>
              </a:xfrm>
              <a:prstGeom prst="rect">
                <a:avLst/>
              </a:prstGeom>
              <a:noFill/>
              <a:ln>
                <a:solidFill>
                  <a:schemeClr val="tx1"/>
                </a:solidFill>
              </a:ln>
            </p:spPr>
            <p:txBody>
              <a:bodyPr wrap="square" rtlCol="0">
                <a:spAutoFit/>
              </a:bodyPr>
              <a:lstStyle/>
              <a:p>
                <a:r>
                  <a:rPr lang="en-US" sz="2400" b="1" dirty="0"/>
                  <a:t>Functional Causal Model</a:t>
                </a:r>
              </a:p>
              <a:p>
                <a:endParaRPr lang="en-US" sz="240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=1,…, </m:t>
                      </m:r>
                      <m:r>
                        <a:rPr lang="en-US" sz="2400" b="0" i="1" smtClean="0">
                          <a:latin typeface="Cambria Math" panose="02040503050406030204" pitchFamily="18" charset="0"/>
                        </a:rPr>
                        <m:t>𝑛</m:t>
                      </m:r>
                    </m:oMath>
                  </m:oMathPara>
                </a14:m>
                <a:endParaRPr lang="en-IN" sz="2400" dirty="0"/>
              </a:p>
              <a:p>
                <a:endParaRPr lang="en-IN" sz="2400" dirty="0"/>
              </a:p>
              <a:p>
                <a:r>
                  <a:rPr lang="en-IN" sz="2400" dirty="0"/>
                  <a:t>where </a:t>
                </a:r>
                <a14:m>
                  <m:oMath xmlns:m="http://schemas.openxmlformats.org/officeDocument/2006/math">
                    <m:r>
                      <a:rPr lang="en-US" sz="2400" b="0" i="1" smtClean="0">
                        <a:latin typeface="Cambria Math" panose="02040503050406030204" pitchFamily="18" charset="0"/>
                      </a:rPr>
                      <m:t>𝑝</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oMath>
                </a14:m>
                <a:r>
                  <a:rPr lang="en-IN" sz="2400" dirty="0"/>
                  <a:t> (parents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a14:m>
                <a:r>
                  <a:rPr lang="en-IN" sz="2400" dirty="0"/>
                  <a:t>) is a subset of the variables,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Sub>
                  </m:oMath>
                </a14:m>
                <a:r>
                  <a:rPr lang="en-IN" sz="2400" dirty="0"/>
                  <a:t> is a stochastic latent variable. The function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oMath>
                </a14:m>
                <a:r>
                  <a:rPr lang="en-IN" sz="2400" dirty="0"/>
                  <a:t> is deterministic.</a:t>
                </a:r>
              </a:p>
            </p:txBody>
          </p:sp>
        </mc:Choice>
        <mc:Fallback xmlns="">
          <p:sp>
            <p:nvSpPr>
              <p:cNvPr id="4" name="TextBox 3">
                <a:extLst>
                  <a:ext uri="{FF2B5EF4-FFF2-40B4-BE49-F238E27FC236}">
                    <a16:creationId xmlns:a16="http://schemas.microsoft.com/office/drawing/2014/main" id="{463666F8-C0DC-49D9-A42A-D42EB9BD87D3}"/>
                  </a:ext>
                </a:extLst>
              </p:cNvPr>
              <p:cNvSpPr txBox="1">
                <a:spLocks noRot="1" noChangeAspect="1" noMove="1" noResize="1" noEditPoints="1" noAdjustHandles="1" noChangeArrowheads="1" noChangeShapeType="1" noTextEdit="1"/>
              </p:cNvSpPr>
              <p:nvPr/>
            </p:nvSpPr>
            <p:spPr>
              <a:xfrm>
                <a:off x="3323138" y="300709"/>
                <a:ext cx="5545724" cy="2677656"/>
              </a:xfrm>
              <a:prstGeom prst="rect">
                <a:avLst/>
              </a:prstGeom>
              <a:blipFill>
                <a:blip r:embed="rId3"/>
                <a:stretch>
                  <a:fillRect l="-1535" t="-1584" r="-1425" b="-3846"/>
                </a:stretch>
              </a:blipFill>
              <a:ln>
                <a:solidFill>
                  <a:schemeClr val="tx1"/>
                </a:solidFill>
              </a:ln>
            </p:spPr>
            <p:txBody>
              <a:bodyPr/>
              <a:lstStyle/>
              <a:p>
                <a:r>
                  <a:rPr lang="en-IN">
                    <a:noFill/>
                  </a:rPr>
                  <a:t> </a:t>
                </a:r>
              </a:p>
            </p:txBody>
          </p:sp>
        </mc:Fallback>
      </mc:AlternateContent>
      <p:sp>
        <p:nvSpPr>
          <p:cNvPr id="5" name="TextBox 4">
            <a:extLst>
              <a:ext uri="{FF2B5EF4-FFF2-40B4-BE49-F238E27FC236}">
                <a16:creationId xmlns:a16="http://schemas.microsoft.com/office/drawing/2014/main" id="{36ABCD70-31F6-4B4B-B22F-BC8F9B8BCA3E}"/>
              </a:ext>
            </a:extLst>
          </p:cNvPr>
          <p:cNvSpPr txBox="1"/>
          <p:nvPr/>
        </p:nvSpPr>
        <p:spPr>
          <a:xfrm>
            <a:off x="417311" y="3651463"/>
            <a:ext cx="11488300" cy="2400657"/>
          </a:xfrm>
          <a:prstGeom prst="rect">
            <a:avLst/>
          </a:prstGeom>
          <a:noFill/>
        </p:spPr>
        <p:txBody>
          <a:bodyPr wrap="square" rtlCol="0">
            <a:spAutoFit/>
          </a:bodyPr>
          <a:lstStyle/>
          <a:p>
            <a:pPr marL="285750" indent="-285750">
              <a:buFont typeface="Arial" panose="020B0604020202020204" pitchFamily="34" charset="0"/>
              <a:buChar char="•"/>
            </a:pPr>
            <a:r>
              <a:rPr lang="en-US" sz="3000" dirty="0"/>
              <a:t>Throughout, assume that causal diagram is </a:t>
            </a:r>
            <a:r>
              <a:rPr lang="en-US" sz="3000" b="1" dirty="0"/>
              <a:t>acyclic</a:t>
            </a:r>
            <a:r>
              <a:rPr lang="en-US" sz="3000" dirty="0"/>
              <a:t>.</a:t>
            </a:r>
          </a:p>
          <a:p>
            <a:pPr marL="285750" indent="-285750">
              <a:buFont typeface="Arial" panose="020B0604020202020204" pitchFamily="34" charset="0"/>
              <a:buChar char="•"/>
            </a:pPr>
            <a:endParaRPr lang="en-US" sz="3000" dirty="0"/>
          </a:p>
          <a:p>
            <a:pPr marL="285750" indent="-285750">
              <a:buFont typeface="Arial" panose="020B0604020202020204" pitchFamily="34" charset="0"/>
              <a:buChar char="•"/>
            </a:pPr>
            <a:r>
              <a:rPr lang="en-US" sz="3000" dirty="0"/>
              <a:t>Explicitly specifies the effects of an exogenous treatment/intervention.</a:t>
            </a:r>
          </a:p>
          <a:p>
            <a:pPr marL="285750" indent="-285750">
              <a:buFont typeface="Arial" panose="020B0604020202020204" pitchFamily="34" charset="0"/>
              <a:buChar char="•"/>
            </a:pPr>
            <a:endParaRPr lang="en-IN" sz="3000" dirty="0"/>
          </a:p>
          <a:p>
            <a:pPr marL="285750" indent="-285750">
              <a:buFont typeface="Arial" panose="020B0604020202020204" pitchFamily="34" charset="0"/>
              <a:buChar char="•"/>
            </a:pPr>
            <a:r>
              <a:rPr lang="en-IN" sz="3000" dirty="0"/>
              <a:t>Captures what we intuitively mean by a causal process. </a:t>
            </a:r>
          </a:p>
        </p:txBody>
      </p:sp>
    </p:spTree>
    <p:extLst>
      <p:ext uri="{BB962C8B-B14F-4D97-AF65-F5344CB8AC3E}">
        <p14:creationId xmlns:p14="http://schemas.microsoft.com/office/powerpoint/2010/main" val="289555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75366-3096-41EA-A176-81F075D97EA8}"/>
              </a:ext>
            </a:extLst>
          </p:cNvPr>
          <p:cNvSpPr>
            <a:spLocks noGrp="1"/>
          </p:cNvSpPr>
          <p:nvPr>
            <p:ph idx="1"/>
          </p:nvPr>
        </p:nvSpPr>
        <p:spPr>
          <a:xfrm>
            <a:off x="838200" y="1825625"/>
            <a:ext cx="10515600" cy="2403475"/>
          </a:xfrm>
        </p:spPr>
        <p:txBody>
          <a:bodyPr/>
          <a:lstStyle/>
          <a:p>
            <a:r>
              <a:rPr lang="en-US" dirty="0"/>
              <a:t>When interpreted non-causally, as purely statistical model, FCM’s are called </a:t>
            </a:r>
            <a:r>
              <a:rPr lang="en-US" b="1" dirty="0"/>
              <a:t>Bayes nets</a:t>
            </a:r>
            <a:r>
              <a:rPr lang="en-US" dirty="0"/>
              <a:t>.</a:t>
            </a:r>
          </a:p>
          <a:p>
            <a:endParaRPr lang="en-US" dirty="0"/>
          </a:p>
          <a:p>
            <a:r>
              <a:rPr lang="en-US" dirty="0"/>
              <a:t>Bayes nets successfully used to model distributions where dependencies are localized.</a:t>
            </a:r>
          </a:p>
        </p:txBody>
      </p:sp>
      <p:sp>
        <p:nvSpPr>
          <p:cNvPr id="4" name="TextBox 3">
            <a:extLst>
              <a:ext uri="{FF2B5EF4-FFF2-40B4-BE49-F238E27FC236}">
                <a16:creationId xmlns:a16="http://schemas.microsoft.com/office/drawing/2014/main" id="{D08CA308-5F5E-4047-BC63-B579F52A1ABF}"/>
              </a:ext>
            </a:extLst>
          </p:cNvPr>
          <p:cNvSpPr txBox="1"/>
          <p:nvPr/>
        </p:nvSpPr>
        <p:spPr>
          <a:xfrm>
            <a:off x="777790" y="396250"/>
            <a:ext cx="4328124" cy="677108"/>
          </a:xfrm>
          <a:prstGeom prst="rect">
            <a:avLst/>
          </a:prstGeom>
          <a:noFill/>
        </p:spPr>
        <p:txBody>
          <a:bodyPr wrap="square" rtlCol="0">
            <a:spAutoFit/>
          </a:bodyPr>
          <a:lstStyle/>
          <a:p>
            <a:r>
              <a:rPr lang="en-US" sz="3800" b="1" dirty="0"/>
              <a:t>Bayesian Networks</a:t>
            </a:r>
            <a:endParaRPr lang="en-IN" sz="3800" b="1" dirty="0"/>
          </a:p>
        </p:txBody>
      </p:sp>
      <p:pic>
        <p:nvPicPr>
          <p:cNvPr id="6" name="Picture 5">
            <a:extLst>
              <a:ext uri="{FF2B5EF4-FFF2-40B4-BE49-F238E27FC236}">
                <a16:creationId xmlns:a16="http://schemas.microsoft.com/office/drawing/2014/main" id="{BCB30C55-51B4-4BD7-8336-168B0DB0F3A4}"/>
              </a:ext>
            </a:extLst>
          </p:cNvPr>
          <p:cNvPicPr>
            <a:picLocks noChangeAspect="1"/>
          </p:cNvPicPr>
          <p:nvPr/>
        </p:nvPicPr>
        <p:blipFill>
          <a:blip r:embed="rId2"/>
          <a:stretch>
            <a:fillRect/>
          </a:stretch>
        </p:blipFill>
        <p:spPr>
          <a:xfrm>
            <a:off x="2136388" y="4424790"/>
            <a:ext cx="7015214" cy="1333510"/>
          </a:xfrm>
          <a:prstGeom prst="rect">
            <a:avLst/>
          </a:prstGeom>
        </p:spPr>
      </p:pic>
    </p:spTree>
    <p:extLst>
      <p:ext uri="{BB962C8B-B14F-4D97-AF65-F5344CB8AC3E}">
        <p14:creationId xmlns:p14="http://schemas.microsoft.com/office/powerpoint/2010/main" val="132617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8122A9F-950A-4CF8-8A2F-D592050CF2C8}"/>
              </a:ext>
            </a:extLst>
          </p:cNvPr>
          <p:cNvGrpSpPr/>
          <p:nvPr/>
        </p:nvGrpSpPr>
        <p:grpSpPr>
          <a:xfrm>
            <a:off x="386056" y="695843"/>
            <a:ext cx="5124892" cy="2059629"/>
            <a:chOff x="841666" y="1849582"/>
            <a:chExt cx="10958947" cy="3229846"/>
          </a:xfrm>
        </p:grpSpPr>
        <p:sp>
          <p:nvSpPr>
            <p:cNvPr id="5" name="Rectangle 4">
              <a:extLst>
                <a:ext uri="{FF2B5EF4-FFF2-40B4-BE49-F238E27FC236}">
                  <a16:creationId xmlns:a16="http://schemas.microsoft.com/office/drawing/2014/main" id="{81BA835A-7116-42B5-9A5C-A04A614CFEF0}"/>
                </a:ext>
              </a:extLst>
            </p:cNvPr>
            <p:cNvSpPr/>
            <p:nvPr/>
          </p:nvSpPr>
          <p:spPr>
            <a:xfrm>
              <a:off x="841666" y="1849582"/>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4EBFF35-01C1-43F2-99DE-67AE30E649AE}"/>
                </a:ext>
              </a:extLst>
            </p:cNvPr>
            <p:cNvSpPr/>
            <p:nvPr/>
          </p:nvSpPr>
          <p:spPr>
            <a:xfrm>
              <a:off x="2841916" y="1849582"/>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D9C2B93-D25E-4D2F-BAA5-B95B28B05CA2}"/>
                </a:ext>
              </a:extLst>
            </p:cNvPr>
            <p:cNvSpPr/>
            <p:nvPr/>
          </p:nvSpPr>
          <p:spPr>
            <a:xfrm>
              <a:off x="6317674" y="1849582"/>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1930C46-6CE9-4B7B-87C2-06742214AF8E}"/>
                </a:ext>
              </a:extLst>
            </p:cNvPr>
            <p:cNvSpPr/>
            <p:nvPr/>
          </p:nvSpPr>
          <p:spPr>
            <a:xfrm>
              <a:off x="7413914" y="1849582"/>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7DDA976-880F-44A3-810B-19A01013C0D4}"/>
                </a:ext>
              </a:extLst>
            </p:cNvPr>
            <p:cNvSpPr/>
            <p:nvPr/>
          </p:nvSpPr>
          <p:spPr>
            <a:xfrm>
              <a:off x="9793431" y="1849582"/>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4254B10-A075-4109-B8C6-CEAFF5A6BBBD}"/>
                </a:ext>
              </a:extLst>
            </p:cNvPr>
            <p:cNvSpPr/>
            <p:nvPr/>
          </p:nvSpPr>
          <p:spPr>
            <a:xfrm>
              <a:off x="848598" y="2412424"/>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8D641B9-A1FD-4198-92B2-F6DAC9C8CB77}"/>
                </a:ext>
              </a:extLst>
            </p:cNvPr>
            <p:cNvSpPr/>
            <p:nvPr/>
          </p:nvSpPr>
          <p:spPr>
            <a:xfrm>
              <a:off x="2848848" y="2412424"/>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01D89DB-1EC0-41A6-966B-388F3A52F17B}"/>
                </a:ext>
              </a:extLst>
            </p:cNvPr>
            <p:cNvSpPr/>
            <p:nvPr/>
          </p:nvSpPr>
          <p:spPr>
            <a:xfrm>
              <a:off x="6324606" y="2412424"/>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4FB0C64-0BA4-4EF6-840E-5232B37A18A5}"/>
                </a:ext>
              </a:extLst>
            </p:cNvPr>
            <p:cNvSpPr/>
            <p:nvPr/>
          </p:nvSpPr>
          <p:spPr>
            <a:xfrm>
              <a:off x="7420846" y="2412424"/>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78602039-A37C-4B5E-8910-50246BF7F6E3}"/>
                </a:ext>
              </a:extLst>
            </p:cNvPr>
            <p:cNvSpPr/>
            <p:nvPr/>
          </p:nvSpPr>
          <p:spPr>
            <a:xfrm>
              <a:off x="9800363" y="2412424"/>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83844B7-6168-4ABB-92EC-8C9B41F81252}"/>
                </a:ext>
              </a:extLst>
            </p:cNvPr>
            <p:cNvSpPr/>
            <p:nvPr/>
          </p:nvSpPr>
          <p:spPr>
            <a:xfrm>
              <a:off x="848598" y="2975266"/>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BC4AF4B7-9AE3-4137-92C5-DD9F35ED830F}"/>
                </a:ext>
              </a:extLst>
            </p:cNvPr>
            <p:cNvSpPr/>
            <p:nvPr/>
          </p:nvSpPr>
          <p:spPr>
            <a:xfrm>
              <a:off x="2848848" y="2975266"/>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1F280FF2-5B62-4C0E-9D4C-2CAAA54A313B}"/>
                </a:ext>
              </a:extLst>
            </p:cNvPr>
            <p:cNvSpPr/>
            <p:nvPr/>
          </p:nvSpPr>
          <p:spPr>
            <a:xfrm>
              <a:off x="6324606" y="2975266"/>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A7BD7479-0F55-4AA6-BE4F-2D54165EB15C}"/>
                </a:ext>
              </a:extLst>
            </p:cNvPr>
            <p:cNvSpPr/>
            <p:nvPr/>
          </p:nvSpPr>
          <p:spPr>
            <a:xfrm>
              <a:off x="7420846" y="2975266"/>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BA250CF9-73D0-4D02-B818-4F91561CB9D4}"/>
                </a:ext>
              </a:extLst>
            </p:cNvPr>
            <p:cNvSpPr/>
            <p:nvPr/>
          </p:nvSpPr>
          <p:spPr>
            <a:xfrm>
              <a:off x="9800363" y="2975266"/>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A4F3D0E-4156-44FC-AC31-1CD6B628860D}"/>
                </a:ext>
              </a:extLst>
            </p:cNvPr>
            <p:cNvSpPr/>
            <p:nvPr/>
          </p:nvSpPr>
          <p:spPr>
            <a:xfrm>
              <a:off x="841666" y="3538108"/>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2D98D19-DA48-4718-AAE1-10C81FA5C7F6}"/>
                </a:ext>
              </a:extLst>
            </p:cNvPr>
            <p:cNvSpPr/>
            <p:nvPr/>
          </p:nvSpPr>
          <p:spPr>
            <a:xfrm>
              <a:off x="2841916" y="3538108"/>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5773ABE2-C8B2-4169-A047-96DF6707327B}"/>
                </a:ext>
              </a:extLst>
            </p:cNvPr>
            <p:cNvSpPr/>
            <p:nvPr/>
          </p:nvSpPr>
          <p:spPr>
            <a:xfrm>
              <a:off x="6317674" y="3538108"/>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AAB60B7-D613-4824-B947-8BDA3B983B51}"/>
                </a:ext>
              </a:extLst>
            </p:cNvPr>
            <p:cNvSpPr/>
            <p:nvPr/>
          </p:nvSpPr>
          <p:spPr>
            <a:xfrm>
              <a:off x="7413914" y="3538108"/>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E6406207-672F-4186-B0C7-C1160AD4F272}"/>
                </a:ext>
              </a:extLst>
            </p:cNvPr>
            <p:cNvSpPr/>
            <p:nvPr/>
          </p:nvSpPr>
          <p:spPr>
            <a:xfrm>
              <a:off x="9793431" y="3538108"/>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3D267D6A-15E8-4D9E-B1B8-501A048C8B5E}"/>
                </a:ext>
              </a:extLst>
            </p:cNvPr>
            <p:cNvSpPr/>
            <p:nvPr/>
          </p:nvSpPr>
          <p:spPr>
            <a:xfrm>
              <a:off x="848598" y="4100950"/>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C71BAEE3-5A34-4753-B7C8-E385995648C5}"/>
                </a:ext>
              </a:extLst>
            </p:cNvPr>
            <p:cNvSpPr/>
            <p:nvPr/>
          </p:nvSpPr>
          <p:spPr>
            <a:xfrm>
              <a:off x="2848848" y="4100950"/>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10225512-2E0D-4B1E-808F-A9901B05D53A}"/>
                </a:ext>
              </a:extLst>
            </p:cNvPr>
            <p:cNvSpPr/>
            <p:nvPr/>
          </p:nvSpPr>
          <p:spPr>
            <a:xfrm>
              <a:off x="6324606" y="4100950"/>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37D4D990-1A4B-4BC1-AC37-07BA76F8C381}"/>
                </a:ext>
              </a:extLst>
            </p:cNvPr>
            <p:cNvSpPr/>
            <p:nvPr/>
          </p:nvSpPr>
          <p:spPr>
            <a:xfrm>
              <a:off x="7420846" y="4100950"/>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C3AEB859-C75D-47F4-935A-3B8D85A091A9}"/>
                </a:ext>
              </a:extLst>
            </p:cNvPr>
            <p:cNvSpPr/>
            <p:nvPr/>
          </p:nvSpPr>
          <p:spPr>
            <a:xfrm>
              <a:off x="9800363" y="4100950"/>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87E83787-F7D3-4133-9422-F6AD9ED5A360}"/>
                </a:ext>
              </a:extLst>
            </p:cNvPr>
            <p:cNvSpPr/>
            <p:nvPr/>
          </p:nvSpPr>
          <p:spPr>
            <a:xfrm>
              <a:off x="848598" y="4663792"/>
              <a:ext cx="200025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83E94CD8-5B72-4677-92C9-316D61EE4CBD}"/>
                </a:ext>
              </a:extLst>
            </p:cNvPr>
            <p:cNvSpPr/>
            <p:nvPr/>
          </p:nvSpPr>
          <p:spPr>
            <a:xfrm>
              <a:off x="2848848" y="4663792"/>
              <a:ext cx="3475758" cy="4156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E6D5573B-0F20-4298-858A-6BF64A1402B4}"/>
                </a:ext>
              </a:extLst>
            </p:cNvPr>
            <p:cNvSpPr/>
            <p:nvPr/>
          </p:nvSpPr>
          <p:spPr>
            <a:xfrm>
              <a:off x="6324606" y="4663792"/>
              <a:ext cx="1096241" cy="4156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EE4EA1D0-7A75-475E-B884-9D6A0628F946}"/>
                </a:ext>
              </a:extLst>
            </p:cNvPr>
            <p:cNvSpPr/>
            <p:nvPr/>
          </p:nvSpPr>
          <p:spPr>
            <a:xfrm>
              <a:off x="7420846" y="4663792"/>
              <a:ext cx="2379517" cy="4156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3E75A9B5-98ED-495B-A9F6-6176AFD3C6E3}"/>
                </a:ext>
              </a:extLst>
            </p:cNvPr>
            <p:cNvSpPr/>
            <p:nvPr/>
          </p:nvSpPr>
          <p:spPr>
            <a:xfrm>
              <a:off x="9800363" y="4663792"/>
              <a:ext cx="2000250" cy="415636"/>
            </a:xfrm>
            <a:prstGeom prst="rect">
              <a:avLst/>
            </a:prstGeom>
            <a:gradFill>
              <a:gsLst>
                <a:gs pos="0">
                  <a:schemeClr val="bg2"/>
                </a:gs>
                <a:gs pos="56000">
                  <a:schemeClr val="bg2"/>
                </a:gs>
                <a:gs pos="85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5" name="Oval 34">
            <a:extLst>
              <a:ext uri="{FF2B5EF4-FFF2-40B4-BE49-F238E27FC236}">
                <a16:creationId xmlns:a16="http://schemas.microsoft.com/office/drawing/2014/main" id="{582DFF9F-9E6E-4991-9B32-10CFCA46FFE4}"/>
              </a:ext>
            </a:extLst>
          </p:cNvPr>
          <p:cNvSpPr/>
          <p:nvPr/>
        </p:nvSpPr>
        <p:spPr>
          <a:xfrm>
            <a:off x="2560607" y="2902231"/>
            <a:ext cx="199162" cy="1974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6D9E15C1-C721-460C-9CEE-CFE33D55188B}"/>
              </a:ext>
            </a:extLst>
          </p:cNvPr>
          <p:cNvSpPr/>
          <p:nvPr/>
        </p:nvSpPr>
        <p:spPr>
          <a:xfrm>
            <a:off x="2564932" y="3208764"/>
            <a:ext cx="199162" cy="1974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2F180D31-18BD-41BB-AAF8-AF1764A1C8CB}"/>
              </a:ext>
            </a:extLst>
          </p:cNvPr>
          <p:cNvSpPr/>
          <p:nvPr/>
        </p:nvSpPr>
        <p:spPr>
          <a:xfrm>
            <a:off x="2560607" y="3517020"/>
            <a:ext cx="199162" cy="1974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4098" name="Picture 2" descr="Massive Graphs on Big Data | Packt Hub">
            <a:extLst>
              <a:ext uri="{FF2B5EF4-FFF2-40B4-BE49-F238E27FC236}">
                <a16:creationId xmlns:a16="http://schemas.microsoft.com/office/drawing/2014/main" id="{5FB567E8-0C89-491F-9BD2-7D6BEC07B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841" y="691505"/>
            <a:ext cx="3449316" cy="2567196"/>
          </a:xfrm>
          <a:prstGeom prst="rect">
            <a:avLst/>
          </a:prstGeom>
          <a:noFill/>
          <a:extLst>
            <a:ext uri="{909E8E84-426E-40DD-AFC4-6F175D3DCCD1}">
              <a14:hiddenFill xmlns:a14="http://schemas.microsoft.com/office/drawing/2010/main">
                <a:solidFill>
                  <a:srgbClr val="FFFFFF"/>
                </a:solidFill>
              </a14:hiddenFill>
            </a:ext>
          </a:extLst>
        </p:spPr>
      </p:pic>
      <p:sp>
        <p:nvSpPr>
          <p:cNvPr id="38" name="Arrow: Notched Right 37">
            <a:extLst>
              <a:ext uri="{FF2B5EF4-FFF2-40B4-BE49-F238E27FC236}">
                <a16:creationId xmlns:a16="http://schemas.microsoft.com/office/drawing/2014/main" id="{236F4323-A298-4317-9009-ABCA8C49EF80}"/>
              </a:ext>
            </a:extLst>
          </p:cNvPr>
          <p:cNvSpPr/>
          <p:nvPr/>
        </p:nvSpPr>
        <p:spPr>
          <a:xfrm>
            <a:off x="5897573" y="1552639"/>
            <a:ext cx="1535859" cy="57887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29AE06CC-36C7-4522-9492-3D17F03F9C5B}"/>
              </a:ext>
            </a:extLst>
          </p:cNvPr>
          <p:cNvSpPr txBox="1"/>
          <p:nvPr/>
        </p:nvSpPr>
        <p:spPr>
          <a:xfrm>
            <a:off x="1554096" y="3552951"/>
            <a:ext cx="2212184" cy="523220"/>
          </a:xfrm>
          <a:prstGeom prst="rect">
            <a:avLst/>
          </a:prstGeom>
          <a:noFill/>
        </p:spPr>
        <p:txBody>
          <a:bodyPr wrap="square" rtlCol="0">
            <a:spAutoFit/>
          </a:bodyPr>
          <a:lstStyle/>
          <a:p>
            <a:pPr algn="ctr"/>
            <a:r>
              <a:rPr lang="en-US" sz="2800" dirty="0"/>
              <a:t>Data</a:t>
            </a:r>
            <a:endParaRPr lang="en-IN" sz="2800" dirty="0"/>
          </a:p>
        </p:txBody>
      </p:sp>
      <p:sp>
        <p:nvSpPr>
          <p:cNvPr id="41" name="TextBox 40">
            <a:extLst>
              <a:ext uri="{FF2B5EF4-FFF2-40B4-BE49-F238E27FC236}">
                <a16:creationId xmlns:a16="http://schemas.microsoft.com/office/drawing/2014/main" id="{C47C572A-B0F1-4B30-9D3C-8E26630B9435}"/>
              </a:ext>
            </a:extLst>
          </p:cNvPr>
          <p:cNvSpPr txBox="1"/>
          <p:nvPr/>
        </p:nvSpPr>
        <p:spPr>
          <a:xfrm>
            <a:off x="8251676" y="3452838"/>
            <a:ext cx="2212184" cy="523220"/>
          </a:xfrm>
          <a:prstGeom prst="rect">
            <a:avLst/>
          </a:prstGeom>
          <a:noFill/>
        </p:spPr>
        <p:txBody>
          <a:bodyPr wrap="square" rtlCol="0">
            <a:spAutoFit/>
          </a:bodyPr>
          <a:lstStyle/>
          <a:p>
            <a:pPr algn="ctr"/>
            <a:r>
              <a:rPr lang="en-US" sz="2800" dirty="0"/>
              <a:t>Causal Model</a:t>
            </a:r>
            <a:endParaRPr lang="en-IN" sz="2800"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03C8AFE-7784-426D-B02C-407E6A04631B}"/>
                  </a:ext>
                </a:extLst>
              </p:cNvPr>
              <p:cNvSpPr txBox="1"/>
              <p:nvPr/>
            </p:nvSpPr>
            <p:spPr>
              <a:xfrm>
                <a:off x="386056" y="4332658"/>
                <a:ext cx="11188161" cy="2308324"/>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𝑛</m:t>
                    </m:r>
                  </m:oMath>
                </a14:m>
                <a:r>
                  <a:rPr lang="en-IN" sz="2400" dirty="0"/>
                  <a:t>, the number of nodes, is asymptotically growing.</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For statistical/computational reasons, need to assume sparsity. We assume bounded in-degree and “bounded span” of dashed edges in causal diagrams.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Usually, will work with discrete variables over finite alphabet. </a:t>
                </a:r>
              </a:p>
            </p:txBody>
          </p:sp>
        </mc:Choice>
        <mc:Fallback xmlns="">
          <p:sp>
            <p:nvSpPr>
              <p:cNvPr id="40" name="TextBox 39">
                <a:extLst>
                  <a:ext uri="{FF2B5EF4-FFF2-40B4-BE49-F238E27FC236}">
                    <a16:creationId xmlns:a16="http://schemas.microsoft.com/office/drawing/2014/main" id="{203C8AFE-7784-426D-B02C-407E6A04631B}"/>
                  </a:ext>
                </a:extLst>
              </p:cNvPr>
              <p:cNvSpPr txBox="1">
                <a:spLocks noRot="1" noChangeAspect="1" noMove="1" noResize="1" noEditPoints="1" noAdjustHandles="1" noChangeArrowheads="1" noChangeShapeType="1" noTextEdit="1"/>
              </p:cNvSpPr>
              <p:nvPr/>
            </p:nvSpPr>
            <p:spPr>
              <a:xfrm>
                <a:off x="386056" y="4332658"/>
                <a:ext cx="11188161" cy="2308324"/>
              </a:xfrm>
              <a:prstGeom prst="rect">
                <a:avLst/>
              </a:prstGeom>
              <a:blipFill>
                <a:blip r:embed="rId4"/>
                <a:stretch>
                  <a:fillRect l="-708" t="-2116" b="-5291"/>
                </a:stretch>
              </a:blipFill>
            </p:spPr>
            <p:txBody>
              <a:bodyPr/>
              <a:lstStyle/>
              <a:p>
                <a:r>
                  <a:rPr lang="en-IN">
                    <a:noFill/>
                  </a:rPr>
                  <a:t> </a:t>
                </a:r>
              </a:p>
            </p:txBody>
          </p:sp>
        </mc:Fallback>
      </mc:AlternateContent>
    </p:spTree>
    <p:extLst>
      <p:ext uri="{BB962C8B-B14F-4D97-AF65-F5344CB8AC3E}">
        <p14:creationId xmlns:p14="http://schemas.microsoft.com/office/powerpoint/2010/main" val="273946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8546</TotalTime>
  <Words>4298</Words>
  <Application>Microsoft Office PowerPoint</Application>
  <PresentationFormat>Widescreen</PresentationFormat>
  <Paragraphs>623</Paragraphs>
  <Slides>62</Slides>
  <Notes>25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Calibri Light</vt:lpstr>
      <vt:lpstr>Cambria Math</vt:lpstr>
      <vt:lpstr>Garamond</vt:lpstr>
      <vt:lpstr>Goudy Old Style</vt:lpstr>
      <vt:lpstr>Wingdings</vt:lpstr>
      <vt:lpstr>Office Theme</vt:lpstr>
      <vt:lpstr>Algorithms for Learning and Testing High-Dimensional Statistical and Causal Relations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Discovery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 is Tree-structured Three-variable Case</vt:lpstr>
      <vt:lpstr>PowerPoint Presentation</vt:lpstr>
      <vt:lpstr>PowerPoint Presentation</vt:lpstr>
      <vt:lpstr>PowerPoint Presentation</vt:lpstr>
      <vt:lpstr>PowerPoint Presentation</vt:lpstr>
      <vt:lpstr>PowerPoint Presentation</vt:lpstr>
      <vt:lpstr>PowerPoint Presentation</vt:lpstr>
      <vt:lpstr>Learning from Interventions</vt:lpstr>
      <vt:lpstr>PowerPoint Presentation</vt:lpstr>
      <vt:lpstr>PowerPoint Presentation</vt:lpstr>
      <vt:lpstr>Closeness Testing</vt:lpstr>
      <vt:lpstr>More Remarks</vt:lpstr>
      <vt:lpstr>PowerPoint Presentation</vt:lpstr>
      <vt:lpstr>PowerPoint Presentation</vt:lpstr>
      <vt:lpstr>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for Learning and Testing Statistical and Causal Relations</dc:title>
  <dc:creator>Arnab Bhattacharyya</dc:creator>
  <cp:lastModifiedBy>Arnab Bhattacharyya</cp:lastModifiedBy>
  <cp:revision>86</cp:revision>
  <dcterms:created xsi:type="dcterms:W3CDTF">2022-03-15T08:28:19Z</dcterms:created>
  <dcterms:modified xsi:type="dcterms:W3CDTF">2022-07-21T14:09:24Z</dcterms:modified>
</cp:coreProperties>
</file>