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455" r:id="rId3"/>
    <p:sldId id="520" r:id="rId5"/>
    <p:sldId id="522" r:id="rId6"/>
    <p:sldId id="531" r:id="rId7"/>
    <p:sldId id="532" r:id="rId8"/>
    <p:sldId id="533" r:id="rId9"/>
    <p:sldId id="524" r:id="rId10"/>
    <p:sldId id="543" r:id="rId11"/>
    <p:sldId id="544" r:id="rId12"/>
    <p:sldId id="521" r:id="rId13"/>
    <p:sldId id="523" r:id="rId14"/>
    <p:sldId id="526" r:id="rId15"/>
    <p:sldId id="540" r:id="rId16"/>
    <p:sldId id="546" r:id="rId17"/>
    <p:sldId id="527" r:id="rId18"/>
    <p:sldId id="306" r:id="rId19"/>
  </p:sldIdLst>
  <p:sldSz cx="9144000" cy="5143500" type="screen16x9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1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9" userDrawn="1">
          <p15:clr>
            <a:srgbClr val="A4A3A4"/>
          </p15:clr>
        </p15:guide>
        <p15:guide id="2" pos="3832" userDrawn="1">
          <p15:clr>
            <a:srgbClr val="A4A3A4"/>
          </p15:clr>
        </p15:guide>
        <p15:guide id="3" pos="294" userDrawn="1">
          <p15:clr>
            <a:srgbClr val="A4A3A4"/>
          </p15:clr>
        </p15:guide>
        <p15:guide id="4" pos="1927" userDrawn="1">
          <p15:clr>
            <a:srgbClr val="A4A3A4"/>
          </p15:clr>
        </p15:guide>
        <p15:guide id="5" pos="1273" userDrawn="1">
          <p15:clr>
            <a:srgbClr val="A4A3A4"/>
          </p15:clr>
        </p15:guide>
        <p15:guide id="6" orient="horz" pos="1638" userDrawn="1">
          <p15:clr>
            <a:srgbClr val="A4A3A4"/>
          </p15:clr>
        </p15:guide>
        <p15:guide id="7" pos="2921" userDrawn="1">
          <p15:clr>
            <a:srgbClr val="A4A3A4"/>
          </p15:clr>
        </p15:guide>
        <p15:guide id="8" pos="249" userDrawn="1">
          <p15:clr>
            <a:srgbClr val="A4A3A4"/>
          </p15:clr>
        </p15:guide>
        <p15:guide id="9" pos="1390" userDrawn="1">
          <p15:clr>
            <a:srgbClr val="A4A3A4"/>
          </p15:clr>
        </p15:guide>
        <p15:guide id="10" pos="91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A02C"/>
    <a:srgbClr val="D62728"/>
    <a:srgbClr val="FAFAFA"/>
    <a:srgbClr val="005DA2"/>
    <a:srgbClr val="FFC400"/>
    <a:srgbClr val="FFD347"/>
    <a:srgbClr val="FFC91D"/>
    <a:srgbClr val="0071C1"/>
    <a:srgbClr val="4144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59" autoAdjust="0"/>
    <p:restoredTop sz="94507" autoAdjust="0"/>
  </p:normalViewPr>
  <p:slideViewPr>
    <p:cSldViewPr showGuides="1">
      <p:cViewPr varScale="1">
        <p:scale>
          <a:sx n="108" d="100"/>
          <a:sy n="108" d="100"/>
        </p:scale>
        <p:origin x="125" y="62"/>
      </p:cViewPr>
      <p:guideLst>
        <p:guide orient="horz" pos="2209"/>
        <p:guide pos="3832"/>
        <p:guide pos="294"/>
        <p:guide pos="1927"/>
        <p:guide pos="1273"/>
        <p:guide orient="horz" pos="1638"/>
        <p:guide pos="2921"/>
        <p:guide pos="249"/>
        <p:guide pos="1390"/>
        <p:guide pos="91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11520"/>
    </p:cViewPr>
  </p:sorterViewPr>
  <p:notesViewPr>
    <p:cSldViewPr>
      <p:cViewPr varScale="1">
        <p:scale>
          <a:sx n="63" d="100"/>
          <a:sy n="63" d="100"/>
        </p:scale>
        <p:origin x="2319" y="8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gs" Target="tags/tag39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08CFF-4C8C-40CF-9D18-C08517E081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22BD76-D125-43E7-AE2B-A51FD54B33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2AE03-6EE8-41FD-8A37-86C6BC5E26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1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73844"/>
            <a:ext cx="7886700" cy="994172"/>
          </a:xfrm>
          <a:prstGeom prst="rect">
            <a:avLst/>
          </a:prstGeom>
        </p:spPr>
        <p:txBody>
          <a:bodyPr lIns="68567" tIns="34284" rIns="68567" bIns="34284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1" y="1369219"/>
            <a:ext cx="7886700" cy="3263504"/>
          </a:xfrm>
          <a:prstGeom prst="rect">
            <a:avLst/>
          </a:prstGeom>
        </p:spPr>
        <p:txBody>
          <a:bodyPr lIns="68567" tIns="34284" rIns="68567" bIns="34284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67" tIns="34284" rIns="68567" bIns="34284"/>
          <a:lstStyle/>
          <a:p>
            <a:fld id="{118164D3-251C-4537-A670-6D474A31E8D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1" y="4767263"/>
            <a:ext cx="3086100" cy="273844"/>
          </a:xfrm>
          <a:prstGeom prst="rect">
            <a:avLst/>
          </a:prstGeom>
        </p:spPr>
        <p:txBody>
          <a:bodyPr lIns="68567" tIns="34284" rIns="68567" bIns="34284"/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1" y="4767263"/>
            <a:ext cx="2057400" cy="273844"/>
          </a:xfrm>
          <a:prstGeom prst="rect">
            <a:avLst/>
          </a:prstGeom>
        </p:spPr>
        <p:txBody>
          <a:bodyPr lIns="68567" tIns="34284" rIns="68567" bIns="34284"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7576" y="88049"/>
            <a:ext cx="1275751" cy="507746"/>
          </a:xfrm>
          <a:prstGeom prst="rect">
            <a:avLst/>
          </a:prstGeom>
          <a:noFill/>
        </p:spPr>
        <p:txBody>
          <a:bodyPr wrap="square" lIns="91423" tIns="45711" rIns="91423" bIns="45711" rtlCol="0">
            <a:spAutoFit/>
          </a:bodyPr>
          <a:lstStyle/>
          <a:p>
            <a:r>
              <a:rPr lang="en-US" altLang="zh-CN" sz="2700" b="1" spc="-112" dirty="0">
                <a:solidFill>
                  <a:schemeClr val="accent1"/>
                </a:solidFill>
                <a:effectLst/>
                <a:latin typeface="Arial Black" panose="020B0A04020102020204" pitchFamily="34" charset="0"/>
                <a:ea typeface="微软雅黑" panose="020B0503020204020204" pitchFamily="34" charset="-122"/>
              </a:rPr>
              <a:t>LOGO</a:t>
            </a:r>
            <a:endParaRPr lang="zh-CN" altLang="en-US" sz="2700" b="1" spc="-112" dirty="0">
              <a:solidFill>
                <a:schemeClr val="accent1"/>
              </a:solidFill>
              <a:effectLst/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1171393" y="519997"/>
            <a:ext cx="7972607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  <a:prstGeom prst="rect">
            <a:avLst/>
          </a:prstGeom>
        </p:spPr>
        <p:txBody>
          <a:bodyPr lIns="91423" tIns="45711" rIns="91423" bIns="45711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0" y="4897988"/>
            <a:ext cx="2133600" cy="273844"/>
          </a:xfrm>
          <a:prstGeom prst="rect">
            <a:avLst/>
          </a:prstGeom>
        </p:spPr>
        <p:txBody>
          <a:bodyPr lIns="91423" tIns="45711" rIns="91423" bIns="45711"/>
          <a:lstStyle>
            <a:lvl1pPr>
              <a:defRPr sz="1100"/>
            </a:lvl1pPr>
          </a:lstStyle>
          <a:p>
            <a:fld id="{47D23957-A44B-4144-8C88-9D555A6A5496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076056" y="4800599"/>
            <a:ext cx="295671" cy="273844"/>
          </a:xfrm>
          <a:prstGeom prst="rect">
            <a:avLst/>
          </a:prstGeom>
        </p:spPr>
        <p:txBody>
          <a:bodyPr lIns="91423" tIns="45711" rIns="91423" bIns="45711"/>
          <a:lstStyle>
            <a:lvl1pPr>
              <a:defRPr sz="1200"/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34920" y="4857623"/>
            <a:ext cx="539080" cy="273844"/>
          </a:xfrm>
          <a:prstGeom prst="rect">
            <a:avLst/>
          </a:prstGeom>
        </p:spPr>
        <p:txBody>
          <a:bodyPr lIns="91423" tIns="45711" rIns="91423" bIns="45711"/>
          <a:lstStyle>
            <a:lvl1pPr>
              <a:defRPr sz="1200"/>
            </a:lvl1pPr>
          </a:lstStyle>
          <a:p>
            <a:fld id="{EB730883-2733-4EB0-9793-894FF9D5011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lIns="91423" tIns="45711" rIns="91423" bIns="45711"/>
          <a:lstStyle/>
          <a:p>
            <a:fld id="{3A435CFE-A63F-404B-9867-5212A4461DF7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1" y="4767263"/>
            <a:ext cx="2895600" cy="273844"/>
          </a:xfrm>
          <a:prstGeom prst="rect">
            <a:avLst/>
          </a:prstGeom>
        </p:spPr>
        <p:txBody>
          <a:bodyPr lIns="91423" tIns="45711" rIns="91423" bIns="45711"/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lIns="91423" tIns="45711" rIns="91423" bIns="45711"/>
          <a:lstStyle/>
          <a:p>
            <a:fld id="{EB730883-2733-4EB0-9793-894FF9D50112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  <a:prstGeom prst="rect">
            <a:avLst/>
          </a:prstGeom>
        </p:spPr>
        <p:txBody>
          <a:bodyPr lIns="91423" tIns="45711" rIns="91423" bIns="45711"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 lIns="91423" tIns="45711" rIns="91423" bIns="4571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  <a:prstGeom prst="rect">
            <a:avLst/>
          </a:prstGeom>
        </p:spPr>
        <p:txBody>
          <a:bodyPr lIns="91423" tIns="45711" rIns="91423" bIns="45711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165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765" indent="0">
              <a:buNone/>
              <a:defRPr sz="900"/>
            </a:lvl8pPr>
            <a:lvl9pPr marL="3656965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lIns="91423" tIns="45711" rIns="91423" bIns="45711"/>
          <a:lstStyle/>
          <a:p>
            <a:fld id="{2C92013D-B9BC-4F63-8C8C-C5D6E8210538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1" y="4767263"/>
            <a:ext cx="2895600" cy="273844"/>
          </a:xfrm>
          <a:prstGeom prst="rect">
            <a:avLst/>
          </a:prstGeom>
        </p:spPr>
        <p:txBody>
          <a:bodyPr lIns="91423" tIns="45711" rIns="91423" bIns="45711"/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lIns="91423" tIns="45711" rIns="91423" bIns="45711"/>
          <a:lstStyle/>
          <a:p>
            <a:fld id="{EB730883-2733-4EB0-9793-894FF9D501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lIns="91423" tIns="45711" rIns="91423" bIns="45711"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 lIns="91423" tIns="45711" rIns="91423" bIns="4571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165" indent="0">
              <a:buNone/>
              <a:defRPr sz="2000"/>
            </a:lvl5pPr>
            <a:lvl6pPr marL="2285365" indent="0">
              <a:buNone/>
              <a:defRPr sz="2000"/>
            </a:lvl6pPr>
            <a:lvl7pPr marL="2742565" indent="0">
              <a:buNone/>
              <a:defRPr sz="2000"/>
            </a:lvl7pPr>
            <a:lvl8pPr marL="3199765" indent="0">
              <a:buNone/>
              <a:defRPr sz="2000"/>
            </a:lvl8pPr>
            <a:lvl9pPr marL="3656965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</p:spPr>
        <p:txBody>
          <a:bodyPr lIns="91423" tIns="45711" rIns="91423" bIns="45711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165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765" indent="0">
              <a:buNone/>
              <a:defRPr sz="900"/>
            </a:lvl8pPr>
            <a:lvl9pPr marL="3656965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lIns="91423" tIns="45711" rIns="91423" bIns="45711"/>
          <a:lstStyle/>
          <a:p>
            <a:fld id="{C8A83A02-4EA6-47F0-B0B4-72F7556D081C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1" y="4767263"/>
            <a:ext cx="2895600" cy="273844"/>
          </a:xfrm>
          <a:prstGeom prst="rect">
            <a:avLst/>
          </a:prstGeom>
        </p:spPr>
        <p:txBody>
          <a:bodyPr lIns="91423" tIns="45711" rIns="91423" bIns="45711"/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lIns="91423" tIns="45711" rIns="91423" bIns="45711"/>
          <a:lstStyle/>
          <a:p>
            <a:fld id="{EB730883-2733-4EB0-9793-894FF9D501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  <a:prstGeom prst="rect">
            <a:avLst/>
          </a:prstGeom>
        </p:spPr>
        <p:txBody>
          <a:bodyPr lIns="91423" tIns="45711" rIns="91423" bIns="45711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1200152"/>
            <a:ext cx="8229600" cy="3394472"/>
          </a:xfrm>
          <a:prstGeom prst="rect">
            <a:avLst/>
          </a:prstGeom>
        </p:spPr>
        <p:txBody>
          <a:bodyPr vert="eaVert" lIns="91423" tIns="45711" rIns="91423" bIns="4571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lIns="91423" tIns="45711" rIns="91423" bIns="45711"/>
          <a:lstStyle/>
          <a:p>
            <a:fld id="{6091FE36-E682-4392-A257-D267BF484FE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767263"/>
            <a:ext cx="2895600" cy="273844"/>
          </a:xfrm>
          <a:prstGeom prst="rect">
            <a:avLst/>
          </a:prstGeom>
        </p:spPr>
        <p:txBody>
          <a:bodyPr lIns="91423" tIns="45711" rIns="91423" bIns="45711"/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lIns="91423" tIns="45711" rIns="91423" bIns="45711"/>
          <a:lstStyle/>
          <a:p>
            <a:fld id="{EB730883-2733-4EB0-9793-894FF9D50112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1" y="154781"/>
            <a:ext cx="2057400" cy="3290888"/>
          </a:xfrm>
          <a:prstGeom prst="rect">
            <a:avLst/>
          </a:prstGeom>
        </p:spPr>
        <p:txBody>
          <a:bodyPr vert="eaVert" lIns="91423" tIns="45711" rIns="91423" bIns="45711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 lIns="91423" tIns="45711" rIns="91423" bIns="4571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lIns="91423" tIns="45711" rIns="91423" bIns="45711"/>
          <a:lstStyle/>
          <a:p>
            <a:fld id="{DB207413-398D-45F6-B9E8-E425651FCC3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767263"/>
            <a:ext cx="2895600" cy="273844"/>
          </a:xfrm>
          <a:prstGeom prst="rect">
            <a:avLst/>
          </a:prstGeom>
        </p:spPr>
        <p:txBody>
          <a:bodyPr lIns="91423" tIns="45711" rIns="91423" bIns="45711"/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lIns="91423" tIns="45711" rIns="91423" bIns="45711"/>
          <a:lstStyle/>
          <a:p>
            <a:fld id="{EB730883-2733-4EB0-9793-894FF9D50112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F:\桌面文件\ppt底图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4280" y="2383"/>
            <a:ext cx="9228378" cy="514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-14521" y="0"/>
            <a:ext cx="9228619" cy="5143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30000">
                <a:schemeClr val="bg1">
                  <a:alpha val="0"/>
                </a:schemeClr>
              </a:gs>
              <a:gs pos="98000">
                <a:schemeClr val="tx1">
                  <a:alpha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0" tIns="34269" rIns="68540" bIns="34269"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4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4.png"/><Relationship Id="rId2" Type="http://schemas.openxmlformats.org/officeDocument/2006/relationships/tags" Target="../tags/tag2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image" Target="../media/image15.png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2.xml"/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tags" Target="../tags/tag29.xml"/><Relationship Id="rId4" Type="http://schemas.openxmlformats.org/officeDocument/2006/relationships/image" Target="../media/image16.png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image" Target="../media/image19.png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image" Target="../media/image16.png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2" Type="http://schemas.openxmlformats.org/officeDocument/2006/relationships/notesSlide" Target="../notesSlides/notesSlide13.x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20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1.png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38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3.png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image" Target="../media/image6.png"/><Relationship Id="rId7" Type="http://schemas.openxmlformats.org/officeDocument/2006/relationships/tags" Target="../tags/tag7.xml"/><Relationship Id="rId6" Type="http://schemas.openxmlformats.org/officeDocument/2006/relationships/image" Target="../media/image5.png"/><Relationship Id="rId5" Type="http://schemas.openxmlformats.org/officeDocument/2006/relationships/tags" Target="../tags/tag6.xml"/><Relationship Id="rId4" Type="http://schemas.openxmlformats.org/officeDocument/2006/relationships/image" Target="../media/image4.png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6" Type="http://schemas.openxmlformats.org/officeDocument/2006/relationships/notesSlide" Target="../notesSlides/notesSlide4.xml"/><Relationship Id="rId15" Type="http://schemas.openxmlformats.org/officeDocument/2006/relationships/slideLayout" Target="../slideLayouts/slideLayout3.xml"/><Relationship Id="rId14" Type="http://schemas.openxmlformats.org/officeDocument/2006/relationships/tags" Target="../tags/tag10.xml"/><Relationship Id="rId13" Type="http://schemas.openxmlformats.org/officeDocument/2006/relationships/image" Target="../media/image9.png"/><Relationship Id="rId12" Type="http://schemas.openxmlformats.org/officeDocument/2006/relationships/tags" Target="../tags/tag9.xml"/><Relationship Id="rId11" Type="http://schemas.openxmlformats.org/officeDocument/2006/relationships/image" Target="../media/image8.png"/><Relationship Id="rId10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1.png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2.png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3.png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2262095" y="3227906"/>
            <a:ext cx="4878108" cy="305435"/>
          </a:xfrm>
          <a:prstGeom prst="rect">
            <a:avLst/>
          </a:prstGeom>
          <a:noFill/>
        </p:spPr>
        <p:txBody>
          <a:bodyPr wrap="square" lIns="91389" tIns="45694" rIns="91389" bIns="45694" rtlCol="0">
            <a:spAutoFit/>
          </a:bodyPr>
          <a:lstStyle/>
          <a:p>
            <a:pPr algn="ctr"/>
            <a:r>
              <a:rPr lang="zh-CN" altLang="en-US" sz="1400" b="1" dirty="0">
                <a:latin typeface="黑体" panose="02010609060101010101" pitchFamily="49" charset="-122"/>
                <a:ea typeface="黑体" panose="02010609060101010101" pitchFamily="49" charset="-122"/>
              </a:rPr>
              <a:t>分享人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：沈文轩      </a:t>
            </a:r>
            <a:r>
              <a:rPr lang="zh-CN" altLang="en-US" sz="1400" b="1" dirty="0">
                <a:latin typeface="黑体" panose="02010609060101010101" pitchFamily="49" charset="-122"/>
                <a:ea typeface="黑体" panose="02010609060101010101" pitchFamily="49" charset="-122"/>
              </a:rPr>
              <a:t>时间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2024-10-29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1835696" y="2931790"/>
            <a:ext cx="59295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504" y="195486"/>
            <a:ext cx="1296144" cy="1298662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60738" y="2322067"/>
            <a:ext cx="7416824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地方志大模型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--RAG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交流</a:t>
            </a:r>
            <a:endParaRPr lang="zh-CN" alt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/>
        </p:nvCxnSpPr>
        <p:spPr>
          <a:xfrm>
            <a:off x="325039" y="695603"/>
            <a:ext cx="735451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6416" y="49419"/>
            <a:ext cx="697065" cy="641785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0883-2733-4EB0-9793-894FF9D50112}" type="slidenum">
              <a:rPr lang="zh-CN" altLang="en-US" smtClean="0"/>
            </a:fld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9E1DA-C0C9-428B-9B3D-246CCAB62F76}" type="datetime1">
              <a:rPr lang="zh-CN" altLang="en-US" smtClean="0"/>
            </a:fld>
            <a:endParaRPr lang="zh-CN" altLang="en-US"/>
          </a:p>
        </p:txBody>
      </p:sp>
      <p:sp>
        <p:nvSpPr>
          <p:cNvPr id="4" name="文本框 2"/>
          <p:cNvSpPr txBox="1"/>
          <p:nvPr>
            <p:custDataLst>
              <p:tags r:id="rId2"/>
            </p:custDataLst>
          </p:nvPr>
        </p:nvSpPr>
        <p:spPr>
          <a:xfrm>
            <a:off x="395605" y="195580"/>
            <a:ext cx="5783580" cy="713105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r>
              <a:rPr lang="en-US" altLang="zh-CN" sz="2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  </a:t>
            </a:r>
            <a:r>
              <a:rPr lang="en-US" sz="2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RAG</a:t>
            </a:r>
            <a:r>
              <a:rPr lang="zh-CN" altLang="en-US" sz="2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性能提升</a:t>
            </a:r>
            <a:r>
              <a:rPr lang="en-US" altLang="zh-CN" sz="2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-- </a:t>
            </a:r>
            <a:r>
              <a:rPr lang="zh-CN" altLang="en-US" sz="2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工程优化（</a:t>
            </a:r>
            <a:r>
              <a:rPr lang="en-US" altLang="zh-CN" sz="2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RAG routing</a:t>
            </a:r>
            <a:r>
              <a:rPr lang="zh-CN" altLang="en-US" sz="2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sz="21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1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3"/>
          <a:stretch>
            <a:fillRect/>
          </a:stretch>
        </p:blipFill>
        <p:spPr>
          <a:xfrm>
            <a:off x="4139565" y="913130"/>
            <a:ext cx="4675505" cy="37268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467360" y="987425"/>
            <a:ext cx="3048000" cy="3869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优化点：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1. </a:t>
            </a:r>
            <a:r>
              <a:rPr lang="zh-CN" altLang="en-US"/>
              <a:t>是否需要</a:t>
            </a:r>
            <a:r>
              <a:rPr lang="en-US" altLang="zh-CN"/>
              <a:t>RAG</a:t>
            </a:r>
            <a:r>
              <a:rPr lang="zh-CN" altLang="en-US"/>
              <a:t>？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根据先验知识路由到指定文档块？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可能解决方案：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由一轮</a:t>
            </a:r>
            <a:r>
              <a:rPr lang="en-US" altLang="zh-CN"/>
              <a:t>LLM</a:t>
            </a:r>
            <a:r>
              <a:rPr lang="zh-CN" altLang="en-US"/>
              <a:t>推理决定分流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用</a:t>
            </a:r>
            <a:r>
              <a:rPr lang="en-US" altLang="zh-CN"/>
              <a:t>emb</a:t>
            </a:r>
            <a:r>
              <a:rPr lang="zh-CN" altLang="en-US"/>
              <a:t>粗筛（分类器）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   +</a:t>
            </a:r>
            <a:r>
              <a:rPr lang="zh-CN" altLang="en-US"/>
              <a:t>精筛（</a:t>
            </a:r>
            <a:r>
              <a:rPr lang="en-US" altLang="zh-CN"/>
              <a:t>emb</a:t>
            </a:r>
            <a:r>
              <a:rPr lang="zh-CN" altLang="en-US"/>
              <a:t>相似度）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关键词召回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/>
        </p:nvCxnSpPr>
        <p:spPr>
          <a:xfrm>
            <a:off x="325039" y="695603"/>
            <a:ext cx="735451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6416" y="49419"/>
            <a:ext cx="697065" cy="641785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0883-2733-4EB0-9793-894FF9D50112}" type="slidenum">
              <a:rPr lang="zh-CN" altLang="en-US" smtClean="0"/>
            </a:fld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9E1DA-C0C9-428B-9B3D-246CCAB62F76}" type="datetime1">
              <a:rPr lang="zh-CN" altLang="en-US" smtClean="0"/>
            </a:fld>
            <a:endParaRPr lang="zh-CN" altLang="en-US"/>
          </a:p>
        </p:txBody>
      </p:sp>
      <p:sp>
        <p:nvSpPr>
          <p:cNvPr id="4" name="文本框 2"/>
          <p:cNvSpPr txBox="1"/>
          <p:nvPr>
            <p:custDataLst>
              <p:tags r:id="rId2"/>
            </p:custDataLst>
          </p:nvPr>
        </p:nvSpPr>
        <p:spPr>
          <a:xfrm>
            <a:off x="395605" y="195580"/>
            <a:ext cx="6200140" cy="713105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r>
              <a:rPr lang="en-US" altLang="zh-CN" sz="2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  </a:t>
            </a:r>
            <a:r>
              <a:rPr lang="en-US" sz="2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RAG</a:t>
            </a:r>
            <a:r>
              <a:rPr lang="zh-CN" altLang="en-US" sz="2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性能提升</a:t>
            </a:r>
            <a:r>
              <a:rPr lang="en-US" altLang="zh-CN" sz="2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-- </a:t>
            </a:r>
            <a:r>
              <a:rPr lang="zh-CN" altLang="en-US" sz="2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工程优化（</a:t>
            </a:r>
            <a:r>
              <a:rPr lang="en-US" altLang="zh-CN" sz="2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RAG fusion</a:t>
            </a:r>
            <a:r>
              <a:rPr lang="zh-CN" altLang="en-US" sz="2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sz="21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1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1" name="图片 100"/>
          <p:cNvPicPr/>
          <p:nvPr>
            <p:custDataLst>
              <p:tags r:id="rId3"/>
            </p:custDataLst>
          </p:nvPr>
        </p:nvPicPr>
        <p:blipFill>
          <a:blip r:embed="rId4"/>
          <a:srcRect r="-275" b="5884"/>
          <a:stretch>
            <a:fillRect/>
          </a:stretch>
        </p:blipFill>
        <p:spPr>
          <a:xfrm>
            <a:off x="395605" y="1560830"/>
            <a:ext cx="8103870" cy="2447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2555240" y="4081145"/>
            <a:ext cx="7048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问题重写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3779520" y="4081145"/>
            <a:ext cx="7048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并行召回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5003800" y="4081145"/>
            <a:ext cx="7048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整体重排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5120" y="944245"/>
            <a:ext cx="4679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针对用户问题描述模糊的一种解决手段：</a:t>
            </a:r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/>
        </p:nvCxnSpPr>
        <p:spPr>
          <a:xfrm>
            <a:off x="325039" y="695603"/>
            <a:ext cx="735451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6416" y="49419"/>
            <a:ext cx="697065" cy="641785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0883-2733-4EB0-9793-894FF9D50112}" type="slidenum">
              <a:rPr lang="zh-CN" altLang="en-US" smtClean="0"/>
            </a:fld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9E1DA-C0C9-428B-9B3D-246CCAB62F76}" type="datetime1">
              <a:rPr lang="zh-CN" altLang="en-US" smtClean="0"/>
            </a:fld>
            <a:endParaRPr lang="zh-CN" altLang="en-US"/>
          </a:p>
        </p:txBody>
      </p:sp>
      <p:sp>
        <p:nvSpPr>
          <p:cNvPr id="4" name="文本框 2"/>
          <p:cNvSpPr txBox="1"/>
          <p:nvPr>
            <p:custDataLst>
              <p:tags r:id="rId2"/>
            </p:custDataLst>
          </p:nvPr>
        </p:nvSpPr>
        <p:spPr>
          <a:xfrm>
            <a:off x="395605" y="195580"/>
            <a:ext cx="6264910" cy="713105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r>
              <a:rPr lang="en-US" altLang="zh-CN" sz="2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  </a:t>
            </a:r>
            <a:r>
              <a:rPr lang="zh-CN" altLang="en-US" sz="2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不触碰</a:t>
            </a:r>
            <a:r>
              <a:rPr lang="en-US" altLang="zh-CN" sz="2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LLM</a:t>
            </a:r>
            <a:r>
              <a:rPr lang="zh-CN" altLang="en-US" sz="2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en-US" altLang="zh-CN" sz="2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emb model</a:t>
            </a:r>
            <a:r>
              <a:rPr lang="zh-CN" altLang="en-US" sz="2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微调</a:t>
            </a:r>
            <a:r>
              <a:rPr lang="zh-CN" altLang="en-US" sz="2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</a:t>
            </a:r>
            <a:endParaRPr lang="zh-CN" altLang="en-US" sz="21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1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171440" y="771525"/>
            <a:ext cx="3145155" cy="39389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55650" y="2643505"/>
            <a:ext cx="3797935" cy="10541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683260" y="1203325"/>
                <a:ext cx="3936365" cy="1242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召回精度：</a:t>
                </a:r>
                <a:endParaRPr lang="zh-CN" altLang="en-US" b="1">
                  <a:solidFill>
                    <a:srgbClr val="FF000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/>
                  <a:t>: query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和</a:t>
                </a:r>
                <a:r>
                  <a:rPr lang="en-US" altLang="zh-CN"/>
                  <a:t> corpus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的关联程度</a:t>
                </a:r>
                <a:endParaRPr lang="zh-CN" altLang="en-US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𝑞𝑒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𝑐𝑒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&gt;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60" y="1203325"/>
                <a:ext cx="3936365" cy="124269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6228080" y="3651885"/>
            <a:ext cx="935990" cy="36004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/>
        </p:nvCxnSpPr>
        <p:spPr>
          <a:xfrm>
            <a:off x="325039" y="695603"/>
            <a:ext cx="735451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6416" y="49419"/>
            <a:ext cx="697065" cy="641785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0883-2733-4EB0-9793-894FF9D50112}" type="slidenum">
              <a:rPr lang="zh-CN" altLang="en-US" smtClean="0"/>
            </a:fld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9E1DA-C0C9-428B-9B3D-246CCAB62F76}" type="datetime1">
              <a:rPr lang="zh-CN" altLang="en-US" smtClean="0"/>
            </a:fld>
            <a:endParaRPr lang="zh-CN" altLang="en-US"/>
          </a:p>
        </p:txBody>
      </p:sp>
      <p:sp>
        <p:nvSpPr>
          <p:cNvPr id="4" name="文本框 2"/>
          <p:cNvSpPr txBox="1"/>
          <p:nvPr>
            <p:custDataLst>
              <p:tags r:id="rId2"/>
            </p:custDataLst>
          </p:nvPr>
        </p:nvSpPr>
        <p:spPr>
          <a:xfrm>
            <a:off x="395605" y="195580"/>
            <a:ext cx="6264910" cy="713105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r>
              <a:rPr lang="en-US" altLang="zh-CN" sz="2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  </a:t>
            </a:r>
            <a:r>
              <a:rPr lang="zh-CN" altLang="en-US" sz="2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不触碰</a:t>
            </a:r>
            <a:r>
              <a:rPr lang="en-US" altLang="zh-CN" sz="2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LLM</a:t>
            </a:r>
            <a:r>
              <a:rPr lang="zh-CN" altLang="en-US" sz="2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en-US" altLang="zh-CN" sz="2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emb model</a:t>
            </a:r>
            <a:r>
              <a:rPr lang="zh-CN" altLang="en-US" sz="2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微调方法</a:t>
            </a:r>
            <a:endParaRPr lang="zh-CN" altLang="en-US" sz="21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1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171440" y="771525"/>
            <a:ext cx="3145155" cy="393890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96240" y="908685"/>
            <a:ext cx="39363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Cambria Math" panose="02040503050406030204" charset="0"/>
                <a:cs typeface="Cambria Math" panose="02040503050406030204" charset="0"/>
              </a:rPr>
              <a:t>两个正则损失：</a:t>
            </a:r>
            <a:endParaRPr lang="zh-CN" altLang="en-US">
              <a:latin typeface="Cambria Math" panose="02040503050406030204" charset="0"/>
              <a:cs typeface="Cambria Math" panose="02040503050406030204" charset="0"/>
            </a:endParaRPr>
          </a:p>
          <a:p>
            <a:endParaRPr lang="en-US" altLang="zh-CN" i="1">
              <a:latin typeface="Cambria Math" panose="02040503050406030204" charset="0"/>
              <a:cs typeface="Cambria Math" panose="02040503050406030204" charset="0"/>
            </a:endParaRPr>
          </a:p>
          <a:p>
            <a:r>
              <a:rPr lang="zh-CN" altLang="en-US" b="1">
                <a:solidFill>
                  <a:schemeClr val="accent1"/>
                </a:solidFill>
              </a:rPr>
              <a:t>正则</a:t>
            </a:r>
            <a:r>
              <a:rPr lang="en-US" altLang="zh-CN" b="1">
                <a:solidFill>
                  <a:schemeClr val="accent1"/>
                </a:solidFill>
              </a:rPr>
              <a:t>1</a:t>
            </a:r>
            <a:r>
              <a:rPr lang="zh-CN" altLang="en-US" b="1">
                <a:solidFill>
                  <a:schemeClr val="accent1"/>
                </a:solidFill>
              </a:rPr>
              <a:t>：减少</a:t>
            </a:r>
            <a:r>
              <a:rPr lang="zh-CN" b="1">
                <a:solidFill>
                  <a:schemeClr val="accent1"/>
                </a:solidFill>
              </a:rPr>
              <a:t>原本功能的损失</a:t>
            </a:r>
            <a:endParaRPr lang="zh-CN" b="1">
              <a:solidFill>
                <a:schemeClr val="accent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10480" y="2473325"/>
            <a:ext cx="446405" cy="829310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7870190" y="2473325"/>
            <a:ext cx="446405" cy="829310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7233285" y="4100830"/>
            <a:ext cx="865505" cy="430530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83260" y="1923415"/>
            <a:ext cx="3954780" cy="678180"/>
          </a:xfrm>
          <a:prstGeom prst="rect">
            <a:avLst/>
          </a:prstGeom>
        </p:spPr>
      </p:pic>
      <p:sp>
        <p:nvSpPr>
          <p:cNvPr id="12" name="文本框 11"/>
          <p:cNvSpPr txBox="1"/>
          <p:nvPr>
            <p:custDataLst>
              <p:tags r:id="rId9"/>
            </p:custDataLst>
          </p:nvPr>
        </p:nvSpPr>
        <p:spPr>
          <a:xfrm>
            <a:off x="396240" y="2601595"/>
            <a:ext cx="4775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i="1">
              <a:latin typeface="Cambria Math" panose="02040503050406030204" charset="0"/>
              <a:cs typeface="Cambria Math" panose="02040503050406030204" charset="0"/>
            </a:endParaRPr>
          </a:p>
          <a:p>
            <a:r>
              <a:rPr lang="zh-CN" altLang="en-US" b="1">
                <a:solidFill>
                  <a:srgbClr val="00B050"/>
                </a:solidFill>
              </a:rPr>
              <a:t>正则</a:t>
            </a:r>
            <a:r>
              <a:rPr lang="en-US" altLang="zh-CN" b="1">
                <a:solidFill>
                  <a:srgbClr val="00B050"/>
                </a:solidFill>
              </a:rPr>
              <a:t>2</a:t>
            </a:r>
            <a:r>
              <a:rPr lang="zh-CN" altLang="en-US" b="1">
                <a:solidFill>
                  <a:srgbClr val="00B050"/>
                </a:solidFill>
              </a:rPr>
              <a:t>：保证</a:t>
            </a:r>
            <a:r>
              <a:rPr lang="en-US" altLang="zh-CN" b="1">
                <a:solidFill>
                  <a:srgbClr val="00B050"/>
                </a:solidFill>
              </a:rPr>
              <a:t>corpus emb</a:t>
            </a:r>
            <a:r>
              <a:rPr lang="zh-CN" altLang="en-US" b="1">
                <a:solidFill>
                  <a:srgbClr val="00B050"/>
                </a:solidFill>
              </a:rPr>
              <a:t>和</a:t>
            </a:r>
            <a:r>
              <a:rPr lang="en-US" altLang="zh-CN" b="1">
                <a:solidFill>
                  <a:srgbClr val="00B050"/>
                </a:solidFill>
              </a:rPr>
              <a:t>query emb</a:t>
            </a:r>
            <a:r>
              <a:rPr lang="zh-CN" altLang="en-US" b="1">
                <a:solidFill>
                  <a:srgbClr val="00B050"/>
                </a:solidFill>
              </a:rPr>
              <a:t>的互信息</a:t>
            </a:r>
            <a:endParaRPr lang="zh-CN" altLang="en-US" b="1">
              <a:solidFill>
                <a:srgbClr val="00B05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3260" y="3507740"/>
            <a:ext cx="3663315" cy="66167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/>
        </p:nvCxnSpPr>
        <p:spPr>
          <a:xfrm>
            <a:off x="325039" y="695603"/>
            <a:ext cx="735451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6416" y="49419"/>
            <a:ext cx="697065" cy="641785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0883-2733-4EB0-9793-894FF9D50112}" type="slidenum">
              <a:rPr lang="zh-CN" altLang="en-US" smtClean="0"/>
            </a:fld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9E1DA-C0C9-428B-9B3D-246CCAB62F76}" type="datetime1">
              <a:rPr lang="zh-CN" altLang="en-US" smtClean="0"/>
            </a:fld>
            <a:endParaRPr lang="zh-CN" altLang="en-US"/>
          </a:p>
        </p:txBody>
      </p:sp>
      <p:sp>
        <p:nvSpPr>
          <p:cNvPr id="4" name="文本框 2"/>
          <p:cNvSpPr txBox="1"/>
          <p:nvPr>
            <p:custDataLst>
              <p:tags r:id="rId2"/>
            </p:custDataLst>
          </p:nvPr>
        </p:nvSpPr>
        <p:spPr>
          <a:xfrm>
            <a:off x="395605" y="195580"/>
            <a:ext cx="6264910" cy="713105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r>
              <a:rPr lang="en-US" altLang="zh-CN" sz="2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  </a:t>
            </a:r>
            <a:r>
              <a:rPr lang="zh-CN" altLang="en-US" sz="2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不触碰</a:t>
            </a:r>
            <a:r>
              <a:rPr lang="en-US" altLang="zh-CN" sz="2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LLM</a:t>
            </a:r>
            <a:r>
              <a:rPr lang="zh-CN" altLang="en-US" sz="2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en-US" altLang="zh-CN" sz="2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emb model</a:t>
            </a:r>
            <a:r>
              <a:rPr lang="zh-CN" altLang="en-US" sz="2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微调方法</a:t>
            </a:r>
            <a:endParaRPr lang="zh-CN" altLang="en-US" sz="21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1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08025" y="1464945"/>
            <a:ext cx="7728585" cy="266319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/>
        </p:nvCxnSpPr>
        <p:spPr>
          <a:xfrm>
            <a:off x="325039" y="695603"/>
            <a:ext cx="735451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6416" y="49419"/>
            <a:ext cx="697065" cy="641785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0883-2733-4EB0-9793-894FF9D50112}" type="slidenum">
              <a:rPr lang="zh-CN" altLang="en-US" smtClean="0"/>
            </a:fld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9E1DA-C0C9-428B-9B3D-246CCAB62F76}" type="datetime1">
              <a:rPr lang="zh-CN" altLang="en-US" smtClean="0"/>
            </a:fld>
            <a:endParaRPr lang="zh-CN" altLang="en-US"/>
          </a:p>
        </p:txBody>
      </p:sp>
      <p:sp>
        <p:nvSpPr>
          <p:cNvPr id="4" name="文本框 2"/>
          <p:cNvSpPr txBox="1"/>
          <p:nvPr>
            <p:custDataLst>
              <p:tags r:id="rId2"/>
            </p:custDataLst>
          </p:nvPr>
        </p:nvSpPr>
        <p:spPr>
          <a:xfrm>
            <a:off x="395605" y="195580"/>
            <a:ext cx="6264910" cy="713105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r>
              <a:rPr lang="en-US" altLang="zh-CN" sz="2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  ToDo</a:t>
            </a:r>
            <a:endParaRPr lang="zh-CN" altLang="en-US" sz="21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1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1975" y="995045"/>
            <a:ext cx="7754620" cy="35090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1.  </a:t>
            </a:r>
            <a:r>
              <a:rPr lang="zh-CN" altLang="en-US"/>
              <a:t>重新构建</a:t>
            </a:r>
            <a:r>
              <a:rPr lang="en-US" altLang="zh-CN"/>
              <a:t>RAG</a:t>
            </a:r>
            <a:r>
              <a:rPr lang="zh-CN" altLang="en-US"/>
              <a:t>测试集（只考察</a:t>
            </a:r>
            <a:r>
              <a:rPr lang="en-US" altLang="zh-CN"/>
              <a:t>RAG</a:t>
            </a:r>
            <a:r>
              <a:rPr lang="zh-CN" altLang="en-US"/>
              <a:t>）：</a:t>
            </a:r>
            <a:endParaRPr lang="zh-CN" altLang="en-US"/>
          </a:p>
          <a:p>
            <a:r>
              <a:rPr lang="en-US" altLang="zh-CN"/>
              <a:t>     1.1  RAG</a:t>
            </a:r>
            <a:r>
              <a:rPr lang="zh-CN" altLang="en-US"/>
              <a:t>基础召回能力（信息完全匹配，完形填空式，</a:t>
            </a:r>
            <a:r>
              <a:rPr lang="en-US" altLang="zh-CN"/>
              <a:t>HR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     1.2  RAG multi-hop</a:t>
            </a:r>
            <a:r>
              <a:rPr lang="zh-CN" altLang="en-US"/>
              <a:t>召回能力（多关键词</a:t>
            </a:r>
            <a:r>
              <a:rPr lang="en-US" altLang="zh-CN"/>
              <a:t>/</a:t>
            </a:r>
            <a:r>
              <a:rPr lang="zh-CN" altLang="en-US"/>
              <a:t>需要推理的题目，</a:t>
            </a:r>
            <a:r>
              <a:rPr lang="en-US" altLang="zh-CN"/>
              <a:t>F1 / HR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     1.3  </a:t>
            </a:r>
            <a:r>
              <a:rPr lang="zh-CN" altLang="en-US"/>
              <a:t>模糊描述的匹配能力（不提及关键词仅描述</a:t>
            </a:r>
            <a:r>
              <a:rPr lang="en-US" altLang="zh-CN"/>
              <a:t>/</a:t>
            </a:r>
            <a:r>
              <a:rPr lang="zh-CN" altLang="en-US"/>
              <a:t>时间尺度不匹配，</a:t>
            </a:r>
            <a:r>
              <a:rPr lang="en-US" altLang="zh-CN"/>
              <a:t>HR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     1.4  </a:t>
            </a:r>
            <a:r>
              <a:rPr lang="zh-CN" altLang="en-US"/>
              <a:t>总结能力（需要分点回答</a:t>
            </a:r>
            <a:r>
              <a:rPr lang="en-US" altLang="zh-CN"/>
              <a:t>/</a:t>
            </a:r>
            <a:r>
              <a:rPr lang="zh-CN" altLang="en-US"/>
              <a:t>提炼文档的问题，</a:t>
            </a:r>
            <a:r>
              <a:rPr lang="en-US" altLang="zh-CN"/>
              <a:t>HR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  </a:t>
            </a:r>
            <a:r>
              <a:rPr lang="zh-CN" altLang="en-US"/>
              <a:t>得到测试结果后针对性优化</a:t>
            </a:r>
            <a:r>
              <a:rPr lang="en-US" altLang="zh-CN"/>
              <a:t>RAG</a:t>
            </a:r>
            <a:r>
              <a:rPr lang="zh-CN" altLang="en-US"/>
              <a:t>模块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  </a:t>
            </a:r>
            <a:r>
              <a:rPr lang="zh-CN" altLang="en-US"/>
              <a:t>后续的工作：</a:t>
            </a:r>
            <a:r>
              <a:rPr lang="en-US" altLang="zh-CN"/>
              <a:t>RAG</a:t>
            </a:r>
            <a:r>
              <a:rPr lang="zh-CN" altLang="en-US"/>
              <a:t>链路的问题（多轮交互适配），</a:t>
            </a:r>
            <a:r>
              <a:rPr lang="en-US" altLang="zh-CN"/>
              <a:t>LLM</a:t>
            </a:r>
            <a:r>
              <a:rPr lang="zh-CN" altLang="en-US"/>
              <a:t>重新训练，整体测试，推理时间优化，交互界面美化</a:t>
            </a:r>
            <a:r>
              <a:rPr lang="en-US" altLang="zh-CN"/>
              <a:t> ……</a:t>
            </a:r>
            <a:endParaRPr lang="en-US" altLang="zh-CN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099270" y="1635647"/>
            <a:ext cx="257112" cy="5042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099270" y="1635647"/>
            <a:ext cx="1971191" cy="247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 rot="5400000">
            <a:off x="5023182" y="2597221"/>
            <a:ext cx="2170282" cy="247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 flipV="1">
            <a:off x="4099270" y="3301684"/>
            <a:ext cx="257112" cy="3428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 flipV="1">
            <a:off x="4099270" y="3558796"/>
            <a:ext cx="1971191" cy="247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678408" y="2830553"/>
            <a:ext cx="15959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defTabSz="68580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r"/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39752" y="2264725"/>
            <a:ext cx="3529364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defPPr>
              <a:defRPr lang="zh-CN"/>
            </a:defPPr>
            <a:lvl1pPr defTabSz="68580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r"/>
            <a:r>
              <a:rPr lang="en-US" altLang="zh-CN" sz="4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4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708" y="179600"/>
            <a:ext cx="1296144" cy="1298662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15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50"/>
                            </p:stCondLst>
                            <p:childTnLst>
                              <p:par>
                                <p:cTn id="3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9795" y="554990"/>
            <a:ext cx="6950075" cy="2738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solidFill>
                  <a:schemeClr val="accent1"/>
                </a:solidFill>
              </a:rPr>
              <a:t>目录</a:t>
            </a:r>
            <a:endParaRPr lang="en-US" altLang="zh-CN" sz="2400"/>
          </a:p>
          <a:p>
            <a:endParaRPr lang="en-US" altLang="zh-CN" sz="2400"/>
          </a:p>
          <a:p>
            <a:endParaRPr lang="en-US" altLang="zh-CN" sz="2000"/>
          </a:p>
          <a:p>
            <a:r>
              <a:rPr lang="en-US" altLang="zh-CN" sz="2000"/>
              <a:t>        1. RAG</a:t>
            </a:r>
            <a:r>
              <a:rPr lang="zh-CN" altLang="en-US" sz="2000"/>
              <a:t>性能提升</a:t>
            </a:r>
            <a:r>
              <a:rPr lang="en-US" altLang="zh-CN" sz="2000"/>
              <a:t>  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        2. </a:t>
            </a:r>
            <a:r>
              <a:rPr lang="zh-CN" altLang="en-US" sz="2000"/>
              <a:t>微调方法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        3. </a:t>
            </a:r>
            <a:r>
              <a:rPr lang="en-US" sz="2000"/>
              <a:t>Todo</a:t>
            </a:r>
            <a:r>
              <a:rPr lang="zh-CN" altLang="en-US" sz="2000"/>
              <a:t>？</a:t>
            </a:r>
            <a:endParaRPr lang="zh-CN" altLang="en-US" sz="2000"/>
          </a:p>
        </p:txBody>
      </p:sp>
      <p:cxnSp>
        <p:nvCxnSpPr>
          <p:cNvPr id="3" name="直接连接符 2"/>
          <p:cNvCxnSpPr/>
          <p:nvPr>
            <p:custDataLst>
              <p:tags r:id="rId1"/>
            </p:custDataLst>
          </p:nvPr>
        </p:nvCxnSpPr>
        <p:spPr>
          <a:xfrm>
            <a:off x="1409611" y="1203320"/>
            <a:ext cx="59295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/>
        </p:nvCxnSpPr>
        <p:spPr>
          <a:xfrm>
            <a:off x="325039" y="695603"/>
            <a:ext cx="735451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6416" y="49419"/>
            <a:ext cx="697065" cy="641785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0883-2733-4EB0-9793-894FF9D50112}" type="slidenum">
              <a:rPr lang="zh-CN" altLang="en-US" smtClean="0"/>
            </a:fld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9E1DA-C0C9-428B-9B3D-246CCAB62F76}" type="datetime1">
              <a:rPr lang="zh-CN" altLang="en-US" smtClean="0"/>
            </a:fld>
            <a:endParaRPr lang="zh-CN" altLang="en-US"/>
          </a:p>
        </p:txBody>
      </p:sp>
      <p:sp>
        <p:nvSpPr>
          <p:cNvPr id="4" name="文本框 2"/>
          <p:cNvSpPr txBox="1"/>
          <p:nvPr>
            <p:custDataLst>
              <p:tags r:id="rId2"/>
            </p:custDataLst>
          </p:nvPr>
        </p:nvSpPr>
        <p:spPr>
          <a:xfrm>
            <a:off x="395605" y="195580"/>
            <a:ext cx="7446645" cy="713105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r>
              <a:rPr lang="en-US" altLang="zh-CN" sz="2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  </a:t>
            </a:r>
            <a:r>
              <a:rPr lang="en-US" sz="2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RAG</a:t>
            </a:r>
            <a:r>
              <a:rPr lang="zh-CN" altLang="en-US" sz="2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性能提升</a:t>
            </a:r>
            <a:r>
              <a:rPr lang="en-US" altLang="zh-CN" sz="2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-- </a:t>
            </a:r>
            <a:r>
              <a:rPr lang="zh-CN" altLang="en-US" sz="2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提升</a:t>
            </a:r>
            <a:r>
              <a:rPr lang="en-US" altLang="zh-CN" sz="2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emb</a:t>
            </a:r>
            <a:r>
              <a:rPr lang="zh-CN" altLang="en-US" sz="2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质量（</a:t>
            </a:r>
            <a:r>
              <a:rPr lang="en-US" altLang="zh-CN" sz="2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BGE Landmark Emb</a:t>
            </a:r>
            <a:r>
              <a:rPr lang="zh-CN" altLang="en-US" sz="2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sz="21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1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891915" y="1131570"/>
            <a:ext cx="4742815" cy="35140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5605" y="987425"/>
            <a:ext cx="334962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解决问题：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sentence emb</a:t>
            </a:r>
            <a:r>
              <a:rPr lang="zh-CN" altLang="en-US"/>
              <a:t>将文档切分后生成仅有本地语义的</a:t>
            </a:r>
            <a:r>
              <a:rPr lang="en-US" altLang="zh-CN"/>
              <a:t>emb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意义匹配的文段不一定本地语义匹配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在文段中生成</a:t>
            </a:r>
            <a:r>
              <a:rPr lang="en-US" altLang="zh-CN"/>
              <a:t>emb</a:t>
            </a:r>
            <a:r>
              <a:rPr lang="zh-CN" altLang="en-US"/>
              <a:t>更有可能捕捉到文段的意义</a:t>
            </a:r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/>
        </p:nvCxnSpPr>
        <p:spPr>
          <a:xfrm>
            <a:off x="325039" y="695603"/>
            <a:ext cx="735451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6416" y="49419"/>
            <a:ext cx="697065" cy="641785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0883-2733-4EB0-9793-894FF9D50112}" type="slidenum">
              <a:rPr lang="zh-CN" altLang="en-US" smtClean="0"/>
            </a:fld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9E1DA-C0C9-428B-9B3D-246CCAB62F76}" type="datetime1">
              <a:rPr lang="zh-CN" altLang="en-US" smtClean="0"/>
            </a:fld>
            <a:endParaRPr lang="zh-CN" altLang="en-US"/>
          </a:p>
        </p:txBody>
      </p:sp>
      <p:sp>
        <p:nvSpPr>
          <p:cNvPr id="4" name="文本框 2"/>
          <p:cNvSpPr txBox="1"/>
          <p:nvPr>
            <p:custDataLst>
              <p:tags r:id="rId2"/>
            </p:custDataLst>
          </p:nvPr>
        </p:nvSpPr>
        <p:spPr>
          <a:xfrm>
            <a:off x="395605" y="195580"/>
            <a:ext cx="6344920" cy="713105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r>
              <a:rPr lang="en-US" altLang="zh-CN" sz="2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  </a:t>
            </a:r>
            <a:r>
              <a:rPr lang="en-US" sz="2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RAG</a:t>
            </a:r>
            <a:r>
              <a:rPr lang="zh-CN" altLang="en-US" sz="2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性能提升</a:t>
            </a:r>
            <a:r>
              <a:rPr lang="en-US" altLang="zh-CN" sz="2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-- BGE Landmark Emb</a:t>
            </a:r>
            <a:endParaRPr lang="en-US" sz="21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1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5605" y="987425"/>
            <a:ext cx="33496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方法：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使用滑动窗口生成句编码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859655" y="699135"/>
            <a:ext cx="3644265" cy="19030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39115" y="2067560"/>
            <a:ext cx="3191510" cy="3111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51460" y="3651885"/>
            <a:ext cx="3540760" cy="65341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219700" y="3363595"/>
            <a:ext cx="3596005" cy="655955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3880485" y="3795395"/>
            <a:ext cx="1320165" cy="361315"/>
          </a:xfrm>
          <a:prstGeom prst="rightArrow">
            <a:avLst>
              <a:gd name="adj1" fmla="val 33216"/>
              <a:gd name="adj2" fmla="val 4735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467360" y="2859405"/>
                <a:ext cx="3382010" cy="645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假设文档的有效部分是相连的</a:t>
                </a:r>
                <a:endParaRPr lang="zh-CN" altLang="en-US"/>
              </a:p>
              <a:p>
                <a:r>
                  <a:rPr lang="zh-CN" altLang="en-US"/>
                  <a:t>有效句下标为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z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m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) ~ 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z</m:t>
                    </m:r>
                  </m:oMath>
                </a14:m>
                <a:endParaRPr lang="en-US" altLang="zh-CN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60" y="2859405"/>
                <a:ext cx="3382010" cy="64516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228080" y="4083685"/>
            <a:ext cx="1771650" cy="285115"/>
          </a:xfrm>
          <a:prstGeom prst="rect">
            <a:avLst/>
          </a:prstGeom>
        </p:spPr>
      </p:pic>
      <p:sp>
        <p:nvSpPr>
          <p:cNvPr id="16" name="文本框 15"/>
          <p:cNvSpPr txBox="1"/>
          <p:nvPr>
            <p:custDataLst>
              <p:tags r:id="rId14"/>
            </p:custDataLst>
          </p:nvPr>
        </p:nvSpPr>
        <p:spPr>
          <a:xfrm>
            <a:off x="6012180" y="2931795"/>
            <a:ext cx="2288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对截断位置的重视</a:t>
            </a:r>
            <a:endParaRPr lang="en-US" altLang="zh-CN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/>
        </p:nvCxnSpPr>
        <p:spPr>
          <a:xfrm>
            <a:off x="325039" y="695603"/>
            <a:ext cx="735451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6416" y="49419"/>
            <a:ext cx="697065" cy="641785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0883-2733-4EB0-9793-894FF9D50112}" type="slidenum">
              <a:rPr lang="zh-CN" altLang="en-US" smtClean="0"/>
            </a:fld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9E1DA-C0C9-428B-9B3D-246CCAB62F76}" type="datetime1">
              <a:rPr lang="zh-CN" altLang="en-US" smtClean="0"/>
            </a:fld>
            <a:endParaRPr lang="zh-CN" altLang="en-US"/>
          </a:p>
        </p:txBody>
      </p:sp>
      <p:sp>
        <p:nvSpPr>
          <p:cNvPr id="4" name="文本框 2"/>
          <p:cNvSpPr txBox="1"/>
          <p:nvPr>
            <p:custDataLst>
              <p:tags r:id="rId2"/>
            </p:custDataLst>
          </p:nvPr>
        </p:nvSpPr>
        <p:spPr>
          <a:xfrm>
            <a:off x="395605" y="195580"/>
            <a:ext cx="6344920" cy="713105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r>
              <a:rPr lang="en-US" altLang="zh-CN" sz="2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  </a:t>
            </a:r>
            <a:r>
              <a:rPr lang="en-US" sz="2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RAG</a:t>
            </a:r>
            <a:r>
              <a:rPr lang="zh-CN" altLang="en-US" sz="2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性能提升</a:t>
            </a:r>
            <a:r>
              <a:rPr lang="en-US" altLang="zh-CN" sz="2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-- BGE Landmark Emb</a:t>
            </a:r>
            <a:endParaRPr lang="en-US" sz="21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1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395605" y="987425"/>
            <a:ext cx="8124825" cy="36360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训练：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&lt;1&gt;  </a:t>
            </a:r>
            <a:r>
              <a:rPr lang="zh-CN" altLang="en-US"/>
              <a:t>只保留</a:t>
            </a:r>
            <a:r>
              <a:rPr lang="en-US" altLang="zh-CN"/>
              <a:t>answer</a:t>
            </a:r>
            <a:r>
              <a:rPr lang="zh-CN" altLang="en-US"/>
              <a:t>部分，由</a:t>
            </a:r>
            <a:r>
              <a:rPr lang="en-US" altLang="zh-CN"/>
              <a:t>query</a:t>
            </a:r>
            <a:r>
              <a:rPr lang="zh-CN" altLang="en-US"/>
              <a:t>召回多个独立</a:t>
            </a:r>
            <a:r>
              <a:rPr lang="en-US" altLang="zh-CN"/>
              <a:t>answer</a:t>
            </a:r>
            <a:r>
              <a:rPr lang="zh-CN" altLang="en-US"/>
              <a:t>中正确选项</a:t>
            </a:r>
            <a:endParaRPr lang="zh-CN" altLang="en-US"/>
          </a:p>
          <a:p>
            <a:r>
              <a:rPr lang="en-US" altLang="zh-CN"/>
              <a:t>         </a:t>
            </a:r>
            <a:r>
              <a:rPr lang="zh-CN" altLang="en-US">
                <a:solidFill>
                  <a:schemeClr val="accent3">
                    <a:lumMod val="75000"/>
                  </a:schemeClr>
                </a:solidFill>
              </a:rPr>
              <a:t>训练</a:t>
            </a:r>
            <a:r>
              <a:rPr lang="en-US" altLang="zh-CN">
                <a:solidFill>
                  <a:schemeClr val="accent3">
                    <a:lumMod val="75000"/>
                  </a:schemeClr>
                </a:solidFill>
              </a:rPr>
              <a:t>embedding</a:t>
            </a:r>
            <a:r>
              <a:rPr lang="zh-CN" altLang="en-US">
                <a:solidFill>
                  <a:schemeClr val="accent3">
                    <a:lumMod val="75000"/>
                  </a:schemeClr>
                </a:solidFill>
              </a:rPr>
              <a:t>生成能力</a:t>
            </a:r>
            <a:endParaRPr lang="zh-CN" altLang="en-US">
              <a:solidFill>
                <a:schemeClr val="accent3">
                  <a:lumMod val="75000"/>
                </a:schemeClr>
              </a:solidFill>
            </a:endParaRPr>
          </a:p>
          <a:p>
            <a:endParaRPr lang="zh-CN" altLang="en-US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zh-CN">
                <a:sym typeface="+mn-ea"/>
              </a:rPr>
              <a:t>&lt;2&gt;  </a:t>
            </a:r>
            <a:r>
              <a:rPr lang="zh-CN" altLang="en-US">
                <a:sym typeface="+mn-ea"/>
              </a:rPr>
              <a:t>只保留</a:t>
            </a:r>
            <a:r>
              <a:rPr lang="en-US" altLang="zh-CN">
                <a:sym typeface="+mn-ea"/>
              </a:rPr>
              <a:t>answer</a:t>
            </a:r>
            <a:r>
              <a:rPr lang="zh-CN" altLang="en-US">
                <a:sym typeface="+mn-ea"/>
              </a:rPr>
              <a:t>部分，由</a:t>
            </a:r>
            <a:r>
              <a:rPr lang="en-US" altLang="zh-CN">
                <a:sym typeface="+mn-ea"/>
              </a:rPr>
              <a:t>query</a:t>
            </a:r>
            <a:r>
              <a:rPr lang="zh-CN" altLang="en-US">
                <a:sym typeface="+mn-ea"/>
              </a:rPr>
              <a:t>召回由多个</a:t>
            </a:r>
            <a:r>
              <a:rPr lang="en-US" altLang="zh-CN">
                <a:sym typeface="+mn-ea"/>
              </a:rPr>
              <a:t>answer</a:t>
            </a:r>
            <a:r>
              <a:rPr lang="zh-CN" altLang="en-US">
                <a:sym typeface="+mn-ea"/>
              </a:rPr>
              <a:t>组成的长文本中正确部分</a:t>
            </a:r>
            <a:endParaRPr lang="zh-CN" altLang="en-US"/>
          </a:p>
          <a:p>
            <a:r>
              <a:rPr lang="en-US" altLang="zh-CN">
                <a:sym typeface="+mn-ea"/>
              </a:rPr>
              <a:t>         </a:t>
            </a:r>
            <a:r>
              <a:rPr lang="zh-CN" altLang="en-US">
                <a:solidFill>
                  <a:schemeClr val="accent3">
                    <a:lumMod val="75000"/>
                  </a:schemeClr>
                </a:solidFill>
                <a:sym typeface="+mn-ea"/>
              </a:rPr>
              <a:t>训练</a:t>
            </a:r>
            <a:r>
              <a:rPr lang="zh-CN">
                <a:solidFill>
                  <a:schemeClr val="accent3">
                    <a:lumMod val="75000"/>
                  </a:schemeClr>
                </a:solidFill>
                <a:sym typeface="+mn-ea"/>
              </a:rPr>
              <a:t>模型对每个不同的</a:t>
            </a:r>
            <a:r>
              <a:rPr lang="en-US" altLang="zh-CN">
                <a:solidFill>
                  <a:schemeClr val="accent3">
                    <a:lumMod val="75000"/>
                  </a:schemeClr>
                </a:solidFill>
                <a:sym typeface="+mn-ea"/>
              </a:rPr>
              <a:t>sentence</a:t>
            </a:r>
            <a:r>
              <a:rPr lang="zh-CN" altLang="en-US">
                <a:solidFill>
                  <a:schemeClr val="accent3">
                    <a:lumMod val="75000"/>
                  </a:schemeClr>
                </a:solidFill>
                <a:sym typeface="+mn-ea"/>
              </a:rPr>
              <a:t>生成有区分的编码</a:t>
            </a:r>
            <a:endParaRPr lang="zh-CN" altLang="en-US">
              <a:solidFill>
                <a:schemeClr val="accent3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zh-CN">
                <a:sym typeface="+mn-ea"/>
              </a:rPr>
              <a:t>&lt;3&gt;  </a:t>
            </a:r>
            <a:r>
              <a:rPr lang="zh-CN">
                <a:sym typeface="+mn-ea"/>
              </a:rPr>
              <a:t>在小范围的真实数据进行微调</a:t>
            </a:r>
            <a:endParaRPr lang="zh-CN" altLang="en-US">
              <a:solidFill>
                <a:schemeClr val="accent3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/>
        </p:nvCxnSpPr>
        <p:spPr>
          <a:xfrm>
            <a:off x="325039" y="695603"/>
            <a:ext cx="735451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6416" y="49419"/>
            <a:ext cx="697065" cy="641785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0883-2733-4EB0-9793-894FF9D50112}" type="slidenum">
              <a:rPr lang="zh-CN" altLang="en-US" smtClean="0"/>
            </a:fld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9E1DA-C0C9-428B-9B3D-246CCAB62F76}" type="datetime1">
              <a:rPr lang="zh-CN" altLang="en-US" smtClean="0"/>
            </a:fld>
            <a:endParaRPr lang="zh-CN" altLang="en-US"/>
          </a:p>
        </p:txBody>
      </p:sp>
      <p:sp>
        <p:nvSpPr>
          <p:cNvPr id="4" name="文本框 2"/>
          <p:cNvSpPr txBox="1"/>
          <p:nvPr>
            <p:custDataLst>
              <p:tags r:id="rId2"/>
            </p:custDataLst>
          </p:nvPr>
        </p:nvSpPr>
        <p:spPr>
          <a:xfrm>
            <a:off x="395605" y="195580"/>
            <a:ext cx="6344920" cy="713105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r>
              <a:rPr lang="en-US" altLang="zh-CN" sz="2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  </a:t>
            </a:r>
            <a:r>
              <a:rPr lang="en-US" sz="2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RAG</a:t>
            </a:r>
            <a:r>
              <a:rPr lang="zh-CN" altLang="en-US" sz="2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性能提升</a:t>
            </a:r>
            <a:r>
              <a:rPr lang="en-US" altLang="zh-CN" sz="2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-- BGE Landmark Emb</a:t>
            </a:r>
            <a:endParaRPr lang="en-US" sz="21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1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395605" y="987425"/>
            <a:ext cx="8124825" cy="36360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实验结果：</a:t>
            </a:r>
            <a:endParaRPr lang="zh-CN" altLang="en-US"/>
          </a:p>
          <a:p>
            <a:endParaRPr lang="zh-CN" altLang="en-US"/>
          </a:p>
          <a:p>
            <a:endParaRPr lang="en-US" altLang="zh-CN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475740" y="1491615"/>
            <a:ext cx="5871210" cy="301244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/>
        </p:nvCxnSpPr>
        <p:spPr>
          <a:xfrm>
            <a:off x="325039" y="695603"/>
            <a:ext cx="735451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6416" y="49419"/>
            <a:ext cx="697065" cy="641785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0883-2733-4EB0-9793-894FF9D50112}" type="slidenum">
              <a:rPr lang="zh-CN" altLang="en-US" smtClean="0"/>
            </a:fld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9E1DA-C0C9-428B-9B3D-246CCAB62F76}" type="datetime1">
              <a:rPr lang="zh-CN" altLang="en-US" smtClean="0"/>
            </a:fld>
            <a:endParaRPr lang="zh-CN" altLang="en-US"/>
          </a:p>
        </p:txBody>
      </p:sp>
      <p:sp>
        <p:nvSpPr>
          <p:cNvPr id="4" name="文本框 2"/>
          <p:cNvSpPr txBox="1"/>
          <p:nvPr>
            <p:custDataLst>
              <p:tags r:id="rId2"/>
            </p:custDataLst>
          </p:nvPr>
        </p:nvSpPr>
        <p:spPr>
          <a:xfrm>
            <a:off x="395605" y="195580"/>
            <a:ext cx="7181850" cy="713105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r>
              <a:rPr lang="en-US" altLang="zh-CN" sz="2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  </a:t>
            </a:r>
            <a:r>
              <a:rPr lang="en-US" sz="2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RAG</a:t>
            </a:r>
            <a:r>
              <a:rPr lang="zh-CN" altLang="en-US" sz="2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性能提升</a:t>
            </a:r>
            <a:r>
              <a:rPr lang="en-US" altLang="zh-CN" sz="2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-- multi-hop</a:t>
            </a:r>
            <a:r>
              <a:rPr lang="zh-CN" altLang="en-US" sz="2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任务（</a:t>
            </a:r>
            <a:r>
              <a:rPr lang="en-US" altLang="zh-CN" sz="2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Beam Retrival</a:t>
            </a:r>
            <a:r>
              <a:rPr lang="zh-CN" altLang="en-US" sz="2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sz="21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1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865630" y="1405890"/>
            <a:ext cx="6475730" cy="34518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77190" y="915035"/>
            <a:ext cx="4544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针对需要分散块召回</a:t>
            </a:r>
            <a:r>
              <a:rPr lang="en-US" altLang="zh-CN"/>
              <a:t> / </a:t>
            </a:r>
            <a:r>
              <a:rPr lang="zh-CN" altLang="en-US"/>
              <a:t>文档内推理的任务：</a:t>
            </a:r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/>
        </p:nvCxnSpPr>
        <p:spPr>
          <a:xfrm>
            <a:off x="325039" y="695603"/>
            <a:ext cx="735451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6416" y="49419"/>
            <a:ext cx="697065" cy="641785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0883-2733-4EB0-9793-894FF9D50112}" type="slidenum">
              <a:rPr lang="zh-CN" altLang="en-US" smtClean="0"/>
            </a:fld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9E1DA-C0C9-428B-9B3D-246CCAB62F76}" type="datetime1">
              <a:rPr lang="zh-CN" altLang="en-US" smtClean="0"/>
            </a:fld>
            <a:endParaRPr lang="zh-CN" altLang="en-US"/>
          </a:p>
        </p:txBody>
      </p:sp>
      <p:sp>
        <p:nvSpPr>
          <p:cNvPr id="4" name="文本框 2"/>
          <p:cNvSpPr txBox="1"/>
          <p:nvPr>
            <p:custDataLst>
              <p:tags r:id="rId2"/>
            </p:custDataLst>
          </p:nvPr>
        </p:nvSpPr>
        <p:spPr>
          <a:xfrm>
            <a:off x="395605" y="195580"/>
            <a:ext cx="6344920" cy="713105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r>
              <a:rPr lang="en-US" altLang="zh-CN" sz="2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  </a:t>
            </a:r>
            <a:r>
              <a:rPr lang="en-US" sz="2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RAG</a:t>
            </a:r>
            <a:r>
              <a:rPr lang="zh-CN" altLang="en-US" sz="2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性能提升</a:t>
            </a:r>
            <a:r>
              <a:rPr lang="en-US" altLang="zh-CN" sz="2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-- </a:t>
            </a:r>
            <a:r>
              <a:rPr lang="zh-CN" altLang="en-US" sz="2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整体性任务（</a:t>
            </a:r>
            <a:r>
              <a:rPr lang="en-US" altLang="zh-CN" sz="2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Graph RAG</a:t>
            </a:r>
            <a:r>
              <a:rPr lang="zh-CN" altLang="en-US" sz="2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sz="21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1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7190" y="915035"/>
            <a:ext cx="4544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针对需要</a:t>
            </a:r>
            <a:r>
              <a:rPr lang="zh-CN"/>
              <a:t>文档整体理解</a:t>
            </a:r>
            <a:r>
              <a:rPr lang="zh-CN" altLang="en-US"/>
              <a:t>的任务：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995420" y="1503045"/>
            <a:ext cx="4761230" cy="298640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67360" y="1563370"/>
            <a:ext cx="3309620" cy="31578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1.  </a:t>
            </a:r>
            <a:r>
              <a:rPr lang="zh-CN" altLang="en-US"/>
              <a:t>切块</a:t>
            </a:r>
            <a:endParaRPr lang="zh-CN" altLang="en-US"/>
          </a:p>
          <a:p>
            <a:r>
              <a:rPr lang="en-US" altLang="zh-CN"/>
              <a:t>2.  </a:t>
            </a:r>
            <a:r>
              <a:rPr lang="zh-CN" altLang="en-US"/>
              <a:t>提取实体</a:t>
            </a:r>
            <a:endParaRPr lang="zh-CN" altLang="en-US"/>
          </a:p>
          <a:p>
            <a:r>
              <a:rPr lang="en-US" altLang="zh-CN"/>
              <a:t>3.  </a:t>
            </a:r>
            <a:r>
              <a:rPr lang="zh-CN" altLang="en-US"/>
              <a:t>提取实体描述，</a:t>
            </a:r>
            <a:r>
              <a:rPr lang="zh-CN" altLang="en-US"/>
              <a:t>实体间关系，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   </a:t>
            </a:r>
            <a:r>
              <a:rPr lang="zh-CN" altLang="en-US"/>
              <a:t>其他重要表述</a:t>
            </a:r>
            <a:endParaRPr lang="zh-CN" altLang="en-US"/>
          </a:p>
          <a:p>
            <a:r>
              <a:rPr lang="en-US" altLang="zh-CN"/>
              <a:t>4.  </a:t>
            </a:r>
            <a:r>
              <a:rPr lang="zh-CN" altLang="en-US"/>
              <a:t>建立关系图</a:t>
            </a:r>
            <a:endParaRPr lang="zh-CN" altLang="en-US"/>
          </a:p>
          <a:p>
            <a:r>
              <a:rPr lang="en-US" altLang="zh-CN"/>
              <a:t>5.  </a:t>
            </a:r>
            <a:r>
              <a:rPr lang="zh-CN" altLang="en-US"/>
              <a:t>将关系图分块为各群体</a:t>
            </a:r>
            <a:endParaRPr lang="zh-CN" altLang="en-US"/>
          </a:p>
          <a:p>
            <a:r>
              <a:rPr lang="en-US" altLang="zh-CN"/>
              <a:t>6.  bottom-up</a:t>
            </a:r>
            <a:r>
              <a:rPr lang="zh-CN" altLang="en-US"/>
              <a:t>式获取不同细粒度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   </a:t>
            </a:r>
            <a:r>
              <a:rPr lang="zh-CN" altLang="en-US"/>
              <a:t>总结</a:t>
            </a:r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/>
        </p:nvCxnSpPr>
        <p:spPr>
          <a:xfrm>
            <a:off x="325039" y="695603"/>
            <a:ext cx="735451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6416" y="49419"/>
            <a:ext cx="697065" cy="641785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0883-2733-4EB0-9793-894FF9D50112}" type="slidenum">
              <a:rPr lang="zh-CN" altLang="en-US" smtClean="0"/>
            </a:fld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9E1DA-C0C9-428B-9B3D-246CCAB62F76}" type="datetime1">
              <a:rPr lang="zh-CN" altLang="en-US" smtClean="0"/>
            </a:fld>
            <a:endParaRPr lang="zh-CN" altLang="en-US"/>
          </a:p>
        </p:txBody>
      </p:sp>
      <p:sp>
        <p:nvSpPr>
          <p:cNvPr id="4" name="文本框 2"/>
          <p:cNvSpPr txBox="1"/>
          <p:nvPr>
            <p:custDataLst>
              <p:tags r:id="rId2"/>
            </p:custDataLst>
          </p:nvPr>
        </p:nvSpPr>
        <p:spPr>
          <a:xfrm>
            <a:off x="395605" y="195580"/>
            <a:ext cx="6344920" cy="713105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r>
              <a:rPr lang="en-US" altLang="zh-CN" sz="2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  </a:t>
            </a:r>
            <a:r>
              <a:rPr lang="en-US" sz="2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RAG</a:t>
            </a:r>
            <a:r>
              <a:rPr lang="zh-CN" altLang="en-US" sz="2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性能提升</a:t>
            </a:r>
            <a:r>
              <a:rPr lang="en-US" altLang="zh-CN" sz="2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-- Graph RAG</a:t>
            </a:r>
            <a:endParaRPr lang="en-US" sz="21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1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7190" y="915035"/>
            <a:ext cx="4544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缺点：仅在整体性任务中表现优秀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1268" t="1536" r="1998"/>
          <a:stretch>
            <a:fillRect/>
          </a:stretch>
        </p:blipFill>
        <p:spPr>
          <a:xfrm>
            <a:off x="1763395" y="1347470"/>
            <a:ext cx="5472430" cy="370522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ISPRING_ULTRA_SCORM_SLIDE_COUNT" val="4"/>
  <p:tag name="ISPRING_PRESENTATION_TITLE" val="falsh"/>
  <p:tag name="ISPRING_RESOURCE_PATHS_HASH_PRESENTER" val="541b1cf5149c63b686f6b8fa0f3526fcf8352a"/>
  <p:tag name="COMMONDATA" val="eyJoZGlkIjoiMTc0MjllNjkzOTU3OGM2ZTU2OGE3YjI0ZmZjNDI5YjcifQ==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第一PPT，www.1ppt.com​">
  <a:themeElements>
    <a:clrScheme name="自定义 1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FFC000"/>
      </a:accent2>
      <a:accent3>
        <a:srgbClr val="BFBFBF"/>
      </a:accent3>
      <a:accent4>
        <a:srgbClr val="BFBFBF"/>
      </a:accent4>
      <a:accent5>
        <a:srgbClr val="BFBFBF"/>
      </a:accent5>
      <a:accent6>
        <a:srgbClr val="BFBFB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1969</Words>
  <Application>WPS 演示</Application>
  <PresentationFormat>全屏显示(16:9)</PresentationFormat>
  <Paragraphs>208</Paragraphs>
  <Slides>16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Arial</vt:lpstr>
      <vt:lpstr>宋体</vt:lpstr>
      <vt:lpstr>Wingdings</vt:lpstr>
      <vt:lpstr>仿宋_GB2312</vt:lpstr>
      <vt:lpstr>仿宋</vt:lpstr>
      <vt:lpstr>微软雅黑</vt:lpstr>
      <vt:lpstr>Arial Black</vt:lpstr>
      <vt:lpstr>黑体</vt:lpstr>
      <vt:lpstr>Cambria Math</vt:lpstr>
      <vt:lpstr>Agency FB</vt:lpstr>
      <vt:lpstr>Arial Unicode MS</vt:lpstr>
      <vt:lpstr>Calibri</vt:lpstr>
      <vt:lpstr>等线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keywords>www.1ppt.com</cp:keywords>
  <cp:lastModifiedBy>病名为蛋</cp:lastModifiedBy>
  <cp:revision>361</cp:revision>
  <dcterms:created xsi:type="dcterms:W3CDTF">2014-08-23T07:50:00Z</dcterms:created>
  <dcterms:modified xsi:type="dcterms:W3CDTF">2024-10-31T08:11:16Z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25DCD31204BD4858829F4FE1E75408B5_12</vt:lpwstr>
  </property>
  <property fmtid="{D5CDD505-2E9C-101B-9397-08002B2CF9AE}" pid="3" name="KSOProductBuildVer">
    <vt:lpwstr>2052-12.1.0.16120</vt:lpwstr>
  </property>
</Properties>
</file>