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D64B-079D-465D-9E79-2CE8D5BDA117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7F17-BDB0-4F6D-9E1F-B138FC24618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D64B-079D-465D-9E79-2CE8D5BDA117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7F17-BDB0-4F6D-9E1F-B138FC24618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D64B-079D-465D-9E79-2CE8D5BDA117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7F17-BDB0-4F6D-9E1F-B138FC24618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D64B-079D-465D-9E79-2CE8D5BDA117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7F17-BDB0-4F6D-9E1F-B138FC24618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D64B-079D-465D-9E79-2CE8D5BDA117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7F17-BDB0-4F6D-9E1F-B138FC24618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D64B-079D-465D-9E79-2CE8D5BDA117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7F17-BDB0-4F6D-9E1F-B138FC24618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D64B-079D-465D-9E79-2CE8D5BDA117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7F17-BDB0-4F6D-9E1F-B138FC24618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D64B-079D-465D-9E79-2CE8D5BDA117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7F17-BDB0-4F6D-9E1F-B138FC24618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D64B-079D-465D-9E79-2CE8D5BDA117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7F17-BDB0-4F6D-9E1F-B138FC24618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D64B-079D-465D-9E79-2CE8D5BDA117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7F17-BDB0-4F6D-9E1F-B138FC24618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D64B-079D-465D-9E79-2CE8D5BDA117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7F17-BDB0-4F6D-9E1F-B138FC24618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2D64B-079D-465D-9E79-2CE8D5BDA117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E7F17-BDB0-4F6D-9E1F-B138FC246187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html5book.ru/osnovy-html/" TargetMode="External"/><Relationship Id="rId7" Type="http://schemas.openxmlformats.org/officeDocument/2006/relationships/image" Target="../media/image15.png"/><Relationship Id="rId2" Type="http://schemas.openxmlformats.org/officeDocument/2006/relationships/hyperlink" Target="http://htmlbook.ru/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hyperlink" Target="https://stackoverflow.com/" TargetMode="External"/><Relationship Id="rId4" Type="http://schemas.openxmlformats.org/officeDocument/2006/relationships/hyperlink" Target="https://www.turbopro.ru/index.php/osnovy-html/" TargetMode="External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Georgia" pitchFamily="18" charset="0"/>
              </a:rPr>
              <a:t>Проект «</a:t>
            </a:r>
            <a:r>
              <a:rPr lang="en-US" dirty="0" err="1" smtClean="0">
                <a:latin typeface="Georgia" pitchFamily="18" charset="0"/>
              </a:rPr>
              <a:t>WebServer</a:t>
            </a:r>
            <a:r>
              <a:rPr lang="en-US" dirty="0" smtClean="0">
                <a:latin typeface="Georgia" pitchFamily="18" charset="0"/>
              </a:rPr>
              <a:t> + API</a:t>
            </a:r>
            <a:r>
              <a:rPr lang="ru-RU" dirty="0" smtClean="0">
                <a:latin typeface="Georgia" pitchFamily="18" charset="0"/>
              </a:rPr>
              <a:t>»</a:t>
            </a:r>
            <a:endParaRPr lang="ru-RU" dirty="0">
              <a:latin typeface="Georgia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2209800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latin typeface="Georgia" pitchFamily="18" charset="0"/>
              </a:rPr>
              <a:t>«</a:t>
            </a:r>
            <a:r>
              <a:rPr lang="ru-RU" dirty="0" err="1" smtClean="0">
                <a:solidFill>
                  <a:schemeClr val="tx1"/>
                </a:solidFill>
                <a:latin typeface="Georgia" pitchFamily="18" charset="0"/>
              </a:rPr>
              <a:t>Блог</a:t>
            </a:r>
            <a:r>
              <a:rPr lang="ru-RU" dirty="0" smtClean="0">
                <a:solidFill>
                  <a:schemeClr val="tx1"/>
                </a:solidFill>
                <a:latin typeface="Georgia" pitchFamily="18" charset="0"/>
              </a:rPr>
              <a:t> новостей </a:t>
            </a:r>
            <a:r>
              <a:rPr lang="en-US" dirty="0" smtClean="0">
                <a:solidFill>
                  <a:schemeClr val="tx1"/>
                </a:solidFill>
                <a:latin typeface="Georgia" pitchFamily="18" charset="0"/>
              </a:rPr>
              <a:t>“Meow”</a:t>
            </a:r>
            <a:r>
              <a:rPr lang="ru-RU" dirty="0" smtClean="0">
                <a:solidFill>
                  <a:schemeClr val="tx1"/>
                </a:solidFill>
                <a:latin typeface="Georgia" pitchFamily="18" charset="0"/>
              </a:rPr>
              <a:t>»</a:t>
            </a:r>
            <a:endParaRPr lang="ru-RU" dirty="0">
              <a:solidFill>
                <a:schemeClr val="tx1"/>
              </a:solidFill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Georgia" pitchFamily="18" charset="0"/>
              </a:rPr>
              <a:t>Сайт</a:t>
            </a:r>
            <a:endParaRPr lang="ru-RU" dirty="0">
              <a:latin typeface="Georgia" pitchFamily="18" charset="0"/>
            </a:endParaRP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2071678"/>
            <a:ext cx="8229600" cy="2565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Прямая со стрелкой 7"/>
          <p:cNvCxnSpPr/>
          <p:nvPr/>
        </p:nvCxnSpPr>
        <p:spPr>
          <a:xfrm rot="5400000" flipH="1" flipV="1">
            <a:off x="7251719" y="3750471"/>
            <a:ext cx="1213652" cy="7151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57818" y="4714884"/>
            <a:ext cx="357020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Georgia" pitchFamily="18" charset="0"/>
              </a:rPr>
              <a:t> Регистрация</a:t>
            </a:r>
            <a:r>
              <a:rPr lang="en-US" dirty="0" smtClean="0">
                <a:latin typeface="Georgia" pitchFamily="18" charset="0"/>
              </a:rPr>
              <a:t> / </a:t>
            </a:r>
            <a:r>
              <a:rPr lang="ru-RU" dirty="0" smtClean="0">
                <a:latin typeface="Georgia" pitchFamily="18" charset="0"/>
              </a:rPr>
              <a:t>Вход в </a:t>
            </a:r>
            <a:r>
              <a:rPr lang="ru-RU" dirty="0" err="1" smtClean="0">
                <a:latin typeface="Georgia" pitchFamily="18" charset="0"/>
              </a:rPr>
              <a:t>аккаунт</a:t>
            </a:r>
            <a:endParaRPr lang="ru-RU" dirty="0" smtClean="0">
              <a:latin typeface="Georgia" pitchFamily="18" charset="0"/>
            </a:endParaRPr>
          </a:p>
        </p:txBody>
      </p:sp>
      <p:cxnSp>
        <p:nvCxnSpPr>
          <p:cNvPr id="13" name="Прямая со стрелкой 12"/>
          <p:cNvCxnSpPr/>
          <p:nvPr/>
        </p:nvCxnSpPr>
        <p:spPr>
          <a:xfrm rot="5400000" flipH="1" flipV="1">
            <a:off x="1250133" y="4250537"/>
            <a:ext cx="121444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8596" y="4929198"/>
            <a:ext cx="356219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Georgia" pitchFamily="18" charset="0"/>
              </a:rPr>
              <a:t> Сортировка новостей по теме</a:t>
            </a:r>
            <a:endParaRPr lang="ru-RU" dirty="0">
              <a:latin typeface="Georgia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4282" y="1285860"/>
            <a:ext cx="6175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Georgia" pitchFamily="18" charset="0"/>
              </a:rPr>
              <a:t>1. Новостная лента – страница для просмотра новостей</a:t>
            </a:r>
            <a:endParaRPr lang="ru-RU" dirty="0">
              <a:latin typeface="Georgia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14678" y="5929330"/>
            <a:ext cx="53415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latin typeface="Georgia" pitchFamily="18" charset="0"/>
              </a:rPr>
              <a:t>Посмотреть посты можно и без </a:t>
            </a:r>
            <a:r>
              <a:rPr lang="ru-RU" sz="1600" dirty="0" err="1" smtClean="0">
                <a:latin typeface="Georgia" pitchFamily="18" charset="0"/>
              </a:rPr>
              <a:t>аккаунта</a:t>
            </a:r>
            <a:r>
              <a:rPr lang="ru-RU" sz="1600" dirty="0" smtClean="0">
                <a:latin typeface="Georgia" pitchFamily="18" charset="0"/>
              </a:rPr>
              <a:t>, </a:t>
            </a:r>
          </a:p>
          <a:p>
            <a:r>
              <a:rPr lang="ru-RU" sz="1600" dirty="0" smtClean="0">
                <a:latin typeface="Georgia" pitchFamily="18" charset="0"/>
              </a:rPr>
              <a:t>однако он нужен для добавления собственных постов</a:t>
            </a:r>
            <a:endParaRPr lang="ru-RU" sz="1600" dirty="0"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err="1" smtClean="0">
                <a:latin typeface="Georgia" pitchFamily="18" charset="0"/>
              </a:rPr>
              <a:t>Аккаунт</a:t>
            </a:r>
            <a:r>
              <a:rPr lang="ru-RU" sz="3200" dirty="0" smtClean="0">
                <a:latin typeface="Georgia" pitchFamily="18" charset="0"/>
              </a:rPr>
              <a:t> пользователя. Вход</a:t>
            </a:r>
            <a:endParaRPr lang="ru-RU" sz="3200" dirty="0">
              <a:latin typeface="Georgia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1571612"/>
            <a:ext cx="459145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1785926"/>
            <a:ext cx="2419350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Соединительная линия уступом 8"/>
          <p:cNvCxnSpPr/>
          <p:nvPr/>
        </p:nvCxnSpPr>
        <p:spPr>
          <a:xfrm>
            <a:off x="4071934" y="2500306"/>
            <a:ext cx="1785950" cy="57150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Соединительная линия уступом 10"/>
          <p:cNvCxnSpPr/>
          <p:nvPr/>
        </p:nvCxnSpPr>
        <p:spPr>
          <a:xfrm>
            <a:off x="4143372" y="2214554"/>
            <a:ext cx="1714512" cy="714380"/>
          </a:xfrm>
          <a:prstGeom prst="bentConnector3">
            <a:avLst>
              <a:gd name="adj1" fmla="val 57044"/>
            </a:avLst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Соединительная линия уступом 13"/>
          <p:cNvCxnSpPr/>
          <p:nvPr/>
        </p:nvCxnSpPr>
        <p:spPr>
          <a:xfrm>
            <a:off x="4071934" y="2928934"/>
            <a:ext cx="1785950" cy="857256"/>
          </a:xfrm>
          <a:prstGeom prst="bentConnector3">
            <a:avLst>
              <a:gd name="adj1" fmla="val 24883"/>
            </a:avLst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/>
          <p:nvPr/>
        </p:nvCxnSpPr>
        <p:spPr>
          <a:xfrm>
            <a:off x="4143372" y="3214686"/>
            <a:ext cx="1714512" cy="7143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V="1">
            <a:off x="4143372" y="3286124"/>
            <a:ext cx="171451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/>
          <p:nvPr/>
        </p:nvCxnSpPr>
        <p:spPr>
          <a:xfrm flipV="1">
            <a:off x="4143372" y="3500438"/>
            <a:ext cx="1714512" cy="571504"/>
          </a:xfrm>
          <a:prstGeom prst="bentConnector3">
            <a:avLst>
              <a:gd name="adj1" fmla="val 75660"/>
            </a:avLst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Соединительная линия уступом 23"/>
          <p:cNvCxnSpPr/>
          <p:nvPr/>
        </p:nvCxnSpPr>
        <p:spPr>
          <a:xfrm flipV="1">
            <a:off x="4143372" y="3643314"/>
            <a:ext cx="1714512" cy="1214446"/>
          </a:xfrm>
          <a:prstGeom prst="bentConnector3">
            <a:avLst>
              <a:gd name="adj1" fmla="val 64088"/>
            </a:avLst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072066" y="5000636"/>
            <a:ext cx="2004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latin typeface="Georgia" pitchFamily="18" charset="0"/>
              </a:rPr>
              <a:t>Темы, интересные </a:t>
            </a:r>
          </a:p>
          <a:p>
            <a:r>
              <a:rPr lang="ru-RU" sz="1600" dirty="0" smtClean="0">
                <a:latin typeface="Georgia" pitchFamily="18" charset="0"/>
              </a:rPr>
              <a:t>для пользователя</a:t>
            </a:r>
            <a:endParaRPr lang="ru-RU" sz="1600" dirty="0">
              <a:latin typeface="Georgia" pitchFamily="18" charset="0"/>
            </a:endParaRPr>
          </a:p>
        </p:txBody>
      </p:sp>
      <p:cxnSp>
        <p:nvCxnSpPr>
          <p:cNvPr id="47" name="Прямая со стрелкой 46"/>
          <p:cNvCxnSpPr/>
          <p:nvPr/>
        </p:nvCxnSpPr>
        <p:spPr>
          <a:xfrm rot="5400000" flipH="1" flipV="1">
            <a:off x="5500694" y="4572008"/>
            <a:ext cx="64294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429388" y="3643314"/>
            <a:ext cx="1986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latin typeface="Georgia" pitchFamily="18" charset="0"/>
              </a:rPr>
              <a:t>- уникальный индикатор</a:t>
            </a:r>
            <a:endParaRPr lang="ru-RU" sz="1200" dirty="0"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500174"/>
            <a:ext cx="8717704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err="1" smtClean="0">
                <a:latin typeface="Georgia" pitchFamily="18" charset="0"/>
              </a:rPr>
              <a:t>Аккаунт</a:t>
            </a:r>
            <a:r>
              <a:rPr lang="ru-RU" sz="3200" dirty="0" smtClean="0">
                <a:latin typeface="Georgia" pitchFamily="18" charset="0"/>
              </a:rPr>
              <a:t> пользователя. Его страничка</a:t>
            </a:r>
            <a:endParaRPr lang="ru-RU" sz="3200" dirty="0">
              <a:latin typeface="Georgia" pitchFamily="18" charset="0"/>
            </a:endParaRPr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786314" y="3429000"/>
            <a:ext cx="3786214" cy="303646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cxnSp>
        <p:nvCxnSpPr>
          <p:cNvPr id="9" name="Соединительная линия уступом 8"/>
          <p:cNvCxnSpPr>
            <a:stCxn id="11" idx="1"/>
          </p:cNvCxnSpPr>
          <p:nvPr/>
        </p:nvCxnSpPr>
        <p:spPr>
          <a:xfrm rot="10800000" flipV="1">
            <a:off x="2857488" y="2516824"/>
            <a:ext cx="857256" cy="12635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714744" y="2285992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latin typeface="Georgia" pitchFamily="18" charset="0"/>
              </a:rPr>
              <a:t>Переход на общую </a:t>
            </a:r>
          </a:p>
          <a:p>
            <a:r>
              <a:rPr lang="ru-RU" sz="1200" dirty="0" smtClean="0">
                <a:latin typeface="Georgia" pitchFamily="18" charset="0"/>
              </a:rPr>
              <a:t>новостную ленту</a:t>
            </a:r>
            <a:endParaRPr lang="ru-RU" sz="1200" dirty="0">
              <a:latin typeface="Georgia" pitchFamily="18" charset="0"/>
            </a:endParaRPr>
          </a:p>
        </p:txBody>
      </p:sp>
      <p:cxnSp>
        <p:nvCxnSpPr>
          <p:cNvPr id="14" name="Соединительная линия уступом 13"/>
          <p:cNvCxnSpPr/>
          <p:nvPr/>
        </p:nvCxnSpPr>
        <p:spPr>
          <a:xfrm>
            <a:off x="2928926" y="2214554"/>
            <a:ext cx="3500462" cy="1143008"/>
          </a:xfrm>
          <a:prstGeom prst="bentConnector3">
            <a:avLst>
              <a:gd name="adj1" fmla="val 99780"/>
            </a:avLst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86183" y="2000240"/>
            <a:ext cx="2857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i="1" dirty="0" smtClean="0">
                <a:latin typeface="Georgia" pitchFamily="18" charset="0"/>
              </a:rPr>
              <a:t>заполняется графа </a:t>
            </a:r>
            <a:r>
              <a:rPr lang="en-US" sz="1200" i="1" dirty="0" err="1" smtClean="0">
                <a:latin typeface="Georgia" pitchFamily="18" charset="0"/>
              </a:rPr>
              <a:t>user.preferences</a:t>
            </a:r>
            <a:endParaRPr lang="ru-RU" sz="1200" i="1" dirty="0"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dirty="0" err="1" smtClean="0">
                <a:latin typeface="Georgia" pitchFamily="18" charset="0"/>
              </a:rPr>
              <a:t>Аккаунт</a:t>
            </a:r>
            <a:r>
              <a:rPr lang="ru-RU" sz="3200" dirty="0" smtClean="0">
                <a:latin typeface="Georgia" pitchFamily="18" charset="0"/>
              </a:rPr>
              <a:t> пользователя. Добавление поста</a:t>
            </a:r>
            <a:endParaRPr lang="ru-RU" sz="3200" dirty="0">
              <a:latin typeface="Georgia" pitchFamily="18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663" t="34724" r="73365" b="24237"/>
          <a:stretch>
            <a:fillRect/>
          </a:stretch>
        </p:blipFill>
        <p:spPr bwMode="auto">
          <a:xfrm>
            <a:off x="357158" y="1285860"/>
            <a:ext cx="3571900" cy="3439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 t="3538"/>
          <a:stretch>
            <a:fillRect/>
          </a:stretch>
        </p:blipFill>
        <p:spPr bwMode="auto">
          <a:xfrm>
            <a:off x="5143504" y="2428868"/>
            <a:ext cx="2495550" cy="194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 r="1673"/>
          <a:stretch>
            <a:fillRect/>
          </a:stretch>
        </p:blipFill>
        <p:spPr bwMode="auto">
          <a:xfrm>
            <a:off x="2143108" y="3714752"/>
            <a:ext cx="3357586" cy="3015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Соединительная линия уступом 9"/>
          <p:cNvCxnSpPr/>
          <p:nvPr/>
        </p:nvCxnSpPr>
        <p:spPr>
          <a:xfrm>
            <a:off x="3857620" y="2143116"/>
            <a:ext cx="2214578" cy="2000264"/>
          </a:xfrm>
          <a:prstGeom prst="bentConnector3">
            <a:avLst>
              <a:gd name="adj1" fmla="val 76878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/>
          <p:nvPr/>
        </p:nvCxnSpPr>
        <p:spPr>
          <a:xfrm rot="5400000" flipH="1" flipV="1">
            <a:off x="4893471" y="3750471"/>
            <a:ext cx="1428760" cy="928694"/>
          </a:xfrm>
          <a:prstGeom prst="bentConnector3">
            <a:avLst>
              <a:gd name="adj1" fmla="val 10011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Соединительная линия уступом 29"/>
          <p:cNvCxnSpPr/>
          <p:nvPr/>
        </p:nvCxnSpPr>
        <p:spPr>
          <a:xfrm rot="5400000" flipH="1" flipV="1">
            <a:off x="5286380" y="4000504"/>
            <a:ext cx="1285884" cy="114300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643702" y="3214686"/>
            <a:ext cx="1399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latin typeface="Georgia" pitchFamily="18" charset="0"/>
              </a:rPr>
              <a:t>- </a:t>
            </a:r>
            <a:r>
              <a:rPr lang="ru-RU" sz="1200" dirty="0">
                <a:latin typeface="Georgia" pitchFamily="18" charset="0"/>
              </a:rPr>
              <a:t>в</a:t>
            </a:r>
            <a:r>
              <a:rPr lang="ru-RU" sz="1200" dirty="0" smtClean="0">
                <a:latin typeface="Georgia" pitchFamily="18" charset="0"/>
              </a:rPr>
              <a:t>нешний ключ </a:t>
            </a:r>
            <a:endParaRPr lang="ru-RU" sz="1200" dirty="0">
              <a:latin typeface="Georgia" pitchFamily="18" charset="0"/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29256" y="1285860"/>
            <a:ext cx="2857520" cy="66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200" dirty="0" smtClean="0">
                <a:latin typeface="Georgia" pitchFamily="18" charset="0"/>
              </a:rPr>
              <a:t>Новостная лента. Добавляющиеся функции</a:t>
            </a:r>
            <a:br>
              <a:rPr lang="ru-RU" sz="3200" dirty="0" smtClean="0">
                <a:latin typeface="Georgia" pitchFamily="18" charset="0"/>
              </a:rPr>
            </a:br>
            <a:r>
              <a:rPr lang="ru-RU" sz="3200" dirty="0" smtClean="0">
                <a:latin typeface="Georgia" pitchFamily="18" charset="0"/>
              </a:rPr>
              <a:t>  </a:t>
            </a:r>
            <a:endParaRPr lang="ru-RU" sz="3200" dirty="0">
              <a:latin typeface="Georgia" pitchFamily="18" charset="0"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071546"/>
            <a:ext cx="5715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85720" y="4714884"/>
            <a:ext cx="71545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>
                <a:latin typeface="Georgia" pitchFamily="18" charset="0"/>
              </a:rPr>
              <a:t>Е</a:t>
            </a:r>
            <a:r>
              <a:rPr lang="ru-RU" sz="1600" dirty="0" smtClean="0">
                <a:latin typeface="Georgia" pitchFamily="18" charset="0"/>
              </a:rPr>
              <a:t>сли пользователь сейчас в </a:t>
            </a:r>
            <a:r>
              <a:rPr lang="ru-RU" sz="1600" dirty="0" err="1" smtClean="0">
                <a:latin typeface="Georgia" pitchFamily="18" charset="0"/>
              </a:rPr>
              <a:t>аккаунте</a:t>
            </a:r>
            <a:r>
              <a:rPr lang="ru-RU" sz="1600" dirty="0" smtClean="0">
                <a:latin typeface="Georgia" pitchFamily="18" charset="0"/>
              </a:rPr>
              <a:t>, то:</a:t>
            </a:r>
          </a:p>
          <a:p>
            <a:pPr lvl="1">
              <a:lnSpc>
                <a:spcPct val="150000"/>
              </a:lnSpc>
            </a:pPr>
            <a:r>
              <a:rPr lang="ru-RU" sz="1600" dirty="0" smtClean="0">
                <a:latin typeface="Georgia" pitchFamily="18" charset="0"/>
              </a:rPr>
              <a:t>1.  Добавляется функция, позволяющая выделить лишь те новости, </a:t>
            </a:r>
          </a:p>
          <a:p>
            <a:pPr lvl="1">
              <a:lnSpc>
                <a:spcPct val="150000"/>
              </a:lnSpc>
            </a:pPr>
            <a:r>
              <a:rPr lang="ru-RU" sz="1600" dirty="0" smtClean="0">
                <a:latin typeface="Georgia" pitchFamily="18" charset="0"/>
              </a:rPr>
              <a:t>которые соответствуют его предпочтениям </a:t>
            </a:r>
          </a:p>
          <a:p>
            <a:pPr lvl="1">
              <a:lnSpc>
                <a:spcPct val="150000"/>
              </a:lnSpc>
            </a:pPr>
            <a:r>
              <a:rPr lang="ru-RU" sz="1600" dirty="0" smtClean="0">
                <a:latin typeface="Georgia" pitchFamily="18" charset="0"/>
              </a:rPr>
              <a:t>2. Появляется возможность из </a:t>
            </a:r>
            <a:r>
              <a:rPr lang="ru-RU" sz="1600" dirty="0" err="1" smtClean="0">
                <a:latin typeface="Georgia" pitchFamily="18" charset="0"/>
              </a:rPr>
              <a:t>аккаунта</a:t>
            </a:r>
            <a:r>
              <a:rPr lang="ru-RU" sz="1600" dirty="0" smtClean="0">
                <a:latin typeface="Georgia" pitchFamily="18" charset="0"/>
              </a:rPr>
              <a:t> выйти</a:t>
            </a:r>
            <a:endParaRPr lang="ru-RU" sz="1600" dirty="0">
              <a:latin typeface="Georgia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1472" y="2285992"/>
            <a:ext cx="571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rgbClr val="C00000"/>
                </a:solidFill>
              </a:rPr>
              <a:t>!</a:t>
            </a:r>
            <a:endParaRPr lang="ru-RU" sz="3200" b="1" dirty="0">
              <a:solidFill>
                <a:srgbClr val="C00000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1643050"/>
            <a:ext cx="3048003" cy="2083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5357818" y="2786058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>
                <a:solidFill>
                  <a:srgbClr val="C00000"/>
                </a:solidFill>
                <a:latin typeface="+mj-lt"/>
              </a:rPr>
              <a:t>!</a:t>
            </a:r>
            <a:endParaRPr lang="ru-RU" sz="3200" b="1" dirty="0">
              <a:solidFill>
                <a:srgbClr val="C00000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2984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Georgia" pitchFamily="18" charset="0"/>
              </a:rPr>
              <a:t>Структура программы</a:t>
            </a:r>
            <a:endParaRPr lang="ru-RU" sz="3200" dirty="0">
              <a:latin typeface="Georgia" pitchFamily="18" charset="0"/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143504" y="4929198"/>
            <a:ext cx="2857520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357299"/>
            <a:ext cx="4214842" cy="4255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Соединительная линия уступом 6"/>
          <p:cNvCxnSpPr/>
          <p:nvPr/>
        </p:nvCxnSpPr>
        <p:spPr>
          <a:xfrm rot="10800000" flipV="1">
            <a:off x="4714876" y="1857364"/>
            <a:ext cx="1643074" cy="21431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357950" y="1643050"/>
            <a:ext cx="20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Georgia" pitchFamily="18" charset="0"/>
              </a:rPr>
              <a:t>1. Лента новостей</a:t>
            </a:r>
            <a:endParaRPr lang="ru-RU" dirty="0">
              <a:latin typeface="Georgia" pitchFamily="18" charset="0"/>
            </a:endParaRPr>
          </a:p>
        </p:txBody>
      </p:sp>
      <p:cxnSp>
        <p:nvCxnSpPr>
          <p:cNvPr id="10" name="Соединительная линия уступом 9"/>
          <p:cNvCxnSpPr/>
          <p:nvPr/>
        </p:nvCxnSpPr>
        <p:spPr>
          <a:xfrm rot="10800000" flipV="1">
            <a:off x="3929058" y="2428868"/>
            <a:ext cx="1714512" cy="7143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643570" y="2214554"/>
            <a:ext cx="333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Georgia" pitchFamily="18" charset="0"/>
              </a:rPr>
              <a:t>2. Посты для ленты новостей</a:t>
            </a:r>
            <a:endParaRPr lang="ru-RU" dirty="0">
              <a:latin typeface="Georgia" pitchFamily="18" charset="0"/>
            </a:endParaRPr>
          </a:p>
        </p:txBody>
      </p:sp>
      <p:cxnSp>
        <p:nvCxnSpPr>
          <p:cNvPr id="13" name="Соединительная линия уступом 12"/>
          <p:cNvCxnSpPr/>
          <p:nvPr/>
        </p:nvCxnSpPr>
        <p:spPr>
          <a:xfrm rot="10800000" flipV="1">
            <a:off x="4143372" y="2928934"/>
            <a:ext cx="1928826" cy="7143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70723" y="2714620"/>
            <a:ext cx="2412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Georgia" pitchFamily="18" charset="0"/>
              </a:rPr>
              <a:t>3. Поле регистрации</a:t>
            </a:r>
            <a:endParaRPr lang="ru-RU" dirty="0">
              <a:latin typeface="Georgia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43372" y="3286124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Georgia" pitchFamily="18" charset="0"/>
              </a:rPr>
              <a:t>4. Новый пользователь</a:t>
            </a:r>
            <a:endParaRPr lang="ru-RU" dirty="0">
              <a:latin typeface="Georgia" pitchFamily="18" charset="0"/>
            </a:endParaRPr>
          </a:p>
        </p:txBody>
      </p:sp>
      <p:cxnSp>
        <p:nvCxnSpPr>
          <p:cNvPr id="18" name="Соединительная линия уступом 17"/>
          <p:cNvCxnSpPr>
            <a:stCxn id="16" idx="1"/>
          </p:cNvCxnSpPr>
          <p:nvPr/>
        </p:nvCxnSpPr>
        <p:spPr>
          <a:xfrm rot="10800000" flipV="1">
            <a:off x="2571736" y="3470790"/>
            <a:ext cx="1571636" cy="10108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оединительная линия уступом 21"/>
          <p:cNvCxnSpPr/>
          <p:nvPr/>
        </p:nvCxnSpPr>
        <p:spPr>
          <a:xfrm rot="10800000">
            <a:off x="2786050" y="4000504"/>
            <a:ext cx="1857388" cy="7143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43438" y="3857628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Georgia" pitchFamily="18" charset="0"/>
              </a:rPr>
              <a:t>5. Новый пост</a:t>
            </a:r>
            <a:endParaRPr lang="ru-RU" dirty="0">
              <a:latin typeface="Georgia" pitchFamily="18" charset="0"/>
            </a:endParaRPr>
          </a:p>
        </p:txBody>
      </p:sp>
      <p:cxnSp>
        <p:nvCxnSpPr>
          <p:cNvPr id="26" name="Соединительная линия уступом 25"/>
          <p:cNvCxnSpPr/>
          <p:nvPr/>
        </p:nvCxnSpPr>
        <p:spPr>
          <a:xfrm rot="10800000">
            <a:off x="4214810" y="4500570"/>
            <a:ext cx="1785950" cy="21431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000760" y="4500570"/>
            <a:ext cx="3001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Georgia" pitchFamily="18" charset="0"/>
              </a:rPr>
              <a:t>6. Страница пользователя</a:t>
            </a:r>
            <a:endParaRPr lang="ru-RU" dirty="0">
              <a:latin typeface="Georgia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4282" y="6072206"/>
            <a:ext cx="228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Georgia" pitchFamily="18" charset="0"/>
              </a:rPr>
              <a:t>7. Тест на интересы</a:t>
            </a:r>
            <a:endParaRPr lang="ru-RU" dirty="0">
              <a:latin typeface="Georgia" pitchFamily="18" charset="0"/>
            </a:endParaRPr>
          </a:p>
        </p:txBody>
      </p:sp>
      <p:sp>
        <p:nvSpPr>
          <p:cNvPr id="39" name="Правая фигурная скобка 38"/>
          <p:cNvSpPr/>
          <p:nvPr/>
        </p:nvSpPr>
        <p:spPr>
          <a:xfrm>
            <a:off x="7643834" y="5000636"/>
            <a:ext cx="214314" cy="1571636"/>
          </a:xfrm>
          <a:prstGeom prst="rightBrace">
            <a:avLst>
              <a:gd name="adj1" fmla="val 48584"/>
              <a:gd name="adj2" fmla="val 505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7888528" y="5572140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Georgia" pitchFamily="18" charset="0"/>
              </a:rPr>
              <a:t>Шаблоны</a:t>
            </a:r>
            <a:endParaRPr lang="ru-RU" dirty="0">
              <a:latin typeface="Georgia" pitchFamily="18" charset="0"/>
            </a:endParaRPr>
          </a:p>
        </p:txBody>
      </p:sp>
      <p:cxnSp>
        <p:nvCxnSpPr>
          <p:cNvPr id="42" name="Соединительная линия уступом 41"/>
          <p:cNvCxnSpPr>
            <a:stCxn id="43" idx="1"/>
          </p:cNvCxnSpPr>
          <p:nvPr/>
        </p:nvCxnSpPr>
        <p:spPr>
          <a:xfrm rot="10800000" flipV="1">
            <a:off x="1857356" y="1333156"/>
            <a:ext cx="1571636" cy="16701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428992" y="1071546"/>
            <a:ext cx="2496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latin typeface="Georgia" pitchFamily="18" charset="0"/>
              </a:rPr>
              <a:t>Класс для отслеживания, </a:t>
            </a:r>
          </a:p>
          <a:p>
            <a:r>
              <a:rPr lang="ru-RU" sz="1400" dirty="0" smtClean="0">
                <a:latin typeface="Georgia" pitchFamily="18" charset="0"/>
              </a:rPr>
              <a:t>в </a:t>
            </a:r>
            <a:r>
              <a:rPr lang="ru-RU" sz="1400" dirty="0" err="1" smtClean="0">
                <a:latin typeface="Georgia" pitchFamily="18" charset="0"/>
              </a:rPr>
              <a:t>аккаунте</a:t>
            </a:r>
            <a:r>
              <a:rPr lang="ru-RU" sz="1400" dirty="0" smtClean="0">
                <a:latin typeface="Georgia" pitchFamily="18" charset="0"/>
              </a:rPr>
              <a:t> ли пользователь</a:t>
            </a:r>
            <a:endParaRPr lang="ru-RU" sz="1400" dirty="0">
              <a:latin typeface="Georgia" pitchFamily="18" charset="0"/>
            </a:endParaRPr>
          </a:p>
        </p:txBody>
      </p:sp>
      <p:cxnSp>
        <p:nvCxnSpPr>
          <p:cNvPr id="46" name="Прямая со стрелкой 45"/>
          <p:cNvCxnSpPr/>
          <p:nvPr/>
        </p:nvCxnSpPr>
        <p:spPr>
          <a:xfrm rot="5400000" flipH="1" flipV="1">
            <a:off x="642910" y="5572140"/>
            <a:ext cx="500066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28794" y="500042"/>
            <a:ext cx="5330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Georgia" pitchFamily="18" charset="0"/>
              </a:rPr>
              <a:t>Используемые технологии</a:t>
            </a:r>
            <a:endParaRPr lang="ru-RU" sz="3200" dirty="0">
              <a:latin typeface="Georgi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348" y="1285860"/>
            <a:ext cx="38940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Georgia" pitchFamily="18" charset="0"/>
              </a:rPr>
              <a:t>Flask. </a:t>
            </a:r>
            <a:r>
              <a:rPr lang="ru-RU" sz="2000" dirty="0" smtClean="0">
                <a:latin typeface="Georgia" pitchFamily="18" charset="0"/>
              </a:rPr>
              <a:t>Обработка </a:t>
            </a:r>
            <a:r>
              <a:rPr lang="en-US" sz="2000" dirty="0" smtClean="0">
                <a:latin typeface="Georgia" pitchFamily="18" charset="0"/>
              </a:rPr>
              <a:t>html-</a:t>
            </a:r>
            <a:r>
              <a:rPr lang="ru-RU" sz="2000" dirty="0" smtClean="0">
                <a:latin typeface="Georgia" pitchFamily="18" charset="0"/>
              </a:rPr>
              <a:t>форм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Georgia" pitchFamily="18" charset="0"/>
              </a:rPr>
              <a:t>Flask-</a:t>
            </a:r>
            <a:r>
              <a:rPr lang="en-US" sz="2000" dirty="0" err="1" smtClean="0">
                <a:latin typeface="Georgia" pitchFamily="18" charset="0"/>
              </a:rPr>
              <a:t>wtf</a:t>
            </a:r>
            <a:r>
              <a:rPr lang="en-US" sz="2000" dirty="0" smtClean="0">
                <a:latin typeface="Georgia" pitchFamily="18" charset="0"/>
              </a:rPr>
              <a:t>. </a:t>
            </a:r>
            <a:r>
              <a:rPr lang="ru-RU" sz="2000" dirty="0" smtClean="0">
                <a:latin typeface="Georgia" pitchFamily="18" charset="0"/>
              </a:rPr>
              <a:t>Шаблоны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Georgia" pitchFamily="18" charset="0"/>
              </a:rPr>
              <a:t>Flask. Flask-</a:t>
            </a:r>
            <a:r>
              <a:rPr lang="en-US" sz="2000" dirty="0" err="1" smtClean="0">
                <a:latin typeface="Georgia" pitchFamily="18" charset="0"/>
              </a:rPr>
              <a:t>sqlalchemy</a:t>
            </a:r>
            <a:endParaRPr lang="en-US" sz="2000" dirty="0" smtClean="0">
              <a:latin typeface="Georgia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ru-R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000232" y="2857496"/>
            <a:ext cx="55867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Georgia" pitchFamily="18" charset="0"/>
              </a:rPr>
              <a:t>Библиографический список</a:t>
            </a:r>
            <a:endParaRPr lang="ru-RU" sz="3200" dirty="0"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7422" y="3643314"/>
            <a:ext cx="53578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dirty="0" smtClean="0">
                <a:latin typeface="Georgia" pitchFamily="18" charset="0"/>
              </a:rPr>
              <a:t>1. </a:t>
            </a:r>
            <a:r>
              <a:rPr lang="ru-RU" dirty="0" smtClean="0">
                <a:latin typeface="Georgia" pitchFamily="18" charset="0"/>
              </a:rPr>
              <a:t>Учебные материалы </a:t>
            </a:r>
            <a:r>
              <a:rPr lang="ru-RU" dirty="0" err="1" smtClean="0">
                <a:latin typeface="Georgia" pitchFamily="18" charset="0"/>
              </a:rPr>
              <a:t>Яндекс.Лицея</a:t>
            </a:r>
            <a:r>
              <a:rPr lang="ru-RU" dirty="0" smtClean="0">
                <a:latin typeface="Georgia" pitchFamily="18" charset="0"/>
              </a:rPr>
              <a:t>!</a:t>
            </a:r>
            <a:endParaRPr lang="en-US" dirty="0" smtClean="0">
              <a:latin typeface="Georgia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ru-RU" dirty="0" smtClean="0">
              <a:latin typeface="Georgia" pitchFamily="18" charset="0"/>
            </a:endParaRPr>
          </a:p>
          <a:p>
            <a:pPr marL="342900" indent="-342900"/>
            <a:r>
              <a:rPr lang="en-US" dirty="0" smtClean="0">
                <a:latin typeface="Georgia" pitchFamily="18" charset="0"/>
              </a:rPr>
              <a:t>2. </a:t>
            </a:r>
            <a:r>
              <a:rPr lang="en-US" dirty="0" smtClean="0">
                <a:latin typeface="Georgia" pitchFamily="18" charset="0"/>
                <a:hlinkClick r:id="rId2"/>
              </a:rPr>
              <a:t>http://htmlbook.ru/html</a:t>
            </a:r>
            <a:endParaRPr lang="en-US" dirty="0" smtClean="0">
              <a:latin typeface="Georgia" pitchFamily="18" charset="0"/>
            </a:endParaRPr>
          </a:p>
          <a:p>
            <a:pPr marL="342900" indent="-342900"/>
            <a:endParaRPr lang="ru-RU" dirty="0">
              <a:latin typeface="Georgia" pitchFamily="18" charset="0"/>
            </a:endParaRPr>
          </a:p>
          <a:p>
            <a:pPr marL="342900" indent="-342900"/>
            <a:r>
              <a:rPr lang="ru-RU" dirty="0" smtClean="0">
                <a:latin typeface="Georgia" pitchFamily="18" charset="0"/>
              </a:rPr>
              <a:t>3. </a:t>
            </a:r>
            <a:r>
              <a:rPr lang="en-US" dirty="0" smtClean="0">
                <a:latin typeface="Georgia" pitchFamily="18" charset="0"/>
                <a:hlinkClick r:id="rId3"/>
              </a:rPr>
              <a:t>https://html5book.ru/osnovy-html/</a:t>
            </a:r>
            <a:endParaRPr lang="en-US" dirty="0" smtClean="0">
              <a:latin typeface="Georgia" pitchFamily="18" charset="0"/>
            </a:endParaRPr>
          </a:p>
          <a:p>
            <a:pPr marL="342900" indent="-342900"/>
            <a:endParaRPr lang="en-US" dirty="0">
              <a:latin typeface="Georgia" pitchFamily="18" charset="0"/>
            </a:endParaRPr>
          </a:p>
          <a:p>
            <a:pPr marL="342900" indent="-342900"/>
            <a:r>
              <a:rPr lang="en-US" dirty="0" smtClean="0">
                <a:latin typeface="Georgia" pitchFamily="18" charset="0"/>
              </a:rPr>
              <a:t>4. </a:t>
            </a:r>
            <a:r>
              <a:rPr lang="en-US" dirty="0" smtClean="0">
                <a:latin typeface="Georgia" pitchFamily="18" charset="0"/>
                <a:hlinkClick r:id="rId4"/>
              </a:rPr>
              <a:t>https://www.turbopro.ru/index.php/osnovy-html/</a:t>
            </a:r>
            <a:endParaRPr lang="en-US" dirty="0" smtClean="0">
              <a:latin typeface="Georgia" pitchFamily="18" charset="0"/>
            </a:endParaRPr>
          </a:p>
          <a:p>
            <a:pPr marL="342900" indent="-342900"/>
            <a:endParaRPr lang="en-US" dirty="0">
              <a:latin typeface="Georgia" pitchFamily="18" charset="0"/>
            </a:endParaRPr>
          </a:p>
          <a:p>
            <a:pPr marL="342900" indent="-342900"/>
            <a:r>
              <a:rPr lang="en-US" dirty="0" smtClean="0">
                <a:latin typeface="Georgia" pitchFamily="18" charset="0"/>
              </a:rPr>
              <a:t>5. </a:t>
            </a:r>
            <a:r>
              <a:rPr lang="en-US" dirty="0" smtClean="0">
                <a:latin typeface="Georgia" pitchFamily="18" charset="0"/>
                <a:hlinkClick r:id="rId5"/>
              </a:rPr>
              <a:t>https://stackoverflow.com/</a:t>
            </a:r>
            <a:endParaRPr lang="en-US" dirty="0" smtClean="0">
              <a:latin typeface="Georgia" pitchFamily="18" charset="0"/>
            </a:endParaRPr>
          </a:p>
          <a:p>
            <a:pPr marL="342900" indent="-342900"/>
            <a:endParaRPr lang="ru-RU" dirty="0" smtClean="0">
              <a:latin typeface="Georgia" pitchFamily="18" charset="0"/>
            </a:endParaRPr>
          </a:p>
          <a:p>
            <a:pPr marL="342900" indent="-342900"/>
            <a:endParaRPr lang="ru-RU" dirty="0">
              <a:latin typeface="Georgia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6"/>
          <a:srcRect l="3538"/>
          <a:stretch>
            <a:fillRect/>
          </a:stretch>
        </p:blipFill>
        <p:spPr bwMode="auto">
          <a:xfrm>
            <a:off x="357158" y="4143380"/>
            <a:ext cx="1947862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8596" y="4714884"/>
            <a:ext cx="17145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57158" y="5357826"/>
            <a:ext cx="180022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28596" y="6072206"/>
            <a:ext cx="1652588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204</Words>
  <Application>Microsoft Office PowerPoint</Application>
  <PresentationFormat>Экран (4:3)</PresentationFormat>
  <Paragraphs>50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Проект «WebServer + API»</vt:lpstr>
      <vt:lpstr>Сайт</vt:lpstr>
      <vt:lpstr>Аккаунт пользователя. Вход</vt:lpstr>
      <vt:lpstr>Аккаунт пользователя. Его страничка</vt:lpstr>
      <vt:lpstr>Аккаунт пользователя. Добавление поста</vt:lpstr>
      <vt:lpstr>Новостная лента. Добавляющиеся функции   </vt:lpstr>
      <vt:lpstr>Структура программы</vt:lpstr>
      <vt:lpstr>Слайд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«WebServer + API»</dc:title>
  <dc:creator>Kate</dc:creator>
  <cp:lastModifiedBy>Kate</cp:lastModifiedBy>
  <cp:revision>19</cp:revision>
  <dcterms:created xsi:type="dcterms:W3CDTF">2021-04-22T18:00:57Z</dcterms:created>
  <dcterms:modified xsi:type="dcterms:W3CDTF">2021-04-22T21:01:49Z</dcterms:modified>
</cp:coreProperties>
</file>