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300" r:id="rId7"/>
    <p:sldId id="301" r:id="rId8"/>
    <p:sldId id="310" r:id="rId9"/>
    <p:sldId id="311" r:id="rId10"/>
    <p:sldId id="312" r:id="rId11"/>
    <p:sldId id="313" r:id="rId12"/>
    <p:sldId id="314" r:id="rId13"/>
    <p:sldId id="315" r:id="rId14"/>
    <p:sldId id="302" r:id="rId15"/>
    <p:sldId id="262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03" r:id="rId24"/>
    <p:sldId id="281" r:id="rId25"/>
    <p:sldId id="271" r:id="rId26"/>
  </p:sldIdLst>
  <p:sldSz cx="9144000" cy="5143500" type="screen16x9"/>
  <p:notesSz cx="6858000" cy="9144000"/>
  <p:embeddedFontLst>
    <p:embeddedFont>
      <p:font typeface="Aldrich" panose="020B0604020202020204" charset="0"/>
      <p:regular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Didact Gothic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732D2D-4F2C-48C8-9943-1A69637A1826}">
  <a:tblStyle styleId="{8C732D2D-4F2C-48C8-9943-1A69637A18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a745d1862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a745d1862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952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a745d1862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a745d1862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54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a745d1862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a745d1862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996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a745d1862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a745d1862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16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7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510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66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251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75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423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367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258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173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a77613c8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a77613c8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45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a745d1862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a745d1862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38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a745d1862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a745d1862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77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a745d1862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a745d1862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84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rot="10800000"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 rot="-338429" flipH="1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Y8j0HFL0h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pen.io/derekmorash/pen/XddZJY" TargetMode="External"/><Relationship Id="rId5" Type="http://schemas.openxmlformats.org/officeDocument/2006/relationships/hyperlink" Target="https://youtu.be/bug1b0fQS8Y?t=3" TargetMode="External"/><Relationship Id="rId4" Type="http://schemas.openxmlformats.org/officeDocument/2006/relationships/hyperlink" Target="https://youtu.be/P8T6gh9p2-c?t=8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54050" y="3217115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Αργυρώ Μαριόλη Π2017089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Αλέξανδρος Ανδριανόπουλος Π2016063</a:t>
            </a: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379632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latin typeface="Century Gothic" panose="020B0502020202020204" pitchFamily="34" charset="0"/>
              </a:rPr>
              <a:t>ΚΑΤΑΣΚΕΥΗ 2D ΠΑΙΧΝΙΔΙΟΥ PUZZLE GAME ΤΥΠΟΥ ΛΑΒΥΡΙΝΘΟΣ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97;p27">
            <a:extLst>
              <a:ext uri="{FF2B5EF4-FFF2-40B4-BE49-F238E27FC236}">
                <a16:creationId xmlns:a16="http://schemas.microsoft.com/office/drawing/2014/main" id="{E59CA370-33D4-47BD-9002-937E4F8CA4A9}"/>
              </a:ext>
            </a:extLst>
          </p:cNvPr>
          <p:cNvSpPr txBox="1">
            <a:spLocks/>
          </p:cNvSpPr>
          <p:nvPr/>
        </p:nvSpPr>
        <p:spPr>
          <a:xfrm>
            <a:off x="2389249" y="782974"/>
            <a:ext cx="4635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Didact Gothic"/>
              <a:buNone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Didact Gothic"/>
              <a:buNone/>
              <a:defRPr sz="2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ΙΟΝΙΟ ΠΑΝΕΠΙΣΤΗΜΙΟ</a:t>
            </a:r>
          </a:p>
          <a:p>
            <a:pPr marL="0" indent="0"/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rPr>
              <a:t>ΠΟΛΥΜΕΣΑ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8"/>
          <p:cNvSpPr/>
          <p:nvPr/>
        </p:nvSpPr>
        <p:spPr>
          <a:xfrm>
            <a:off x="950976" y="1222330"/>
            <a:ext cx="7242048" cy="83811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/>
          <p:cNvSpPr txBox="1">
            <a:spLocks noGrp="1"/>
          </p:cNvSpPr>
          <p:nvPr>
            <p:ph type="title"/>
          </p:nvPr>
        </p:nvSpPr>
        <p:spPr>
          <a:xfrm>
            <a:off x="722375" y="42102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entury Gothic" panose="020B0502020202020204" pitchFamily="34" charset="0"/>
              </a:rPr>
              <a:t>Js</a:t>
            </a:r>
            <a:r>
              <a:rPr lang="en-GB" dirty="0">
                <a:latin typeface="Century Gothic" panose="020B0502020202020204" pitchFamily="34" charset="0"/>
              </a:rPr>
              <a:t>/main.js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" name="Google Shape;679;p31">
            <a:extLst>
              <a:ext uri="{FF2B5EF4-FFF2-40B4-BE49-F238E27FC236}">
                <a16:creationId xmlns:a16="http://schemas.microsoft.com/office/drawing/2014/main" id="{D37BBC89-1950-4779-BE0C-E0942C5C3E83}"/>
              </a:ext>
            </a:extLst>
          </p:cNvPr>
          <p:cNvSpPr txBox="1">
            <a:spLocks/>
          </p:cNvSpPr>
          <p:nvPr/>
        </p:nvSpPr>
        <p:spPr>
          <a:xfrm>
            <a:off x="975360" y="1345680"/>
            <a:ext cx="7217664" cy="3267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Αυτό το αρχείο περιέχει όλες τις λειτουργίες του παιχνιδιού. Η κλάση </a:t>
            </a:r>
            <a:r>
              <a:rPr lang="el-GR" dirty="0" err="1"/>
              <a:t>Gameboard</a:t>
            </a:r>
            <a:r>
              <a:rPr lang="el-GR" dirty="0"/>
              <a:t> χειρίζεται όλα τα </a:t>
            </a:r>
            <a:r>
              <a:rPr lang="el-GR" dirty="0" err="1"/>
              <a:t>events</a:t>
            </a:r>
            <a:r>
              <a:rPr lang="el-GR" dirty="0"/>
              <a:t> και το </a:t>
            </a:r>
            <a:r>
              <a:rPr lang="el-GR" dirty="0" err="1"/>
              <a:t>gameplay</a:t>
            </a:r>
            <a:r>
              <a:rPr lang="el-GR" dirty="0"/>
              <a:t>.</a:t>
            </a:r>
          </a:p>
        </p:txBody>
      </p:sp>
      <p:sp>
        <p:nvSpPr>
          <p:cNvPr id="10" name="Google Shape;544;p28">
            <a:extLst>
              <a:ext uri="{FF2B5EF4-FFF2-40B4-BE49-F238E27FC236}">
                <a16:creationId xmlns:a16="http://schemas.microsoft.com/office/drawing/2014/main" id="{BDACABA7-1E09-402B-B5EE-FBE41E0A598D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25371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9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082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8"/>
          <p:cNvSpPr/>
          <p:nvPr/>
        </p:nvSpPr>
        <p:spPr>
          <a:xfrm>
            <a:off x="950976" y="1222330"/>
            <a:ext cx="7242048" cy="83811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/>
          <p:cNvSpPr txBox="1">
            <a:spLocks noGrp="1"/>
          </p:cNvSpPr>
          <p:nvPr>
            <p:ph type="title"/>
          </p:nvPr>
        </p:nvSpPr>
        <p:spPr>
          <a:xfrm>
            <a:off x="722375" y="42102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Century Gothic" panose="020B0502020202020204" pitchFamily="34" charset="0"/>
              </a:rPr>
              <a:t>js</a:t>
            </a:r>
            <a:r>
              <a:rPr lang="en-GB" dirty="0">
                <a:latin typeface="Century Gothic" panose="020B0502020202020204" pitchFamily="34" charset="0"/>
              </a:rPr>
              <a:t>/jquery.js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" name="Google Shape;679;p31">
            <a:extLst>
              <a:ext uri="{FF2B5EF4-FFF2-40B4-BE49-F238E27FC236}">
                <a16:creationId xmlns:a16="http://schemas.microsoft.com/office/drawing/2014/main" id="{D37BBC89-1950-4779-BE0C-E0942C5C3E83}"/>
              </a:ext>
            </a:extLst>
          </p:cNvPr>
          <p:cNvSpPr txBox="1">
            <a:spLocks/>
          </p:cNvSpPr>
          <p:nvPr/>
        </p:nvSpPr>
        <p:spPr>
          <a:xfrm>
            <a:off x="975360" y="1345680"/>
            <a:ext cx="7217664" cy="3267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Το </a:t>
            </a:r>
            <a:r>
              <a:rPr lang="el-GR" dirty="0" err="1"/>
              <a:t>jQuery</a:t>
            </a:r>
            <a:r>
              <a:rPr lang="el-GR" dirty="0"/>
              <a:t> είναι μια βιβλιοθήκη που χρησιμοποιείται για χειρισμό των στοιχείων DOM, όπως δυναμική προσθήκη και αφαίρεση στοιχείων στο </a:t>
            </a:r>
            <a:r>
              <a:rPr lang="el-GR" dirty="0" err="1"/>
              <a:t>board</a:t>
            </a:r>
            <a:r>
              <a:rPr lang="el-GR" dirty="0"/>
              <a:t>.</a:t>
            </a:r>
          </a:p>
        </p:txBody>
      </p:sp>
      <p:sp>
        <p:nvSpPr>
          <p:cNvPr id="10" name="Google Shape;544;p28">
            <a:extLst>
              <a:ext uri="{FF2B5EF4-FFF2-40B4-BE49-F238E27FC236}">
                <a16:creationId xmlns:a16="http://schemas.microsoft.com/office/drawing/2014/main" id="{BDACABA7-1E09-402B-B5EE-FBE41E0A598D}"/>
              </a:ext>
            </a:extLst>
          </p:cNvPr>
          <p:cNvSpPr txBox="1">
            <a:spLocks/>
          </p:cNvSpPr>
          <p:nvPr/>
        </p:nvSpPr>
        <p:spPr>
          <a:xfrm>
            <a:off x="4445141" y="4841358"/>
            <a:ext cx="339509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10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085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8"/>
          <p:cNvSpPr/>
          <p:nvPr/>
        </p:nvSpPr>
        <p:spPr>
          <a:xfrm>
            <a:off x="950976" y="1222330"/>
            <a:ext cx="7242048" cy="83811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/>
          <p:cNvSpPr txBox="1">
            <a:spLocks noGrp="1"/>
          </p:cNvSpPr>
          <p:nvPr>
            <p:ph type="title"/>
          </p:nvPr>
        </p:nvSpPr>
        <p:spPr>
          <a:xfrm>
            <a:off x="722375" y="42102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Φάκελος </a:t>
            </a:r>
            <a:r>
              <a:rPr lang="en-GB" dirty="0" err="1">
                <a:latin typeface="Century Gothic" panose="020B0502020202020204" pitchFamily="34" charset="0"/>
              </a:rPr>
              <a:t>img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" name="Google Shape;679;p31">
            <a:extLst>
              <a:ext uri="{FF2B5EF4-FFF2-40B4-BE49-F238E27FC236}">
                <a16:creationId xmlns:a16="http://schemas.microsoft.com/office/drawing/2014/main" id="{D37BBC89-1950-4779-BE0C-E0942C5C3E83}"/>
              </a:ext>
            </a:extLst>
          </p:cNvPr>
          <p:cNvSpPr txBox="1">
            <a:spLocks/>
          </p:cNvSpPr>
          <p:nvPr/>
        </p:nvSpPr>
        <p:spPr>
          <a:xfrm>
            <a:off x="975360" y="1345680"/>
            <a:ext cx="7217664" cy="3267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Αυτός ο κατάλογος περιέχει τις εικόνες που χρησιμοποιούνται στο παιχνίδι. Όπως π.χ. το </a:t>
            </a:r>
            <a:r>
              <a:rPr lang="el-GR" dirty="0" err="1"/>
              <a:t>avatar</a:t>
            </a:r>
            <a:r>
              <a:rPr lang="el-GR" dirty="0"/>
              <a:t> και τον θησαυρό</a:t>
            </a:r>
          </a:p>
        </p:txBody>
      </p:sp>
      <p:sp>
        <p:nvSpPr>
          <p:cNvPr id="10" name="Google Shape;544;p28">
            <a:extLst>
              <a:ext uri="{FF2B5EF4-FFF2-40B4-BE49-F238E27FC236}">
                <a16:creationId xmlns:a16="http://schemas.microsoft.com/office/drawing/2014/main" id="{BDACABA7-1E09-402B-B5EE-FBE41E0A598D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39621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11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966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8"/>
          <p:cNvSpPr/>
          <p:nvPr/>
        </p:nvSpPr>
        <p:spPr>
          <a:xfrm>
            <a:off x="950976" y="1222330"/>
            <a:ext cx="7242048" cy="83811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/>
          <p:cNvSpPr txBox="1">
            <a:spLocks noGrp="1"/>
          </p:cNvSpPr>
          <p:nvPr>
            <p:ph type="title"/>
          </p:nvPr>
        </p:nvSpPr>
        <p:spPr>
          <a:xfrm>
            <a:off x="722375" y="42102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Φάκελος </a:t>
            </a:r>
            <a:r>
              <a:rPr lang="en-GB" dirty="0">
                <a:latin typeface="Century Gothic" panose="020B0502020202020204" pitchFamily="34" charset="0"/>
              </a:rPr>
              <a:t>audio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" name="Google Shape;679;p31">
            <a:extLst>
              <a:ext uri="{FF2B5EF4-FFF2-40B4-BE49-F238E27FC236}">
                <a16:creationId xmlns:a16="http://schemas.microsoft.com/office/drawing/2014/main" id="{D37BBC89-1950-4779-BE0C-E0942C5C3E83}"/>
              </a:ext>
            </a:extLst>
          </p:cNvPr>
          <p:cNvSpPr txBox="1">
            <a:spLocks/>
          </p:cNvSpPr>
          <p:nvPr/>
        </p:nvSpPr>
        <p:spPr>
          <a:xfrm>
            <a:off x="975360" y="1345680"/>
            <a:ext cx="7217664" cy="3267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Αυτός ο φάκελος περιέχει τα αρχεία ήχου για το παιχνίδι. Αυτά τα αρχεία φορτώνονται στην αρχή του παιχνιδιού.</a:t>
            </a:r>
          </a:p>
        </p:txBody>
      </p:sp>
      <p:sp>
        <p:nvSpPr>
          <p:cNvPr id="10" name="Google Shape;544;p28">
            <a:extLst>
              <a:ext uri="{FF2B5EF4-FFF2-40B4-BE49-F238E27FC236}">
                <a16:creationId xmlns:a16="http://schemas.microsoft.com/office/drawing/2014/main" id="{BDACABA7-1E09-402B-B5EE-FBE41E0A598D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39621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12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1416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544726" y="2123475"/>
            <a:ext cx="4033283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200" dirty="0">
                <a:latin typeface="Century Gothic" panose="020B0502020202020204" pitchFamily="34" charset="0"/>
              </a:rPr>
              <a:t>ΤΕΚΜΗΡΙΩΣΗ ΚΑΙ </a:t>
            </a:r>
            <a:r>
              <a:rPr lang="en-GB" sz="3200" dirty="0">
                <a:latin typeface="Century Gothic" panose="020B0502020202020204" pitchFamily="34" charset="0"/>
              </a:rPr>
              <a:t>GAMEPLAY</a:t>
            </a:r>
            <a:endParaRPr lang="el-GR" sz="3200" dirty="0">
              <a:latin typeface="Century Gothic" panose="020B0502020202020204" pitchFamily="34" charset="0"/>
            </a:endParaRPr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2492100" y="3281286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Επεξήγηση παιχνιδιού</a:t>
            </a: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0</a:t>
            </a:r>
            <a:r>
              <a:rPr lang="el-GR" dirty="0">
                <a:latin typeface="Century Gothic" panose="020B0502020202020204" pitchFamily="34" charset="0"/>
              </a:rPr>
              <a:t>3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544;p28">
            <a:extLst>
              <a:ext uri="{FF2B5EF4-FFF2-40B4-BE49-F238E27FC236}">
                <a16:creationId xmlns:a16="http://schemas.microsoft.com/office/drawing/2014/main" id="{08B8F628-19B6-4E3E-AC36-26F34128C6BC}"/>
              </a:ext>
            </a:extLst>
          </p:cNvPr>
          <p:cNvSpPr txBox="1">
            <a:spLocks/>
          </p:cNvSpPr>
          <p:nvPr/>
        </p:nvSpPr>
        <p:spPr>
          <a:xfrm>
            <a:off x="4445141" y="4841358"/>
            <a:ext cx="382039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13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475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ΟΘΟΝΗ ΚΑΛΩΣΟΡΙΣΜΑΤΟΣ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3" name="Google Shape;544;p28">
            <a:extLst>
              <a:ext uri="{FF2B5EF4-FFF2-40B4-BE49-F238E27FC236}">
                <a16:creationId xmlns:a16="http://schemas.microsoft.com/office/drawing/2014/main" id="{917D73AE-7409-4C7A-BD5F-CEBD05213F0B}"/>
              </a:ext>
            </a:extLst>
          </p:cNvPr>
          <p:cNvSpPr txBox="1">
            <a:spLocks/>
          </p:cNvSpPr>
          <p:nvPr/>
        </p:nvSpPr>
        <p:spPr>
          <a:xfrm>
            <a:off x="4445141" y="4841358"/>
            <a:ext cx="44583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14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F717A9-A545-41F6-9DED-7E1B7092217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7232" y="1289079"/>
            <a:ext cx="4669536" cy="31487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ΟΘΟΝΗ </a:t>
            </a:r>
            <a:r>
              <a:rPr lang="en-US" dirty="0">
                <a:latin typeface="Century Gothic" panose="020B0502020202020204" pitchFamily="34" charset="0"/>
              </a:rPr>
              <a:t>HOW TO PLAY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3" name="Google Shape;544;p28">
            <a:extLst>
              <a:ext uri="{FF2B5EF4-FFF2-40B4-BE49-F238E27FC236}">
                <a16:creationId xmlns:a16="http://schemas.microsoft.com/office/drawing/2014/main" id="{917D73AE-7409-4C7A-BD5F-CEBD05213F0B}"/>
              </a:ext>
            </a:extLst>
          </p:cNvPr>
          <p:cNvSpPr txBox="1">
            <a:spLocks/>
          </p:cNvSpPr>
          <p:nvPr/>
        </p:nvSpPr>
        <p:spPr>
          <a:xfrm>
            <a:off x="4445141" y="4841358"/>
            <a:ext cx="382039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3" descr="Timeline&#10;&#10;Description automatically generated">
            <a:extLst>
              <a:ext uri="{FF2B5EF4-FFF2-40B4-BE49-F238E27FC236}">
                <a16:creationId xmlns:a16="http://schemas.microsoft.com/office/drawing/2014/main" id="{23DF6723-4A8E-4E50-981B-08EDEE37A0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599" y="1414272"/>
            <a:ext cx="6896802" cy="299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ΈΝΑΡΞΗ ΤΟΥ ΠΑΙΧΝΙΔΙΟΥ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3" name="Google Shape;544;p28">
            <a:extLst>
              <a:ext uri="{FF2B5EF4-FFF2-40B4-BE49-F238E27FC236}">
                <a16:creationId xmlns:a16="http://schemas.microsoft.com/office/drawing/2014/main" id="{917D73AE-7409-4C7A-BD5F-CEBD05213F0B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346598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16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Picture 4" descr="Graphical user interface, diagram, text&#10;&#10;Description automatically generated">
            <a:extLst>
              <a:ext uri="{FF2B5EF4-FFF2-40B4-BE49-F238E27FC236}">
                <a16:creationId xmlns:a16="http://schemas.microsoft.com/office/drawing/2014/main" id="{EA5BDB01-76BA-4E92-A36F-1AFF55F6A96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6956" y="1798662"/>
            <a:ext cx="4830087" cy="2814088"/>
          </a:xfrm>
          <a:prstGeom prst="rect">
            <a:avLst/>
          </a:prstGeom>
        </p:spPr>
      </p:pic>
      <p:sp>
        <p:nvSpPr>
          <p:cNvPr id="7" name="Google Shape;679;p31">
            <a:extLst>
              <a:ext uri="{FF2B5EF4-FFF2-40B4-BE49-F238E27FC236}">
                <a16:creationId xmlns:a16="http://schemas.microsoft.com/office/drawing/2014/main" id="{CC3B3139-837F-48C4-A925-45D48FF8E4D9}"/>
              </a:ext>
            </a:extLst>
          </p:cNvPr>
          <p:cNvSpPr txBox="1">
            <a:spLocks/>
          </p:cNvSpPr>
          <p:nvPr/>
        </p:nvSpPr>
        <p:spPr>
          <a:xfrm>
            <a:off x="2156956" y="1103450"/>
            <a:ext cx="4830087" cy="131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Aft>
                <a:spcPts val="1600"/>
              </a:spcAft>
            </a:pPr>
            <a:r>
              <a:rPr lang="el-GR" dirty="0"/>
              <a:t>Όταν ο χρήστης κάνει κλικ στο κουμπί έναρξης, η οθόνη καλωσορίσματος θα κρυφτεί και θα ξεκινήσει το παιχνίδι.</a:t>
            </a:r>
          </a:p>
        </p:txBody>
      </p:sp>
    </p:spTree>
    <p:extLst>
      <p:ext uri="{BB962C8B-B14F-4D97-AF65-F5344CB8AC3E}">
        <p14:creationId xmlns:p14="http://schemas.microsoft.com/office/powerpoint/2010/main" val="283863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Ο ΛΑΒΥΡΙΝΘΟΣ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3" name="Google Shape;544;p28">
            <a:extLst>
              <a:ext uri="{FF2B5EF4-FFF2-40B4-BE49-F238E27FC236}">
                <a16:creationId xmlns:a16="http://schemas.microsoft.com/office/drawing/2014/main" id="{917D73AE-7409-4C7A-BD5F-CEBD05213F0B}"/>
              </a:ext>
            </a:extLst>
          </p:cNvPr>
          <p:cNvSpPr txBox="1">
            <a:spLocks/>
          </p:cNvSpPr>
          <p:nvPr/>
        </p:nvSpPr>
        <p:spPr>
          <a:xfrm>
            <a:off x="4445141" y="4841358"/>
            <a:ext cx="403305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>
                <a:latin typeface="Century Gothic"/>
                <a:ea typeface="Century Gothic"/>
                <a:cs typeface="Century Gothic"/>
                <a:sym typeface="Century Gothic"/>
              </a:rPr>
              <a:t>17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679;p31">
            <a:extLst>
              <a:ext uri="{FF2B5EF4-FFF2-40B4-BE49-F238E27FC236}">
                <a16:creationId xmlns:a16="http://schemas.microsoft.com/office/drawing/2014/main" id="{CC3B3139-837F-48C4-A925-45D48FF8E4D9}"/>
              </a:ext>
            </a:extLst>
          </p:cNvPr>
          <p:cNvSpPr txBox="1">
            <a:spLocks/>
          </p:cNvSpPr>
          <p:nvPr/>
        </p:nvSpPr>
        <p:spPr>
          <a:xfrm>
            <a:off x="877824" y="1103450"/>
            <a:ext cx="7229856" cy="131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Aft>
                <a:spcPts val="1600"/>
              </a:spcAft>
            </a:pPr>
            <a:r>
              <a:rPr lang="el-GR" dirty="0"/>
              <a:t>Όταν εμφανιστεί ο λαβύρινθος ο χρήστης μπορεί να ξεκινήσει με μία από τις τρεις </a:t>
            </a:r>
            <a:r>
              <a:rPr lang="el-GR" b="1" dirty="0"/>
              <a:t>διαφορετικές τοποθεσίες εκκίνησης </a:t>
            </a:r>
            <a:r>
              <a:rPr lang="el-GR" dirty="0"/>
              <a:t>Οι αφετηρίες εμφανίζονται ως </a:t>
            </a:r>
            <a:r>
              <a:rPr lang="el-GR" b="1" dirty="0"/>
              <a:t>πράσινα πλαίσια</a:t>
            </a:r>
            <a:r>
              <a:rPr lang="el-GR" dirty="0"/>
              <a:t>. Ο χρήστης πρέπει να κάνει κλικ σε ένα από αυτά τα πλαίσια για να ξεκινήσει το παιχνίδι</a:t>
            </a:r>
          </a:p>
        </p:txBody>
      </p:sp>
      <p:pic>
        <p:nvPicPr>
          <p:cNvPr id="8" name="Picture 5" descr="Background pattern, qr code&#10;&#10;Description automatically generated">
            <a:extLst>
              <a:ext uri="{FF2B5EF4-FFF2-40B4-BE49-F238E27FC236}">
                <a16:creationId xmlns:a16="http://schemas.microsoft.com/office/drawing/2014/main" id="{0FA50F55-C62F-4AB0-A6EB-911AF6B537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4994" y="1946639"/>
            <a:ext cx="3393961" cy="27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Ο ΛΑΒΥΡΙΝΘΟΣ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3" name="Google Shape;544;p28">
            <a:extLst>
              <a:ext uri="{FF2B5EF4-FFF2-40B4-BE49-F238E27FC236}">
                <a16:creationId xmlns:a16="http://schemas.microsoft.com/office/drawing/2014/main" id="{917D73AE-7409-4C7A-BD5F-CEBD05213F0B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346598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1</a:t>
            </a:r>
            <a:r>
              <a:rPr lang="en-US" sz="1200" dirty="0"/>
              <a:t>8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679;p31">
            <a:extLst>
              <a:ext uri="{FF2B5EF4-FFF2-40B4-BE49-F238E27FC236}">
                <a16:creationId xmlns:a16="http://schemas.microsoft.com/office/drawing/2014/main" id="{CC3B3139-837F-48C4-A925-45D48FF8E4D9}"/>
              </a:ext>
            </a:extLst>
          </p:cNvPr>
          <p:cNvSpPr txBox="1">
            <a:spLocks/>
          </p:cNvSpPr>
          <p:nvPr/>
        </p:nvSpPr>
        <p:spPr>
          <a:xfrm>
            <a:off x="877824" y="1103450"/>
            <a:ext cx="7229856" cy="131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Aft>
                <a:spcPts val="1600"/>
              </a:spcAft>
            </a:pPr>
            <a:r>
              <a:rPr lang="el-GR" dirty="0"/>
              <a:t>Με το κλικ, οι υπόλοιπες είσοδοι εξαφανίζονται και το </a:t>
            </a:r>
            <a:r>
              <a:rPr lang="el-GR" dirty="0" err="1"/>
              <a:t>avatar</a:t>
            </a:r>
            <a:r>
              <a:rPr lang="el-GR" dirty="0"/>
              <a:t> εμφανίζεται στην είσοδο που έγινε κλικ.</a:t>
            </a:r>
          </a:p>
        </p:txBody>
      </p:sp>
      <p:pic>
        <p:nvPicPr>
          <p:cNvPr id="6" name="Picture 7" descr="Background pattern, qr code&#10;&#10;Description automatically generated">
            <a:extLst>
              <a:ext uri="{FF2B5EF4-FFF2-40B4-BE49-F238E27FC236}">
                <a16:creationId xmlns:a16="http://schemas.microsoft.com/office/drawing/2014/main" id="{CAD4DB5C-F871-4A1D-8EF2-32F088DC710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9382" y="1762298"/>
            <a:ext cx="3385185" cy="27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8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722400" y="1357192"/>
            <a:ext cx="7699200" cy="3255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/>
              <a:t>Δημιουργία ενός </a:t>
            </a:r>
            <a:r>
              <a:rPr lang="el-GR" sz="1200" dirty="0">
                <a:solidFill>
                  <a:schemeClr val="accent5"/>
                </a:solidFill>
              </a:rPr>
              <a:t>2D </a:t>
            </a:r>
            <a:r>
              <a:rPr lang="el-GR" sz="1200" dirty="0" err="1">
                <a:solidFill>
                  <a:schemeClr val="accent5"/>
                </a:solidFill>
              </a:rPr>
              <a:t>puzzle</a:t>
            </a:r>
            <a:r>
              <a:rPr lang="el-GR" sz="1200" dirty="0">
                <a:solidFill>
                  <a:schemeClr val="accent5"/>
                </a:solidFill>
              </a:rPr>
              <a:t> </a:t>
            </a:r>
            <a:r>
              <a:rPr lang="el-GR" sz="1200" dirty="0" err="1">
                <a:solidFill>
                  <a:schemeClr val="accent5"/>
                </a:solidFill>
              </a:rPr>
              <a:t>game</a:t>
            </a:r>
            <a:r>
              <a:rPr lang="el-GR" sz="1200" dirty="0">
                <a:solidFill>
                  <a:schemeClr val="accent5"/>
                </a:solidFill>
              </a:rPr>
              <a:t> (ψυχαγωγικού λογισμικού) με τις γλώσσες  προγραμματισμού HTML5, </a:t>
            </a:r>
            <a:r>
              <a:rPr lang="el-GR" sz="1200" dirty="0" err="1">
                <a:solidFill>
                  <a:schemeClr val="accent5"/>
                </a:solidFill>
              </a:rPr>
              <a:t>javascript</a:t>
            </a:r>
            <a:r>
              <a:rPr lang="el-GR" sz="1200" dirty="0">
                <a:solidFill>
                  <a:schemeClr val="accent5"/>
                </a:solidFill>
              </a:rPr>
              <a:t> και </a:t>
            </a:r>
            <a:r>
              <a:rPr lang="el-GR" sz="1200" dirty="0" err="1">
                <a:solidFill>
                  <a:schemeClr val="accent5"/>
                </a:solidFill>
              </a:rPr>
              <a:t>css</a:t>
            </a:r>
            <a:r>
              <a:rPr lang="el-GR" sz="1200" dirty="0">
                <a:solidFill>
                  <a:schemeClr val="accent5"/>
                </a:solidFill>
              </a:rPr>
              <a:t>. Ο Λαβύρινθος είναι σε κάτοψη και ο χρήστης κινείται από διάφορες αφετηρίες που επιλέγει με το ποντίκι με την χρήση του πληκτρολογίου (</a:t>
            </a:r>
            <a:r>
              <a:rPr lang="el-GR" sz="1200" dirty="0" err="1">
                <a:solidFill>
                  <a:schemeClr val="accent5"/>
                </a:solidFill>
              </a:rPr>
              <a:t>διαδραστικότητα</a:t>
            </a:r>
            <a:r>
              <a:rPr lang="el-GR" sz="1200" dirty="0">
                <a:solidFill>
                  <a:schemeClr val="accent5"/>
                </a:solidFill>
              </a:rPr>
              <a:t>). Το παιχνίδι θα περιλαμβάνει ήχο, εικόνα και κίνηση (περισσότερα από ένα μέσα). Επειδή η αφετηρία του χρήστη επιλέγεται στην αρχή του παιχνιδιού, μπορούν να προκύπτουν πολλές διαφορετικές «αφηγήσεις» του παιχνιδιού (μη γραμμικότητα).</a:t>
            </a:r>
            <a:endParaRPr lang="el-GR" sz="11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400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ΣΥΝΟΨΗ ΕΡΓΑΣΙΑΣ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" name="Google Shape;544;p28">
            <a:extLst>
              <a:ext uri="{FF2B5EF4-FFF2-40B4-BE49-F238E27FC236}">
                <a16:creationId xmlns:a16="http://schemas.microsoft.com/office/drawing/2014/main" id="{5F2547A1-DE13-4C6A-92B8-F59717901890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25371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sz="1200" dirty="0"/>
              <a:t>1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ΚΙΝΗΣΗ ΣΤΟΝ ΛΑΒΥΡΙΝΘΟ 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3" name="Google Shape;544;p28">
            <a:extLst>
              <a:ext uri="{FF2B5EF4-FFF2-40B4-BE49-F238E27FC236}">
                <a16:creationId xmlns:a16="http://schemas.microsoft.com/office/drawing/2014/main" id="{917D73AE-7409-4C7A-BD5F-CEBD05213F0B}"/>
              </a:ext>
            </a:extLst>
          </p:cNvPr>
          <p:cNvSpPr txBox="1">
            <a:spLocks/>
          </p:cNvSpPr>
          <p:nvPr/>
        </p:nvSpPr>
        <p:spPr>
          <a:xfrm>
            <a:off x="4445141" y="4841358"/>
            <a:ext cx="382039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>
                <a:latin typeface="Century Gothic"/>
                <a:ea typeface="Century Gothic"/>
                <a:cs typeface="Century Gothic"/>
                <a:sym typeface="Century Gothic"/>
              </a:rPr>
              <a:t>19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679;p31">
            <a:extLst>
              <a:ext uri="{FF2B5EF4-FFF2-40B4-BE49-F238E27FC236}">
                <a16:creationId xmlns:a16="http://schemas.microsoft.com/office/drawing/2014/main" id="{CC3B3139-837F-48C4-A925-45D48FF8E4D9}"/>
              </a:ext>
            </a:extLst>
          </p:cNvPr>
          <p:cNvSpPr txBox="1">
            <a:spLocks/>
          </p:cNvSpPr>
          <p:nvPr/>
        </p:nvSpPr>
        <p:spPr>
          <a:xfrm>
            <a:off x="877824" y="1103450"/>
            <a:ext cx="7229856" cy="131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Aft>
                <a:spcPts val="1600"/>
              </a:spcAft>
            </a:pPr>
            <a:r>
              <a:rPr lang="el-GR" dirty="0"/>
              <a:t>Η κίνηση γίνεται με </a:t>
            </a:r>
            <a:r>
              <a:rPr lang="el-GR" b="1" dirty="0"/>
              <a:t>τα 4 βελάκια </a:t>
            </a:r>
            <a:r>
              <a:rPr lang="el-GR" dirty="0"/>
              <a:t>του πληκτρολογίου για τις αντίστοιχες κινήσεις προς τις 4 βασικές κατευθύνσεις. Η γραμμή κατάστασης επάνω από τον λαβύρινθο δείχνει τον χρόνο που απομένει και ορισμένες πληροφορίες, όπως το επίπεδο και τις ζωές.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556B049-0EA3-4093-BC70-223F9E7C6C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81" y="1985627"/>
            <a:ext cx="3306187" cy="27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3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ΕΠΙΠΕΔΑ ΚΑΙ STATUS BAR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3" name="Google Shape;544;p28">
            <a:extLst>
              <a:ext uri="{FF2B5EF4-FFF2-40B4-BE49-F238E27FC236}">
                <a16:creationId xmlns:a16="http://schemas.microsoft.com/office/drawing/2014/main" id="{917D73AE-7409-4C7A-BD5F-CEBD05213F0B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39621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20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679;p31">
            <a:extLst>
              <a:ext uri="{FF2B5EF4-FFF2-40B4-BE49-F238E27FC236}">
                <a16:creationId xmlns:a16="http://schemas.microsoft.com/office/drawing/2014/main" id="{CC3B3139-837F-48C4-A925-45D48FF8E4D9}"/>
              </a:ext>
            </a:extLst>
          </p:cNvPr>
          <p:cNvSpPr txBox="1">
            <a:spLocks/>
          </p:cNvSpPr>
          <p:nvPr/>
        </p:nvSpPr>
        <p:spPr>
          <a:xfrm>
            <a:off x="877824" y="1103450"/>
            <a:ext cx="7229856" cy="131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Aft>
                <a:spcPts val="1600"/>
              </a:spcAft>
            </a:pPr>
            <a:r>
              <a:rPr lang="el-GR" dirty="0"/>
              <a:t>Συνολικά υπάρχουν τρία επίπεδα στο παιχνίδι. Ο παίκτης πρέπει να κερδίσει σε όλα για να κερδίσει το παιχνίδι. Πάνω από κάθε λαβύρινθο, υπάρχει μια γραμμή κατάστασης που δείχνει το τρέχον επίπεδο, την κατάσταση επιπέδου (νίκη/ήττα) και τον αριθμό των ζωών. Η πορτοκαλί μπάρα αντιπροσωπεύει τον χρόνο που απομένει και μειώνεται σταδιακά όσο περνάει ο χρόνος</a:t>
            </a:r>
          </a:p>
        </p:txBody>
      </p:sp>
      <p:pic>
        <p:nvPicPr>
          <p:cNvPr id="6" name="Picture 8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EA515FC8-AC7E-4537-8C60-EFA20D21A9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7824" y="2922402"/>
            <a:ext cx="1784985" cy="1464945"/>
          </a:xfrm>
          <a:prstGeom prst="rect">
            <a:avLst/>
          </a:prstGeom>
        </p:spPr>
      </p:pic>
      <p:pic>
        <p:nvPicPr>
          <p:cNvPr id="9" name="Picture 9" descr="Qr code&#10;&#10;Description automatically generated">
            <a:extLst>
              <a:ext uri="{FF2B5EF4-FFF2-40B4-BE49-F238E27FC236}">
                <a16:creationId xmlns:a16="http://schemas.microsoft.com/office/drawing/2014/main" id="{663814D8-2431-42DF-A756-232063750ED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2804" y="2905765"/>
            <a:ext cx="1844675" cy="1450975"/>
          </a:xfrm>
          <a:prstGeom prst="rect">
            <a:avLst/>
          </a:prstGeom>
        </p:spPr>
      </p:pic>
      <p:pic>
        <p:nvPicPr>
          <p:cNvPr id="10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EE5CB5F-711A-4367-80FD-4921342D0C1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7557" y="2905765"/>
            <a:ext cx="1812290" cy="14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1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ΖΩΕΣ, ΝΙΚΗ/ΗΤΤΑ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93" name="Google Shape;544;p28">
            <a:extLst>
              <a:ext uri="{FF2B5EF4-FFF2-40B4-BE49-F238E27FC236}">
                <a16:creationId xmlns:a16="http://schemas.microsoft.com/office/drawing/2014/main" id="{917D73AE-7409-4C7A-BD5F-CEBD05213F0B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325332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21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679;p31">
            <a:extLst>
              <a:ext uri="{FF2B5EF4-FFF2-40B4-BE49-F238E27FC236}">
                <a16:creationId xmlns:a16="http://schemas.microsoft.com/office/drawing/2014/main" id="{CC3B3139-837F-48C4-A925-45D48FF8E4D9}"/>
              </a:ext>
            </a:extLst>
          </p:cNvPr>
          <p:cNvSpPr txBox="1">
            <a:spLocks/>
          </p:cNvSpPr>
          <p:nvPr/>
        </p:nvSpPr>
        <p:spPr>
          <a:xfrm>
            <a:off x="877824" y="1103450"/>
            <a:ext cx="7229856" cy="131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Aft>
                <a:spcPts val="1600"/>
              </a:spcAft>
            </a:pPr>
            <a:r>
              <a:rPr lang="el-GR" dirty="0"/>
              <a:t>Οι υπολειπόμενες ζωές εμφανίζονται επάνω αριστερά. Οι ζωές μειώνονται όταν ο χρήστης χάνει. Το παιχνίδι τελειώνει όταν οι ζωές φτάσουν στο μηδέν.</a:t>
            </a:r>
          </a:p>
          <a:p>
            <a:pPr algn="just">
              <a:spcAft>
                <a:spcPts val="1600"/>
              </a:spcAft>
            </a:pPr>
            <a:r>
              <a:rPr lang="el-GR" dirty="0"/>
              <a:t>Κατά το τέλος ενός επιπέδου, εμφανίζεται ένα νέο επίπεδο και στη γραμμή κατάστασης εμφανίζεται το μήνυμα  "</a:t>
            </a:r>
            <a:r>
              <a:rPr lang="el-GR" dirty="0" err="1"/>
              <a:t>Level</a:t>
            </a:r>
            <a:r>
              <a:rPr lang="el-GR" dirty="0"/>
              <a:t> </a:t>
            </a:r>
            <a:r>
              <a:rPr lang="el-GR" dirty="0" err="1"/>
              <a:t>cleared</a:t>
            </a:r>
            <a:r>
              <a:rPr lang="el-GR" dirty="0"/>
              <a:t>". Από την άλλη πλευρά, εάν ο παίκτης χάσει, το επίπεδο μηδενίζεται και η γραμμή κατάστασης εμφανίζει: </a:t>
            </a:r>
            <a:r>
              <a:rPr lang="el-GR" dirty="0" err="1"/>
              <a:t>You</a:t>
            </a:r>
            <a:r>
              <a:rPr lang="el-GR" dirty="0"/>
              <a:t> </a:t>
            </a:r>
            <a:r>
              <a:rPr lang="el-GR" dirty="0" err="1"/>
              <a:t>lost</a:t>
            </a:r>
            <a:r>
              <a:rPr lang="el-GR" dirty="0"/>
              <a:t>... </a:t>
            </a:r>
            <a:r>
              <a:rPr lang="el-GR" dirty="0" err="1"/>
              <a:t>Try</a:t>
            </a:r>
            <a:r>
              <a:rPr lang="el-GR" dirty="0"/>
              <a:t> </a:t>
            </a:r>
            <a:r>
              <a:rPr lang="el-GR" dirty="0" err="1"/>
              <a:t>again</a:t>
            </a:r>
            <a:r>
              <a:rPr lang="el-GR" dirty="0"/>
              <a:t>?', και μία ακόμη ζωή αφαιρείται.</a:t>
            </a:r>
          </a:p>
          <a:p>
            <a:pPr algn="just">
              <a:spcAft>
                <a:spcPts val="1600"/>
              </a:spcAft>
            </a:pPr>
            <a:r>
              <a:rPr lang="el-GR" dirty="0"/>
              <a:t>Εάν ο παίκτης ολοκληρώσει και τα τρία επίπεδα, εμφανίζεται μια οθόνη </a:t>
            </a:r>
            <a:r>
              <a:rPr lang="el-GR" dirty="0" err="1"/>
              <a:t>Win</a:t>
            </a:r>
            <a:r>
              <a:rPr lang="el-GR" dirty="0"/>
              <a:t> και εάν χάσει, εμφανίζεται μια οθόνη </a:t>
            </a:r>
            <a:r>
              <a:rPr lang="el-GR" dirty="0" err="1"/>
              <a:t>Loose</a:t>
            </a:r>
            <a:r>
              <a:rPr lang="el-GR" dirty="0"/>
              <a:t> .</a:t>
            </a:r>
          </a:p>
          <a:p>
            <a:pPr algn="just">
              <a:spcAft>
                <a:spcPts val="1600"/>
              </a:spcAft>
            </a:pPr>
            <a:r>
              <a:rPr lang="el-GR" dirty="0"/>
              <a:t>Οθόνες </a:t>
            </a:r>
            <a:r>
              <a:rPr lang="el-GR" dirty="0" err="1"/>
              <a:t>Win</a:t>
            </a:r>
            <a:r>
              <a:rPr lang="el-GR" dirty="0"/>
              <a:t>/</a:t>
            </a:r>
            <a:r>
              <a:rPr lang="el-GR" dirty="0" err="1"/>
              <a:t>Loose</a:t>
            </a:r>
            <a:r>
              <a:rPr lang="el-GR" dirty="0"/>
              <a:t>: </a:t>
            </a:r>
          </a:p>
        </p:txBody>
      </p:sp>
      <p:pic>
        <p:nvPicPr>
          <p:cNvPr id="8" name="Picture 11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1A4E4A53-3BA2-4EDD-BD23-484F906106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7375" y="3354590"/>
            <a:ext cx="1516556" cy="1437999"/>
          </a:xfrm>
          <a:prstGeom prst="rect">
            <a:avLst/>
          </a:prstGeom>
        </p:spPr>
      </p:pic>
      <p:pic>
        <p:nvPicPr>
          <p:cNvPr id="11" name="Picture 1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F88AB7A-68F9-4D35-86AD-E31C3001EAD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7968" y="3346441"/>
            <a:ext cx="1516556" cy="14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33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332169" y="2123475"/>
            <a:ext cx="6406469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200" dirty="0">
                <a:latin typeface="Century Gothic" panose="020B0502020202020204" pitchFamily="34" charset="0"/>
              </a:rPr>
              <a:t>ΑΝΑΦΟΡΕΣ</a:t>
            </a:r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2492100" y="3281286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Πηγές και </a:t>
            </a:r>
            <a:r>
              <a:rPr lang="el-GR" dirty="0" err="1"/>
              <a:t>assets</a:t>
            </a:r>
            <a:r>
              <a:rPr lang="el-GR" dirty="0"/>
              <a:t> που χρησιμοποιήθηκαν</a:t>
            </a: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0</a:t>
            </a:r>
            <a:r>
              <a:rPr lang="el-GR" dirty="0">
                <a:latin typeface="Century Gothic" panose="020B0502020202020204" pitchFamily="34" charset="0"/>
              </a:rPr>
              <a:t>4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44;p28">
            <a:extLst>
              <a:ext uri="{FF2B5EF4-FFF2-40B4-BE49-F238E27FC236}">
                <a16:creationId xmlns:a16="http://schemas.microsoft.com/office/drawing/2014/main" id="{B50F2A27-F51E-4F4E-A5F5-CE23A4C37673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389128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42197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52"/>
          <p:cNvSpPr txBox="1">
            <a:spLocks noGrp="1"/>
          </p:cNvSpPr>
          <p:nvPr>
            <p:ph type="title"/>
          </p:nvPr>
        </p:nvSpPr>
        <p:spPr>
          <a:xfrm>
            <a:off x="722400" y="269497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ΑΝΑΦΟΡΕΣ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527" name="Google Shape;2527;p52"/>
          <p:cNvSpPr txBox="1">
            <a:spLocks noGrp="1"/>
          </p:cNvSpPr>
          <p:nvPr>
            <p:ph type="body" idx="1"/>
          </p:nvPr>
        </p:nvSpPr>
        <p:spPr>
          <a:xfrm>
            <a:off x="722400" y="843597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-GR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</a:t>
            </a: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</a:t>
            </a: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που χρησιμοποιήθηκε: </a:t>
            </a: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https://www.youtube.com/watch?v=3Y8j0HFL0hA</a:t>
            </a: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Μουσική Νίκης: </a:t>
            </a: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https://youtu.be/P8T6gh9p2-c?t=85</a:t>
            </a: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Μουσική Ήττας: </a:t>
            </a: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https://youtu.be/bug1b0fQS8Y?t=3</a:t>
            </a: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Κουμπιά που χρησιμοποιήθηκαν: </a:t>
            </a: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https://codepen.io/derekmorash/pen/XddZJY</a:t>
            </a: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συγκεκριμένα το </a:t>
            </a:r>
            <a:r>
              <a:rPr lang="el-GR" sz="1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l-GR" sz="1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4)</a:t>
            </a:r>
          </a:p>
        </p:txBody>
      </p:sp>
      <p:sp>
        <p:nvSpPr>
          <p:cNvPr id="4" name="Google Shape;544;p28">
            <a:extLst>
              <a:ext uri="{FF2B5EF4-FFF2-40B4-BE49-F238E27FC236}">
                <a16:creationId xmlns:a16="http://schemas.microsoft.com/office/drawing/2014/main" id="{52BCC013-EA9A-47FA-B188-F8B51CE0FC78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346598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23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2"/>
          <p:cNvSpPr txBox="1">
            <a:spLocks noGrp="1"/>
          </p:cNvSpPr>
          <p:nvPr>
            <p:ph type="title"/>
          </p:nvPr>
        </p:nvSpPr>
        <p:spPr>
          <a:xfrm>
            <a:off x="1669538" y="1903624"/>
            <a:ext cx="5913252" cy="1825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600" dirty="0">
                <a:latin typeface="Century Gothic" panose="020B0502020202020204" pitchFamily="34" charset="0"/>
              </a:rPr>
              <a:t>Σας ευχαριστούμε πολύ για την προσοχή σας!</a:t>
            </a:r>
            <a:endParaRPr sz="3600" dirty="0">
              <a:latin typeface="Century Gothic" panose="020B0502020202020204" pitchFamily="34" charset="0"/>
            </a:endParaRPr>
          </a:p>
        </p:txBody>
      </p:sp>
      <p:grpSp>
        <p:nvGrpSpPr>
          <p:cNvPr id="1091" name="Google Shape;1091;p42"/>
          <p:cNvGrpSpPr/>
          <p:nvPr/>
        </p:nvGrpSpPr>
        <p:grpSpPr>
          <a:xfrm rot="-552712" flipH="1">
            <a:off x="1612704" y="1218981"/>
            <a:ext cx="1271811" cy="1019154"/>
            <a:chOff x="10049025" y="922900"/>
            <a:chExt cx="537625" cy="430800"/>
          </a:xfrm>
        </p:grpSpPr>
        <p:sp>
          <p:nvSpPr>
            <p:cNvPr id="1092" name="Google Shape;1092;p42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42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2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1126" name="Google Shape;1126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42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1131" name="Google Shape;1131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2" name="Google Shape;113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42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2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1136" name="Google Shape;1136;p42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544;p28">
            <a:extLst>
              <a:ext uri="{FF2B5EF4-FFF2-40B4-BE49-F238E27FC236}">
                <a16:creationId xmlns:a16="http://schemas.microsoft.com/office/drawing/2014/main" id="{6B41EA45-F991-427F-91FA-2E4EBCBBBA29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35368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24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ΠΙΝΑΚΑΣ ΠΕΡΙΕΧΟΜΕΝΩΝ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51" name="Google Shape;551;p29"/>
          <p:cNvSpPr txBox="1">
            <a:spLocks noGrp="1"/>
          </p:cNvSpPr>
          <p:nvPr>
            <p:ph type="subTitle" idx="1"/>
          </p:nvPr>
        </p:nvSpPr>
        <p:spPr>
          <a:xfrm>
            <a:off x="722375" y="2004338"/>
            <a:ext cx="38496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Διαδραστικότητα</a:t>
            </a:r>
            <a:r>
              <a:rPr lang="el-GR" dirty="0"/>
              <a:t> &amp; </a:t>
            </a:r>
            <a:r>
              <a:rPr lang="el-GR" dirty="0" err="1"/>
              <a:t>Πολυμεσικότητα</a:t>
            </a:r>
            <a:r>
              <a:rPr lang="el-GR" dirty="0"/>
              <a:t> </a:t>
            </a:r>
            <a:endParaRPr dirty="0"/>
          </a:p>
        </p:txBody>
      </p:sp>
      <p:sp>
        <p:nvSpPr>
          <p:cNvPr id="552" name="Google Shape;552;p29"/>
          <p:cNvSpPr txBox="1">
            <a:spLocks noGrp="1"/>
          </p:cNvSpPr>
          <p:nvPr>
            <p:ph type="subTitle" idx="7"/>
          </p:nvPr>
        </p:nvSpPr>
        <p:spPr>
          <a:xfrm>
            <a:off x="1162493" y="3764620"/>
            <a:ext cx="2913321" cy="3403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Επεξήγηση παιχνιδιού</a:t>
            </a:r>
            <a:endParaRPr dirty="0"/>
          </a:p>
        </p:txBody>
      </p:sp>
      <p:sp>
        <p:nvSpPr>
          <p:cNvPr id="553" name="Google Shape;553;p29"/>
          <p:cNvSpPr txBox="1">
            <a:spLocks noGrp="1"/>
          </p:cNvSpPr>
          <p:nvPr>
            <p:ph type="subTitle" idx="2"/>
          </p:nvPr>
        </p:nvSpPr>
        <p:spPr>
          <a:xfrm>
            <a:off x="4711313" y="2197516"/>
            <a:ext cx="3710262" cy="653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Index.html</a:t>
            </a:r>
            <a:r>
              <a:rPr lang="en-US" dirty="0"/>
              <a:t>; Style.css; </a:t>
            </a:r>
            <a:r>
              <a:rPr lang="el-GR" dirty="0"/>
              <a:t>Φάκελος </a:t>
            </a:r>
            <a:r>
              <a:rPr lang="en-US" dirty="0" err="1"/>
              <a:t>js</a:t>
            </a:r>
            <a:r>
              <a:rPr lang="en-US" dirty="0"/>
              <a:t>; Js/main.js; </a:t>
            </a:r>
            <a:r>
              <a:rPr lang="en-US" dirty="0" err="1"/>
              <a:t>js</a:t>
            </a:r>
            <a:r>
              <a:rPr lang="en-US" dirty="0"/>
              <a:t>/jquery.js; </a:t>
            </a:r>
            <a:r>
              <a:rPr lang="el-GR" dirty="0"/>
              <a:t>Φάκελος </a:t>
            </a:r>
            <a:r>
              <a:rPr lang="en-US" dirty="0" err="1"/>
              <a:t>img</a:t>
            </a:r>
            <a:r>
              <a:rPr lang="en-US" dirty="0"/>
              <a:t>; </a:t>
            </a:r>
            <a:r>
              <a:rPr lang="el-GR" dirty="0"/>
              <a:t>Φάκελος </a:t>
            </a:r>
            <a:r>
              <a:rPr lang="en-US" dirty="0"/>
              <a:t>audio</a:t>
            </a:r>
            <a:endParaRPr dirty="0"/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01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03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6130262" y="1392870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02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subTitle" idx="4"/>
          </p:nvPr>
        </p:nvSpPr>
        <p:spPr>
          <a:xfrm>
            <a:off x="878958" y="1809978"/>
            <a:ext cx="3566184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ΧΑΡΑΚΤΗΡΙΣΤΙΚΑ ΠΑΙΧΝΙΔΙΟΥ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subTitle" idx="5"/>
          </p:nvPr>
        </p:nvSpPr>
        <p:spPr>
          <a:xfrm>
            <a:off x="4601725" y="1809016"/>
            <a:ext cx="381985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ΕΠΕΞΗΓΗ ΑΡΧΕΙΩΝ ΕΦΑΡΜΟΓΗΣ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59" name="Google Shape;559;p29"/>
          <p:cNvSpPr txBox="1">
            <a:spLocks noGrp="1"/>
          </p:cNvSpPr>
          <p:nvPr>
            <p:ph type="subTitle" idx="14"/>
          </p:nvPr>
        </p:nvSpPr>
        <p:spPr>
          <a:xfrm>
            <a:off x="878958" y="3477926"/>
            <a:ext cx="3566184" cy="3403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ΤΕΚΜΗΡΙΩΣΗ ΚΑΙ </a:t>
            </a:r>
            <a:r>
              <a:rPr lang="en-US" dirty="0">
                <a:latin typeface="Century Gothic" panose="020B0502020202020204" pitchFamily="34" charset="0"/>
              </a:rPr>
              <a:t>GAMEPLAY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60" name="Google Shape;560;p29"/>
          <p:cNvSpPr txBox="1">
            <a:spLocks noGrp="1"/>
          </p:cNvSpPr>
          <p:nvPr>
            <p:ph type="subTitle" idx="8"/>
          </p:nvPr>
        </p:nvSpPr>
        <p:spPr>
          <a:xfrm>
            <a:off x="4601725" y="3764620"/>
            <a:ext cx="3819849" cy="3403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Πηγές και </a:t>
            </a:r>
            <a:r>
              <a:rPr lang="en-US" dirty="0"/>
              <a:t>assets</a:t>
            </a:r>
            <a:r>
              <a:rPr lang="el-GR" dirty="0"/>
              <a:t> που χρησιμοποιήθηκαν</a:t>
            </a:r>
            <a:endParaRPr dirty="0"/>
          </a:p>
        </p:txBody>
      </p:sp>
      <p:sp>
        <p:nvSpPr>
          <p:cNvPr id="561" name="Google Shape;561;p29"/>
          <p:cNvSpPr txBox="1">
            <a:spLocks noGrp="1"/>
          </p:cNvSpPr>
          <p:nvPr>
            <p:ph type="title" idx="13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 panose="020B0502020202020204" pitchFamily="34" charset="0"/>
              </a:rPr>
              <a:t>04</a:t>
            </a:r>
            <a:endParaRPr>
              <a:latin typeface="Century Gothic" panose="020B0502020202020204" pitchFamily="34" charset="0"/>
            </a:endParaRPr>
          </a:p>
        </p:txBody>
      </p:sp>
      <p:sp>
        <p:nvSpPr>
          <p:cNvPr id="562" name="Google Shape;562;p29"/>
          <p:cNvSpPr txBox="1">
            <a:spLocks noGrp="1"/>
          </p:cNvSpPr>
          <p:nvPr>
            <p:ph type="subTitle" idx="15"/>
          </p:nvPr>
        </p:nvSpPr>
        <p:spPr>
          <a:xfrm>
            <a:off x="4711313" y="3436972"/>
            <a:ext cx="3710262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ΑΝΑΦΟΡΕΣ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6" name="Google Shape;544;p28">
            <a:extLst>
              <a:ext uri="{FF2B5EF4-FFF2-40B4-BE49-F238E27FC236}">
                <a16:creationId xmlns:a16="http://schemas.microsoft.com/office/drawing/2014/main" id="{494E40F0-D1B7-47C6-BB2A-60F78184E3E6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25371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sz="1200" dirty="0"/>
              <a:t>2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200" dirty="0">
                <a:latin typeface="Century Gothic" panose="020B0502020202020204" pitchFamily="34" charset="0"/>
              </a:rPr>
              <a:t>ΧΑΡΑΚΤΗΡΙΣΤΙΚΑ ΠΑΙΧΝΙΔΙΟΥ</a:t>
            </a:r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Διαδραστικότητα</a:t>
            </a:r>
            <a:r>
              <a:rPr lang="el-GR" dirty="0"/>
              <a:t> &amp; </a:t>
            </a:r>
            <a:r>
              <a:rPr lang="el-GR" dirty="0" err="1"/>
              <a:t>Πολυμεσικότητα</a:t>
            </a:r>
            <a:r>
              <a:rPr lang="el-GR" dirty="0"/>
              <a:t> </a:t>
            </a: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01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544;p28">
            <a:extLst>
              <a:ext uri="{FF2B5EF4-FFF2-40B4-BE49-F238E27FC236}">
                <a16:creationId xmlns:a16="http://schemas.microsoft.com/office/drawing/2014/main" id="{FD1BAE15-C6A6-4DBD-AA42-D797F5E30186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25371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sz="1200" dirty="0"/>
              <a:t>3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4969070" y="141681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latin typeface="Century Gothic" panose="020B0502020202020204" pitchFamily="34" charset="0"/>
              </a:rPr>
              <a:t>Για να ενισχυθεί η </a:t>
            </a:r>
            <a:r>
              <a:rPr lang="el-GR" sz="1800" b="1" dirty="0" err="1">
                <a:latin typeface="Century Gothic" panose="020B0502020202020204" pitchFamily="34" charset="0"/>
              </a:rPr>
              <a:t>Διαδραστικότητα</a:t>
            </a:r>
            <a:r>
              <a:rPr lang="el-GR" sz="1800" dirty="0">
                <a:latin typeface="Century Gothic" panose="020B0502020202020204" pitchFamily="34" charset="0"/>
              </a:rPr>
              <a:t> και το κριτήριο </a:t>
            </a:r>
            <a:r>
              <a:rPr lang="el-GR" sz="1800" b="1" dirty="0" err="1">
                <a:latin typeface="Century Gothic" panose="020B0502020202020204" pitchFamily="34" charset="0"/>
              </a:rPr>
              <a:t>Πολυμεσικότητας</a:t>
            </a:r>
            <a:r>
              <a:rPr lang="el-GR" sz="1800" dirty="0">
                <a:latin typeface="Century Gothic" panose="020B0502020202020204" pitchFamily="34" charset="0"/>
              </a:rPr>
              <a:t> του παιχνιδιού, προστέθηκαν οι ακόλουθες λειτουργίες:</a:t>
            </a:r>
            <a:endParaRPr sz="1800" dirty="0">
              <a:latin typeface="Century Gothic" panose="020B0502020202020204" pitchFamily="34" charset="0"/>
            </a:endParaRPr>
          </a:p>
        </p:txBody>
      </p:sp>
      <p:grpSp>
        <p:nvGrpSpPr>
          <p:cNvPr id="586" name="Google Shape;586;p31"/>
          <p:cNvGrpSpPr/>
          <p:nvPr/>
        </p:nvGrpSpPr>
        <p:grpSpPr>
          <a:xfrm>
            <a:off x="871286" y="1178546"/>
            <a:ext cx="3487507" cy="2665645"/>
            <a:chOff x="871286" y="1178546"/>
            <a:chExt cx="3487507" cy="2665645"/>
          </a:xfrm>
        </p:grpSpPr>
        <p:sp>
          <p:nvSpPr>
            <p:cNvPr id="587" name="Google Shape;587;p31"/>
            <p:cNvSpPr/>
            <p:nvPr/>
          </p:nvSpPr>
          <p:spPr>
            <a:xfrm>
              <a:off x="3724729" y="1676469"/>
              <a:ext cx="250882" cy="217694"/>
            </a:xfrm>
            <a:custGeom>
              <a:avLst/>
              <a:gdLst/>
              <a:ahLst/>
              <a:cxnLst/>
              <a:rect l="l" t="t" r="r" b="b"/>
              <a:pathLst>
                <a:path w="13259" h="11505" extrusionOk="0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017834" y="2858259"/>
              <a:ext cx="100550" cy="102934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871286" y="2075773"/>
              <a:ext cx="215328" cy="853632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817672" y="1437470"/>
              <a:ext cx="541122" cy="112820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789706" y="1403789"/>
              <a:ext cx="81098" cy="79225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1051023" y="2188640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985564" y="1615295"/>
              <a:ext cx="39376" cy="29896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092575" y="2260259"/>
              <a:ext cx="1057077" cy="141212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472143" y="2129359"/>
              <a:ext cx="420666" cy="359493"/>
            </a:xfrm>
            <a:custGeom>
              <a:avLst/>
              <a:gdLst/>
              <a:ahLst/>
              <a:cxnLst/>
              <a:rect l="l" t="t" r="r" b="b"/>
              <a:pathLst>
                <a:path w="22232" h="18999" extrusionOk="0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557026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995687" y="1569770"/>
              <a:ext cx="1177533" cy="1549324"/>
            </a:xfrm>
            <a:custGeom>
              <a:avLst/>
              <a:gdLst/>
              <a:ahLst/>
              <a:cxnLst/>
              <a:rect l="l" t="t" r="r" b="b"/>
              <a:pathLst>
                <a:path w="62232" h="81881" extrusionOk="0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991902" y="1565986"/>
              <a:ext cx="1185593" cy="1556912"/>
            </a:xfrm>
            <a:custGeom>
              <a:avLst/>
              <a:gdLst/>
              <a:ahLst/>
              <a:cxnLst/>
              <a:rect l="l" t="t" r="r" b="b"/>
              <a:pathLst>
                <a:path w="62658" h="82282" extrusionOk="0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043104" y="1615295"/>
              <a:ext cx="1082697" cy="1456381"/>
            </a:xfrm>
            <a:custGeom>
              <a:avLst/>
              <a:gdLst/>
              <a:ahLst/>
              <a:cxnLst/>
              <a:rect l="l" t="t" r="r" b="b"/>
              <a:pathLst>
                <a:path w="57220" h="76969" extrusionOk="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2163560" y="1735751"/>
              <a:ext cx="399323" cy="8080"/>
            </a:xfrm>
            <a:custGeom>
              <a:avLst/>
              <a:gdLst/>
              <a:ahLst/>
              <a:cxnLst/>
              <a:rect l="l" t="t" r="r" b="b"/>
              <a:pathLst>
                <a:path w="21104" h="427" extrusionOk="0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456164" y="2808930"/>
              <a:ext cx="147986" cy="179756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449996" y="2802781"/>
              <a:ext cx="160323" cy="193966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564774" y="2808930"/>
              <a:ext cx="148440" cy="179756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2559079" y="2802781"/>
              <a:ext cx="159831" cy="193966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2436258" y="2595532"/>
              <a:ext cx="296408" cy="300211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432455" y="2591747"/>
              <a:ext cx="304468" cy="310164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479873" y="2642949"/>
              <a:ext cx="209633" cy="207268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250495" y="1182803"/>
              <a:ext cx="454328" cy="454328"/>
            </a:xfrm>
            <a:custGeom>
              <a:avLst/>
              <a:gdLst/>
              <a:ahLst/>
              <a:cxnLst/>
              <a:rect l="l" t="t" r="r" b="b"/>
              <a:pathLst>
                <a:path w="24011" h="24011" extrusionOk="0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246711" y="1178546"/>
              <a:ext cx="462389" cy="462389"/>
            </a:xfrm>
            <a:custGeom>
              <a:avLst/>
              <a:gdLst/>
              <a:ahLst/>
              <a:cxnLst/>
              <a:rect l="l" t="t" r="r" b="b"/>
              <a:pathLst>
                <a:path w="24437" h="24437" extrusionOk="0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379011" y="1240192"/>
              <a:ext cx="106718" cy="242159"/>
            </a:xfrm>
            <a:custGeom>
              <a:avLst/>
              <a:gdLst/>
              <a:ahLst/>
              <a:cxnLst/>
              <a:rect l="l" t="t" r="r" b="b"/>
              <a:pathLst>
                <a:path w="5640" h="12798" extrusionOk="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432455" y="1340723"/>
              <a:ext cx="53132" cy="138488"/>
            </a:xfrm>
            <a:custGeom>
              <a:avLst/>
              <a:gdLst/>
              <a:ahLst/>
              <a:cxnLst/>
              <a:rect l="l" t="t" r="r" b="b"/>
              <a:pathLst>
                <a:path w="2808" h="7319" extrusionOk="0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83319" y="1340723"/>
              <a:ext cx="53605" cy="138488"/>
            </a:xfrm>
            <a:custGeom>
              <a:avLst/>
              <a:gdLst/>
              <a:ahLst/>
              <a:cxnLst/>
              <a:rect l="l" t="t" r="r" b="b"/>
              <a:pathLst>
                <a:path w="2833" h="7319" extrusionOk="0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2580423" y="1350676"/>
              <a:ext cx="8080" cy="118582"/>
            </a:xfrm>
            <a:custGeom>
              <a:avLst/>
              <a:gdLst/>
              <a:ahLst/>
              <a:cxnLst/>
              <a:rect l="l" t="t" r="r" b="b"/>
              <a:pathLst>
                <a:path w="427" h="6267" extrusionOk="0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31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647" name="Google Shape;647;p31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avLst/>
                <a:gdLst/>
                <a:ahLst/>
                <a:cxnLst/>
                <a:rect l="l" t="t" r="r" b="b"/>
                <a:pathLst>
                  <a:path w="20879" h="13259" extrusionOk="0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avLst/>
                <a:gdLst/>
                <a:ahLst/>
                <a:cxnLst/>
                <a:rect l="l" t="t" r="r" b="b"/>
                <a:pathLst>
                  <a:path w="21505" h="13886" extrusionOk="0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3521" extrusionOk="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825" extrusionOk="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28" extrusionOk="0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123" extrusionOk="0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13585" extrusionOk="0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5966" h="14044" extrusionOk="0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946" extrusionOk="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8406" extrusionOk="0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8773" extrusionOk="0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251" extrusionOk="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8973" extrusionOk="0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9615" extrusionOk="0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8672" extrusionOk="0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9192" extrusionOk="0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472" extrusionOk="0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8959" extrusionOk="0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7620" extrusionOk="0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8067" extrusionOk="0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235" extrusionOk="0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53" extrusionOk="0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555" extrusionOk="0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580" extrusionOk="0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097" extrusionOk="0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206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694" extrusionOk="0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13" extrusionOk="0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876800" y="2043669"/>
            <a:ext cx="3029100" cy="2627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Οθόνες </a:t>
            </a:r>
            <a:r>
              <a:rPr lang="el-GR" dirty="0" err="1"/>
              <a:t>Start</a:t>
            </a:r>
            <a:r>
              <a:rPr lang="el-GR" dirty="0"/>
              <a:t>/ </a:t>
            </a:r>
            <a:r>
              <a:rPr lang="el-GR" dirty="0" err="1"/>
              <a:t>End</a:t>
            </a:r>
            <a:endParaRPr lang="el-GR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Λειτουργικότητες </a:t>
            </a:r>
            <a:r>
              <a:rPr lang="el-GR" dirty="0" err="1"/>
              <a:t>Win</a:t>
            </a:r>
            <a:r>
              <a:rPr lang="el-GR" dirty="0"/>
              <a:t>/ </a:t>
            </a:r>
            <a:r>
              <a:rPr lang="el-GR" dirty="0" err="1"/>
              <a:t>Loose</a:t>
            </a:r>
            <a:endParaRPr lang="el-GR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Σύστημα ζωών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 Σύστημα </a:t>
            </a:r>
            <a:r>
              <a:rPr lang="el-GR" dirty="0" err="1"/>
              <a:t>Levelling</a:t>
            </a:r>
            <a:endParaRPr lang="el-GR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Οπτικοακουστική </a:t>
            </a:r>
            <a:r>
              <a:rPr lang="el-GR" dirty="0" err="1"/>
              <a:t>διάδραση</a:t>
            </a:r>
            <a:r>
              <a:rPr lang="el-GR" dirty="0"/>
              <a:t> με τη </a:t>
            </a:r>
            <a:r>
              <a:rPr lang="el-GR" dirty="0" err="1"/>
              <a:t>διεπαφή</a:t>
            </a:r>
            <a:r>
              <a:rPr lang="el-GR" dirty="0"/>
              <a:t> χρήστη</a:t>
            </a:r>
          </a:p>
        </p:txBody>
      </p:sp>
      <p:sp>
        <p:nvSpPr>
          <p:cNvPr id="97" name="Google Shape;544;p28">
            <a:extLst>
              <a:ext uri="{FF2B5EF4-FFF2-40B4-BE49-F238E27FC236}">
                <a16:creationId xmlns:a16="http://schemas.microsoft.com/office/drawing/2014/main" id="{84E93239-A9F6-428E-B9B7-BF9AE01F4270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25371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sz="1200" dirty="0"/>
              <a:t>4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1694121" y="2123475"/>
            <a:ext cx="5734493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200" dirty="0">
                <a:latin typeface="Century Gothic" panose="020B0502020202020204" pitchFamily="34" charset="0"/>
              </a:rPr>
              <a:t>ΕΠΕΞΗΓΗ ΑΡΧΕΙΩΝ ΕΦΑΡΜΟΓΗΣ</a:t>
            </a:r>
          </a:p>
        </p:txBody>
      </p:sp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1332169" y="3323813"/>
            <a:ext cx="6406469" cy="4374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Index.html; Style.css; </a:t>
            </a:r>
            <a:r>
              <a:rPr lang="el-GR" dirty="0"/>
              <a:t>Φάκελος </a:t>
            </a:r>
            <a:r>
              <a:rPr lang="en-GB" dirty="0" err="1"/>
              <a:t>js</a:t>
            </a:r>
            <a:r>
              <a:rPr lang="en-GB" dirty="0"/>
              <a:t>; </a:t>
            </a:r>
            <a:r>
              <a:rPr lang="en-GB" dirty="0" err="1"/>
              <a:t>Js</a:t>
            </a:r>
            <a:r>
              <a:rPr lang="en-GB" dirty="0"/>
              <a:t>/main.js; </a:t>
            </a:r>
            <a:r>
              <a:rPr lang="en-GB" dirty="0" err="1"/>
              <a:t>js</a:t>
            </a:r>
            <a:r>
              <a:rPr lang="en-GB" dirty="0"/>
              <a:t>/jquery.js; </a:t>
            </a:r>
            <a:r>
              <a:rPr lang="el-GR" dirty="0"/>
              <a:t>Φάκελος </a:t>
            </a:r>
            <a:r>
              <a:rPr lang="en-GB" dirty="0" err="1"/>
              <a:t>img</a:t>
            </a:r>
            <a:r>
              <a:rPr lang="en-GB" dirty="0"/>
              <a:t>; </a:t>
            </a:r>
            <a:r>
              <a:rPr lang="el-GR" dirty="0"/>
              <a:t>Φάκελος </a:t>
            </a:r>
            <a:r>
              <a:rPr lang="en-GB" dirty="0"/>
              <a:t>audio</a:t>
            </a: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0</a:t>
            </a:r>
            <a:r>
              <a:rPr lang="el-GR" dirty="0">
                <a:latin typeface="Century Gothic" panose="020B0502020202020204" pitchFamily="34" charset="0"/>
              </a:rPr>
              <a:t>2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544;p28">
            <a:extLst>
              <a:ext uri="{FF2B5EF4-FFF2-40B4-BE49-F238E27FC236}">
                <a16:creationId xmlns:a16="http://schemas.microsoft.com/office/drawing/2014/main" id="{F11AEA2F-BB1A-4532-9966-3A39A882C9DC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25371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sz="1200" dirty="0"/>
              <a:t>5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3105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8"/>
          <p:cNvSpPr/>
          <p:nvPr/>
        </p:nvSpPr>
        <p:spPr>
          <a:xfrm>
            <a:off x="950976" y="1222330"/>
            <a:ext cx="7242048" cy="326707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/>
          <p:cNvSpPr txBox="1">
            <a:spLocks noGrp="1"/>
          </p:cNvSpPr>
          <p:nvPr>
            <p:ph type="title"/>
          </p:nvPr>
        </p:nvSpPr>
        <p:spPr>
          <a:xfrm>
            <a:off x="722375" y="42102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entury Gothic" panose="020B0502020202020204" pitchFamily="34" charset="0"/>
              </a:rPr>
              <a:t>Index.html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" name="Google Shape;679;p31">
            <a:extLst>
              <a:ext uri="{FF2B5EF4-FFF2-40B4-BE49-F238E27FC236}">
                <a16:creationId xmlns:a16="http://schemas.microsoft.com/office/drawing/2014/main" id="{D37BBC89-1950-4779-BE0C-E0942C5C3E83}"/>
              </a:ext>
            </a:extLst>
          </p:cNvPr>
          <p:cNvSpPr txBox="1">
            <a:spLocks/>
          </p:cNvSpPr>
          <p:nvPr/>
        </p:nvSpPr>
        <p:spPr>
          <a:xfrm>
            <a:off x="975360" y="1345680"/>
            <a:ext cx="7217664" cy="3267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Αυτό το αρχείο περιέχει όλες τις ετικέτες HTML που χρησιμοποιούνται στο παιχνίδι.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Το στοιχείο </a:t>
            </a:r>
            <a:r>
              <a:rPr lang="el-GR" dirty="0" err="1"/>
              <a:t>div#maze</a:t>
            </a:r>
            <a:r>
              <a:rPr lang="el-GR" dirty="0"/>
              <a:t> περιέχει τον λαβύρινθο κατά τη διάρκεια του παιχνιδιού που φτιάχτηκε «με το χέρι» με ετικέτες &lt;</a:t>
            </a:r>
            <a:r>
              <a:rPr lang="el-GR" dirty="0" err="1"/>
              <a:t>div</a:t>
            </a:r>
            <a:r>
              <a:rPr lang="el-GR" dirty="0"/>
              <a:t>&gt;.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Το στοιχείο </a:t>
            </a:r>
            <a:r>
              <a:rPr lang="el-GR" dirty="0" err="1"/>
              <a:t>div.welcome-screen</a:t>
            </a:r>
            <a:r>
              <a:rPr lang="el-GR" dirty="0"/>
              <a:t> περιέχει την οθόνη καλωσορίσματος και οδηγιών.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Το </a:t>
            </a:r>
            <a:r>
              <a:rPr lang="el-GR" dirty="0" err="1"/>
              <a:t>div.loose-container</a:t>
            </a:r>
            <a:r>
              <a:rPr lang="el-GR" dirty="0"/>
              <a:t> και το </a:t>
            </a:r>
            <a:r>
              <a:rPr lang="el-GR" dirty="0" err="1"/>
              <a:t>div.win-container</a:t>
            </a:r>
            <a:r>
              <a:rPr lang="el-GR" dirty="0"/>
              <a:t> περιέχουν τις οθόνες </a:t>
            </a:r>
            <a:r>
              <a:rPr lang="el-GR" dirty="0" err="1"/>
              <a:t>win</a:t>
            </a:r>
            <a:r>
              <a:rPr lang="el-GR" dirty="0"/>
              <a:t> και </a:t>
            </a:r>
            <a:r>
              <a:rPr lang="el-GR" dirty="0" err="1"/>
              <a:t>loose</a:t>
            </a:r>
            <a:r>
              <a:rPr lang="el-GR" dirty="0"/>
              <a:t>.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Το </a:t>
            </a:r>
            <a:r>
              <a:rPr lang="el-GR" dirty="0" err="1"/>
              <a:t>div#status-bar</a:t>
            </a:r>
            <a:r>
              <a:rPr lang="el-GR" dirty="0"/>
              <a:t> περιέχει στοιχεία </a:t>
            </a:r>
            <a:r>
              <a:rPr lang="el-GR" dirty="0" err="1"/>
              <a:t>html</a:t>
            </a:r>
            <a:r>
              <a:rPr lang="el-GR" dirty="0"/>
              <a:t> για την επάνω μπάρα μέσα στον πίνακα του παιχνιδιού.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Στα div#maze1 έως το div#maze3 περιέχονται τα </a:t>
            </a:r>
            <a:r>
              <a:rPr lang="el-GR" dirty="0" err="1"/>
              <a:t>layouts</a:t>
            </a:r>
            <a:r>
              <a:rPr lang="el-GR" dirty="0"/>
              <a:t> των επιπέδων.</a:t>
            </a:r>
          </a:p>
        </p:txBody>
      </p:sp>
      <p:sp>
        <p:nvSpPr>
          <p:cNvPr id="10" name="Google Shape;544;p28">
            <a:extLst>
              <a:ext uri="{FF2B5EF4-FFF2-40B4-BE49-F238E27FC236}">
                <a16:creationId xmlns:a16="http://schemas.microsoft.com/office/drawing/2014/main" id="{BDACABA7-1E09-402B-B5EE-FBE41E0A598D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25371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sz="1200" dirty="0"/>
              <a:t>6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451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8"/>
          <p:cNvSpPr/>
          <p:nvPr/>
        </p:nvSpPr>
        <p:spPr>
          <a:xfrm>
            <a:off x="950976" y="1222330"/>
            <a:ext cx="7242048" cy="83811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/>
          <p:cNvSpPr txBox="1">
            <a:spLocks noGrp="1"/>
          </p:cNvSpPr>
          <p:nvPr>
            <p:ph type="title"/>
          </p:nvPr>
        </p:nvSpPr>
        <p:spPr>
          <a:xfrm>
            <a:off x="722375" y="42102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entury Gothic" panose="020B0502020202020204" pitchFamily="34" charset="0"/>
              </a:rPr>
              <a:t>Style.css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" name="Google Shape;679;p31">
            <a:extLst>
              <a:ext uri="{FF2B5EF4-FFF2-40B4-BE49-F238E27FC236}">
                <a16:creationId xmlns:a16="http://schemas.microsoft.com/office/drawing/2014/main" id="{D37BBC89-1950-4779-BE0C-E0942C5C3E83}"/>
              </a:ext>
            </a:extLst>
          </p:cNvPr>
          <p:cNvSpPr txBox="1">
            <a:spLocks/>
          </p:cNvSpPr>
          <p:nvPr/>
        </p:nvSpPr>
        <p:spPr>
          <a:xfrm>
            <a:off x="975360" y="1345680"/>
            <a:ext cx="7217664" cy="3267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Αυτό το αρχείο περιέχει όλο το στυλ CSS για όλα τα στοιχεία που περιέχονται στο αρχείο index.html.</a:t>
            </a:r>
          </a:p>
        </p:txBody>
      </p:sp>
      <p:sp>
        <p:nvSpPr>
          <p:cNvPr id="10" name="Google Shape;544;p28">
            <a:extLst>
              <a:ext uri="{FF2B5EF4-FFF2-40B4-BE49-F238E27FC236}">
                <a16:creationId xmlns:a16="http://schemas.microsoft.com/office/drawing/2014/main" id="{BDACABA7-1E09-402B-B5EE-FBE41E0A598D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25371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7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9237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8"/>
          <p:cNvSpPr/>
          <p:nvPr/>
        </p:nvSpPr>
        <p:spPr>
          <a:xfrm>
            <a:off x="950976" y="1222330"/>
            <a:ext cx="7242048" cy="838118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/>
          <p:cNvSpPr txBox="1">
            <a:spLocks noGrp="1"/>
          </p:cNvSpPr>
          <p:nvPr>
            <p:ph type="title"/>
          </p:nvPr>
        </p:nvSpPr>
        <p:spPr>
          <a:xfrm>
            <a:off x="722375" y="421022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Century Gothic" panose="020B0502020202020204" pitchFamily="34" charset="0"/>
              </a:rPr>
              <a:t>Φάκελος </a:t>
            </a:r>
            <a:r>
              <a:rPr lang="en-GB" dirty="0" err="1">
                <a:latin typeface="Century Gothic" panose="020B0502020202020204" pitchFamily="34" charset="0"/>
              </a:rPr>
              <a:t>js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5" name="Google Shape;679;p31">
            <a:extLst>
              <a:ext uri="{FF2B5EF4-FFF2-40B4-BE49-F238E27FC236}">
                <a16:creationId xmlns:a16="http://schemas.microsoft.com/office/drawing/2014/main" id="{D37BBC89-1950-4779-BE0C-E0942C5C3E83}"/>
              </a:ext>
            </a:extLst>
          </p:cNvPr>
          <p:cNvSpPr txBox="1">
            <a:spLocks/>
          </p:cNvSpPr>
          <p:nvPr/>
        </p:nvSpPr>
        <p:spPr>
          <a:xfrm>
            <a:off x="975360" y="1345680"/>
            <a:ext cx="7217664" cy="3267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l-GR" dirty="0"/>
              <a:t>Αυτός ο φάκελος περιέχει τα αρχεία </a:t>
            </a:r>
            <a:r>
              <a:rPr lang="el-GR" dirty="0" err="1"/>
              <a:t>JavaScript</a:t>
            </a:r>
            <a:r>
              <a:rPr lang="el-GR" dirty="0"/>
              <a:t> και τη λειτουργικότητα που χρειάζεται για το παιχνίδι.</a:t>
            </a:r>
          </a:p>
        </p:txBody>
      </p:sp>
      <p:sp>
        <p:nvSpPr>
          <p:cNvPr id="10" name="Google Shape;544;p28">
            <a:extLst>
              <a:ext uri="{FF2B5EF4-FFF2-40B4-BE49-F238E27FC236}">
                <a16:creationId xmlns:a16="http://schemas.microsoft.com/office/drawing/2014/main" id="{BDACABA7-1E09-402B-B5EE-FBE41E0A598D}"/>
              </a:ext>
            </a:extLst>
          </p:cNvPr>
          <p:cNvSpPr txBox="1">
            <a:spLocks/>
          </p:cNvSpPr>
          <p:nvPr/>
        </p:nvSpPr>
        <p:spPr>
          <a:xfrm>
            <a:off x="4445142" y="4841358"/>
            <a:ext cx="253716" cy="3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l-GR" sz="1200" dirty="0"/>
              <a:t>8</a:t>
            </a:r>
            <a:endParaRPr lang="el-GR" sz="11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95261649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900</Words>
  <Application>Microsoft Office PowerPoint</Application>
  <PresentationFormat>Προβολή στην οθόνη (16:9)</PresentationFormat>
  <Paragraphs>104</Paragraphs>
  <Slides>25</Slides>
  <Notes>25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30" baseType="lpstr">
      <vt:lpstr>Century Gothic</vt:lpstr>
      <vt:lpstr>Didact Gothic</vt:lpstr>
      <vt:lpstr>Aldrich</vt:lpstr>
      <vt:lpstr>Arial</vt:lpstr>
      <vt:lpstr>Virtual Slides for Education Day by Slidesgo</vt:lpstr>
      <vt:lpstr>ΚΑΤΑΣΚΕΥΗ 2D ΠΑΙΧΝΙΔΙΟΥ PUZZLE GAME ΤΥΠΟΥ ΛΑΒΥΡΙΝΘΟΣ</vt:lpstr>
      <vt:lpstr>ΣΥΝΟΨΗ ΕΡΓΑΣΙΑΣ</vt:lpstr>
      <vt:lpstr>ΠΙΝΑΚΑΣ ΠΕΡΙΕΧΟΜΕΝΩΝ</vt:lpstr>
      <vt:lpstr>ΧΑΡΑΚΤΗΡΙΣΤΙΚΑ ΠΑΙΧΝΙΔΙΟΥ</vt:lpstr>
      <vt:lpstr>Για να ενισχυθεί η Διαδραστικότητα και το κριτήριο Πολυμεσικότητας του παιχνιδιού, προστέθηκαν οι ακόλουθες λειτουργίες:</vt:lpstr>
      <vt:lpstr>ΕΠΕΞΗΓΗ ΑΡΧΕΙΩΝ ΕΦΑΡΜΟΓΗΣ</vt:lpstr>
      <vt:lpstr>Index.html</vt:lpstr>
      <vt:lpstr>Style.css</vt:lpstr>
      <vt:lpstr>Φάκελος js</vt:lpstr>
      <vt:lpstr>Js/main.js</vt:lpstr>
      <vt:lpstr>js/jquery.js</vt:lpstr>
      <vt:lpstr>Φάκελος img</vt:lpstr>
      <vt:lpstr>Φάκελος audio</vt:lpstr>
      <vt:lpstr>ΤΕΚΜΗΡΙΩΣΗ ΚΑΙ GAMEPLAY</vt:lpstr>
      <vt:lpstr>ΟΘΟΝΗ ΚΑΛΩΣΟΡΙΣΜΑΤΟΣ</vt:lpstr>
      <vt:lpstr>ΟΘΟΝΗ HOW TO PLAY</vt:lpstr>
      <vt:lpstr>ΈΝΑΡΞΗ ΤΟΥ ΠΑΙΧΝΙΔΙΟΥ</vt:lpstr>
      <vt:lpstr>Ο ΛΑΒΥΡΙΝΘΟΣ</vt:lpstr>
      <vt:lpstr>Ο ΛΑΒΥΡΙΝΘΟΣ</vt:lpstr>
      <vt:lpstr>ΚΙΝΗΣΗ ΣΤΟΝ ΛΑΒΥΡΙΝΘΟ </vt:lpstr>
      <vt:lpstr>ΕΠΙΠΕΔΑ ΚΑΙ STATUS BAR</vt:lpstr>
      <vt:lpstr>ΖΩΕΣ, ΝΙΚΗ/ΗΤΤΑ</vt:lpstr>
      <vt:lpstr>ΑΝΑΦΟΡΕΣ</vt:lpstr>
      <vt:lpstr>ΑΝΑΦΟΡΕΣ</vt:lpstr>
      <vt:lpstr>Σας ευχαριστούμε πολύ για την προσοχή σας!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32</cp:revision>
  <dcterms:modified xsi:type="dcterms:W3CDTF">2021-12-01T18:59:34Z</dcterms:modified>
</cp:coreProperties>
</file>