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711E-A545-48C4-AFDD-5E6F6DDD7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D4C156-06E2-4F43-940E-6F8B2F9C0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96DAC1-6268-4707-83FD-5B57F20C4D71}"/>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A0B6D1D4-98C4-4D92-A67C-2C78F8D3C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6CD9F-89F9-4EA6-930B-38342D9459F8}"/>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32247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0605-7BCB-45AB-B042-96E62BC94D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48FDCB-96BA-4F04-8547-344C7F285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F0340-7CC0-4A51-9AB4-0FAEAAAC2834}"/>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F0F0F19B-2166-4F01-8D4E-FDD936CC5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52F5A-C845-4FC5-8155-F45C93E638E8}"/>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280839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5F81A-76EB-4FCF-8D09-82B49773D9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0849E-DCD8-4AB1-9CA3-9606AC698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DDA34-1AB2-4A13-961C-AB9F8E625D7B}"/>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66AAE767-967A-4277-83C8-C9F7A5EA3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3871A-D308-4665-B3D5-260C5E9A5558}"/>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12869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F7E6-A293-48D2-8651-684309A3D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5B3BE6-ADEF-423F-807E-96C03F654D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EB2FB-4144-439F-9E6A-144D6FF4C703}"/>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F247C94C-96E6-4FDD-8145-DF82C340B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1F259-44E1-4850-ADBE-6C0A33D78E6C}"/>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26232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43FC-E171-4AC1-979E-09DCC13B0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F55B53-148D-459F-8075-6D227D837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DA2FC-DDBE-4EC3-AD7C-53C5B1B89BDC}"/>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10BA703A-BFAB-4C4E-9BC2-89F594E32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11536-D461-49BC-815F-BD000CC7EC87}"/>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336814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FF6-DACB-40C5-A28D-E4A550736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337BB-CEC7-47BF-BC97-D595C6523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C04EB0-5E73-40A2-A736-FE37CB20F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5D2F7D-7D39-4530-80BD-13A1FD9EAEF3}"/>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6" name="Footer Placeholder 5">
            <a:extLst>
              <a:ext uri="{FF2B5EF4-FFF2-40B4-BE49-F238E27FC236}">
                <a16:creationId xmlns:a16="http://schemas.microsoft.com/office/drawing/2014/main" id="{150C5599-465E-48DF-A9A1-44F3C201E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8E5E1-B258-4811-9AAC-25215AB93E44}"/>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258470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1A99-39F0-40F4-81A7-016375299E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2764A-876E-40C3-B97C-FE78562FB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BFDF9-7DD4-40AE-BF22-23897FBEE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A6FA3B-3CC7-4818-846A-505053C90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22366-EE10-456D-9AC6-0643F0357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423B0-E73E-4497-B2FB-9A943EBC6CCC}"/>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8" name="Footer Placeholder 7">
            <a:extLst>
              <a:ext uri="{FF2B5EF4-FFF2-40B4-BE49-F238E27FC236}">
                <a16:creationId xmlns:a16="http://schemas.microsoft.com/office/drawing/2014/main" id="{C1430AA7-E8E6-4643-A8D2-7103057E1C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1D023-E110-4BB0-AA8E-5204F507E799}"/>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370597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C98A-172D-4540-B59A-F21CC186B7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3EFEDD-33FB-49A9-85BE-A8214C8F15C9}"/>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4" name="Footer Placeholder 3">
            <a:extLst>
              <a:ext uri="{FF2B5EF4-FFF2-40B4-BE49-F238E27FC236}">
                <a16:creationId xmlns:a16="http://schemas.microsoft.com/office/drawing/2014/main" id="{7AF28075-FB12-4DF7-8EA8-47B45E07AD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11C1F7-E6FF-4CB8-9829-3AA5BB6027FA}"/>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171307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011C6-0C4B-4C46-BB80-14D4BF6869EC}"/>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3" name="Footer Placeholder 2">
            <a:extLst>
              <a:ext uri="{FF2B5EF4-FFF2-40B4-BE49-F238E27FC236}">
                <a16:creationId xmlns:a16="http://schemas.microsoft.com/office/drawing/2014/main" id="{4295989D-7660-4B76-856A-5A75FFC52F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691F9B-5A3D-4FB3-8B3D-C8EE03E8FA70}"/>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18414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2ED0-38CD-47F6-AEDF-EC3F370A8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7F924-2E2F-4F2B-A489-794179BDA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D118E3-2B21-4FA1-8F41-C5C897177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67FDB-97B6-4528-8914-7F953E2F652B}"/>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6" name="Footer Placeholder 5">
            <a:extLst>
              <a:ext uri="{FF2B5EF4-FFF2-40B4-BE49-F238E27FC236}">
                <a16:creationId xmlns:a16="http://schemas.microsoft.com/office/drawing/2014/main" id="{69C28499-A9BF-451E-A627-B34511D03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B8032-5195-4458-8788-1C2F403F96DD}"/>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403550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943E-CB4D-4CEA-AB9A-A20BF272B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927E3-37D1-490D-8478-90CC7203B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8A2B59-F91D-48EC-8E13-F315CB936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CC88C-9558-48CD-B09B-44C60B4ED414}"/>
              </a:ext>
            </a:extLst>
          </p:cNvPr>
          <p:cNvSpPr>
            <a:spLocks noGrp="1"/>
          </p:cNvSpPr>
          <p:nvPr>
            <p:ph type="dt" sz="half" idx="10"/>
          </p:nvPr>
        </p:nvSpPr>
        <p:spPr/>
        <p:txBody>
          <a:bodyPr/>
          <a:lstStyle/>
          <a:p>
            <a:fld id="{EF30A9A8-E8D4-4F42-AAB6-F7DD1341180A}" type="datetimeFigureOut">
              <a:rPr lang="en-IN" smtClean="0"/>
              <a:t>27-07-2021</a:t>
            </a:fld>
            <a:endParaRPr lang="en-IN"/>
          </a:p>
        </p:txBody>
      </p:sp>
      <p:sp>
        <p:nvSpPr>
          <p:cNvPr id="6" name="Footer Placeholder 5">
            <a:extLst>
              <a:ext uri="{FF2B5EF4-FFF2-40B4-BE49-F238E27FC236}">
                <a16:creationId xmlns:a16="http://schemas.microsoft.com/office/drawing/2014/main" id="{A0E67B56-455E-4FCC-974A-FDB80A13F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B305C-29D3-4633-99D0-9795135DCCCA}"/>
              </a:ext>
            </a:extLst>
          </p:cNvPr>
          <p:cNvSpPr>
            <a:spLocks noGrp="1"/>
          </p:cNvSpPr>
          <p:nvPr>
            <p:ph type="sldNum" sz="quarter" idx="12"/>
          </p:nvPr>
        </p:nvSpPr>
        <p:spPr/>
        <p:txBody>
          <a:bodyPr/>
          <a:lstStyle/>
          <a:p>
            <a:fld id="{B34ACBD6-DD2E-4FDC-AE1A-0D4B54E828E8}" type="slidenum">
              <a:rPr lang="en-IN" smtClean="0"/>
              <a:t>‹#›</a:t>
            </a:fld>
            <a:endParaRPr lang="en-IN"/>
          </a:p>
        </p:txBody>
      </p:sp>
    </p:spTree>
    <p:extLst>
      <p:ext uri="{BB962C8B-B14F-4D97-AF65-F5344CB8AC3E}">
        <p14:creationId xmlns:p14="http://schemas.microsoft.com/office/powerpoint/2010/main" val="315761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E5916-34F7-43AE-B069-ECB0FE281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7E002-7CA9-47FE-9F10-D73D8BEEF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81CD5-40BA-4E56-9C60-C7BC2C91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0A9A8-E8D4-4F42-AAB6-F7DD1341180A}" type="datetimeFigureOut">
              <a:rPr lang="en-IN" smtClean="0"/>
              <a:t>27-07-2021</a:t>
            </a:fld>
            <a:endParaRPr lang="en-IN"/>
          </a:p>
        </p:txBody>
      </p:sp>
      <p:sp>
        <p:nvSpPr>
          <p:cNvPr id="5" name="Footer Placeholder 4">
            <a:extLst>
              <a:ext uri="{FF2B5EF4-FFF2-40B4-BE49-F238E27FC236}">
                <a16:creationId xmlns:a16="http://schemas.microsoft.com/office/drawing/2014/main" id="{8EE6A502-A26E-431A-B08D-EDE298113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D97A7A-1511-4E42-8D00-A9F3D66F1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ACBD6-DD2E-4FDC-AE1A-0D4B54E828E8}" type="slidenum">
              <a:rPr lang="en-IN" smtClean="0"/>
              <a:t>‹#›</a:t>
            </a:fld>
            <a:endParaRPr lang="en-IN"/>
          </a:p>
        </p:txBody>
      </p:sp>
    </p:spTree>
    <p:extLst>
      <p:ext uri="{BB962C8B-B14F-4D97-AF65-F5344CB8AC3E}">
        <p14:creationId xmlns:p14="http://schemas.microsoft.com/office/powerpoint/2010/main" val="390872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Classifier.html" TargetMode="External"/><Relationship Id="rId2" Type="http://schemas.openxmlformats.org/officeDocument/2006/relationships/hyperlink" Target="https://scikit-learn.org/stable/modules/generated/sklearn.neighbors.KNeighborsClassifier.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pipeline.Pipeline.html" TargetMode="External"/><Relationship Id="rId5" Type="http://schemas.openxmlformats.org/officeDocument/2006/relationships/hyperlink" Target="https://scikit-learn.org/stable/modules/generated/sklearn.svm.SVR.html" TargetMode="External"/><Relationship Id="rId4" Type="http://schemas.openxmlformats.org/officeDocument/2006/relationships/hyperlink" Target="https://scikit-learn.org/stable/modules/generated/sklearn.linear_model.LogisticRegress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98D097E-0270-40E3-98C0-9E2845948C99}"/>
              </a:ext>
            </a:extLst>
          </p:cNvPr>
          <p:cNvSpPr>
            <a:spLocks noGrp="1"/>
          </p:cNvSpPr>
          <p:nvPr>
            <p:ph type="ctrTitle"/>
          </p:nvPr>
        </p:nvSpPr>
        <p:spPr>
          <a:xfrm>
            <a:off x="1570455" y="1118009"/>
            <a:ext cx="4194241" cy="3180360"/>
          </a:xfrm>
        </p:spPr>
        <p:txBody>
          <a:bodyPr>
            <a:normAutofit/>
          </a:bodyPr>
          <a:lstStyle/>
          <a:p>
            <a:r>
              <a:rPr lang="en-IN" sz="4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Fake News Prediction</a:t>
            </a:r>
            <a:br>
              <a:rPr lang="en-IN" sz="4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800" dirty="0">
              <a:solidFill>
                <a:srgbClr val="FFFFFF"/>
              </a:solidFill>
            </a:endParaRPr>
          </a:p>
        </p:txBody>
      </p:sp>
      <p:sp>
        <p:nvSpPr>
          <p:cNvPr id="3" name="Subtitle 2">
            <a:extLst>
              <a:ext uri="{FF2B5EF4-FFF2-40B4-BE49-F238E27FC236}">
                <a16:creationId xmlns:a16="http://schemas.microsoft.com/office/drawing/2014/main" id="{E7A7FF0C-5F69-48FB-9DC2-04640F4EE3AB}"/>
              </a:ext>
            </a:extLst>
          </p:cNvPr>
          <p:cNvSpPr>
            <a:spLocks noGrp="1"/>
          </p:cNvSpPr>
          <p:nvPr>
            <p:ph type="subTitle" idx="1"/>
          </p:nvPr>
        </p:nvSpPr>
        <p:spPr>
          <a:xfrm>
            <a:off x="1634817" y="4255389"/>
            <a:ext cx="4925407" cy="1374724"/>
          </a:xfrm>
        </p:spPr>
        <p:txBody>
          <a:bodyPr>
            <a:normAutofit/>
          </a:bodyPr>
          <a:lstStyle/>
          <a:p>
            <a:pPr algn="l">
              <a:spcAft>
                <a:spcPts val="800"/>
              </a:spcAft>
            </a:pPr>
            <a:r>
              <a:rPr lang="en-IN"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p>
          <a:p>
            <a:pPr algn="l">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l">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PAVANKUMAR BOLLI</a:t>
            </a:r>
          </a:p>
          <a:p>
            <a:pPr algn="l"/>
            <a:endParaRPr lang="en-IN" sz="1000" dirty="0">
              <a:solidFill>
                <a:srgbClr val="FFFFFF"/>
              </a:solidFill>
            </a:endParaRPr>
          </a:p>
        </p:txBody>
      </p:sp>
      <p:pic>
        <p:nvPicPr>
          <p:cNvPr id="4" name="Picture 3">
            <a:extLst>
              <a:ext uri="{FF2B5EF4-FFF2-40B4-BE49-F238E27FC236}">
                <a16:creationId xmlns:a16="http://schemas.microsoft.com/office/drawing/2014/main" id="{010286CD-6138-4FF6-B696-C0013AABEB7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86463" y="1118008"/>
            <a:ext cx="4313024" cy="4313024"/>
          </a:xfrm>
          <a:prstGeom prst="rect">
            <a:avLst/>
          </a:prstGeom>
          <a:noFill/>
        </p:spPr>
      </p:pic>
    </p:spTree>
    <p:extLst>
      <p:ext uri="{BB962C8B-B14F-4D97-AF65-F5344CB8AC3E}">
        <p14:creationId xmlns:p14="http://schemas.microsoft.com/office/powerpoint/2010/main" val="244924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796193-43C9-4662-9386-C1816C4620FC}"/>
              </a:ext>
            </a:extLst>
          </p:cNvPr>
          <p:cNvSpPr>
            <a:spLocks noGrp="1"/>
          </p:cNvSpPr>
          <p:nvPr>
            <p:ph type="title"/>
          </p:nvPr>
        </p:nvSpPr>
        <p:spPr>
          <a:xfrm>
            <a:off x="934872" y="982272"/>
            <a:ext cx="3388419" cy="4560970"/>
          </a:xfrm>
        </p:spPr>
        <p:txBody>
          <a:bodyPr>
            <a:normAutofit/>
          </a:bodyPr>
          <a:lstStyle/>
          <a:p>
            <a:pPr algn="ctr"/>
            <a:r>
              <a:rPr lang="en-IN"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2BE4DA91-FFF3-4C2C-A015-4B8BEF51C052}"/>
              </a:ext>
            </a:extLst>
          </p:cNvPr>
          <p:cNvPicPr>
            <a:picLocks noGrp="1"/>
          </p:cNvPicPr>
          <p:nvPr>
            <p:ph idx="1"/>
          </p:nvPr>
        </p:nvPicPr>
        <p:blipFill>
          <a:blip r:embed="rId2"/>
          <a:stretch>
            <a:fillRect/>
          </a:stretch>
        </p:blipFill>
        <p:spPr>
          <a:xfrm>
            <a:off x="5168881" y="1584960"/>
            <a:ext cx="5864879" cy="4856480"/>
          </a:xfrm>
          <a:prstGeom prst="rect">
            <a:avLst/>
          </a:prstGeom>
        </p:spPr>
      </p:pic>
    </p:spTree>
    <p:extLst>
      <p:ext uri="{BB962C8B-B14F-4D97-AF65-F5344CB8AC3E}">
        <p14:creationId xmlns:p14="http://schemas.microsoft.com/office/powerpoint/2010/main" val="126949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DAC3BA-A66C-435C-AB6B-613C1F97E216}"/>
              </a:ext>
            </a:extLst>
          </p:cNvPr>
          <p:cNvSpPr>
            <a:spLocks noGrp="1"/>
          </p:cNvSpPr>
          <p:nvPr>
            <p:ph type="title"/>
          </p:nvPr>
        </p:nvSpPr>
        <p:spPr>
          <a:xfrm>
            <a:off x="934872" y="982272"/>
            <a:ext cx="3388419" cy="4560970"/>
          </a:xfrm>
        </p:spPr>
        <p:txBody>
          <a:bodyPr>
            <a:normAutofit/>
          </a:bodyPr>
          <a:lstStyle/>
          <a:p>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a:extLst>
              <a:ext uri="{FF2B5EF4-FFF2-40B4-BE49-F238E27FC236}">
                <a16:creationId xmlns:a16="http://schemas.microsoft.com/office/drawing/2014/main" id="{247F520B-7A42-4E5F-A7AA-6E8ECA8A221A}"/>
              </a:ext>
            </a:extLst>
          </p:cNvPr>
          <p:cNvPicPr>
            <a:picLocks noGrp="1"/>
          </p:cNvPicPr>
          <p:nvPr>
            <p:ph idx="1"/>
          </p:nvPr>
        </p:nvPicPr>
        <p:blipFill>
          <a:blip r:embed="rId2"/>
          <a:stretch>
            <a:fillRect/>
          </a:stretch>
        </p:blipFill>
        <p:spPr>
          <a:xfrm>
            <a:off x="5082909" y="1352303"/>
            <a:ext cx="6286131" cy="5251646"/>
          </a:xfrm>
          <a:prstGeom prst="rect">
            <a:avLst/>
          </a:prstGeom>
        </p:spPr>
      </p:pic>
    </p:spTree>
    <p:extLst>
      <p:ext uri="{BB962C8B-B14F-4D97-AF65-F5344CB8AC3E}">
        <p14:creationId xmlns:p14="http://schemas.microsoft.com/office/powerpoint/2010/main" val="174910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F17CA-B5B5-4C57-94B6-BC7A73FC2A12}"/>
              </a:ext>
            </a:extLst>
          </p:cNvPr>
          <p:cNvSpPr>
            <a:spLocks noGrp="1"/>
          </p:cNvSpPr>
          <p:nvPr>
            <p:ph type="title"/>
          </p:nvPr>
        </p:nvSpPr>
        <p:spPr>
          <a:xfrm>
            <a:off x="934872" y="982272"/>
            <a:ext cx="3388419" cy="4560970"/>
          </a:xfrm>
        </p:spPr>
        <p:txBody>
          <a:bodyPr>
            <a:normAutofit/>
          </a:bodyPr>
          <a:lstStyle/>
          <a:p>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17D97531-8CE0-47E5-B73A-7B6FE6E471F5}"/>
              </a:ext>
            </a:extLst>
          </p:cNvPr>
          <p:cNvPicPr>
            <a:picLocks noGrp="1"/>
          </p:cNvPicPr>
          <p:nvPr>
            <p:ph idx="1"/>
          </p:nvPr>
        </p:nvPicPr>
        <p:blipFill>
          <a:blip r:embed="rId2"/>
          <a:stretch>
            <a:fillRect/>
          </a:stretch>
        </p:blipFill>
        <p:spPr>
          <a:xfrm>
            <a:off x="5269304" y="1344472"/>
            <a:ext cx="5987824" cy="5259476"/>
          </a:xfrm>
          <a:prstGeom prst="rect">
            <a:avLst/>
          </a:prstGeom>
        </p:spPr>
      </p:pic>
    </p:spTree>
    <p:extLst>
      <p:ext uri="{BB962C8B-B14F-4D97-AF65-F5344CB8AC3E}">
        <p14:creationId xmlns:p14="http://schemas.microsoft.com/office/powerpoint/2010/main" val="294784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F17CA-B5B5-4C57-94B6-BC7A73FC2A12}"/>
              </a:ext>
            </a:extLst>
          </p:cNvPr>
          <p:cNvSpPr>
            <a:spLocks noGrp="1"/>
          </p:cNvSpPr>
          <p:nvPr>
            <p:ph type="title"/>
          </p:nvPr>
        </p:nvSpPr>
        <p:spPr>
          <a:xfrm>
            <a:off x="934872" y="982272"/>
            <a:ext cx="3388419" cy="4560970"/>
          </a:xfrm>
        </p:spPr>
        <p:txBody>
          <a:bodyPr>
            <a:normAutofit/>
          </a:bodyPr>
          <a:lstStyle/>
          <a:p>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CA4CF992-4747-4DFE-82AF-F2022557C09A}"/>
              </a:ext>
            </a:extLst>
          </p:cNvPr>
          <p:cNvPicPr>
            <a:picLocks noGrp="1"/>
          </p:cNvPicPr>
          <p:nvPr>
            <p:ph idx="1"/>
          </p:nvPr>
        </p:nvPicPr>
        <p:blipFill>
          <a:blip r:embed="rId2"/>
          <a:stretch>
            <a:fillRect/>
          </a:stretch>
        </p:blipFill>
        <p:spPr>
          <a:xfrm>
            <a:off x="5222334" y="1874506"/>
            <a:ext cx="5949950" cy="4280073"/>
          </a:xfrm>
          <a:prstGeom prst="rect">
            <a:avLst/>
          </a:prstGeom>
        </p:spPr>
      </p:pic>
    </p:spTree>
    <p:extLst>
      <p:ext uri="{BB962C8B-B14F-4D97-AF65-F5344CB8AC3E}">
        <p14:creationId xmlns:p14="http://schemas.microsoft.com/office/powerpoint/2010/main" val="1872850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F17CA-B5B5-4C57-94B6-BC7A73FC2A12}"/>
              </a:ext>
            </a:extLst>
          </p:cNvPr>
          <p:cNvSpPr>
            <a:spLocks noGrp="1"/>
          </p:cNvSpPr>
          <p:nvPr>
            <p:ph type="title"/>
          </p:nvPr>
        </p:nvSpPr>
        <p:spPr>
          <a:xfrm>
            <a:off x="934872" y="982272"/>
            <a:ext cx="3388419" cy="4560970"/>
          </a:xfrm>
        </p:spPr>
        <p:txBody>
          <a:bodyPr>
            <a:normAutofit/>
          </a:bodyPr>
          <a:lstStyle/>
          <a:p>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CE01232E-9EF8-4C76-939C-FA94F1EA6B4D}"/>
              </a:ext>
            </a:extLst>
          </p:cNvPr>
          <p:cNvPicPr>
            <a:picLocks noGrp="1"/>
          </p:cNvPicPr>
          <p:nvPr>
            <p:ph idx="1"/>
          </p:nvPr>
        </p:nvPicPr>
        <p:blipFill>
          <a:blip r:embed="rId2"/>
          <a:stretch>
            <a:fillRect/>
          </a:stretch>
        </p:blipFill>
        <p:spPr>
          <a:xfrm>
            <a:off x="5269304" y="1838088"/>
            <a:ext cx="5949950" cy="4280073"/>
          </a:xfrm>
          <a:prstGeom prst="rect">
            <a:avLst/>
          </a:prstGeom>
        </p:spPr>
      </p:pic>
    </p:spTree>
    <p:extLst>
      <p:ext uri="{BB962C8B-B14F-4D97-AF65-F5344CB8AC3E}">
        <p14:creationId xmlns:p14="http://schemas.microsoft.com/office/powerpoint/2010/main" val="281922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F17CA-B5B5-4C57-94B6-BC7A73FC2A12}"/>
              </a:ext>
            </a:extLst>
          </p:cNvPr>
          <p:cNvSpPr>
            <a:spLocks noGrp="1"/>
          </p:cNvSpPr>
          <p:nvPr>
            <p:ph type="title"/>
          </p:nvPr>
        </p:nvSpPr>
        <p:spPr>
          <a:xfrm>
            <a:off x="934872" y="982272"/>
            <a:ext cx="3388419" cy="4560970"/>
          </a:xfrm>
        </p:spPr>
        <p:txBody>
          <a:bodyPr>
            <a:normAutofit/>
          </a:bodyPr>
          <a:lstStyle/>
          <a:p>
            <a:pPr algn="ctr"/>
            <a:r>
              <a:rPr lang="en-IN"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3CC93099-6499-4A7E-876C-20099C867D51}"/>
              </a:ext>
            </a:extLst>
          </p:cNvPr>
          <p:cNvSpPr>
            <a:spLocks noGrp="1"/>
          </p:cNvSpPr>
          <p:nvPr>
            <p:ph idx="1"/>
          </p:nvPr>
        </p:nvSpPr>
        <p:spPr>
          <a:xfrm>
            <a:off x="5082908" y="1825625"/>
            <a:ext cx="6270891" cy="4351338"/>
          </a:xfrm>
        </p:spPr>
        <p:txBody>
          <a:bodyPr/>
          <a:lstStyle/>
          <a:p>
            <a:pPr lvl="0">
              <a:lnSpc>
                <a:spcPct val="107000"/>
              </a:lnSpc>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514350" indent="-285750">
              <a:lnSpc>
                <a:spcPct val="107000"/>
              </a:lnSpc>
              <a:spcAft>
                <a:spcPts val="800"/>
              </a:spcAft>
              <a:buFont typeface="Wingdings" panose="05000000000000000000" pitchFamily="2" charset="2"/>
              <a:buChar char="§"/>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learn some inbuild function of python at the time of data cleaning. Object columns to Integer are done by using python map function over on lambda function. The main challenging is that to run all model once and get the best model name with best parameters also with a AUC ROC curve plot. This is done by using pipeline. This will helps me to get out from overfitting and underfitting.</a:t>
            </a:r>
          </a:p>
          <a:p>
            <a:endParaRPr lang="en-IN" dirty="0"/>
          </a:p>
        </p:txBody>
      </p:sp>
    </p:spTree>
    <p:extLst>
      <p:ext uri="{BB962C8B-B14F-4D97-AF65-F5344CB8AC3E}">
        <p14:creationId xmlns:p14="http://schemas.microsoft.com/office/powerpoint/2010/main" val="40246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EEE5D2-37F8-444F-B7F3-AC11F0AFA14B}"/>
              </a:ext>
            </a:extLst>
          </p:cNvPr>
          <p:cNvSpPr>
            <a:spLocks noGrp="1"/>
          </p:cNvSpPr>
          <p:nvPr>
            <p:ph type="title"/>
          </p:nvPr>
        </p:nvSpPr>
        <p:spPr>
          <a:xfrm>
            <a:off x="651198" y="654593"/>
            <a:ext cx="3975894" cy="5239929"/>
          </a:xfrm>
        </p:spPr>
        <p:txBody>
          <a:bodyPr>
            <a:normAutofit/>
          </a:bodyPr>
          <a:lstStyle/>
          <a:p>
            <a:pPr algn="ctr"/>
            <a:r>
              <a:rPr lang="en-IN" sz="3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ACKNOWLEDGMENT</a:t>
            </a:r>
            <a:endParaRPr lang="en-IN" sz="3400" dirty="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59ED69B-DF6A-444D-80D4-3D0DA6C433AB}"/>
              </a:ext>
            </a:extLst>
          </p:cNvPr>
          <p:cNvSpPr>
            <a:spLocks noGrp="1"/>
          </p:cNvSpPr>
          <p:nvPr>
            <p:ph idx="1"/>
          </p:nvPr>
        </p:nvSpPr>
        <p:spPr>
          <a:xfrm>
            <a:off x="4918358" y="1352302"/>
            <a:ext cx="6622445" cy="5251646"/>
          </a:xfrm>
        </p:spPr>
        <p:txBody>
          <a:bodyPr anchor="ctr">
            <a:normAutofit/>
          </a:bodyPr>
          <a:lstStyle/>
          <a:p>
            <a:pPr>
              <a:spcAft>
                <a:spcPts val="800"/>
              </a:spcAft>
              <a:buFont typeface="Wingdings" panose="05000000000000000000" pitchFamily="2" charset="2"/>
              <a:buChar char="§"/>
            </a:pPr>
            <a:r>
              <a:rPr lang="en-IN" sz="14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  would like to express my special thanks to flip robo technologies for given me such a wonderful of opportunity to explore and InSite work on a data science projects.</a:t>
            </a:r>
          </a:p>
          <a:p>
            <a:pPr>
              <a:spcAft>
                <a:spcPts val="800"/>
              </a:spcAft>
              <a:buFont typeface="Wingdings" panose="05000000000000000000" pitchFamily="2" charset="2"/>
              <a:buChar char="§"/>
            </a:pPr>
            <a:r>
              <a:rPr lang="en-IN" sz="14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And also thanks to Data trained institute’s mentors to  motivate and understand the concepts of Data science. I have got lot of help from their recourses and concept to complete these project.</a:t>
            </a:r>
          </a:p>
          <a:p>
            <a:pPr>
              <a:spcAft>
                <a:spcPts val="800"/>
              </a:spcAft>
              <a:buFont typeface="Wingdings" panose="05000000000000000000" pitchFamily="2" charset="2"/>
              <a:buChar char="§"/>
            </a:pPr>
            <a:r>
              <a:rPr lang="en-IN" sz="14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Link that helps  me to complete this project</a:t>
            </a:r>
          </a:p>
          <a:p>
            <a:pPr>
              <a:spcAft>
                <a:spcPts val="800"/>
              </a:spcAft>
              <a:buFont typeface="Wingdings" panose="05000000000000000000" pitchFamily="2" charset="2"/>
              <a:buChar char="§"/>
            </a:pPr>
            <a:r>
              <a:rPr lang="en-IN" sz="1400" u="sng"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https://scikit-learn.org/stable/modules/generated/sklearn.neighbors.KNeighborsClassifier.html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en-IN" sz="1400" u="sng" dirty="0">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https://scikit-learn.org/stable/modules/generated/sklearn.tree.DecisionTreeClassifier.html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en-IN" sz="1400" u="sng"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https://scikit-learn.org/stable/modules/generated/sklearn.linear_model.LogisticRegression.html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en-IN" sz="1400" u="sng" dirty="0">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https://scikit-learn.org/stable/modules/generated/sklearn.svm.SVR.html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1400" u="sng" dirty="0">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https://scikit-learn.org/stable/modules/generated/sklearn.pipeline.Pipeline.html</a:t>
            </a:r>
            <a:endParaRPr lang="en-IN" sz="1400" dirty="0"/>
          </a:p>
        </p:txBody>
      </p:sp>
    </p:spTree>
    <p:extLst>
      <p:ext uri="{BB962C8B-B14F-4D97-AF65-F5344CB8AC3E}">
        <p14:creationId xmlns:p14="http://schemas.microsoft.com/office/powerpoint/2010/main" val="27431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632897-E12A-4944-ABBF-4350C85AAA2D}"/>
              </a:ext>
            </a:extLst>
          </p:cNvPr>
          <p:cNvSpPr>
            <a:spLocks noGrp="1"/>
          </p:cNvSpPr>
          <p:nvPr>
            <p:ph type="title"/>
          </p:nvPr>
        </p:nvSpPr>
        <p:spPr>
          <a:xfrm>
            <a:off x="934872" y="982272"/>
            <a:ext cx="3388419" cy="4560970"/>
          </a:xfrm>
        </p:spPr>
        <p:txBody>
          <a:bodyPr>
            <a:normAutofit/>
          </a:bodyPr>
          <a:lstStyle/>
          <a:p>
            <a:pPr algn="ctr"/>
            <a:r>
              <a:rPr lang="en-IN" sz="3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3400" dirty="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A73C322-78F3-4548-B8B2-8E7C25390437}"/>
              </a:ext>
            </a:extLst>
          </p:cNvPr>
          <p:cNvSpPr>
            <a:spLocks noGrp="1"/>
          </p:cNvSpPr>
          <p:nvPr>
            <p:ph idx="1"/>
          </p:nvPr>
        </p:nvSpPr>
        <p:spPr>
          <a:xfrm>
            <a:off x="4934934" y="1352302"/>
            <a:ext cx="6622445" cy="5259477"/>
          </a:xfrm>
        </p:spPr>
        <p:txBody>
          <a:bodyPr anchor="ctr">
            <a:normAutofit/>
          </a:bodyPr>
          <a:lstStyle/>
          <a:p>
            <a:pPr lvl="0">
              <a:spcAft>
                <a:spcPts val="800"/>
              </a:spcAft>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Business Problem Framing</a:t>
            </a:r>
          </a:p>
          <a:p>
            <a:pPr marL="514350" indent="-285750">
              <a:spcAft>
                <a:spcPts val="800"/>
              </a:spcAft>
              <a:buFont typeface="Wingdings" panose="05000000000000000000" pitchFamily="2" charset="2"/>
              <a:buChar char="§"/>
            </a:pPr>
            <a:r>
              <a:rPr lang="en-IN" sz="15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p>
          <a:p>
            <a:pPr lvl="0">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p>
          <a:p>
            <a:pPr marL="514350" indent="-285750">
              <a:spcAft>
                <a:spcPts val="800"/>
              </a:spcAft>
              <a:buFont typeface="Wingdings" panose="05000000000000000000" pitchFamily="2" charset="2"/>
              <a:buChar char="§"/>
            </a:pPr>
            <a:r>
              <a:rPr lang="en-IN" sz="15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Motivation of this project is to predict the news which is getting viral is real or fake. Now Days each and every minutes some news are getting and happening in the world. We will get lots of news each day but it becomes hard to verify which news are real or fake. So many people are to promote there product or to visit there sire the make fake news. To solve this </a:t>
            </a:r>
            <a:r>
              <a:rPr lang="en-IN" sz="1500" dirty="0">
                <a:solidFill>
                  <a:srgbClr val="FEFFFF"/>
                </a:solidFill>
                <a:latin typeface="Calibri" panose="020F0502020204030204" pitchFamily="34" charset="0"/>
                <a:ea typeface="Calibri" panose="020F0502020204030204" pitchFamily="34" charset="0"/>
                <a:cs typeface="Times New Roman" panose="02020603050405020304" pitchFamily="18" charset="0"/>
              </a:rPr>
              <a:t>I</a:t>
            </a:r>
            <a:r>
              <a:rPr lang="en-IN" sz="15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 have made a model which can predict that news is real or fake on the basis of text present in the news</a:t>
            </a:r>
            <a:r>
              <a:rPr lang="en-IN" sz="16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sz="1300" dirty="0">
              <a:solidFill>
                <a:srgbClr val="FEFFFF"/>
              </a:solidFill>
            </a:endParaRPr>
          </a:p>
        </p:txBody>
      </p:sp>
    </p:spTree>
    <p:extLst>
      <p:ext uri="{BB962C8B-B14F-4D97-AF65-F5344CB8AC3E}">
        <p14:creationId xmlns:p14="http://schemas.microsoft.com/office/powerpoint/2010/main" val="99418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F5D036-A1E1-4B25-9A29-339B4948132C}"/>
              </a:ext>
            </a:extLst>
          </p:cNvPr>
          <p:cNvSpPr>
            <a:spLocks noGrp="1"/>
          </p:cNvSpPr>
          <p:nvPr>
            <p:ph type="title"/>
          </p:nvPr>
        </p:nvSpPr>
        <p:spPr>
          <a:xfrm>
            <a:off x="934872" y="982272"/>
            <a:ext cx="3388419" cy="4560970"/>
          </a:xfrm>
        </p:spPr>
        <p:txBody>
          <a:bodyPr>
            <a:normAutofit/>
          </a:bodyPr>
          <a:lstStyle/>
          <a:p>
            <a:pPr algn="ctr"/>
            <a:r>
              <a:rPr lang="en-IN" sz="3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3400" dirty="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4A45077-F9CB-4278-A3C4-EDB14989F670}"/>
              </a:ext>
            </a:extLst>
          </p:cNvPr>
          <p:cNvSpPr>
            <a:spLocks noGrp="1"/>
          </p:cNvSpPr>
          <p:nvPr>
            <p:ph idx="1"/>
          </p:nvPr>
        </p:nvSpPr>
        <p:spPr>
          <a:xfrm>
            <a:off x="4901782" y="1344472"/>
            <a:ext cx="6655597" cy="5259476"/>
          </a:xfrm>
        </p:spPr>
        <p:txBody>
          <a:bodyPr anchor="ctr">
            <a:normAutofit/>
          </a:bodyPr>
          <a:lstStyle/>
          <a:p>
            <a:pPr>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Mathematical/ Analytical Modelling of the Problem</a:t>
            </a:r>
          </a:p>
          <a:p>
            <a:pPr marL="685800" indent="-45720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Dataset contains 20800 observations with 6 columns. In this data there are some null values in written by and headlines columns. I have handled it by replacing null values with no author and no headlines. Rather dropping observation not losing the data </a:t>
            </a:r>
            <a:r>
              <a:rPr lang="en-IN" sz="1200" dirty="0" err="1">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a:t>
            </a: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 have imputed with some other text. Here two columns have to predict news is real are fake that is Headlines or News. But </a:t>
            </a:r>
            <a:r>
              <a:rPr lang="en-IN" sz="1200" dirty="0" err="1">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a:t>
            </a: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 have worked on News column. So model will create with large text data.</a:t>
            </a:r>
          </a:p>
          <a:p>
            <a:pPr lvl="0">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All features are in text and target column is in binary format i.e. 1/0</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There are 6 columns in the dataset. The description of each of the column is given below:</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“id”: Unique id of each news article</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“headline”: It is the title of the news.</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“news”: It contains the full text of the news article</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“Unnamed:0”: It is a serial number</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“written by”: It represents the author of the news article</a:t>
            </a:r>
          </a:p>
          <a:p>
            <a:pPr marL="400050" indent="-171450">
              <a:spcAft>
                <a:spcPts val="800"/>
              </a:spcAft>
              <a:buFont typeface="Wingdings" panose="05000000000000000000" pitchFamily="2" charset="2"/>
              <a:buChar char="§"/>
            </a:pPr>
            <a:r>
              <a:rPr lang="en-IN" sz="12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“label”: It tells whether the news is fake (1) or not fake (0).</a:t>
            </a:r>
          </a:p>
        </p:txBody>
      </p:sp>
    </p:spTree>
    <p:extLst>
      <p:ext uri="{BB962C8B-B14F-4D97-AF65-F5344CB8AC3E}">
        <p14:creationId xmlns:p14="http://schemas.microsoft.com/office/powerpoint/2010/main" val="361047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956B63-B104-481A-857B-6100594A36EE}"/>
              </a:ext>
            </a:extLst>
          </p:cNvPr>
          <p:cNvSpPr>
            <a:spLocks noGrp="1"/>
          </p:cNvSpPr>
          <p:nvPr>
            <p:ph type="title"/>
          </p:nvPr>
        </p:nvSpPr>
        <p:spPr>
          <a:xfrm>
            <a:off x="934872" y="982272"/>
            <a:ext cx="3388419" cy="4560970"/>
          </a:xfrm>
        </p:spPr>
        <p:txBody>
          <a:bodyPr>
            <a:normAutofit/>
          </a:bodyPr>
          <a:lstStyle/>
          <a:p>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665EB2A-2E8E-427C-87BB-6855300AD571}"/>
              </a:ext>
            </a:extLst>
          </p:cNvPr>
          <p:cNvSpPr>
            <a:spLocks noGrp="1"/>
          </p:cNvSpPr>
          <p:nvPr>
            <p:ph idx="1"/>
          </p:nvPr>
        </p:nvSpPr>
        <p:spPr>
          <a:xfrm>
            <a:off x="4901782" y="1352302"/>
            <a:ext cx="6655597" cy="5505698"/>
          </a:xfrm>
        </p:spPr>
        <p:txBody>
          <a:bodyPr anchor="ctr">
            <a:normAutofit/>
          </a:bodyPr>
          <a:lstStyle/>
          <a:p>
            <a:pPr lvl="0">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Times New Roman" panose="02020603050405020304" pitchFamily="18" charset="0"/>
              </a:rPr>
              <a:t> Data Pre-processing Done</a:t>
            </a:r>
          </a:p>
          <a:p>
            <a:pPr marL="514350" indent="-285750">
              <a:lnSpc>
                <a:spcPct val="107000"/>
              </a:lnSpc>
              <a:spcAft>
                <a:spcPts val="800"/>
              </a:spcAft>
              <a:buFont typeface="Wingdings" panose="05000000000000000000" pitchFamily="2" charset="2"/>
              <a:buChar char="§"/>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Data pre-processing I have worked on News column which is in text. While cleaning the data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removed all the punctuations, numbers, email address, emojis and stop words. Stop words are those which does not affect much to predict. These are small words which will comes consistently in each sentence which makes data redundancy. After cleaning the data I've created new columns which contains the length of each news  before cleaning and after cleaning. And also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represented in graphical manner how much data is cleaned.</a:t>
            </a:r>
          </a:p>
          <a:p>
            <a:pPr lvl="0">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lvl="1">
              <a:lnSpc>
                <a:spcPct val="107000"/>
              </a:lnSpc>
              <a:spcAft>
                <a:spcPts val="800"/>
              </a:spcAft>
              <a:buFont typeface="Wingdings" panose="05000000000000000000" pitchFamily="2" charset="2"/>
              <a:buChar char="§"/>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Listing Tools and libraries that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used to solve project:</a:t>
            </a:r>
          </a:p>
          <a:p>
            <a:pPr lvl="1">
              <a:lnSpc>
                <a:spcPct val="107000"/>
              </a:lnSpc>
              <a:spcAft>
                <a:spcPts val="800"/>
              </a:spcAft>
              <a:buSzPts val="1500"/>
              <a:buFont typeface="Wingdings" panose="05000000000000000000" pitchFamily="2" charset="2"/>
              <a:buChar char="§"/>
              <a:tabLst>
                <a:tab pos="457200" algn="l"/>
              </a:tabLst>
            </a:pPr>
            <a:r>
              <a:rPr lang="en-IN" sz="1600" dirty="0">
                <a:solidFill>
                  <a:schemeClr val="bg1"/>
                </a:solidFill>
                <a:effectLst/>
                <a:latin typeface="Calibri" panose="020F0502020204030204" pitchFamily="34" charset="0"/>
                <a:ea typeface="Calibri" panose="020F0502020204030204" pitchFamily="34" charset="0"/>
                <a:cs typeface="OpenSymbol"/>
              </a:rPr>
              <a:t>Software: Anaconda, Jupyter Notebook, Python3</a:t>
            </a:r>
          </a:p>
          <a:p>
            <a:pPr lvl="1">
              <a:lnSpc>
                <a:spcPct val="107000"/>
              </a:lnSpc>
              <a:spcAft>
                <a:spcPts val="800"/>
              </a:spcAft>
              <a:buSzPts val="1500"/>
              <a:buFont typeface="Wingdings" panose="05000000000000000000" pitchFamily="2" charset="2"/>
              <a:buChar char="§"/>
              <a:tabLst>
                <a:tab pos="457200" algn="l"/>
              </a:tabLst>
            </a:pPr>
            <a:r>
              <a:rPr lang="en-IN" sz="1600" dirty="0">
                <a:solidFill>
                  <a:schemeClr val="bg1"/>
                </a:solidFill>
                <a:effectLst/>
                <a:latin typeface="Calibri" panose="020F0502020204030204" pitchFamily="34" charset="0"/>
                <a:ea typeface="Calibri" panose="020F0502020204030204" pitchFamily="34" charset="0"/>
                <a:cs typeface="OpenSymbol"/>
              </a:rPr>
              <a:t>Libraries: NumPy, Pandas, Matplotlib, Seaborn, </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Sklearn.</a:t>
            </a:r>
          </a:p>
          <a:p>
            <a:endParaRPr lang="en-IN" sz="2400" dirty="0">
              <a:solidFill>
                <a:srgbClr val="FEFFFF"/>
              </a:solidFill>
            </a:endParaRPr>
          </a:p>
        </p:txBody>
      </p:sp>
    </p:spTree>
    <p:extLst>
      <p:ext uri="{BB962C8B-B14F-4D97-AF65-F5344CB8AC3E}">
        <p14:creationId xmlns:p14="http://schemas.microsoft.com/office/powerpoint/2010/main" val="28306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63235C-2C58-48A5-BB3B-5C68E5DAE079}"/>
              </a:ext>
            </a:extLst>
          </p:cNvPr>
          <p:cNvSpPr>
            <a:spLocks noGrp="1"/>
          </p:cNvSpPr>
          <p:nvPr>
            <p:ph type="title"/>
          </p:nvPr>
        </p:nvSpPr>
        <p:spPr>
          <a:xfrm>
            <a:off x="934872" y="982272"/>
            <a:ext cx="3388419" cy="4560970"/>
          </a:xfrm>
        </p:spPr>
        <p:txBody>
          <a:bodyPr>
            <a:normAutofit/>
          </a:bodyPr>
          <a:lstStyle/>
          <a:p>
            <a:pPr algn="ctr"/>
            <a:r>
              <a:rPr lang="en-IN"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endParaRPr lang="en-IN" sz="34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592C57B-0A3F-468F-BACE-F3A9959A9FCE}"/>
              </a:ext>
            </a:extLst>
          </p:cNvPr>
          <p:cNvSpPr>
            <a:spLocks noGrp="1"/>
          </p:cNvSpPr>
          <p:nvPr>
            <p:ph idx="1"/>
          </p:nvPr>
        </p:nvSpPr>
        <p:spPr>
          <a:xfrm>
            <a:off x="4934934" y="1352302"/>
            <a:ext cx="6622445" cy="5251646"/>
          </a:xfrm>
        </p:spPr>
        <p:txBody>
          <a:bodyPr anchor="ctr">
            <a:normAutofit/>
          </a:bodyPr>
          <a:lstStyle/>
          <a:p>
            <a:pPr lvl="0">
              <a:lnSpc>
                <a:spcPct val="107000"/>
              </a:lnSpc>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problem-solving approaches (methods)</a:t>
            </a:r>
          </a:p>
          <a:p>
            <a:pPr marL="514350" indent="-285750">
              <a:lnSpc>
                <a:spcPct val="107000"/>
              </a:lnSpc>
              <a:spcAft>
                <a:spcPts val="800"/>
              </a:spcAft>
              <a:buFont typeface="Wingdings" panose="05000000000000000000" pitchFamily="2" charset="2"/>
              <a:buChar char="§"/>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Describe the approaches you followed, both statistical and analytical, for solving of this problem.  </a:t>
            </a:r>
          </a:p>
          <a:p>
            <a:pPr lvl="0">
              <a:lnSpc>
                <a:spcPct val="107000"/>
              </a:lnSpc>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pPr marL="514350" indent="-285750">
              <a:lnSpc>
                <a:spcPct val="107000"/>
              </a:lnSpc>
              <a:spcAft>
                <a:spcPts val="800"/>
              </a:spcAft>
              <a:buFont typeface="Wingdings" panose="05000000000000000000" pitchFamily="2" charset="2"/>
              <a:buChar char="§"/>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Listing down all the algorithms used for the training and testing. </a:t>
            </a:r>
          </a:p>
          <a:p>
            <a:pPr marL="514350" indent="-285750">
              <a:lnSpc>
                <a:spcPct val="107000"/>
              </a:lnSpc>
              <a:spcAft>
                <a:spcPts val="800"/>
              </a:spcAft>
              <a:buFont typeface="Wingdings" panose="05000000000000000000" pitchFamily="2" charset="2"/>
              <a:buChar char="§"/>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set contain </a:t>
            </a:r>
            <a:r>
              <a:rPr lang="en-IN"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lable</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 and target data </a:t>
            </a:r>
            <a:r>
              <a:rPr lang="en-IN"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lable</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has cleaned by some EDA steps. Target data is in the form of classified  </a:t>
            </a:r>
            <a:r>
              <a:rPr lang="en-IN"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(Label). By seeing the our target column we can conclude that this problem comes under supervised and Classification Problem. Target column having in factor. For more testing Multinomial, Passive Aggressive Classifier Algorithm have used. I have tested both model by using Count Vectorizer and TFIDF</a:t>
            </a:r>
          </a:p>
          <a:p>
            <a:endParaRPr lang="en-IN" sz="2400" dirty="0">
              <a:solidFill>
                <a:srgbClr val="FEFFFF"/>
              </a:solidFill>
            </a:endParaRPr>
          </a:p>
        </p:txBody>
      </p:sp>
    </p:spTree>
    <p:extLst>
      <p:ext uri="{BB962C8B-B14F-4D97-AF65-F5344CB8AC3E}">
        <p14:creationId xmlns:p14="http://schemas.microsoft.com/office/powerpoint/2010/main" val="287057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C5ED16-1A47-4B7B-8748-E97D43FCE615}"/>
              </a:ext>
            </a:extLst>
          </p:cNvPr>
          <p:cNvSpPr>
            <a:spLocks noGrp="1"/>
          </p:cNvSpPr>
          <p:nvPr>
            <p:ph type="title"/>
          </p:nvPr>
        </p:nvSpPr>
        <p:spPr>
          <a:xfrm>
            <a:off x="934872" y="982272"/>
            <a:ext cx="3388419" cy="4560970"/>
          </a:xfrm>
        </p:spPr>
        <p:txBody>
          <a:bodyPr>
            <a:normAutofit/>
          </a:bodyPr>
          <a:lstStyle/>
          <a:p>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AEC79EF-7822-46A0-93C5-9D31BBD1AA4F}"/>
              </a:ext>
            </a:extLst>
          </p:cNvPr>
          <p:cNvSpPr>
            <a:spLocks noGrp="1"/>
          </p:cNvSpPr>
          <p:nvPr>
            <p:ph idx="1"/>
          </p:nvPr>
        </p:nvSpPr>
        <p:spPr>
          <a:xfrm>
            <a:off x="5221862" y="1476375"/>
            <a:ext cx="5948831" cy="5048249"/>
          </a:xfrm>
        </p:spPr>
        <p:txBody>
          <a:bodyPr anchor="ctr">
            <a:normAutofit/>
          </a:bodyPr>
          <a:lstStyle/>
          <a:p>
            <a:pPr lvl="0">
              <a:lnSpc>
                <a:spcPct val="107000"/>
              </a:lnSpc>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p>
          <a:p>
            <a:pPr marL="514350" indent="-285750">
              <a:lnSpc>
                <a:spcPct val="107000"/>
              </a:lnSpc>
              <a:buFont typeface="Wingdings" panose="05000000000000000000" pitchFamily="2" charset="2"/>
              <a:buChar char="§"/>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Describe all the algorithms used along with the snapshot of their code and what were the results observed over different evaluation metrics. </a:t>
            </a:r>
          </a:p>
          <a:p>
            <a:pPr marL="514350" indent="-285750">
              <a:lnSpc>
                <a:spcPct val="107000"/>
              </a:lnSpc>
              <a:spcAft>
                <a:spcPts val="800"/>
              </a:spcAft>
              <a:buFont typeface="Wingdings" panose="05000000000000000000" pitchFamily="2" charset="2"/>
              <a:buChar char="§"/>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working on multinomial naive bayes algorithms with both tfidf and Count Vectorizer with hyper parameters using grid search c vi have got accuracy with 91% but large number of errors are coming in the section of Type 2. To solve this </a:t>
            </a:r>
            <a:r>
              <a:rPr lang="en-IN"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use another algorithm that is passive aggressive classifier </a:t>
            </a:r>
            <a:r>
              <a:rPr lang="en-IN"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got much better output with the 95% accuracy and also  with a  default parameters. And also I tried with bigram on this algorithm but accuracy has decreased</a:t>
            </a:r>
            <a:r>
              <a:rPr lang="en-IN"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FEFFFF"/>
              </a:solidFill>
            </a:endParaRPr>
          </a:p>
        </p:txBody>
      </p:sp>
    </p:spTree>
    <p:extLst>
      <p:ext uri="{BB962C8B-B14F-4D97-AF65-F5344CB8AC3E}">
        <p14:creationId xmlns:p14="http://schemas.microsoft.com/office/powerpoint/2010/main" val="387733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2A4227-3F46-454D-9E01-6605BAF150BE}"/>
              </a:ext>
            </a:extLst>
          </p:cNvPr>
          <p:cNvSpPr>
            <a:spLocks noGrp="1"/>
          </p:cNvSpPr>
          <p:nvPr>
            <p:ph type="title"/>
          </p:nvPr>
        </p:nvSpPr>
        <p:spPr>
          <a:xfrm>
            <a:off x="934872" y="982272"/>
            <a:ext cx="3388419" cy="4560970"/>
          </a:xfrm>
        </p:spPr>
        <p:txBody>
          <a:bodyPr>
            <a:normAutofit/>
          </a:bodyPr>
          <a:lstStyle/>
          <a:p>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23A586A-8D6B-405A-9D01-6A20B79F94CA}"/>
              </a:ext>
            </a:extLst>
          </p:cNvPr>
          <p:cNvSpPr>
            <a:spLocks noGrp="1"/>
          </p:cNvSpPr>
          <p:nvPr>
            <p:ph idx="1"/>
          </p:nvPr>
        </p:nvSpPr>
        <p:spPr>
          <a:xfrm>
            <a:off x="5082910" y="1533525"/>
            <a:ext cx="6337566" cy="4905375"/>
          </a:xfrm>
        </p:spPr>
        <p:txBody>
          <a:bodyPr anchor="ctr">
            <a:normAutofit/>
          </a:bodyPr>
          <a:lstStyle/>
          <a:p>
            <a:pPr lvl="0">
              <a:lnSpc>
                <a:spcPct val="107000"/>
              </a:lnSpc>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p>
          <a:p>
            <a:pPr marL="514350" indent="-285750">
              <a:lnSpc>
                <a:spcPct val="107000"/>
              </a:lnSpc>
              <a:spcAft>
                <a:spcPts val="800"/>
              </a:spcAft>
              <a:buFont typeface="Wingdings" panose="05000000000000000000" pitchFamily="2" charset="2"/>
              <a:buChar char="§"/>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testing how good model is generated. I have splitted data set into two parts (70% 30%) and each part is splited into further two part that are label data   and target data. First 70% splited data is used for training the model and another rest of 30% used for Prediction testing the model how good model is predicted in terms of percentage.  For evaluation </a:t>
            </a:r>
            <a:r>
              <a:rPr lang="en-IN"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used confusion matrix, accuracy and classification report.</a:t>
            </a:r>
          </a:p>
          <a:p>
            <a:endParaRPr lang="en-IN" sz="2400" dirty="0">
              <a:solidFill>
                <a:srgbClr val="FEFFFF"/>
              </a:solidFill>
            </a:endParaRPr>
          </a:p>
        </p:txBody>
      </p:sp>
    </p:spTree>
    <p:extLst>
      <p:ext uri="{BB962C8B-B14F-4D97-AF65-F5344CB8AC3E}">
        <p14:creationId xmlns:p14="http://schemas.microsoft.com/office/powerpoint/2010/main" val="303503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ADA341-960D-4841-8E65-46FBC35E4DDD}"/>
              </a:ext>
            </a:extLst>
          </p:cNvPr>
          <p:cNvSpPr>
            <a:spLocks noGrp="1"/>
          </p:cNvSpPr>
          <p:nvPr>
            <p:ph type="title"/>
          </p:nvPr>
        </p:nvSpPr>
        <p:spPr>
          <a:xfrm>
            <a:off x="934872" y="982272"/>
            <a:ext cx="3388419" cy="4560970"/>
          </a:xfrm>
        </p:spPr>
        <p:txBody>
          <a:bodyPr>
            <a:normAutofit/>
          </a:bodyPr>
          <a:lstStyle/>
          <a:p>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638C1173-A259-41C7-868C-954AC39056F6}"/>
              </a:ext>
            </a:extLst>
          </p:cNvPr>
          <p:cNvPicPr>
            <a:picLocks noGrp="1"/>
          </p:cNvPicPr>
          <p:nvPr>
            <p:ph idx="1"/>
          </p:nvPr>
        </p:nvPicPr>
        <p:blipFill>
          <a:blip r:embed="rId2"/>
          <a:stretch>
            <a:fillRect/>
          </a:stretch>
        </p:blipFill>
        <p:spPr>
          <a:xfrm>
            <a:off x="5269304" y="1575285"/>
            <a:ext cx="5987824" cy="4805680"/>
          </a:xfrm>
          <a:prstGeom prst="rect">
            <a:avLst/>
          </a:prstGeom>
        </p:spPr>
      </p:pic>
    </p:spTree>
    <p:extLst>
      <p:ext uri="{BB962C8B-B14F-4D97-AF65-F5344CB8AC3E}">
        <p14:creationId xmlns:p14="http://schemas.microsoft.com/office/powerpoint/2010/main" val="1961846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1153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Fake News Prediction </vt:lpstr>
      <vt:lpstr>ACKNOWLEDGMENT</vt:lpstr>
      <vt:lpstr>INTRODUCTION</vt:lpstr>
      <vt:lpstr>Analytical Problem Framing</vt:lpstr>
      <vt:lpstr>PowerPoint Presentation</vt:lpstr>
      <vt:lpstr>Model/s Development and Evaluation </vt:lpstr>
      <vt:lpstr>PowerPoint Presentation</vt:lpstr>
      <vt:lpstr>PowerPoint Presentation</vt:lpstr>
      <vt:lpstr>PowerPoint Presentation</vt:lpstr>
      <vt:lpstr>Visualizations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 </dc:title>
  <dc:creator>Dipashree Kumbhar</dc:creator>
  <cp:lastModifiedBy>Dipashree Kumbhar</cp:lastModifiedBy>
  <cp:revision>9</cp:revision>
  <dcterms:created xsi:type="dcterms:W3CDTF">2021-07-27T08:47:35Z</dcterms:created>
  <dcterms:modified xsi:type="dcterms:W3CDTF">2021-07-27T10:05:44Z</dcterms:modified>
</cp:coreProperties>
</file>