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CDB2A419-B5ED-4E10-8D93-E049E665AEC1}" type="datetime">
              <a:rPr b="0" lang="en-IN" sz="1200" spc="-1" strike="noStrike">
                <a:solidFill>
                  <a:srgbClr val="8b8b8b"/>
                </a:solidFill>
                <a:latin typeface="Calibri"/>
              </a:rPr>
              <a:t>08/06/21</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C3487E30-B782-4B4E-9CA8-5018121D5E65}"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47B6860D-66F4-4848-9191-694B313A9356}" type="datetime">
              <a:rPr b="0" lang="en-IN" sz="1200" spc="-1" strike="noStrike">
                <a:solidFill>
                  <a:srgbClr val="8b8b8b"/>
                </a:solidFill>
                <a:latin typeface="Calibri"/>
              </a:rPr>
              <a:t>08/06/21</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85E18A09-145C-425D-AF83-238B814DCFD5}" type="slidenum">
              <a:rPr b="0" lang="en-IN" sz="1200" spc="-1" strike="noStrike">
                <a:solidFill>
                  <a:srgbClr val="8b8b8b"/>
                </a:solidFill>
                <a:latin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scikit-learn.org/stable/modules/generated/sklearn.neighbors.KNeighborsClassifier.html" TargetMode="External"/><Relationship Id="rId2" Type="http://schemas.openxmlformats.org/officeDocument/2006/relationships/hyperlink" Target="https://scikit-learn.org/stable/modules/generated/sklearn.tree.DecisionTreeClassifier.html" TargetMode="External"/><Relationship Id="rId3"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scikit-learn.org/stable/modules/generated/sklearn.svm.SVR.html" TargetMode="External"/><Relationship Id="rId5" Type="http://schemas.openxmlformats.org/officeDocument/2006/relationships/hyperlink" Target="https://scikit-learn.org/stable/modules/generated/sklearn.pipeline.Pipeline.html" TargetMode="Externa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0" y="0"/>
            <a:ext cx="12191760" cy="6857640"/>
          </a:xfrm>
          <a:prstGeom prst="rect">
            <a:avLst/>
          </a:prstGeom>
          <a:gradFill rotWithShape="0">
            <a:gsLst>
              <a:gs pos="0">
                <a:srgbClr val="000000"/>
              </a:gs>
              <a:gs pos="100000">
                <a:schemeClr val="accent1">
                  <a:lumMod val="75000"/>
                </a:scheme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85" name="CustomShape 4"/>
          <p:cNvSpPr/>
          <p:nvPr/>
        </p:nvSpPr>
        <p:spPr>
          <a:xfrm>
            <a:off x="0" y="-360"/>
            <a:ext cx="12191760" cy="6418440"/>
          </a:xfrm>
          <a:prstGeom prst="rect">
            <a:avLst/>
          </a:prstGeom>
          <a:gradFill rotWithShape="0">
            <a:gsLst>
              <a:gs pos="0">
                <a:schemeClr val="accent1">
                  <a:lumMod val="50000"/>
                  <a:alpha val="39000"/>
                </a:schemeClr>
              </a:gs>
              <a:gs pos="100000">
                <a:schemeClr val="accent1">
                  <a:alpha val="0"/>
                </a:schemeClr>
              </a:gs>
            </a:gsLst>
            <a:lin ang="9000000"/>
          </a:gradFill>
          <a:ln>
            <a:noFill/>
          </a:ln>
        </p:spPr>
        <p:style>
          <a:lnRef idx="2">
            <a:schemeClr val="accent1">
              <a:shade val="50000"/>
            </a:schemeClr>
          </a:lnRef>
          <a:fillRef idx="1">
            <a:schemeClr val="accent1"/>
          </a:fillRef>
          <a:effectRef idx="0">
            <a:schemeClr val="accent1"/>
          </a:effectRef>
          <a:fontRef idx="minor"/>
        </p:style>
      </p:sp>
      <p:sp>
        <p:nvSpPr>
          <p:cNvPr id="86" name="CustomShape 5"/>
          <p:cNvSpPr/>
          <p:nvPr/>
        </p:nvSpPr>
        <p:spPr>
          <a:xfrm>
            <a:off x="8583840" y="0"/>
            <a:ext cx="3607920" cy="6858360"/>
          </a:xfrm>
          <a:prstGeom prst="rect">
            <a:avLst/>
          </a:prstGeom>
          <a:gradFill rotWithShape="0">
            <a:gsLst>
              <a:gs pos="14000">
                <a:schemeClr val="accent1">
                  <a:lumMod val="75000"/>
                  <a:alpha val="48000"/>
                </a:schemeClr>
              </a:gs>
              <a:gs pos="99000">
                <a:srgbClr val="000000">
                  <a:alpha val="54000"/>
                </a:srgbClr>
              </a:gs>
            </a:gsLst>
            <a:lin ang="13800000"/>
          </a:gradFill>
          <a:ln>
            <a:noFill/>
          </a:ln>
        </p:spPr>
        <p:style>
          <a:lnRef idx="2">
            <a:schemeClr val="accent1">
              <a:shade val="50000"/>
            </a:schemeClr>
          </a:lnRef>
          <a:fillRef idx="1">
            <a:schemeClr val="accent1"/>
          </a:fillRef>
          <a:effectRef idx="0">
            <a:schemeClr val="accent1"/>
          </a:effectRef>
          <a:fontRef idx="minor"/>
        </p:style>
      </p:sp>
      <p:sp>
        <p:nvSpPr>
          <p:cNvPr id="87" name="CustomShape 6"/>
          <p:cNvSpPr/>
          <p:nvPr/>
        </p:nvSpPr>
        <p:spPr>
          <a:xfrm rot="1307400">
            <a:off x="6812280" y="671400"/>
            <a:ext cx="4967280" cy="4988160"/>
          </a:xfrm>
          <a:prstGeom prst="ellipse">
            <a:avLst/>
          </a:prstGeom>
          <a:gradFill rotWithShape="0">
            <a:gsLst>
              <a:gs pos="0">
                <a:srgbClr val="000000">
                  <a:alpha val="6000"/>
                </a:srgbClr>
              </a:gs>
              <a:gs pos="100000">
                <a:schemeClr val="accent1">
                  <a:lumMod val="60000"/>
                  <a:lumOff val="40000"/>
                  <a:alpha val="15000"/>
                </a:schemeClr>
              </a:gs>
            </a:gsLst>
            <a:lin ang="15702000"/>
          </a:gradFill>
          <a:ln>
            <a:noFill/>
          </a:ln>
        </p:spPr>
        <p:style>
          <a:lnRef idx="2">
            <a:schemeClr val="accent1">
              <a:shade val="50000"/>
            </a:schemeClr>
          </a:lnRef>
          <a:fillRef idx="1">
            <a:schemeClr val="accent1"/>
          </a:fillRef>
          <a:effectRef idx="0">
            <a:schemeClr val="accent1"/>
          </a:effectRef>
          <a:fontRef idx="minor"/>
        </p:style>
      </p:sp>
      <p:sp>
        <p:nvSpPr>
          <p:cNvPr id="88" name="CustomShape 7"/>
          <p:cNvSpPr/>
          <p:nvPr/>
        </p:nvSpPr>
        <p:spPr>
          <a:xfrm>
            <a:off x="445680" y="0"/>
            <a:ext cx="8148240" cy="6858360"/>
          </a:xfrm>
          <a:prstGeom prst="rect">
            <a:avLst/>
          </a:prstGeom>
          <a:gradFill rotWithShape="0">
            <a:gsLst>
              <a:gs pos="0">
                <a:schemeClr val="accent1">
                  <a:lumMod val="75000"/>
                  <a:alpha val="6000"/>
                </a:schemeClr>
              </a:gs>
              <a:gs pos="99000">
                <a:srgbClr val="000000">
                  <a:alpha val="63000"/>
                </a:srgbClr>
              </a:gs>
            </a:gsLst>
            <a:lin ang="3000000"/>
          </a:gradFill>
          <a:ln>
            <a:noFill/>
          </a:ln>
        </p:spPr>
        <p:style>
          <a:lnRef idx="2">
            <a:schemeClr val="accent1">
              <a:shade val="50000"/>
            </a:schemeClr>
          </a:lnRef>
          <a:fillRef idx="1">
            <a:schemeClr val="accent1"/>
          </a:fillRef>
          <a:effectRef idx="0">
            <a:schemeClr val="accent1"/>
          </a:effectRef>
          <a:fontRef idx="minor"/>
        </p:style>
      </p:sp>
      <p:sp>
        <p:nvSpPr>
          <p:cNvPr id="89" name="TextShape 8"/>
          <p:cNvSpPr txBox="1"/>
          <p:nvPr/>
        </p:nvSpPr>
        <p:spPr>
          <a:xfrm>
            <a:off x="1386720" y="819000"/>
            <a:ext cx="6595920" cy="2893680"/>
          </a:xfrm>
          <a:prstGeom prst="rect">
            <a:avLst/>
          </a:prstGeom>
          <a:noFill/>
          <a:ln>
            <a:noFill/>
          </a:ln>
        </p:spPr>
        <p:txBody>
          <a:bodyPr anchor="b">
            <a:normAutofit/>
          </a:bodyPr>
          <a:p>
            <a:pPr algn="r">
              <a:lnSpc>
                <a:spcPct val="90000"/>
              </a:lnSpc>
            </a:pPr>
            <a:r>
              <a:rPr b="0" lang="en-US" sz="4800" spc="-1" strike="noStrike">
                <a:solidFill>
                  <a:srgbClr val="ffffff"/>
                </a:solidFill>
                <a:latin typeface="Calibri"/>
                <a:ea typeface="Calibri"/>
              </a:rPr>
              <a:t>HOUSING: PRICE PREDICTION</a:t>
            </a:r>
            <a:br/>
            <a:endParaRPr b="0" lang="en-US" sz="4800" spc="-1" strike="noStrike">
              <a:solidFill>
                <a:srgbClr val="000000"/>
              </a:solidFill>
              <a:latin typeface="Calibri"/>
            </a:endParaRPr>
          </a:p>
        </p:txBody>
      </p:sp>
      <p:sp>
        <p:nvSpPr>
          <p:cNvPr id="90" name="TextShape 9"/>
          <p:cNvSpPr txBox="1"/>
          <p:nvPr/>
        </p:nvSpPr>
        <p:spPr>
          <a:xfrm>
            <a:off x="1931760" y="3939120"/>
            <a:ext cx="5919120" cy="1383120"/>
          </a:xfrm>
          <a:prstGeom prst="rect">
            <a:avLst/>
          </a:prstGeom>
          <a:noFill/>
          <a:ln>
            <a:noFill/>
          </a:ln>
        </p:spPr>
        <p:txBody>
          <a:bodyPr>
            <a:normAutofit/>
          </a:bodyPr>
          <a:p>
            <a:pPr algn="r">
              <a:lnSpc>
                <a:spcPct val="90000"/>
              </a:lnSpc>
              <a:spcBef>
                <a:spcPts val="1001"/>
              </a:spcBef>
              <a:spcAft>
                <a:spcPts val="799"/>
              </a:spcAft>
            </a:pPr>
            <a:r>
              <a:rPr b="0" lang="en-IN" sz="2400" spc="-1" strike="noStrike">
                <a:solidFill>
                  <a:srgbClr val="ffffff"/>
                </a:solidFill>
                <a:latin typeface="Calibri"/>
                <a:ea typeface="Calibri"/>
              </a:rPr>
              <a:t>Submitted by:</a:t>
            </a:r>
            <a:endParaRPr b="0" lang="en-IN" sz="2400" spc="-1" strike="noStrike">
              <a:latin typeface="Arial"/>
            </a:endParaRPr>
          </a:p>
          <a:p>
            <a:pPr algn="r">
              <a:lnSpc>
                <a:spcPct val="90000"/>
              </a:lnSpc>
              <a:spcBef>
                <a:spcPts val="1001"/>
              </a:spcBef>
              <a:spcAft>
                <a:spcPts val="799"/>
              </a:spcAft>
            </a:pPr>
            <a:r>
              <a:rPr b="0" lang="en-IN" sz="2400" spc="-1" strike="noStrike">
                <a:solidFill>
                  <a:srgbClr val="ffffff"/>
                </a:solidFill>
                <a:latin typeface="Calibri"/>
                <a:ea typeface="Calibri"/>
              </a:rPr>
              <a:t>PAVANKUMAR BOLLI</a:t>
            </a:r>
            <a:endParaRPr b="0" lang="en-IN" sz="2400" spc="-1" strike="noStrike">
              <a:latin typeface="Arial"/>
            </a:endParaRPr>
          </a:p>
          <a:p>
            <a:pPr algn="r">
              <a:lnSpc>
                <a:spcPct val="90000"/>
              </a:lnSpc>
              <a:spcBef>
                <a:spcPts val="1001"/>
              </a:spcBef>
            </a:pPr>
            <a:endParaRPr b="0" lang="en-IN" sz="2400" spc="-1" strike="noStrike">
              <a:latin typeface="Arial"/>
            </a:endParaRPr>
          </a:p>
        </p:txBody>
      </p:sp>
      <p:pic>
        <p:nvPicPr>
          <p:cNvPr id="91" name="" descr=""/>
          <p:cNvPicPr/>
          <p:nvPr/>
        </p:nvPicPr>
        <p:blipFill>
          <a:blip r:embed="rId1"/>
          <a:stretch/>
        </p:blipFill>
        <p:spPr>
          <a:xfrm>
            <a:off x="8168040" y="1224000"/>
            <a:ext cx="3951000" cy="39510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1" name="TextShape 2"/>
          <p:cNvSpPr txBox="1"/>
          <p:nvPr/>
        </p:nvSpPr>
        <p:spPr>
          <a:xfrm>
            <a:off x="657000" y="962280"/>
            <a:ext cx="3103560" cy="4421520"/>
          </a:xfrm>
          <a:prstGeom prst="rect">
            <a:avLst/>
          </a:prstGeom>
          <a:noFill/>
          <a:ln>
            <a:noFill/>
          </a:ln>
        </p:spPr>
        <p:txBody>
          <a:bodyPr>
            <a:normAutofit/>
          </a:bodyPr>
          <a:p>
            <a:pPr marL="343080" indent="-342720">
              <a:lnSpc>
                <a:spcPct val="90000"/>
              </a:lnSpc>
              <a:buClr>
                <a:srgbClr val="000000"/>
              </a:buClr>
              <a:buFont typeface="Arial"/>
              <a:buChar char="•"/>
            </a:pPr>
            <a:r>
              <a:rPr b="1" lang="en-US" sz="2400" spc="-1" strike="noStrike">
                <a:solidFill>
                  <a:srgbClr val="000000"/>
                </a:solidFill>
                <a:latin typeface="Calibri"/>
                <a:ea typeface="Calibri"/>
              </a:rPr>
              <a:t>Testing of Identified Approaches (Algorithms) :-</a:t>
            </a:r>
            <a:br/>
            <a:r>
              <a:rPr b="0" lang="en-US" sz="3700" spc="-1" strike="noStrike">
                <a:solidFill>
                  <a:srgbClr val="000000"/>
                </a:solidFill>
                <a:latin typeface="Calibri"/>
                <a:ea typeface="Calibri"/>
              </a:rPr>
              <a:t> </a:t>
            </a:r>
            <a:endParaRPr b="0" lang="en-US" sz="3700" spc="-1" strike="noStrike">
              <a:solidFill>
                <a:srgbClr val="000000"/>
              </a:solidFill>
              <a:latin typeface="Calibri"/>
            </a:endParaRPr>
          </a:p>
        </p:txBody>
      </p:sp>
      <p:sp>
        <p:nvSpPr>
          <p:cNvPr id="142" name="TextShape 3"/>
          <p:cNvSpPr txBox="1"/>
          <p:nvPr/>
        </p:nvSpPr>
        <p:spPr>
          <a:xfrm>
            <a:off x="4088880" y="962280"/>
            <a:ext cx="6857640" cy="4742640"/>
          </a:xfrm>
          <a:prstGeom prst="rect">
            <a:avLst/>
          </a:prstGeom>
          <a:noFill/>
          <a:ln>
            <a:noFill/>
          </a:ln>
        </p:spPr>
        <p:txBody>
          <a:bodyPr>
            <a:normAutofit/>
          </a:bodyPr>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I have used some of the model of machine learning like Linear regression, KNN, Decision Tree Regressor, SVR, SGD Regressor. I have used pipeline so each model can work and give there outputs. </a:t>
            </a:r>
            <a:endParaRPr b="0" lang="en-US" sz="18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It used to select best random state to split the data to respective model and also find best cv(cross validation). Each model have different random state and  cv.  </a:t>
            </a:r>
            <a:endParaRPr b="0" lang="en-US" sz="18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I have tested by applying this pipeline before scaling, after scaling the data. And also before feature selection and after feature selection. How models are  giving there output also observed that after scaling the data linear regression model’s accuracy has increase heigh. </a:t>
            </a:r>
            <a:endParaRPr b="0" lang="en-US" sz="18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To handle the problem of overfitting and underfitting the  model. Each model will give there out put after tunning the model.</a:t>
            </a:r>
            <a:endParaRPr b="0" lang="en-US" sz="1800" spc="-1" strike="noStrike">
              <a:solidFill>
                <a:srgbClr val="000000"/>
              </a:solidFill>
              <a:latin typeface="Calibri"/>
            </a:endParaRPr>
          </a:p>
          <a:p>
            <a:pPr marL="228600">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
        <p:nvSpPr>
          <p:cNvPr id="143" name="CustomShape 4"/>
          <p:cNvSpPr/>
          <p:nvPr/>
        </p:nvSpPr>
        <p:spPr>
          <a:xfrm flipH="1" rot="10800000">
            <a:off x="12192120" y="6857640"/>
            <a:ext cx="12191760" cy="456480"/>
          </a:xfrm>
          <a:prstGeom prst="rect">
            <a:avLst/>
          </a:prstGeom>
          <a:gradFill rotWithShape="0">
            <a:gsLst>
              <a:gs pos="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44" name="CustomShape 5"/>
          <p:cNvSpPr/>
          <p:nvPr/>
        </p:nvSpPr>
        <p:spPr>
          <a:xfrm flipH="1">
            <a:off x="4037760" y="6400800"/>
            <a:ext cx="8152920" cy="456480"/>
          </a:xfrm>
          <a:prstGeom prst="rect">
            <a:avLst/>
          </a:prstGeom>
          <a:gradFill rotWithShape="0">
            <a:gsLst>
              <a:gs pos="0">
                <a:srgbClr val="000000">
                  <a:alpha val="76000"/>
                </a:srgbClr>
              </a:gs>
              <a:gs pos="100000">
                <a:schemeClr val="accent1"/>
              </a:gs>
            </a:gsLst>
            <a:lin ang="15000000"/>
          </a:gradFill>
          <a:ln>
            <a:noFill/>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46" name="TextShape 2"/>
          <p:cNvSpPr txBox="1"/>
          <p:nvPr/>
        </p:nvSpPr>
        <p:spPr>
          <a:xfrm>
            <a:off x="142200" y="528840"/>
            <a:ext cx="3618000" cy="4421520"/>
          </a:xfrm>
          <a:prstGeom prst="rect">
            <a:avLst/>
          </a:prstGeom>
          <a:noFill/>
          <a:ln>
            <a:noFill/>
          </a:ln>
        </p:spPr>
        <p:txBody>
          <a:bodyPr>
            <a:normAutofit/>
          </a:bodyPr>
          <a:p>
            <a:pPr marL="343080" indent="-342720">
              <a:lnSpc>
                <a:spcPct val="90000"/>
              </a:lnSpc>
              <a:buClr>
                <a:srgbClr val="000000"/>
              </a:buClr>
              <a:buFont typeface="Arial"/>
              <a:buChar char="•"/>
            </a:pPr>
            <a:r>
              <a:rPr b="1" lang="en-US" sz="2400" spc="-1" strike="noStrike">
                <a:solidFill>
                  <a:srgbClr val="000000"/>
                </a:solidFill>
                <a:latin typeface="Calibri"/>
                <a:ea typeface="Calibri"/>
              </a:rPr>
              <a:t>Run and Evaluate selected models :-</a:t>
            </a:r>
            <a:br/>
            <a:r>
              <a:rPr b="0" lang="en-US" sz="2400" spc="-1" strike="noStrike">
                <a:solidFill>
                  <a:srgbClr val="000000"/>
                </a:solidFill>
                <a:latin typeface="Calibri"/>
              </a:rPr>
              <a:t> </a:t>
            </a:r>
            <a:endParaRPr b="0" lang="en-US" sz="2400" spc="-1" strike="noStrike">
              <a:solidFill>
                <a:srgbClr val="000000"/>
              </a:solidFill>
              <a:latin typeface="Calibri"/>
            </a:endParaRPr>
          </a:p>
        </p:txBody>
      </p:sp>
      <p:sp>
        <p:nvSpPr>
          <p:cNvPr id="147" name="TextShape 3"/>
          <p:cNvSpPr txBox="1"/>
          <p:nvPr/>
        </p:nvSpPr>
        <p:spPr>
          <a:xfrm>
            <a:off x="3505320" y="529560"/>
            <a:ext cx="8468280" cy="5447880"/>
          </a:xfrm>
          <a:prstGeom prst="rect">
            <a:avLst/>
          </a:prstGeom>
          <a:noFill/>
          <a:ln>
            <a:noFill/>
          </a:ln>
        </p:spPr>
        <p:txBody>
          <a:bodyPr>
            <a:normAutofit/>
          </a:bodyPr>
          <a:p>
            <a:pPr marL="514440" indent="-285480">
              <a:lnSpc>
                <a:spcPct val="90000"/>
              </a:lnSpc>
              <a:spcBef>
                <a:spcPts val="1001"/>
              </a:spcBef>
              <a:buClr>
                <a:srgbClr val="000000"/>
              </a:buClr>
              <a:buFont typeface="Wingdings" charset="2"/>
              <a:buChar char=""/>
            </a:pPr>
            <a:r>
              <a:rPr b="0" lang="en-US" sz="1900" spc="-1" strike="noStrike">
                <a:solidFill>
                  <a:srgbClr val="000000"/>
                </a:solidFill>
                <a:latin typeface="Calibri"/>
                <a:ea typeface="Calibri"/>
              </a:rPr>
              <a:t>In this project I got good accuracies from Linear regression and decision tree regression algorithms. </a:t>
            </a:r>
            <a:endParaRPr b="0" lang="en-US" sz="19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900" spc="-1" strike="noStrike">
                <a:solidFill>
                  <a:srgbClr val="000000"/>
                </a:solidFill>
                <a:latin typeface="Calibri"/>
                <a:ea typeface="Calibri"/>
              </a:rPr>
              <a:t>Linear Regression is used in supervised regression model. Linear regression is used to fit the best fit line on the basis of that line sale prices would predicted. Best  fit line is a line where the  difference between actual and predicted values is less that is called best fit line. </a:t>
            </a:r>
            <a:br/>
            <a:r>
              <a:rPr b="0" lang="en-US" sz="1900" spc="-1" strike="noStrike">
                <a:solidFill>
                  <a:srgbClr val="000000"/>
                </a:solidFill>
                <a:latin typeface="Calibri"/>
                <a:ea typeface="Calibri"/>
              </a:rPr>
              <a:t>Linear regression contain two major values based on this values line would drawn i.e. intercept and the slope of the line. Best slope would be calculated by using the gradient decent method with the small learning rate.</a:t>
            </a:r>
            <a:endParaRPr b="0" lang="en-US" sz="19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900" spc="-1" strike="noStrike">
                <a:solidFill>
                  <a:srgbClr val="000000"/>
                </a:solidFill>
                <a:latin typeface="Calibri"/>
                <a:ea typeface="Calibri"/>
              </a:rPr>
              <a:t>Decision tree is  a tree based algorithm it cab be used on both classification and regression problems.</a:t>
            </a:r>
            <a:endParaRPr b="0" lang="en-US" sz="19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900" spc="-1" strike="noStrike">
                <a:solidFill>
                  <a:srgbClr val="000000"/>
                </a:solidFill>
                <a:latin typeface="Calibri"/>
                <a:ea typeface="Calibri"/>
              </a:rPr>
              <a:t>Now we have a regression problem so I used decision tree regressor. In this algorithm first it is calculate the  impurity of each column and check the information gain. Which gives heigh information gain that columns becomes a root node then their child would be their features. Then again calculate the  entropy or genii and information gain like this tree will build. </a:t>
            </a:r>
            <a:endParaRPr b="0" lang="en-US" sz="19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900" spc="-1" strike="noStrike">
                <a:solidFill>
                  <a:srgbClr val="000000"/>
                </a:solidFill>
                <a:latin typeface="Calibri"/>
                <a:ea typeface="Calibri"/>
              </a:rPr>
              <a:t>Problem of this algorithm having heigh chances of overfitting the model which may lead heigh variance in testing. To prevent this problem we have parameter’s like depth of the tree. If the tree will read each and every point’s then it may have overfitting problem. If we hyper tune this algorithm problem could be solved.</a:t>
            </a:r>
            <a:endParaRPr b="0" lang="en-US" sz="1900" spc="-1" strike="noStrike">
              <a:solidFill>
                <a:srgbClr val="000000"/>
              </a:solidFill>
              <a:latin typeface="Calibri"/>
            </a:endParaRPr>
          </a:p>
          <a:p>
            <a:pPr marL="228600">
              <a:lnSpc>
                <a:spcPct val="90000"/>
              </a:lnSpc>
              <a:spcBef>
                <a:spcPts val="1001"/>
              </a:spcBef>
              <a:spcAft>
                <a:spcPts val="799"/>
              </a:spcAft>
            </a:pPr>
            <a:r>
              <a:rPr b="0" lang="en-US" sz="1900" spc="-1" strike="noStrike">
                <a:solidFill>
                  <a:srgbClr val="000000"/>
                </a:solidFill>
                <a:latin typeface="Calibri"/>
                <a:ea typeface="Calibri"/>
              </a:rPr>
              <a:t> </a:t>
            </a:r>
            <a:endParaRPr b="0" lang="en-US" sz="1900" spc="-1" strike="noStrike">
              <a:solidFill>
                <a:srgbClr val="000000"/>
              </a:solidFill>
              <a:latin typeface="Calibri"/>
            </a:endParaRPr>
          </a:p>
          <a:p>
            <a:pPr>
              <a:lnSpc>
                <a:spcPct val="90000"/>
              </a:lnSpc>
              <a:spcBef>
                <a:spcPts val="1001"/>
              </a:spcBef>
            </a:pPr>
            <a:endParaRPr b="0" lang="en-US" sz="1900" spc="-1" strike="noStrike">
              <a:solidFill>
                <a:srgbClr val="000000"/>
              </a:solidFill>
              <a:latin typeface="Calibri"/>
            </a:endParaRPr>
          </a:p>
        </p:txBody>
      </p:sp>
      <p:sp>
        <p:nvSpPr>
          <p:cNvPr id="148" name="CustomShape 4"/>
          <p:cNvSpPr/>
          <p:nvPr/>
        </p:nvSpPr>
        <p:spPr>
          <a:xfrm flipH="1" rot="10800000">
            <a:off x="12192120" y="6857640"/>
            <a:ext cx="12191760" cy="456480"/>
          </a:xfrm>
          <a:prstGeom prst="rect">
            <a:avLst/>
          </a:prstGeom>
          <a:gradFill rotWithShape="0">
            <a:gsLst>
              <a:gs pos="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49" name="CustomShape 5"/>
          <p:cNvSpPr/>
          <p:nvPr/>
        </p:nvSpPr>
        <p:spPr>
          <a:xfrm flipH="1">
            <a:off x="4037760" y="6400800"/>
            <a:ext cx="8152920" cy="456480"/>
          </a:xfrm>
          <a:prstGeom prst="rect">
            <a:avLst/>
          </a:prstGeom>
          <a:gradFill rotWithShape="0">
            <a:gsLst>
              <a:gs pos="0">
                <a:srgbClr val="000000">
                  <a:alpha val="76000"/>
                </a:srgbClr>
              </a:gs>
              <a:gs pos="100000">
                <a:schemeClr val="accent1"/>
              </a:gs>
            </a:gsLst>
            <a:lin ang="15000000"/>
          </a:gradFill>
          <a:ln>
            <a:noFill/>
          </a:ln>
        </p:spPr>
        <p:style>
          <a:lnRef idx="2">
            <a:schemeClr val="accent1">
              <a:shade val="50000"/>
            </a:schemeClr>
          </a:lnRef>
          <a:fillRef idx="1">
            <a:schemeClr val="accent1"/>
          </a:fillRef>
          <a:effectRef idx="0">
            <a:schemeClr val="accent1"/>
          </a:effectRef>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1" name="CustomShape 2"/>
          <p:cNvSpPr/>
          <p:nvPr/>
        </p:nvSpPr>
        <p:spPr>
          <a:xfrm flipH="1">
            <a:off x="0" y="5266440"/>
            <a:ext cx="12191760" cy="1590480"/>
          </a:xfrm>
          <a:prstGeom prst="rect">
            <a:avLst/>
          </a:prstGeom>
          <a:gradFill rotWithShape="0">
            <a:gsLst>
              <a:gs pos="0">
                <a:srgbClr val="000000"/>
              </a:gs>
              <a:gs pos="100000">
                <a:schemeClr val="accent1"/>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52" name="CustomShape 3"/>
          <p:cNvSpPr/>
          <p:nvPr/>
        </p:nvSpPr>
        <p:spPr>
          <a:xfrm flipH="1">
            <a:off x="-720" y="5270040"/>
            <a:ext cx="12184920" cy="1590480"/>
          </a:xfrm>
          <a:prstGeom prst="rect">
            <a:avLst/>
          </a:prstGeom>
          <a:gradFill rotWithShape="0">
            <a:gsLst>
              <a:gs pos="0">
                <a:schemeClr val="accent1">
                  <a:alpha val="0"/>
                </a:schemeClr>
              </a:gs>
              <a:gs pos="100000">
                <a:schemeClr val="accent1">
                  <a:lumMod val="50000"/>
                </a:schemeClr>
              </a:gs>
            </a:gsLst>
            <a:lin ang="600000"/>
          </a:gradFill>
          <a:ln>
            <a:noFill/>
          </a:ln>
        </p:spPr>
        <p:style>
          <a:lnRef idx="2">
            <a:schemeClr val="accent1">
              <a:shade val="50000"/>
            </a:schemeClr>
          </a:lnRef>
          <a:fillRef idx="1">
            <a:schemeClr val="accent1"/>
          </a:fillRef>
          <a:effectRef idx="0">
            <a:schemeClr val="accent1"/>
          </a:effectRef>
          <a:fontRef idx="minor"/>
        </p:style>
      </p:sp>
      <p:sp>
        <p:nvSpPr>
          <p:cNvPr id="153" name="CustomShape 4"/>
          <p:cNvSpPr/>
          <p:nvPr/>
        </p:nvSpPr>
        <p:spPr>
          <a:xfrm flipH="1">
            <a:off x="8114400" y="5265720"/>
            <a:ext cx="4076280" cy="1590480"/>
          </a:xfrm>
          <a:prstGeom prst="rect">
            <a:avLst/>
          </a:prstGeom>
          <a:gradFill rotWithShape="0">
            <a:gsLst>
              <a:gs pos="0">
                <a:schemeClr val="accent1">
                  <a:lumMod val="50000"/>
                </a:schemeClr>
              </a:gs>
              <a:gs pos="100000">
                <a:schemeClr val="accent1">
                  <a:alpha val="0"/>
                </a:scheme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54" name="CustomShape 5"/>
          <p:cNvSpPr/>
          <p:nvPr/>
        </p:nvSpPr>
        <p:spPr>
          <a:xfrm rot="10800000">
            <a:off x="12178800" y="6860880"/>
            <a:ext cx="12191760" cy="1596960"/>
          </a:xfrm>
          <a:prstGeom prst="rect">
            <a:avLst/>
          </a:prstGeom>
          <a:gradFill rotWithShape="0">
            <a:gsLst>
              <a:gs pos="0">
                <a:srgbClr val="000000">
                  <a:alpha val="0"/>
                </a:srgbClr>
              </a:gs>
              <a:gs pos="99000">
                <a:schemeClr val="accent1">
                  <a:lumMod val="50000"/>
                  <a:alpha val="55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55" name="TextShape 6"/>
          <p:cNvSpPr txBox="1"/>
          <p:nvPr/>
        </p:nvSpPr>
        <p:spPr>
          <a:xfrm>
            <a:off x="1371600" y="5510160"/>
            <a:ext cx="9895680" cy="1033200"/>
          </a:xfrm>
          <a:prstGeom prst="rect">
            <a:avLst/>
          </a:prstGeom>
          <a:noFill/>
          <a:ln>
            <a:noFill/>
          </a:ln>
        </p:spPr>
        <p:txBody>
          <a:bodyPr anchor="ctr">
            <a:normAutofit/>
          </a:bodyPr>
          <a:p>
            <a:pPr>
              <a:lnSpc>
                <a:spcPct val="90000"/>
              </a:lnSpc>
            </a:pPr>
            <a:r>
              <a:rPr b="1" lang="en-US" sz="3400" spc="-1" strike="noStrike">
                <a:solidFill>
                  <a:srgbClr val="ffffff"/>
                </a:solidFill>
                <a:latin typeface="Calibri"/>
                <a:ea typeface="Calibri"/>
              </a:rPr>
              <a:t>Visualizations</a:t>
            </a:r>
            <a:br/>
            <a:endParaRPr b="0" lang="en-US" sz="3400" spc="-1" strike="noStrike">
              <a:solidFill>
                <a:srgbClr val="000000"/>
              </a:solidFill>
              <a:latin typeface="Calibri"/>
            </a:endParaRPr>
          </a:p>
        </p:txBody>
      </p:sp>
      <p:pic>
        <p:nvPicPr>
          <p:cNvPr id="156" name="Image1" descr=""/>
          <p:cNvPicPr/>
          <p:nvPr/>
        </p:nvPicPr>
        <p:blipFill>
          <a:blip r:embed="rId1"/>
          <a:stretch/>
        </p:blipFill>
        <p:spPr>
          <a:xfrm>
            <a:off x="211680" y="144360"/>
            <a:ext cx="11559600" cy="4898880"/>
          </a:xfrm>
          <a:prstGeom prst="rect">
            <a:avLst/>
          </a:prstGeom>
          <a:ln>
            <a:noFill/>
          </a:ln>
        </p:spPr>
      </p:pic>
      <p:sp>
        <p:nvSpPr>
          <p:cNvPr id="157" name="TextShape 7"/>
          <p:cNvSpPr txBox="1"/>
          <p:nvPr/>
        </p:nvSpPr>
        <p:spPr>
          <a:xfrm>
            <a:off x="13426920" y="3628800"/>
            <a:ext cx="45360" cy="45360"/>
          </a:xfrm>
          <a:prstGeom prst="rect">
            <a:avLst/>
          </a:prstGeom>
          <a:noFill/>
          <a:ln>
            <a:noFill/>
          </a:ln>
        </p:spPr>
        <p:txBody>
          <a:bodyPr anchor="ctr">
            <a:normAutofit/>
          </a:bodyPr>
          <a:p>
            <a:endParaRPr b="0" lang="en-US" sz="2800" spc="-1" strike="noStrike">
              <a:solidFill>
                <a:srgbClr val="00000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flipH="1" rot="16200000">
            <a:off x="2666880" y="-2666160"/>
            <a:ext cx="6857640" cy="12191040"/>
          </a:xfrm>
          <a:prstGeom prst="rect">
            <a:avLst/>
          </a:prstGeom>
          <a:gradFill rotWithShape="0">
            <a:gsLst>
              <a:gs pos="800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60" name="CustomShape 3"/>
          <p:cNvSpPr/>
          <p:nvPr/>
        </p:nvSpPr>
        <p:spPr>
          <a:xfrm flipH="1" rot="10800000">
            <a:off x="9068400" y="6857640"/>
            <a:ext cx="9070560" cy="6857280"/>
          </a:xfrm>
          <a:prstGeom prst="rect">
            <a:avLst/>
          </a:prstGeom>
          <a:gradFill rotWithShape="0">
            <a:gsLst>
              <a:gs pos="8000">
                <a:srgbClr val="000000">
                  <a:alpha val="52000"/>
                </a:srgbClr>
              </a:gs>
              <a:gs pos="100000">
                <a:schemeClr val="accent1"/>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61" name="CustomShape 4"/>
          <p:cNvSpPr/>
          <p:nvPr/>
        </p:nvSpPr>
        <p:spPr>
          <a:xfrm flipH="1" rot="16200000">
            <a:off x="3649680" y="-1685520"/>
            <a:ext cx="4894200" cy="12193200"/>
          </a:xfrm>
          <a:prstGeom prst="rect">
            <a:avLst/>
          </a:prstGeom>
          <a:gradFill rotWithShape="0">
            <a:gsLst>
              <a:gs pos="0">
                <a:schemeClr val="accent5">
                  <a:lumMod val="60000"/>
                  <a:lumOff val="40000"/>
                  <a:alpha val="0"/>
                </a:schemeClr>
              </a:gs>
              <a:gs pos="100000">
                <a:srgbClr val="000000">
                  <a:alpha val="46000"/>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62" name="Image2" descr=""/>
          <p:cNvPicPr/>
          <p:nvPr/>
        </p:nvPicPr>
        <p:blipFill>
          <a:blip r:embed="rId1"/>
          <a:stretch/>
        </p:blipFill>
        <p:spPr>
          <a:xfrm>
            <a:off x="303120" y="483480"/>
            <a:ext cx="11277360" cy="58903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4" name="CustomShape 2"/>
          <p:cNvSpPr/>
          <p:nvPr/>
        </p:nvSpPr>
        <p:spPr>
          <a:xfrm flipH="1" rot="16200000">
            <a:off x="2666880" y="-2666160"/>
            <a:ext cx="6857640" cy="12191040"/>
          </a:xfrm>
          <a:prstGeom prst="rect">
            <a:avLst/>
          </a:prstGeom>
          <a:gradFill rotWithShape="0">
            <a:gsLst>
              <a:gs pos="800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65" name="CustomShape 3"/>
          <p:cNvSpPr/>
          <p:nvPr/>
        </p:nvSpPr>
        <p:spPr>
          <a:xfrm flipH="1" rot="10800000">
            <a:off x="9068400" y="6857640"/>
            <a:ext cx="9070560" cy="6857280"/>
          </a:xfrm>
          <a:prstGeom prst="rect">
            <a:avLst/>
          </a:prstGeom>
          <a:gradFill rotWithShape="0">
            <a:gsLst>
              <a:gs pos="8000">
                <a:srgbClr val="000000">
                  <a:alpha val="52000"/>
                </a:srgbClr>
              </a:gs>
              <a:gs pos="100000">
                <a:schemeClr val="accent1"/>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66" name="CustomShape 4"/>
          <p:cNvSpPr/>
          <p:nvPr/>
        </p:nvSpPr>
        <p:spPr>
          <a:xfrm flipH="1" rot="16200000">
            <a:off x="3649680" y="-1685520"/>
            <a:ext cx="4894200" cy="12193200"/>
          </a:xfrm>
          <a:prstGeom prst="rect">
            <a:avLst/>
          </a:prstGeom>
          <a:gradFill rotWithShape="0">
            <a:gsLst>
              <a:gs pos="0">
                <a:schemeClr val="accent5">
                  <a:lumMod val="60000"/>
                  <a:lumOff val="40000"/>
                  <a:alpha val="0"/>
                </a:schemeClr>
              </a:gs>
              <a:gs pos="100000">
                <a:srgbClr val="000000">
                  <a:alpha val="46000"/>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67" name="Image3" descr=""/>
          <p:cNvPicPr/>
          <p:nvPr/>
        </p:nvPicPr>
        <p:blipFill>
          <a:blip r:embed="rId1"/>
          <a:stretch/>
        </p:blipFill>
        <p:spPr>
          <a:xfrm>
            <a:off x="471600" y="279000"/>
            <a:ext cx="10962720" cy="612144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flipH="1" rot="16200000">
            <a:off x="2666880" y="-2666160"/>
            <a:ext cx="6857640" cy="12191040"/>
          </a:xfrm>
          <a:prstGeom prst="rect">
            <a:avLst/>
          </a:prstGeom>
          <a:gradFill rotWithShape="0">
            <a:gsLst>
              <a:gs pos="800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70" name="CustomShape 3"/>
          <p:cNvSpPr/>
          <p:nvPr/>
        </p:nvSpPr>
        <p:spPr>
          <a:xfrm flipH="1" rot="10800000">
            <a:off x="9068400" y="6857640"/>
            <a:ext cx="9070560" cy="6857280"/>
          </a:xfrm>
          <a:prstGeom prst="rect">
            <a:avLst/>
          </a:prstGeom>
          <a:gradFill rotWithShape="0">
            <a:gsLst>
              <a:gs pos="8000">
                <a:srgbClr val="000000">
                  <a:alpha val="52000"/>
                </a:srgbClr>
              </a:gs>
              <a:gs pos="100000">
                <a:schemeClr val="accent1"/>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71" name="CustomShape 4"/>
          <p:cNvSpPr/>
          <p:nvPr/>
        </p:nvSpPr>
        <p:spPr>
          <a:xfrm flipH="1" rot="16200000">
            <a:off x="3649680" y="-1685520"/>
            <a:ext cx="4894200" cy="12193200"/>
          </a:xfrm>
          <a:prstGeom prst="rect">
            <a:avLst/>
          </a:prstGeom>
          <a:gradFill rotWithShape="0">
            <a:gsLst>
              <a:gs pos="0">
                <a:schemeClr val="accent5">
                  <a:lumMod val="60000"/>
                  <a:lumOff val="40000"/>
                  <a:alpha val="0"/>
                </a:schemeClr>
              </a:gs>
              <a:gs pos="100000">
                <a:srgbClr val="000000">
                  <a:alpha val="46000"/>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72" name="Image4" descr=""/>
          <p:cNvPicPr/>
          <p:nvPr/>
        </p:nvPicPr>
        <p:blipFill>
          <a:blip r:embed="rId1"/>
          <a:stretch/>
        </p:blipFill>
        <p:spPr>
          <a:xfrm>
            <a:off x="423360" y="414000"/>
            <a:ext cx="10943640" cy="60732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flipH="1" rot="16200000">
            <a:off x="2666880" y="-2666160"/>
            <a:ext cx="6857640" cy="12191040"/>
          </a:xfrm>
          <a:prstGeom prst="rect">
            <a:avLst/>
          </a:prstGeom>
          <a:gradFill rotWithShape="0">
            <a:gsLst>
              <a:gs pos="800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75" name="CustomShape 3"/>
          <p:cNvSpPr/>
          <p:nvPr/>
        </p:nvSpPr>
        <p:spPr>
          <a:xfrm flipH="1" rot="10800000">
            <a:off x="9068400" y="6857640"/>
            <a:ext cx="9070560" cy="6857280"/>
          </a:xfrm>
          <a:prstGeom prst="rect">
            <a:avLst/>
          </a:prstGeom>
          <a:gradFill rotWithShape="0">
            <a:gsLst>
              <a:gs pos="8000">
                <a:srgbClr val="000000">
                  <a:alpha val="52000"/>
                </a:srgbClr>
              </a:gs>
              <a:gs pos="100000">
                <a:schemeClr val="accent1"/>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76" name="CustomShape 4"/>
          <p:cNvSpPr/>
          <p:nvPr/>
        </p:nvSpPr>
        <p:spPr>
          <a:xfrm flipH="1" rot="16200000">
            <a:off x="3649680" y="-1685520"/>
            <a:ext cx="4894200" cy="12193200"/>
          </a:xfrm>
          <a:prstGeom prst="rect">
            <a:avLst/>
          </a:prstGeom>
          <a:gradFill rotWithShape="0">
            <a:gsLst>
              <a:gs pos="0">
                <a:schemeClr val="accent5">
                  <a:lumMod val="60000"/>
                  <a:lumOff val="40000"/>
                  <a:alpha val="0"/>
                </a:schemeClr>
              </a:gs>
              <a:gs pos="100000">
                <a:srgbClr val="000000">
                  <a:alpha val="46000"/>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77" name="Image6" descr=""/>
          <p:cNvPicPr/>
          <p:nvPr/>
        </p:nvPicPr>
        <p:blipFill>
          <a:blip r:embed="rId1"/>
          <a:stretch/>
        </p:blipFill>
        <p:spPr>
          <a:xfrm>
            <a:off x="491040" y="457200"/>
            <a:ext cx="11001240" cy="60300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flipH="1" rot="16200000">
            <a:off x="2666880" y="-2666160"/>
            <a:ext cx="6857640" cy="12191040"/>
          </a:xfrm>
          <a:prstGeom prst="rect">
            <a:avLst/>
          </a:prstGeom>
          <a:gradFill rotWithShape="0">
            <a:gsLst>
              <a:gs pos="800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80" name="CustomShape 3"/>
          <p:cNvSpPr/>
          <p:nvPr/>
        </p:nvSpPr>
        <p:spPr>
          <a:xfrm flipH="1" rot="10800000">
            <a:off x="9068400" y="6857640"/>
            <a:ext cx="9070560" cy="6857280"/>
          </a:xfrm>
          <a:prstGeom prst="rect">
            <a:avLst/>
          </a:prstGeom>
          <a:gradFill rotWithShape="0">
            <a:gsLst>
              <a:gs pos="8000">
                <a:srgbClr val="000000">
                  <a:alpha val="52000"/>
                </a:srgbClr>
              </a:gs>
              <a:gs pos="100000">
                <a:schemeClr val="accent1"/>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81" name="CustomShape 4"/>
          <p:cNvSpPr/>
          <p:nvPr/>
        </p:nvSpPr>
        <p:spPr>
          <a:xfrm flipH="1" rot="16200000">
            <a:off x="3649680" y="-1685520"/>
            <a:ext cx="4894200" cy="12193200"/>
          </a:xfrm>
          <a:prstGeom prst="rect">
            <a:avLst/>
          </a:prstGeom>
          <a:gradFill rotWithShape="0">
            <a:gsLst>
              <a:gs pos="0">
                <a:schemeClr val="accent5">
                  <a:lumMod val="60000"/>
                  <a:lumOff val="40000"/>
                  <a:alpha val="0"/>
                </a:schemeClr>
              </a:gs>
              <a:gs pos="100000">
                <a:srgbClr val="000000">
                  <a:alpha val="46000"/>
                </a:srgb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 descr=""/>
          <p:cNvPicPr/>
          <p:nvPr/>
        </p:nvPicPr>
        <p:blipFill>
          <a:blip r:embed="rId1"/>
          <a:stretch/>
        </p:blipFill>
        <p:spPr>
          <a:xfrm>
            <a:off x="144360" y="250200"/>
            <a:ext cx="11590200" cy="62946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TextShape 1"/>
          <p:cNvSpPr txBox="1"/>
          <p:nvPr/>
        </p:nvSpPr>
        <p:spPr>
          <a:xfrm>
            <a:off x="838080" y="365040"/>
            <a:ext cx="10515240" cy="1325160"/>
          </a:xfrm>
          <a:prstGeom prst="rect">
            <a:avLst/>
          </a:prstGeom>
          <a:noFill/>
          <a:ln>
            <a:noFill/>
          </a:ln>
        </p:spPr>
        <p:txBody>
          <a:bodyPr lIns="0" rIns="0" tIns="0" bIns="0" anchor="ctr"/>
          <a:p>
            <a:endParaRPr b="0" lang="en-US" sz="1800" spc="-1" strike="noStrike">
              <a:solidFill>
                <a:srgbClr val="000000"/>
              </a:solidFill>
              <a:latin typeface="Calibri"/>
            </a:endParaRPr>
          </a:p>
        </p:txBody>
      </p:sp>
      <p:sp>
        <p:nvSpPr>
          <p:cNvPr id="184"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5" name="CustomShape 3"/>
          <p:cNvSpPr/>
          <p:nvPr/>
        </p:nvSpPr>
        <p:spPr>
          <a:xfrm flipH="1">
            <a:off x="0" y="0"/>
            <a:ext cx="1219176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86" name="CustomShape 4"/>
          <p:cNvSpPr/>
          <p:nvPr/>
        </p:nvSpPr>
        <p:spPr>
          <a:xfrm flipH="1" rot="10800000">
            <a:off x="8115480" y="1590840"/>
            <a:ext cx="811512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87" name="CustomShape 5"/>
          <p:cNvSpPr/>
          <p:nvPr/>
        </p:nvSpPr>
        <p:spPr>
          <a:xfrm flipH="1">
            <a:off x="8114400" y="0"/>
            <a:ext cx="407628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88" name="CustomShape 6"/>
          <p:cNvSpPr/>
          <p:nvPr/>
        </p:nvSpPr>
        <p:spPr>
          <a:xfrm>
            <a:off x="459360" y="0"/>
            <a:ext cx="1173240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89" name="TextShape 7"/>
          <p:cNvSpPr txBox="1"/>
          <p:nvPr/>
        </p:nvSpPr>
        <p:spPr>
          <a:xfrm>
            <a:off x="1371600" y="294480"/>
            <a:ext cx="9895680" cy="1033200"/>
          </a:xfrm>
          <a:prstGeom prst="rect">
            <a:avLst/>
          </a:prstGeom>
          <a:noFill/>
          <a:ln>
            <a:noFill/>
          </a:ln>
        </p:spPr>
        <p:txBody>
          <a:bodyPr anchor="ctr">
            <a:normAutofit/>
          </a:bodyPr>
          <a:p>
            <a:pPr marL="343080" indent="-342720">
              <a:lnSpc>
                <a:spcPct val="90000"/>
              </a:lnSpc>
              <a:buClr>
                <a:srgbClr val="ffffff"/>
              </a:buClr>
              <a:buFont typeface="Arial"/>
              <a:buChar char="•"/>
            </a:pPr>
            <a:r>
              <a:rPr b="1" lang="en-US" sz="3400" spc="-1" strike="noStrike">
                <a:solidFill>
                  <a:srgbClr val="ffffff"/>
                </a:solidFill>
                <a:latin typeface="Calibri"/>
                <a:ea typeface="Calibri"/>
              </a:rPr>
              <a:t>Interpretation of the Results </a:t>
            </a:r>
            <a:r>
              <a:rPr b="0" lang="en-US" sz="3400" spc="-1" strike="noStrike">
                <a:solidFill>
                  <a:srgbClr val="ffffff"/>
                </a:solidFill>
                <a:latin typeface="Calibri"/>
                <a:ea typeface="Calibri"/>
              </a:rPr>
              <a:t>:-</a:t>
            </a:r>
            <a:br/>
            <a:r>
              <a:rPr b="0" lang="en-US" sz="3400" spc="-1" strike="noStrike">
                <a:solidFill>
                  <a:srgbClr val="ffffff"/>
                </a:solidFill>
                <a:latin typeface="Calibri"/>
              </a:rPr>
              <a:t> </a:t>
            </a:r>
            <a:endParaRPr b="0" lang="en-US" sz="3400" spc="-1" strike="noStrike">
              <a:solidFill>
                <a:srgbClr val="000000"/>
              </a:solidFill>
              <a:latin typeface="Calibri"/>
            </a:endParaRPr>
          </a:p>
        </p:txBody>
      </p:sp>
      <p:sp>
        <p:nvSpPr>
          <p:cNvPr id="190" name="TextShape 8"/>
          <p:cNvSpPr txBox="1"/>
          <p:nvPr/>
        </p:nvSpPr>
        <p:spPr>
          <a:xfrm>
            <a:off x="1183320" y="811440"/>
            <a:ext cx="9824760" cy="4605480"/>
          </a:xfrm>
          <a:prstGeom prst="rect">
            <a:avLst/>
          </a:prstGeom>
          <a:noFill/>
          <a:ln>
            <a:noFill/>
          </a:ln>
        </p:spPr>
        <p:txBody>
          <a:bodyPr anchor="ctr">
            <a:normAutofit/>
          </a:bodyPr>
          <a:p>
            <a:pPr marL="514440" indent="-285480">
              <a:lnSpc>
                <a:spcPct val="90000"/>
              </a:lnSpc>
              <a:spcBef>
                <a:spcPts val="1001"/>
              </a:spcBef>
              <a:spcAft>
                <a:spcPts val="799"/>
              </a:spcAft>
              <a:buClr>
                <a:srgbClr val="000000"/>
              </a:buClr>
              <a:buFont typeface="Wingdings" charset="2"/>
              <a:buChar char=""/>
            </a:pPr>
            <a:r>
              <a:rPr b="0" lang="en-US" sz="1800" spc="-1" strike="noStrike">
                <a:solidFill>
                  <a:srgbClr val="000000"/>
                </a:solidFill>
                <a:latin typeface="Calibri"/>
                <a:ea typeface="Calibri"/>
              </a:rPr>
              <a:t>To see the accuracy of each model I have used r2 score. R2 score is the score how  good slope has  generate for the best fit line. Linear regression and decision tree regression is giving the r2 score near to 88.4 %.</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TextShape 1"/>
          <p:cNvSpPr txBox="1"/>
          <p:nvPr/>
        </p:nvSpPr>
        <p:spPr>
          <a:xfrm>
            <a:off x="838080" y="365040"/>
            <a:ext cx="10515240" cy="1325160"/>
          </a:xfrm>
          <a:prstGeom prst="rect">
            <a:avLst/>
          </a:prstGeom>
          <a:noFill/>
          <a:ln>
            <a:noFill/>
          </a:ln>
        </p:spPr>
        <p:txBody>
          <a:bodyPr lIns="0" rIns="0" tIns="0" bIns="0" anchor="ctr"/>
          <a:p>
            <a:endParaRPr b="0" lang="en-US" sz="1800" spc="-1" strike="noStrike">
              <a:solidFill>
                <a:srgbClr val="000000"/>
              </a:solidFill>
              <a:latin typeface="Calibri"/>
            </a:endParaRPr>
          </a:p>
        </p:txBody>
      </p:sp>
      <p:sp>
        <p:nvSpPr>
          <p:cNvPr id="192" name="CustomShape 2"/>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93" name="CustomShape 3"/>
          <p:cNvSpPr/>
          <p:nvPr/>
        </p:nvSpPr>
        <p:spPr>
          <a:xfrm flipH="1">
            <a:off x="0" y="0"/>
            <a:ext cx="1219176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94" name="CustomShape 4"/>
          <p:cNvSpPr/>
          <p:nvPr/>
        </p:nvSpPr>
        <p:spPr>
          <a:xfrm flipH="1" rot="10800000">
            <a:off x="8115480" y="1590840"/>
            <a:ext cx="811512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95" name="CustomShape 5"/>
          <p:cNvSpPr/>
          <p:nvPr/>
        </p:nvSpPr>
        <p:spPr>
          <a:xfrm flipH="1">
            <a:off x="8114400" y="0"/>
            <a:ext cx="407628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96" name="CustomShape 6"/>
          <p:cNvSpPr/>
          <p:nvPr/>
        </p:nvSpPr>
        <p:spPr>
          <a:xfrm>
            <a:off x="459360" y="0"/>
            <a:ext cx="1173240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97" name="TextShape 7"/>
          <p:cNvSpPr txBox="1"/>
          <p:nvPr/>
        </p:nvSpPr>
        <p:spPr>
          <a:xfrm>
            <a:off x="1371600" y="294480"/>
            <a:ext cx="9895680" cy="1033200"/>
          </a:xfrm>
          <a:prstGeom prst="rect">
            <a:avLst/>
          </a:prstGeom>
          <a:noFill/>
          <a:ln>
            <a:noFill/>
          </a:ln>
        </p:spPr>
        <p:txBody>
          <a:bodyPr anchor="ctr">
            <a:normAutofit/>
          </a:bodyPr>
          <a:p>
            <a:pPr>
              <a:lnSpc>
                <a:spcPct val="90000"/>
              </a:lnSpc>
            </a:pPr>
            <a:r>
              <a:rPr b="1" lang="en-US" sz="3400" spc="-1" strike="noStrike">
                <a:solidFill>
                  <a:srgbClr val="ffffff"/>
                </a:solidFill>
                <a:latin typeface="Calibri"/>
                <a:ea typeface="Calibri"/>
              </a:rPr>
              <a:t>CONCLUSION </a:t>
            </a:r>
            <a:br/>
            <a:endParaRPr b="0" lang="en-US" sz="3400" spc="-1" strike="noStrike">
              <a:solidFill>
                <a:srgbClr val="000000"/>
              </a:solidFill>
              <a:latin typeface="Calibri"/>
            </a:endParaRPr>
          </a:p>
        </p:txBody>
      </p:sp>
      <p:sp>
        <p:nvSpPr>
          <p:cNvPr id="198" name="TextShape 8"/>
          <p:cNvSpPr txBox="1"/>
          <p:nvPr/>
        </p:nvSpPr>
        <p:spPr>
          <a:xfrm>
            <a:off x="601560" y="2250720"/>
            <a:ext cx="9723600" cy="3683160"/>
          </a:xfrm>
          <a:prstGeom prst="rect">
            <a:avLst/>
          </a:prstGeom>
          <a:noFill/>
          <a:ln>
            <a:noFill/>
          </a:ln>
        </p:spPr>
        <p:txBody>
          <a:bodyPr anchor="ctr">
            <a:normAutofit/>
          </a:bodyPr>
          <a:p>
            <a:pPr marL="343080" indent="-342720">
              <a:lnSpc>
                <a:spcPct val="90000"/>
              </a:lnSpc>
              <a:spcBef>
                <a:spcPts val="1001"/>
              </a:spcBef>
              <a:spcAft>
                <a:spcPts val="799"/>
              </a:spcAft>
              <a:buClr>
                <a:srgbClr val="000000"/>
              </a:buClr>
              <a:buFont typeface="Symbol"/>
              <a:buChar char=""/>
            </a:pPr>
            <a:r>
              <a:rPr b="1" lang="en-US" sz="2400" spc="-1" strike="noStrike">
                <a:solidFill>
                  <a:srgbClr val="000000"/>
                </a:solidFill>
                <a:latin typeface="Calibri"/>
                <a:ea typeface="Calibri"/>
              </a:rPr>
              <a:t>Learning Outcomes of the Study in respect of Data Science:-</a:t>
            </a:r>
            <a:endParaRPr b="0" lang="en-US" sz="2400" spc="-1" strike="noStrike">
              <a:solidFill>
                <a:srgbClr val="000000"/>
              </a:solidFill>
              <a:latin typeface="Calibri"/>
            </a:endParaRPr>
          </a:p>
          <a:p>
            <a:pPr>
              <a:lnSpc>
                <a:spcPct val="90000"/>
              </a:lnSpc>
              <a:spcBef>
                <a:spcPts val="1001"/>
              </a:spcBef>
              <a:spcAft>
                <a:spcPts val="799"/>
              </a:spcAft>
            </a:pPr>
            <a:endParaRPr b="0" lang="en-US" sz="2400" spc="-1" strike="noStrike">
              <a:solidFill>
                <a:srgbClr val="000000"/>
              </a:solidFill>
              <a:latin typeface="Calibri"/>
            </a:endParaRPr>
          </a:p>
          <a:p>
            <a:pPr marL="514440" indent="-285480">
              <a:lnSpc>
                <a:spcPct val="90000"/>
              </a:lnSpc>
              <a:spcBef>
                <a:spcPts val="1001"/>
              </a:spcBef>
              <a:spcAft>
                <a:spcPts val="799"/>
              </a:spcAft>
              <a:buClr>
                <a:srgbClr val="000000"/>
              </a:buClr>
              <a:buFont typeface="Wingdings" charset="2"/>
              <a:buChar char=""/>
            </a:pPr>
            <a:r>
              <a:rPr b="0" lang="en-US" sz="1800" spc="-1" strike="noStrike">
                <a:solidFill>
                  <a:srgbClr val="000000"/>
                </a:solidFill>
                <a:latin typeface="Calibri"/>
                <a:ea typeface="Calibri"/>
              </a:rPr>
              <a:t>I have learn some inbuild function of python at the time of data cleaning. Object columns to Integer are done by using python map function over on lambda function and Target encoder and ordinary encoder. The main challenging is that to run all model by hyper tuning each model and fetching each model best random state and best cv once and get the best model name as a result.</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flipH="1">
            <a:off x="0" y="0"/>
            <a:ext cx="1219176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94" name="CustomShape 3"/>
          <p:cNvSpPr/>
          <p:nvPr/>
        </p:nvSpPr>
        <p:spPr>
          <a:xfrm flipH="1" rot="10800000">
            <a:off x="8115480" y="1590840"/>
            <a:ext cx="811512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95" name="CustomShape 4"/>
          <p:cNvSpPr/>
          <p:nvPr/>
        </p:nvSpPr>
        <p:spPr>
          <a:xfrm flipH="1">
            <a:off x="8114400" y="0"/>
            <a:ext cx="407628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96" name="CustomShape 5"/>
          <p:cNvSpPr/>
          <p:nvPr/>
        </p:nvSpPr>
        <p:spPr>
          <a:xfrm>
            <a:off x="459360" y="0"/>
            <a:ext cx="1173240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97" name="TextShape 6"/>
          <p:cNvSpPr txBox="1"/>
          <p:nvPr/>
        </p:nvSpPr>
        <p:spPr>
          <a:xfrm>
            <a:off x="1371600" y="294480"/>
            <a:ext cx="9895680" cy="1033200"/>
          </a:xfrm>
          <a:prstGeom prst="rect">
            <a:avLst/>
          </a:prstGeom>
          <a:noFill/>
          <a:ln>
            <a:noFill/>
          </a:ln>
        </p:spPr>
        <p:txBody>
          <a:bodyPr anchor="ctr"/>
          <a:p>
            <a:pPr>
              <a:lnSpc>
                <a:spcPct val="90000"/>
              </a:lnSpc>
            </a:pPr>
            <a:r>
              <a:rPr b="1" lang="en-US" sz="3400" spc="-1" strike="noStrike">
                <a:solidFill>
                  <a:srgbClr val="ffffff"/>
                </a:solidFill>
                <a:latin typeface="Calibri"/>
                <a:ea typeface="Calibri"/>
              </a:rPr>
              <a:t>ACKNOWLEDGMENT</a:t>
            </a:r>
            <a:br/>
            <a:endParaRPr b="0" lang="en-US" sz="3400" spc="-1" strike="noStrike">
              <a:solidFill>
                <a:srgbClr val="000000"/>
              </a:solidFill>
              <a:latin typeface="Calibri"/>
            </a:endParaRPr>
          </a:p>
        </p:txBody>
      </p:sp>
      <p:sp>
        <p:nvSpPr>
          <p:cNvPr id="98" name="TextShape 7"/>
          <p:cNvSpPr txBox="1"/>
          <p:nvPr/>
        </p:nvSpPr>
        <p:spPr>
          <a:xfrm>
            <a:off x="213480" y="1885320"/>
            <a:ext cx="11602440" cy="4972320"/>
          </a:xfrm>
          <a:prstGeom prst="rect">
            <a:avLst/>
          </a:prstGeom>
          <a:noFill/>
          <a:ln>
            <a:noFill/>
          </a:ln>
        </p:spPr>
        <p:txBody>
          <a:bodyPr anchor="ctr">
            <a:normAutofit/>
          </a:bodyPr>
          <a:p>
            <a:pPr marL="228600" indent="-228240">
              <a:lnSpc>
                <a:spcPct val="90000"/>
              </a:lnSpc>
              <a:spcBef>
                <a:spcPts val="1001"/>
              </a:spcBef>
              <a:spcAft>
                <a:spcPts val="799"/>
              </a:spcAft>
              <a:buClr>
                <a:srgbClr val="000000"/>
              </a:buClr>
              <a:buFont typeface="Arial"/>
              <a:buChar char="•"/>
            </a:pPr>
            <a:r>
              <a:rPr b="0" lang="en-US" sz="1800" spc="-1" strike="noStrike">
                <a:solidFill>
                  <a:srgbClr val="000000"/>
                </a:solidFill>
                <a:latin typeface="Calibri"/>
                <a:ea typeface="Calibri"/>
              </a:rPr>
              <a:t>I  would like to express my special thanks to flip Robo technologies for given me such a wonderful of opportunity to explore and InSite work on a data science projects.</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a:solidFill>
                  <a:srgbClr val="000000"/>
                </a:solidFill>
                <a:latin typeface="Calibri"/>
                <a:ea typeface="Calibri"/>
              </a:rPr>
              <a:t>And and also thanks to Data trained institute’s mentors to  motivate and understand the concepts of Data science. I have got lot of help from their recourses and concept to complete these project.</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a:solidFill>
                  <a:srgbClr val="000000"/>
                </a:solidFill>
                <a:latin typeface="Calibri"/>
                <a:ea typeface="Calibri"/>
              </a:rPr>
              <a:t>Link that helps  me to complete this project</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u="sng">
                <a:solidFill>
                  <a:srgbClr val="0563c1"/>
                </a:solidFill>
                <a:uFillTx/>
                <a:latin typeface="Calibri"/>
                <a:ea typeface="Calibri"/>
                <a:hlinkClick r:id="rId1"/>
              </a:rPr>
              <a:t>https://scikit-learn.org/stable/modules/generated/sklearn.neighbors.KNeighborsClassifier.html</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u="sng">
                <a:solidFill>
                  <a:srgbClr val="0563c1"/>
                </a:solidFill>
                <a:uFillTx/>
                <a:latin typeface="Calibri"/>
                <a:ea typeface="Calibri"/>
                <a:hlinkClick r:id="rId2"/>
              </a:rPr>
              <a:t>https://scikit-learn.org/stable/modules/generated/sklearn.tree.DecisionTreeClassifier.html</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u="sng">
                <a:solidFill>
                  <a:srgbClr val="0563c1"/>
                </a:solidFill>
                <a:uFillTx/>
                <a:latin typeface="Calibri"/>
                <a:ea typeface="Calibri"/>
                <a:hlinkClick r:id="rId3"/>
              </a:rPr>
              <a:t>https://scikit-learn.org/stable/modules/generated/sklearn.linear_model.LogisticRegression.html</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u="sng">
                <a:solidFill>
                  <a:srgbClr val="0563c1"/>
                </a:solidFill>
                <a:uFillTx/>
                <a:latin typeface="Calibri"/>
                <a:ea typeface="Calibri"/>
                <a:hlinkClick r:id="rId4"/>
              </a:rPr>
              <a:t>https://scikit-learn.org/stable/modules/generated/sklearn.svm.SVR.html</a:t>
            </a:r>
            <a:endParaRPr b="0" lang="en-US" sz="1800" spc="-1" strike="noStrike">
              <a:solidFill>
                <a:srgbClr val="000000"/>
              </a:solidFill>
              <a:latin typeface="Calibri"/>
            </a:endParaRPr>
          </a:p>
          <a:p>
            <a:pPr marL="228600" indent="-228240">
              <a:lnSpc>
                <a:spcPct val="90000"/>
              </a:lnSpc>
              <a:spcBef>
                <a:spcPts val="1001"/>
              </a:spcBef>
              <a:spcAft>
                <a:spcPts val="799"/>
              </a:spcAft>
              <a:buClr>
                <a:srgbClr val="000000"/>
              </a:buClr>
              <a:buFont typeface="Arial"/>
              <a:buChar char="•"/>
            </a:pPr>
            <a:r>
              <a:rPr b="0" lang="en-US" sz="1800" spc="-1" strike="noStrike" u="sng">
                <a:solidFill>
                  <a:srgbClr val="0563c1"/>
                </a:solidFill>
                <a:uFillTx/>
                <a:latin typeface="Calibri"/>
                <a:ea typeface="Calibri"/>
                <a:hlinkClick r:id="rId5"/>
              </a:rPr>
              <a:t>https://scikit-learn.org/stable/modules/generated/sklearn.pipeline.Pipeline.html</a:t>
            </a:r>
            <a:endParaRPr b="0" lang="en-US" sz="1800" spc="-1" strike="noStrike">
              <a:solidFill>
                <a:srgbClr val="000000"/>
              </a:solidFill>
              <a:latin typeface="Calibri"/>
            </a:endParaRPr>
          </a:p>
          <a:p>
            <a:pPr>
              <a:lnSpc>
                <a:spcPct val="90000"/>
              </a:lnSpc>
              <a:spcBef>
                <a:spcPts val="1001"/>
              </a:spcBef>
              <a:spcAft>
                <a:spcPts val="799"/>
              </a:spcAft>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0" y="0"/>
            <a:ext cx="1219176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flipH="1" rot="10800000">
            <a:off x="8115480" y="1590840"/>
            <a:ext cx="811512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flipH="1">
            <a:off x="8114400" y="0"/>
            <a:ext cx="407628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03" name="CustomShape 5"/>
          <p:cNvSpPr/>
          <p:nvPr/>
        </p:nvSpPr>
        <p:spPr>
          <a:xfrm>
            <a:off x="459360" y="0"/>
            <a:ext cx="1173240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04" name="TextShape 6"/>
          <p:cNvSpPr txBox="1"/>
          <p:nvPr/>
        </p:nvSpPr>
        <p:spPr>
          <a:xfrm>
            <a:off x="1371600" y="294480"/>
            <a:ext cx="9895680" cy="1033200"/>
          </a:xfrm>
          <a:prstGeom prst="rect">
            <a:avLst/>
          </a:prstGeom>
          <a:noFill/>
          <a:ln>
            <a:noFill/>
          </a:ln>
        </p:spPr>
        <p:txBody>
          <a:bodyPr anchor="ctr">
            <a:normAutofit/>
          </a:bodyPr>
          <a:p>
            <a:pPr>
              <a:lnSpc>
                <a:spcPct val="90000"/>
              </a:lnSpc>
            </a:pPr>
            <a:r>
              <a:rPr b="1" lang="en-US" sz="3400" spc="-1" strike="noStrike">
                <a:solidFill>
                  <a:srgbClr val="ffffff"/>
                </a:solidFill>
                <a:latin typeface="Calibri"/>
                <a:ea typeface="Calibri"/>
              </a:rPr>
              <a:t> </a:t>
            </a:r>
            <a:r>
              <a:rPr b="1" lang="en-US" sz="3400" spc="-1" strike="noStrike">
                <a:solidFill>
                  <a:srgbClr val="ffffff"/>
                </a:solidFill>
                <a:latin typeface="Calibri"/>
                <a:ea typeface="Calibri"/>
              </a:rPr>
              <a:t>INTRODUCTION</a:t>
            </a:r>
            <a:br/>
            <a:endParaRPr b="0" lang="en-US" sz="3400" spc="-1" strike="noStrike">
              <a:solidFill>
                <a:srgbClr val="000000"/>
              </a:solidFill>
              <a:latin typeface="Calibri"/>
            </a:endParaRPr>
          </a:p>
        </p:txBody>
      </p:sp>
      <p:sp>
        <p:nvSpPr>
          <p:cNvPr id="105" name="TextShape 7"/>
          <p:cNvSpPr txBox="1"/>
          <p:nvPr/>
        </p:nvSpPr>
        <p:spPr>
          <a:xfrm>
            <a:off x="233640" y="1891800"/>
            <a:ext cx="11732400" cy="4772520"/>
          </a:xfrm>
          <a:prstGeom prst="rect">
            <a:avLst/>
          </a:prstGeom>
          <a:noFill/>
          <a:ln>
            <a:noFill/>
          </a:ln>
        </p:spPr>
        <p:txBody>
          <a:bodyPr anchor="ctr">
            <a:normAutofit/>
          </a:bodyPr>
          <a:p>
            <a:pPr marL="343080" indent="-342720">
              <a:lnSpc>
                <a:spcPct val="90000"/>
              </a:lnSpc>
              <a:spcBef>
                <a:spcPts val="1001"/>
              </a:spcBef>
              <a:buClr>
                <a:srgbClr val="000000"/>
              </a:buClr>
              <a:buFont typeface="Wingdings" charset="2"/>
              <a:buChar char=""/>
            </a:pPr>
            <a:r>
              <a:rPr b="1" lang="en-US" sz="3400" spc="-1" strike="noStrike">
                <a:solidFill>
                  <a:srgbClr val="000000"/>
                </a:solidFill>
                <a:latin typeface="Calibri"/>
                <a:ea typeface="Calibri"/>
              </a:rPr>
              <a:t>Business Problem Framing:-  </a:t>
            </a:r>
            <a:endParaRPr b="0" lang="en-US" sz="3400" spc="-1" strike="noStrike">
              <a:solidFill>
                <a:srgbClr val="000000"/>
              </a:solidFill>
              <a:latin typeface="Calibri"/>
            </a:endParaRPr>
          </a:p>
          <a:p>
            <a:pPr marL="228600">
              <a:lnSpc>
                <a:spcPct val="90000"/>
              </a:lnSpc>
              <a:spcBef>
                <a:spcPts val="1001"/>
              </a:spcBef>
            </a:pPr>
            <a:endParaRPr b="0" lang="en-US" sz="34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Houses are one of the necessary need of each and every person around the globe and therefore housing and real estate</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market is one of the markets which is one of the major contributors in the world’s economy. It is a very large market</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and there are various companies working in the domain. Data science comes as a very important tool to solve problems</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in the domain to help the companies increase their overall revenue, profits, improving their marketing strategies and</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focusing on changing trends in house sales and purchases. Predictive modelling, Market mix modelling,</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recommendation systems are some of the machine learning techniques used for achieving the business goals for housing</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companies. Our problem is related to one such housing company.</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A US-based housing company named Surprise Housing has decided to enter the Australian market. The company uses</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data analytics to purchase houses at a price below their actual values and flip them at a higher price. For the same</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purpose, the company has collected a data set from the sale of houses in Australia. The data is provided in the CSV file</a:t>
            </a:r>
            <a:endParaRPr b="0" lang="en-US" sz="2100" spc="-1" strike="noStrike">
              <a:solidFill>
                <a:srgbClr val="000000"/>
              </a:solidFill>
              <a:latin typeface="Calibri"/>
            </a:endParaRPr>
          </a:p>
          <a:p>
            <a:pPr marL="228600">
              <a:lnSpc>
                <a:spcPct val="90000"/>
              </a:lnSpc>
              <a:spcBef>
                <a:spcPts val="1001"/>
              </a:spcBef>
            </a:pPr>
            <a:r>
              <a:rPr b="0" lang="en-US" sz="2100" spc="-1" strike="noStrike">
                <a:solidFill>
                  <a:srgbClr val="000000"/>
                </a:solidFill>
                <a:latin typeface="Arial"/>
                <a:ea typeface="Calibri"/>
              </a:rPr>
              <a:t>    </a:t>
            </a:r>
            <a:r>
              <a:rPr b="0" lang="en-US" sz="2100" spc="-1" strike="noStrike">
                <a:solidFill>
                  <a:srgbClr val="000000"/>
                </a:solidFill>
                <a:latin typeface="Arial"/>
                <a:ea typeface="Calibri"/>
              </a:rPr>
              <a:t>below.</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The company is looking at prospective properties to buy houses to enter the market. You are required to build a model</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using Machine Learning in order to predict the actual value of the prospective properties and decide whether to invest</a:t>
            </a:r>
            <a:endParaRPr b="0" lang="en-US" sz="2100" spc="-1" strike="noStrike">
              <a:solidFill>
                <a:srgbClr val="000000"/>
              </a:solidFill>
              <a:latin typeface="Calibri"/>
            </a:endParaRPr>
          </a:p>
          <a:p>
            <a:pPr marL="457200" indent="-228240">
              <a:lnSpc>
                <a:spcPct val="90000"/>
              </a:lnSpc>
              <a:spcBef>
                <a:spcPts val="1001"/>
              </a:spcBef>
              <a:buClr>
                <a:srgbClr val="000000"/>
              </a:buClr>
              <a:buFont typeface="Arial"/>
              <a:buChar char="•"/>
            </a:pPr>
            <a:r>
              <a:rPr b="0" lang="en-US" sz="2100" spc="-1" strike="noStrike">
                <a:solidFill>
                  <a:srgbClr val="000000"/>
                </a:solidFill>
                <a:latin typeface="Arial"/>
                <a:ea typeface="Calibri"/>
              </a:rPr>
              <a:t>in them or not.</a:t>
            </a:r>
            <a:endParaRPr b="0" lang="en-US" sz="2100" spc="-1" strike="noStrike">
              <a:solidFill>
                <a:srgbClr val="000000"/>
              </a:solidFill>
              <a:latin typeface="Calibri"/>
            </a:endParaRPr>
          </a:p>
          <a:p>
            <a:pPr marL="228600">
              <a:lnSpc>
                <a:spcPct val="90000"/>
              </a:lnSpc>
              <a:spcBef>
                <a:spcPts val="1001"/>
              </a:spcBef>
              <a:spcAft>
                <a:spcPts val="799"/>
              </a:spcAft>
            </a:pPr>
            <a:endParaRPr b="0" lang="en-US" sz="2100" spc="-1" strike="noStrike">
              <a:solidFill>
                <a:srgbClr val="000000"/>
              </a:solidFill>
              <a:latin typeface="Calibri"/>
            </a:endParaRPr>
          </a:p>
          <a:p>
            <a:pPr>
              <a:lnSpc>
                <a:spcPct val="90000"/>
              </a:lnSpc>
              <a:spcBef>
                <a:spcPts val="1001"/>
              </a:spcBef>
            </a:pPr>
            <a:endParaRPr b="0" lang="en-US" sz="21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7" name="TextShape 2"/>
          <p:cNvSpPr txBox="1"/>
          <p:nvPr/>
        </p:nvSpPr>
        <p:spPr>
          <a:xfrm>
            <a:off x="111600" y="962280"/>
            <a:ext cx="5357160" cy="4828680"/>
          </a:xfrm>
          <a:prstGeom prst="rect">
            <a:avLst/>
          </a:prstGeom>
          <a:noFill/>
          <a:ln>
            <a:noFill/>
          </a:ln>
        </p:spPr>
        <p:txBody>
          <a:bodyPr>
            <a:normAutofit/>
          </a:bodyPr>
          <a:p>
            <a:pPr marL="457200" indent="-456840">
              <a:lnSpc>
                <a:spcPct val="90000"/>
              </a:lnSpc>
              <a:buClr>
                <a:srgbClr val="000000"/>
              </a:buClr>
              <a:buFont typeface="Arial"/>
              <a:buChar char="•"/>
            </a:pPr>
            <a:r>
              <a:rPr b="1" lang="en-US" sz="2400" spc="-1" strike="noStrike">
                <a:solidFill>
                  <a:srgbClr val="000000"/>
                </a:solidFill>
                <a:latin typeface="Calibri"/>
                <a:ea typeface="Calibri"/>
              </a:rPr>
              <a:t>Business Problem Framing :-</a:t>
            </a:r>
            <a:br/>
            <a:r>
              <a:rPr b="1" lang="en-US" sz="1300" spc="-1" strike="noStrike">
                <a:solidFill>
                  <a:srgbClr val="000000"/>
                </a:solidFill>
                <a:latin typeface="Calibri"/>
                <a:ea typeface="Calibri"/>
              </a:rPr>
              <a:t> </a:t>
            </a:r>
            <a:br/>
            <a:r>
              <a:rPr b="0" lang="en-US" sz="1800" spc="-1" strike="noStrike">
                <a:solidFill>
                  <a:srgbClr val="000000"/>
                </a:solidFill>
                <a:latin typeface="Calibri"/>
                <a:ea typeface="Calibri"/>
              </a:rPr>
              <a:t>Now days in the field of business’s. Real estate business have a major role and also have huge profit and revenue.</a:t>
            </a:r>
            <a:br/>
            <a:r>
              <a:rPr b="0" lang="en-US" sz="1800" spc="-1" strike="noStrike">
                <a:solidFill>
                  <a:srgbClr val="000000"/>
                </a:solidFill>
                <a:latin typeface="Calibri"/>
                <a:ea typeface="Calibri"/>
              </a:rPr>
              <a:t>Now  price of houses are depends on various aspects. Like depends on the cost of living, surrounding area, cleanness, Lot area in  sq. fit, number of floors, type of neighbour’s are present and also depends on city etc.</a:t>
            </a:r>
            <a:br/>
            <a:r>
              <a:rPr b="0" lang="en-US" sz="1800" spc="-1" strike="noStrike">
                <a:solidFill>
                  <a:srgbClr val="000000"/>
                </a:solidFill>
                <a:latin typeface="Calibri"/>
                <a:ea typeface="Calibri"/>
              </a:rPr>
              <a:t>Based on these feature’s price of house’s are decided. Before investing a money in this field we need to predict the price of house and there future scope into that area/location.</a:t>
            </a:r>
            <a:br/>
            <a:r>
              <a:rPr b="0" lang="en-US" sz="1800" spc="-1" strike="noStrike">
                <a:solidFill>
                  <a:srgbClr val="000000"/>
                </a:solidFill>
                <a:latin typeface="Calibri"/>
                <a:ea typeface="Calibri"/>
              </a:rPr>
              <a:t> </a:t>
            </a:r>
            <a:br/>
            <a:br/>
            <a:br/>
            <a:r>
              <a:rPr b="0" lang="en-US" sz="1800" spc="-1" strike="noStrike">
                <a:solidFill>
                  <a:srgbClr val="000000"/>
                </a:solidFill>
                <a:latin typeface="Calibri"/>
              </a:rPr>
              <a:t> </a:t>
            </a:r>
            <a:endParaRPr b="0" lang="en-US" sz="1800" spc="-1" strike="noStrike">
              <a:solidFill>
                <a:srgbClr val="000000"/>
              </a:solidFill>
              <a:latin typeface="Calibri"/>
            </a:endParaRPr>
          </a:p>
        </p:txBody>
      </p:sp>
      <p:sp>
        <p:nvSpPr>
          <p:cNvPr id="108" name="TextShape 3"/>
          <p:cNvSpPr txBox="1"/>
          <p:nvPr/>
        </p:nvSpPr>
        <p:spPr>
          <a:xfrm>
            <a:off x="6095880" y="962280"/>
            <a:ext cx="4728240" cy="4742640"/>
          </a:xfrm>
          <a:prstGeom prst="rect">
            <a:avLst/>
          </a:prstGeom>
          <a:noFill/>
          <a:ln>
            <a:noFill/>
          </a:ln>
        </p:spPr>
        <p:txBody>
          <a:bodyPr>
            <a:normAutofit/>
          </a:bodyPr>
          <a:p>
            <a:pPr marL="343080" indent="-342720">
              <a:lnSpc>
                <a:spcPct val="90000"/>
              </a:lnSpc>
              <a:spcBef>
                <a:spcPts val="1001"/>
              </a:spcBef>
              <a:buClr>
                <a:srgbClr val="000000"/>
              </a:buClr>
              <a:buFont typeface="Symbol"/>
              <a:buChar char=""/>
            </a:pPr>
            <a:r>
              <a:rPr b="1" lang="en-US" sz="2400" spc="-1" strike="noStrike">
                <a:solidFill>
                  <a:srgbClr val="000000"/>
                </a:solidFill>
                <a:latin typeface="Calibri"/>
                <a:ea typeface="Calibri"/>
              </a:rPr>
              <a:t>Conceptual Background of the Domain Problem :-</a:t>
            </a:r>
            <a:endParaRPr b="0" lang="en-US" sz="2400" spc="-1" strike="noStrike">
              <a:solidFill>
                <a:srgbClr val="000000"/>
              </a:solidFill>
              <a:latin typeface="Calibri"/>
            </a:endParaRPr>
          </a:p>
          <a:p>
            <a:pPr marL="228600">
              <a:lnSpc>
                <a:spcPct val="90000"/>
              </a:lnSpc>
              <a:spcBef>
                <a:spcPts val="1001"/>
              </a:spcBef>
            </a:pPr>
            <a:r>
              <a:rPr b="0" lang="en-US" sz="2000" spc="-1" strike="noStrike">
                <a:solidFill>
                  <a:srgbClr val="000000"/>
                </a:solidFill>
                <a:latin typeface="Calibri"/>
                <a:ea typeface="Calibri"/>
              </a:rPr>
              <a:t>  </a:t>
            </a:r>
            <a:r>
              <a:rPr b="0" lang="en-US" sz="1800" spc="-1" strike="noStrike">
                <a:solidFill>
                  <a:srgbClr val="000000"/>
                </a:solidFill>
                <a:latin typeface="Calibri"/>
                <a:ea typeface="Calibri"/>
              </a:rPr>
              <a:t>The company has collected a data set from  the sale of houses in Australia. </a:t>
            </a:r>
            <a:endParaRPr b="0" lang="en-US" sz="1800" spc="-1" strike="noStrike">
              <a:solidFill>
                <a:srgbClr val="000000"/>
              </a:solidFill>
              <a:latin typeface="Calibri"/>
            </a:endParaRPr>
          </a:p>
          <a:p>
            <a:pPr marL="228600">
              <a:lnSpc>
                <a:spcPct val="90000"/>
              </a:lnSpc>
              <a:spcBef>
                <a:spcPts val="1001"/>
              </a:spcBef>
            </a:pPr>
            <a:endParaRPr b="0" lang="en-US" sz="1800" spc="-1" strike="noStrike">
              <a:solidFill>
                <a:srgbClr val="000000"/>
              </a:solidFill>
              <a:latin typeface="Calibri"/>
            </a:endParaRPr>
          </a:p>
        </p:txBody>
      </p:sp>
      <p:sp>
        <p:nvSpPr>
          <p:cNvPr id="109" name="CustomShape 4"/>
          <p:cNvSpPr/>
          <p:nvPr/>
        </p:nvSpPr>
        <p:spPr>
          <a:xfrm flipH="1" rot="10800000">
            <a:off x="12192120" y="6857640"/>
            <a:ext cx="12191760" cy="456480"/>
          </a:xfrm>
          <a:prstGeom prst="rect">
            <a:avLst/>
          </a:prstGeom>
          <a:gradFill rotWithShape="0">
            <a:gsLst>
              <a:gs pos="0">
                <a:schemeClr val="accent1"/>
              </a:gs>
              <a:gs pos="78000">
                <a:srgbClr val="000000"/>
              </a:gs>
            </a:gsLst>
            <a:lin ang="3600000"/>
          </a:gradFill>
          <a:ln>
            <a:noFill/>
          </a:ln>
        </p:spPr>
        <p:style>
          <a:lnRef idx="2">
            <a:schemeClr val="accent1">
              <a:shade val="50000"/>
            </a:schemeClr>
          </a:lnRef>
          <a:fillRef idx="1">
            <a:schemeClr val="accent1"/>
          </a:fillRef>
          <a:effectRef idx="0">
            <a:schemeClr val="accent1"/>
          </a:effectRef>
          <a:fontRef idx="minor"/>
        </p:style>
      </p:sp>
      <p:sp>
        <p:nvSpPr>
          <p:cNvPr id="110" name="CustomShape 5"/>
          <p:cNvSpPr/>
          <p:nvPr/>
        </p:nvSpPr>
        <p:spPr>
          <a:xfrm flipH="1">
            <a:off x="-720" y="6400800"/>
            <a:ext cx="8152920" cy="456480"/>
          </a:xfrm>
          <a:prstGeom prst="rect">
            <a:avLst/>
          </a:prstGeom>
          <a:gradFill rotWithShape="0">
            <a:gsLst>
              <a:gs pos="0">
                <a:srgbClr val="000000">
                  <a:alpha val="28000"/>
                </a:srgbClr>
              </a:gs>
              <a:gs pos="100000">
                <a:schemeClr val="accent1">
                  <a:lumMod val="75000"/>
                </a:schemeClr>
              </a:gs>
            </a:gsLst>
            <a:lin ang="7800000"/>
          </a:gradFill>
          <a:ln>
            <a:noFill/>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2" name="TextShape 2"/>
          <p:cNvSpPr txBox="1"/>
          <p:nvPr/>
        </p:nvSpPr>
        <p:spPr>
          <a:xfrm>
            <a:off x="361800" y="962280"/>
            <a:ext cx="3398400" cy="4421520"/>
          </a:xfrm>
          <a:prstGeom prst="rect">
            <a:avLst/>
          </a:prstGeom>
          <a:noFill/>
          <a:ln>
            <a:noFill/>
          </a:ln>
        </p:spPr>
        <p:txBody>
          <a:bodyPr>
            <a:normAutofit/>
          </a:bodyPr>
          <a:p>
            <a:pPr marL="343080" indent="-342720">
              <a:lnSpc>
                <a:spcPct val="90000"/>
              </a:lnSpc>
              <a:spcAft>
                <a:spcPts val="799"/>
              </a:spcAft>
              <a:buClr>
                <a:srgbClr val="000000"/>
              </a:buClr>
              <a:buFont typeface="Arial"/>
              <a:buChar char="•"/>
            </a:pPr>
            <a:r>
              <a:rPr b="1" lang="en-US" sz="2400" spc="-1" strike="noStrike">
                <a:solidFill>
                  <a:srgbClr val="000000"/>
                </a:solidFill>
                <a:latin typeface="Calibri"/>
                <a:ea typeface="Calibri"/>
              </a:rPr>
              <a:t>Review of Literature :-</a:t>
            </a:r>
            <a:br/>
            <a:r>
              <a:rPr b="1" lang="en-US" sz="2400" spc="-1" strike="noStrike">
                <a:solidFill>
                  <a:srgbClr val="000000"/>
                </a:solidFill>
                <a:latin typeface="Calibri"/>
                <a:ea typeface="Calibri"/>
              </a:rPr>
              <a:t> </a:t>
            </a:r>
            <a:br/>
            <a:r>
              <a:rPr b="0" lang="en-US" sz="1800" spc="-1" strike="noStrike">
                <a:solidFill>
                  <a:srgbClr val="000000"/>
                </a:solidFill>
                <a:latin typeface="Calibri"/>
                <a:ea typeface="Calibri"/>
              </a:rPr>
              <a:t>Type of houses</a:t>
            </a:r>
            <a:br/>
            <a:r>
              <a:rPr b="0" lang="en-US" sz="1800" spc="-1" strike="noStrike">
                <a:solidFill>
                  <a:srgbClr val="000000"/>
                </a:solidFill>
                <a:latin typeface="Calibri"/>
                <a:ea typeface="Calibri"/>
              </a:rPr>
              <a:t>This is a comprehensive summary of the research done on the topic. The review should enumerate, describe, summarize, evaluate and clarify the research done. </a:t>
            </a:r>
            <a:br/>
            <a:r>
              <a:rPr b="0" lang="en-US" sz="1800" spc="-1" strike="noStrike">
                <a:solidFill>
                  <a:srgbClr val="000000"/>
                </a:solidFill>
                <a:latin typeface="Calibri"/>
              </a:rPr>
              <a:t> </a:t>
            </a:r>
            <a:endParaRPr b="0" lang="en-US" sz="1800" spc="-1" strike="noStrike">
              <a:solidFill>
                <a:srgbClr val="000000"/>
              </a:solidFill>
              <a:latin typeface="Calibri"/>
            </a:endParaRPr>
          </a:p>
        </p:txBody>
      </p:sp>
      <p:sp>
        <p:nvSpPr>
          <p:cNvPr id="113" name="TextShape 3"/>
          <p:cNvSpPr txBox="1"/>
          <p:nvPr/>
        </p:nvSpPr>
        <p:spPr>
          <a:xfrm>
            <a:off x="4088880" y="962280"/>
            <a:ext cx="6857640" cy="4742640"/>
          </a:xfrm>
          <a:prstGeom prst="rect">
            <a:avLst/>
          </a:prstGeom>
          <a:noFill/>
          <a:ln>
            <a:noFill/>
          </a:ln>
        </p:spPr>
        <p:txBody>
          <a:bodyPr>
            <a:normAutofit/>
          </a:bodyPr>
          <a:p>
            <a:pPr marL="343080" indent="-342720">
              <a:lnSpc>
                <a:spcPct val="90000"/>
              </a:lnSpc>
              <a:spcBef>
                <a:spcPts val="1001"/>
              </a:spcBef>
              <a:buClr>
                <a:srgbClr val="000000"/>
              </a:buClr>
              <a:buFont typeface="Symbol"/>
              <a:buChar char=""/>
            </a:pPr>
            <a:r>
              <a:rPr b="1" lang="en-US" sz="2400" spc="-1" strike="noStrike">
                <a:solidFill>
                  <a:srgbClr val="000000"/>
                </a:solidFill>
                <a:latin typeface="Calibri"/>
                <a:ea typeface="Calibri"/>
              </a:rPr>
              <a:t>Motivation for the Problem Undertaken :-</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a:p>
            <a:pPr marL="457200">
              <a:lnSpc>
                <a:spcPct val="90000"/>
              </a:lnSpc>
              <a:spcBef>
                <a:spcPts val="499"/>
              </a:spcBef>
            </a:pPr>
            <a:r>
              <a:rPr b="0" lang="en-US" sz="1800" spc="-1" strike="noStrike">
                <a:solidFill>
                  <a:srgbClr val="000000"/>
                </a:solidFill>
                <a:latin typeface="Calibri"/>
                <a:ea typeface="Calibri"/>
              </a:rPr>
              <a:t>Motivation of this project is to determine which feature  are affecting much to predict the sale price. Here,             there are number of feature and motive is to extract a those feature’s which is more useful for to predict the sale price of the house.</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a:lnSpc>
                <a:spcPct val="90000"/>
              </a:lnSpc>
              <a:spcBef>
                <a:spcPts val="1001"/>
              </a:spcBef>
            </a:pPr>
            <a:endParaRPr b="0" lang="en-US" sz="1800" spc="-1" strike="noStrike">
              <a:solidFill>
                <a:srgbClr val="000000"/>
              </a:solidFill>
              <a:latin typeface="Calibri"/>
            </a:endParaRPr>
          </a:p>
          <a:p>
            <a:pPr marL="228600">
              <a:lnSpc>
                <a:spcPct val="90000"/>
              </a:lnSpc>
              <a:spcBef>
                <a:spcPts val="1001"/>
              </a:spcBef>
            </a:pPr>
            <a:endParaRPr b="0" lang="en-US" sz="1800" spc="-1" strike="noStrike">
              <a:solidFill>
                <a:srgbClr val="000000"/>
              </a:solidFill>
              <a:latin typeface="Calibri"/>
            </a:endParaRPr>
          </a:p>
        </p:txBody>
      </p:sp>
      <p:sp>
        <p:nvSpPr>
          <p:cNvPr id="114" name="CustomShape 4"/>
          <p:cNvSpPr/>
          <p:nvPr/>
        </p:nvSpPr>
        <p:spPr>
          <a:xfrm flipH="1" rot="10800000">
            <a:off x="12192120" y="6857640"/>
            <a:ext cx="12191760" cy="456480"/>
          </a:xfrm>
          <a:prstGeom prst="rect">
            <a:avLst/>
          </a:prstGeom>
          <a:gradFill rotWithShape="0">
            <a:gsLst>
              <a:gs pos="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15" name="CustomShape 5"/>
          <p:cNvSpPr/>
          <p:nvPr/>
        </p:nvSpPr>
        <p:spPr>
          <a:xfrm flipH="1">
            <a:off x="4037760" y="6400800"/>
            <a:ext cx="8152920" cy="456480"/>
          </a:xfrm>
          <a:prstGeom prst="rect">
            <a:avLst/>
          </a:prstGeom>
          <a:gradFill rotWithShape="0">
            <a:gsLst>
              <a:gs pos="0">
                <a:srgbClr val="000000">
                  <a:alpha val="76000"/>
                </a:srgbClr>
              </a:gs>
              <a:gs pos="100000">
                <a:schemeClr val="accent1"/>
              </a:gs>
            </a:gsLst>
            <a:lin ang="15000000"/>
          </a:gradFill>
          <a:ln>
            <a:noFill/>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flipH="1">
            <a:off x="0" y="0"/>
            <a:ext cx="1219176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18" name="CustomShape 3"/>
          <p:cNvSpPr/>
          <p:nvPr/>
        </p:nvSpPr>
        <p:spPr>
          <a:xfrm flipH="1" rot="10800000">
            <a:off x="8115480" y="1590840"/>
            <a:ext cx="811512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19" name="CustomShape 4"/>
          <p:cNvSpPr/>
          <p:nvPr/>
        </p:nvSpPr>
        <p:spPr>
          <a:xfrm flipH="1">
            <a:off x="8114400" y="0"/>
            <a:ext cx="407628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20" name="CustomShape 5"/>
          <p:cNvSpPr/>
          <p:nvPr/>
        </p:nvSpPr>
        <p:spPr>
          <a:xfrm>
            <a:off x="459360" y="0"/>
            <a:ext cx="1173240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21" name="TextShape 6"/>
          <p:cNvSpPr txBox="1"/>
          <p:nvPr/>
        </p:nvSpPr>
        <p:spPr>
          <a:xfrm>
            <a:off x="1371600" y="294480"/>
            <a:ext cx="9895680" cy="1033200"/>
          </a:xfrm>
          <a:prstGeom prst="rect">
            <a:avLst/>
          </a:prstGeom>
          <a:noFill/>
          <a:ln>
            <a:noFill/>
          </a:ln>
        </p:spPr>
        <p:txBody>
          <a:bodyPr anchor="ctr">
            <a:normAutofit/>
          </a:bodyPr>
          <a:p>
            <a:pPr>
              <a:lnSpc>
                <a:spcPct val="90000"/>
              </a:lnSpc>
              <a:spcAft>
                <a:spcPts val="799"/>
              </a:spcAft>
            </a:pPr>
            <a:r>
              <a:rPr b="1" lang="en-US" sz="2200" spc="-1" strike="noStrike">
                <a:solidFill>
                  <a:srgbClr val="ffffff"/>
                </a:solidFill>
                <a:latin typeface="Calibri"/>
                <a:ea typeface="Calibri"/>
              </a:rPr>
              <a:t> </a:t>
            </a:r>
            <a:br/>
            <a:r>
              <a:rPr b="1" lang="en-US" sz="3600" spc="-1" strike="noStrike">
                <a:solidFill>
                  <a:srgbClr val="ffffff"/>
                </a:solidFill>
                <a:latin typeface="Calibri"/>
                <a:ea typeface="Calibri"/>
              </a:rPr>
              <a:t>Analytical Problem Framing</a:t>
            </a:r>
            <a:br/>
            <a:endParaRPr b="0" lang="en-US" sz="3600" spc="-1" strike="noStrike">
              <a:solidFill>
                <a:srgbClr val="000000"/>
              </a:solidFill>
              <a:latin typeface="Calibri"/>
            </a:endParaRPr>
          </a:p>
        </p:txBody>
      </p:sp>
      <p:sp>
        <p:nvSpPr>
          <p:cNvPr id="122" name="TextShape 7"/>
          <p:cNvSpPr txBox="1"/>
          <p:nvPr/>
        </p:nvSpPr>
        <p:spPr>
          <a:xfrm>
            <a:off x="0" y="2328480"/>
            <a:ext cx="12018960" cy="4244760"/>
          </a:xfrm>
          <a:prstGeom prst="rect">
            <a:avLst/>
          </a:prstGeom>
          <a:noFill/>
          <a:ln>
            <a:noFill/>
          </a:ln>
        </p:spPr>
        <p:txBody>
          <a:bodyPr anchor="ctr">
            <a:normAutofit/>
          </a:bodyPr>
          <a:p>
            <a:pPr marL="343080" indent="-342720">
              <a:lnSpc>
                <a:spcPct val="90000"/>
              </a:lnSpc>
              <a:spcBef>
                <a:spcPts val="1001"/>
              </a:spcBef>
              <a:spcAft>
                <a:spcPts val="799"/>
              </a:spcAft>
              <a:buClr>
                <a:srgbClr val="000000"/>
              </a:buClr>
              <a:buFont typeface="Symbol"/>
              <a:buChar char=""/>
            </a:pPr>
            <a:r>
              <a:rPr b="1" lang="en-US" sz="2400" spc="-1" strike="noStrike">
                <a:solidFill>
                  <a:srgbClr val="000000"/>
                </a:solidFill>
                <a:latin typeface="Calibri"/>
                <a:ea typeface="Calibri"/>
              </a:rPr>
              <a:t>Mathematical/ Analytical Modelling of the Problem :-</a:t>
            </a:r>
            <a:endParaRPr b="0" lang="en-US" sz="2400" spc="-1" strike="noStrike">
              <a:solidFill>
                <a:srgbClr val="000000"/>
              </a:solidFill>
              <a:latin typeface="Calibri"/>
            </a:endParaRPr>
          </a:p>
          <a:p>
            <a:pPr>
              <a:lnSpc>
                <a:spcPct val="90000"/>
              </a:lnSpc>
              <a:spcBef>
                <a:spcPts val="1001"/>
              </a:spcBef>
              <a:spcAft>
                <a:spcPts val="799"/>
              </a:spcAft>
            </a:pPr>
            <a:endParaRPr b="0" lang="en-US" sz="2400" spc="-1" strike="noStrike">
              <a:solidFill>
                <a:srgbClr val="000000"/>
              </a:solidFill>
              <a:latin typeface="Calibri"/>
            </a:endParaRPr>
          </a:p>
          <a:p>
            <a:pPr marL="685800">
              <a:lnSpc>
                <a:spcPct val="90000"/>
              </a:lnSpc>
              <a:spcBef>
                <a:spcPts val="499"/>
              </a:spcBef>
              <a:spcAft>
                <a:spcPts val="799"/>
              </a:spcAft>
            </a:pPr>
            <a:r>
              <a:rPr b="0" lang="en-US" sz="1800" spc="-1" strike="noStrike">
                <a:solidFill>
                  <a:srgbClr val="000000"/>
                </a:solidFill>
                <a:latin typeface="Calibri"/>
                <a:ea typeface="Calibri"/>
              </a:rPr>
              <a:t>In this sample data have so many feature’s. Some of feature’s have highly correlated to our target column i.e. Sale price. Data set have both categorical and continues data. Training data set contains 1168 observations and have 80 features with one target column. Some of the continues column’s have skewness. Categorical features have two type ordinal and nominal data. Data set have null values also. Soo, I have handle the null values present in the data set. Handle the skewness columns and  convert into normalized column by using Power transformer. I have  used to encode ordinal and nominal data separately. Firstly  I thought to use get dummies or one hot encoder for  nominal data but we have so many nominal feature’s get dummies will create new column to each labels present in respective nominal column. This may lead to heigh dimensional problem which will not perform tree based algorithm. So I have used target encode and ordinal encoder. Ordinal encoder is used for the ordinal columns.</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4" name="TextShape 2"/>
          <p:cNvSpPr txBox="1"/>
          <p:nvPr/>
        </p:nvSpPr>
        <p:spPr>
          <a:xfrm>
            <a:off x="331560" y="962280"/>
            <a:ext cx="4016520" cy="4920120"/>
          </a:xfrm>
          <a:prstGeom prst="rect">
            <a:avLst/>
          </a:prstGeom>
          <a:noFill/>
          <a:ln>
            <a:noFill/>
          </a:ln>
        </p:spPr>
        <p:txBody>
          <a:bodyPr>
            <a:normAutofit/>
          </a:bodyPr>
          <a:p>
            <a:pPr marL="343080" indent="-342720">
              <a:lnSpc>
                <a:spcPct val="90000"/>
              </a:lnSpc>
              <a:spcAft>
                <a:spcPts val="799"/>
              </a:spcAft>
              <a:buClr>
                <a:srgbClr val="000000"/>
              </a:buClr>
              <a:buFont typeface="Arial"/>
              <a:buChar char="•"/>
            </a:pPr>
            <a:r>
              <a:rPr b="1" lang="en-US" sz="2400" spc="-1" strike="noStrike">
                <a:solidFill>
                  <a:srgbClr val="000000"/>
                </a:solidFill>
                <a:latin typeface="Calibri"/>
                <a:ea typeface="Calibri"/>
              </a:rPr>
              <a:t>Data Sources and their formats </a:t>
            </a:r>
            <a:r>
              <a:rPr b="1" lang="en-US" sz="1900" spc="-1" strike="noStrike">
                <a:solidFill>
                  <a:srgbClr val="000000"/>
                </a:solidFill>
                <a:latin typeface="Calibri"/>
                <a:ea typeface="Calibri"/>
              </a:rPr>
              <a:t>:-</a:t>
            </a:r>
            <a:br/>
            <a:r>
              <a:rPr b="0" lang="en-US" sz="1900" spc="-1" strike="noStrike">
                <a:solidFill>
                  <a:srgbClr val="000000"/>
                </a:solidFill>
                <a:latin typeface="Calibri"/>
                <a:ea typeface="Calibri"/>
              </a:rPr>
              <a:t> </a:t>
            </a:r>
            <a:br/>
            <a:r>
              <a:rPr b="0" lang="en-US" sz="1800" spc="-1" strike="noStrike">
                <a:solidFill>
                  <a:srgbClr val="000000"/>
                </a:solidFill>
                <a:latin typeface="Calibri"/>
                <a:ea typeface="Calibri"/>
              </a:rPr>
              <a:t>Format of the data set is csv. Pandas I used to read and access the data for  understand the structure of the data. From the data set we can see that heigh number of data is in categorical in ordinal and some of  nominal data. Null values also present in the categorical data. Only in one continues column have  null.</a:t>
            </a:r>
            <a:endParaRPr b="0" lang="en-US" sz="1800" spc="-1" strike="noStrike">
              <a:solidFill>
                <a:srgbClr val="000000"/>
              </a:solidFill>
              <a:latin typeface="Calibri"/>
            </a:endParaRPr>
          </a:p>
        </p:txBody>
      </p:sp>
      <p:sp>
        <p:nvSpPr>
          <p:cNvPr id="125" name="TextShape 3"/>
          <p:cNvSpPr txBox="1"/>
          <p:nvPr/>
        </p:nvSpPr>
        <p:spPr>
          <a:xfrm>
            <a:off x="5002200" y="938880"/>
            <a:ext cx="6857640" cy="4943520"/>
          </a:xfrm>
          <a:prstGeom prst="rect">
            <a:avLst/>
          </a:prstGeom>
          <a:noFill/>
          <a:ln>
            <a:noFill/>
          </a:ln>
        </p:spPr>
        <p:txBody>
          <a:bodyPr>
            <a:normAutofit/>
          </a:bodyPr>
          <a:p>
            <a:pPr marL="343080" indent="-342720">
              <a:lnSpc>
                <a:spcPct val="90000"/>
              </a:lnSpc>
              <a:spcBef>
                <a:spcPts val="1001"/>
              </a:spcBef>
              <a:spcAft>
                <a:spcPts val="799"/>
              </a:spcAft>
              <a:buClr>
                <a:srgbClr val="000000"/>
              </a:buClr>
              <a:buFont typeface="Symbol"/>
              <a:buChar char=""/>
            </a:pPr>
            <a:r>
              <a:rPr b="1" lang="en-US" sz="2400" spc="-1" strike="noStrike">
                <a:solidFill>
                  <a:srgbClr val="000000"/>
                </a:solidFill>
                <a:latin typeface="Calibri"/>
                <a:ea typeface="Calibri"/>
              </a:rPr>
              <a:t>Data Pre-processing Done</a:t>
            </a:r>
            <a:r>
              <a:rPr b="1" lang="en-US" sz="2400" spc="-1" strike="noStrike">
                <a:solidFill>
                  <a:srgbClr val="000000"/>
                </a:solidFill>
                <a:latin typeface="Calibri"/>
                <a:ea typeface="Calibri"/>
              </a:rPr>
              <a:t> :-</a:t>
            </a:r>
            <a:endParaRPr b="0" lang="en-US" sz="2400" spc="-1" strike="noStrike">
              <a:solidFill>
                <a:srgbClr val="000000"/>
              </a:solidFill>
              <a:latin typeface="Calibri"/>
            </a:endParaRPr>
          </a:p>
          <a:p>
            <a:pPr marL="457200">
              <a:lnSpc>
                <a:spcPct val="90000"/>
              </a:lnSpc>
              <a:spcBef>
                <a:spcPts val="499"/>
              </a:spcBef>
            </a:pPr>
            <a:r>
              <a:rPr b="0" lang="en-US" sz="1800" spc="-1" strike="noStrike">
                <a:solidFill>
                  <a:srgbClr val="000000"/>
                </a:solidFill>
                <a:latin typeface="Calibri"/>
                <a:ea typeface="Calibri"/>
              </a:rPr>
              <a:t>In this  project I have used in pre-processing that is Power Transformer and Standard scalar. My observation is that accuracy of the model varies before pre-processing steps and after pre-processing. Decision tree and or tree based algorithm not much affect whether we apply pre-processing or not. But in outer models like Linear Regression have so much in flues of pre-processing step. These type of models need pre-processing like need to handle outliers, skewness scaling into the similar range to entire data set so model get not biased on certain features while prediction</a:t>
            </a:r>
            <a:endParaRPr b="0" lang="en-US" sz="1800" spc="-1" strike="noStrike">
              <a:solidFill>
                <a:srgbClr val="000000"/>
              </a:solidFill>
              <a:latin typeface="Calibri"/>
            </a:endParaRPr>
          </a:p>
        </p:txBody>
      </p:sp>
      <p:sp>
        <p:nvSpPr>
          <p:cNvPr id="126" name="CustomShape 4"/>
          <p:cNvSpPr/>
          <p:nvPr/>
        </p:nvSpPr>
        <p:spPr>
          <a:xfrm flipH="1" rot="10800000">
            <a:off x="12192120" y="6857640"/>
            <a:ext cx="12191760" cy="456480"/>
          </a:xfrm>
          <a:prstGeom prst="rect">
            <a:avLst/>
          </a:prstGeom>
          <a:gradFill rotWithShape="0">
            <a:gsLst>
              <a:gs pos="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27" name="CustomShape 5"/>
          <p:cNvSpPr/>
          <p:nvPr/>
        </p:nvSpPr>
        <p:spPr>
          <a:xfrm flipH="1">
            <a:off x="4037760" y="6400800"/>
            <a:ext cx="8152920" cy="456480"/>
          </a:xfrm>
          <a:prstGeom prst="rect">
            <a:avLst/>
          </a:prstGeom>
          <a:gradFill rotWithShape="0">
            <a:gsLst>
              <a:gs pos="0">
                <a:srgbClr val="000000">
                  <a:alpha val="76000"/>
                </a:srgbClr>
              </a:gs>
              <a:gs pos="100000">
                <a:schemeClr val="accent1"/>
              </a:gs>
            </a:gsLst>
            <a:lin ang="15000000"/>
          </a:gra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9" name="TextShape 2"/>
          <p:cNvSpPr txBox="1"/>
          <p:nvPr/>
        </p:nvSpPr>
        <p:spPr>
          <a:xfrm>
            <a:off x="331560" y="869400"/>
            <a:ext cx="4808880" cy="4090320"/>
          </a:xfrm>
          <a:prstGeom prst="rect">
            <a:avLst/>
          </a:prstGeom>
          <a:noFill/>
          <a:ln>
            <a:noFill/>
          </a:ln>
        </p:spPr>
        <p:txBody>
          <a:bodyPr>
            <a:normAutofit/>
          </a:bodyPr>
          <a:p>
            <a:pPr lvl="1" marL="457200" indent="-456840">
              <a:lnSpc>
                <a:spcPct val="100000"/>
              </a:lnSpc>
              <a:buClr>
                <a:srgbClr val="000000"/>
              </a:buClr>
              <a:buFont typeface="Arial"/>
              <a:buChar char="•"/>
            </a:pPr>
            <a:r>
              <a:rPr b="1" lang="en-US" sz="2400" spc="-1" strike="noStrike">
                <a:solidFill>
                  <a:srgbClr val="000000"/>
                </a:solidFill>
                <a:latin typeface="Calibri"/>
                <a:ea typeface="Calibri"/>
              </a:rPr>
              <a:t>Hardware and Software Requirements and Tools Used :-</a:t>
            </a:r>
            <a:br/>
            <a:br/>
            <a:r>
              <a:rPr b="0" lang="en-US" sz="1800" spc="-1" strike="noStrike">
                <a:solidFill>
                  <a:srgbClr val="000000"/>
                </a:solidFill>
                <a:latin typeface="Calibri"/>
                <a:ea typeface="Calibri"/>
              </a:rPr>
              <a:t>ListinTools and libraries that i have used to solve project:</a:t>
            </a:r>
            <a:br/>
            <a:br/>
            <a:r>
              <a:rPr b="0" lang="en-US" sz="1800" spc="-1" strike="noStrike">
                <a:solidFill>
                  <a:srgbClr val="000000"/>
                </a:solidFill>
                <a:latin typeface="Calibri"/>
                <a:ea typeface="Calibri"/>
              </a:rPr>
              <a:t>Software: Anaconda, Jupyter Notebook, Python3</a:t>
            </a:r>
            <a:br/>
            <a:r>
              <a:rPr b="0" lang="en-US" sz="1800" spc="-1" strike="noStrike">
                <a:solidFill>
                  <a:srgbClr val="000000"/>
                </a:solidFill>
                <a:latin typeface="Calibri"/>
                <a:ea typeface="Calibri"/>
              </a:rPr>
              <a:t>Libraries: NumPy, Pandas, Matplotlib, Seaborn, Sklearn</a:t>
            </a:r>
            <a:br/>
            <a:r>
              <a:rPr b="0" lang="en-US" sz="1800" spc="-1" strike="noStrike">
                <a:solidFill>
                  <a:srgbClr val="000000"/>
                </a:solidFill>
                <a:latin typeface="Calibri"/>
              </a:rPr>
              <a:t> </a:t>
            </a:r>
            <a:endParaRPr b="0" lang="en-US" sz="1800" spc="-1" strike="noStrike">
              <a:solidFill>
                <a:srgbClr val="000000"/>
              </a:solidFill>
              <a:latin typeface="Calibri"/>
            </a:endParaRPr>
          </a:p>
        </p:txBody>
      </p:sp>
      <p:sp>
        <p:nvSpPr>
          <p:cNvPr id="130" name="TextShape 3"/>
          <p:cNvSpPr txBox="1"/>
          <p:nvPr/>
        </p:nvSpPr>
        <p:spPr>
          <a:xfrm>
            <a:off x="5002200" y="233640"/>
            <a:ext cx="6857640" cy="5871960"/>
          </a:xfrm>
          <a:prstGeom prst="rect">
            <a:avLst/>
          </a:prstGeom>
          <a:noFill/>
          <a:ln>
            <a:noFill/>
          </a:ln>
        </p:spPr>
        <p:txBody>
          <a:bodyPr>
            <a:normAutofit/>
          </a:bodyPr>
          <a:p>
            <a:pPr marL="457200">
              <a:lnSpc>
                <a:spcPct val="90000"/>
              </a:lnSpc>
              <a:spcBef>
                <a:spcPts val="499"/>
              </a:spcBef>
            </a:pPr>
            <a:endParaRPr b="0" lang="en-US" sz="2800" spc="-1" strike="noStrike">
              <a:solidFill>
                <a:srgbClr val="000000"/>
              </a:solidFill>
              <a:latin typeface="Calibri"/>
            </a:endParaRPr>
          </a:p>
          <a:p>
            <a:pPr marL="457200">
              <a:lnSpc>
                <a:spcPct val="90000"/>
              </a:lnSpc>
              <a:spcBef>
                <a:spcPts val="499"/>
              </a:spcBef>
            </a:pP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1" lang="en-US" sz="2400" spc="-1" strike="noStrike">
                <a:solidFill>
                  <a:srgbClr val="000000"/>
                </a:solidFill>
                <a:latin typeface="Calibri"/>
                <a:ea typeface="Calibri"/>
              </a:rPr>
              <a:t>Data Inputs- Logic- Output Relationships :-</a:t>
            </a:r>
            <a:endParaRPr b="0" lang="en-US" sz="2400" spc="-1" strike="noStrike">
              <a:solidFill>
                <a:srgbClr val="000000"/>
              </a:solidFill>
              <a:latin typeface="Calibri"/>
            </a:endParaRPr>
          </a:p>
          <a:p>
            <a:pPr marL="457200">
              <a:lnSpc>
                <a:spcPct val="90000"/>
              </a:lnSpc>
              <a:spcBef>
                <a:spcPts val="499"/>
              </a:spcBef>
            </a:pPr>
            <a:endParaRPr b="0" lang="en-US" sz="2400" spc="-1" strike="noStrike">
              <a:solidFill>
                <a:srgbClr val="000000"/>
              </a:solidFill>
              <a:latin typeface="Calibri"/>
            </a:endParaRPr>
          </a:p>
          <a:p>
            <a:pPr marL="457200">
              <a:lnSpc>
                <a:spcPct val="90000"/>
              </a:lnSpc>
              <a:spcBef>
                <a:spcPts val="499"/>
              </a:spcBef>
            </a:pPr>
            <a:r>
              <a:rPr b="0" lang="en-US" sz="1800" spc="-1" strike="noStrike">
                <a:solidFill>
                  <a:srgbClr val="000000"/>
                </a:solidFill>
                <a:latin typeface="Calibri"/>
                <a:ea typeface="Calibri"/>
              </a:rPr>
              <a:t>Aim of this project is to identify the best input’s. Based on this inputs sale price will predict accurately. Here some of the inputs which are highly affecting to predict the sale price like Overall quality of the house which is most important feature to predict the price od house. In this columns have 10 number which are ordinal. 10 means the quality of house is so rich having well neighbours quality of material used while building the house all the thing’s are consider based on this sale price will increase or decrease. Suppose the quality of houses rated out of 10 have only 3 or 4 this type of houses price have less compared to rating have more than 7. Such that other features also acts over target column i.e. sale price and help to predict the price of house.</a:t>
            </a: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a:p>
            <a:pPr marL="228600">
              <a:lnSpc>
                <a:spcPct val="90000"/>
              </a:lnSpc>
              <a:spcBef>
                <a:spcPts val="1001"/>
              </a:spcBef>
              <a:spcAft>
                <a:spcPts val="799"/>
              </a:spcAft>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
        <p:nvSpPr>
          <p:cNvPr id="131" name="CustomShape 4"/>
          <p:cNvSpPr/>
          <p:nvPr/>
        </p:nvSpPr>
        <p:spPr>
          <a:xfrm flipH="1" rot="10800000">
            <a:off x="12192120" y="6857640"/>
            <a:ext cx="12191760" cy="456480"/>
          </a:xfrm>
          <a:prstGeom prst="rect">
            <a:avLst/>
          </a:prstGeom>
          <a:gradFill rotWithShape="0">
            <a:gsLst>
              <a:gs pos="0">
                <a:schemeClr val="accent1"/>
              </a:gs>
              <a:gs pos="100000">
                <a:schemeClr val="accent1">
                  <a:lumMod val="50000"/>
                </a:scheme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132" name="CustomShape 5"/>
          <p:cNvSpPr/>
          <p:nvPr/>
        </p:nvSpPr>
        <p:spPr>
          <a:xfrm flipH="1">
            <a:off x="4037760" y="6400800"/>
            <a:ext cx="8152920" cy="456480"/>
          </a:xfrm>
          <a:prstGeom prst="rect">
            <a:avLst/>
          </a:prstGeom>
          <a:gradFill rotWithShape="0">
            <a:gsLst>
              <a:gs pos="0">
                <a:srgbClr val="000000">
                  <a:alpha val="76000"/>
                </a:srgbClr>
              </a:gs>
              <a:gs pos="100000">
                <a:schemeClr val="accent1"/>
              </a:gs>
            </a:gsLst>
            <a:lin ang="15000000"/>
          </a:gradFill>
          <a:ln>
            <a:noFill/>
          </a:ln>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4" name="CustomShape 2"/>
          <p:cNvSpPr/>
          <p:nvPr/>
        </p:nvSpPr>
        <p:spPr>
          <a:xfrm flipH="1">
            <a:off x="0" y="0"/>
            <a:ext cx="12191760" cy="1590480"/>
          </a:xfrm>
          <a:prstGeom prst="rect">
            <a:avLst/>
          </a:prstGeom>
          <a:gradFill rotWithShape="0">
            <a:gsLst>
              <a:gs pos="0">
                <a:srgbClr val="000000"/>
              </a:gs>
              <a:gs pos="100000">
                <a:schemeClr val="accent1">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sp>
        <p:nvSpPr>
          <p:cNvPr id="135" name="CustomShape 3"/>
          <p:cNvSpPr/>
          <p:nvPr/>
        </p:nvSpPr>
        <p:spPr>
          <a:xfrm flipH="1" rot="10800000">
            <a:off x="8115480" y="1590840"/>
            <a:ext cx="8115120" cy="1590480"/>
          </a:xfrm>
          <a:prstGeom prst="rect">
            <a:avLst/>
          </a:prstGeom>
          <a:gradFill rotWithShape="0">
            <a:gsLst>
              <a:gs pos="20000">
                <a:schemeClr val="accent1">
                  <a:alpha val="0"/>
                </a:schemeClr>
              </a:gs>
              <a:gs pos="100000">
                <a:schemeClr val="accent1">
                  <a:lumMod val="50000"/>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36" name="CustomShape 4"/>
          <p:cNvSpPr/>
          <p:nvPr/>
        </p:nvSpPr>
        <p:spPr>
          <a:xfrm flipH="1">
            <a:off x="8114400" y="0"/>
            <a:ext cx="4076280" cy="1590480"/>
          </a:xfrm>
          <a:prstGeom prst="rect">
            <a:avLst/>
          </a:prstGeom>
          <a:gradFill rotWithShape="0">
            <a:gsLst>
              <a:gs pos="0">
                <a:schemeClr val="accent1">
                  <a:alpha val="66000"/>
                </a:scheme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sp>
      <p:sp>
        <p:nvSpPr>
          <p:cNvPr id="137" name="CustomShape 5"/>
          <p:cNvSpPr/>
          <p:nvPr/>
        </p:nvSpPr>
        <p:spPr>
          <a:xfrm>
            <a:off x="459360" y="0"/>
            <a:ext cx="11732400" cy="1596960"/>
          </a:xfrm>
          <a:prstGeom prst="rect">
            <a:avLst/>
          </a:prstGeom>
          <a:gradFill rotWithShape="0">
            <a:gsLst>
              <a:gs pos="50000">
                <a:srgbClr val="000000">
                  <a:alpha val="0"/>
                </a:srgbClr>
              </a:gs>
              <a:gs pos="99000">
                <a:schemeClr val="accent1">
                  <a:lumMod val="50000"/>
                  <a:alpha val="52000"/>
                </a:schemeClr>
              </a:gs>
            </a:gsLst>
            <a:lin ang="16800000"/>
          </a:gradFill>
          <a:ln>
            <a:noFill/>
          </a:ln>
        </p:spPr>
        <p:style>
          <a:lnRef idx="2">
            <a:schemeClr val="accent1">
              <a:shade val="50000"/>
            </a:schemeClr>
          </a:lnRef>
          <a:fillRef idx="1">
            <a:schemeClr val="accent1"/>
          </a:fillRef>
          <a:effectRef idx="0">
            <a:schemeClr val="accent1"/>
          </a:effectRef>
          <a:fontRef idx="minor"/>
        </p:style>
      </p:sp>
      <p:sp>
        <p:nvSpPr>
          <p:cNvPr id="138" name="TextShape 6"/>
          <p:cNvSpPr txBox="1"/>
          <p:nvPr/>
        </p:nvSpPr>
        <p:spPr>
          <a:xfrm>
            <a:off x="1371600" y="294480"/>
            <a:ext cx="9895680" cy="1033200"/>
          </a:xfrm>
          <a:prstGeom prst="rect">
            <a:avLst/>
          </a:prstGeom>
          <a:noFill/>
          <a:ln>
            <a:noFill/>
          </a:ln>
        </p:spPr>
        <p:txBody>
          <a:bodyPr anchor="ctr">
            <a:normAutofit/>
          </a:bodyPr>
          <a:p>
            <a:pPr>
              <a:lnSpc>
                <a:spcPct val="90000"/>
              </a:lnSpc>
            </a:pPr>
            <a:r>
              <a:rPr b="1" lang="en-US" sz="3400" spc="-1" strike="noStrike">
                <a:solidFill>
                  <a:srgbClr val="ffffff"/>
                </a:solidFill>
                <a:latin typeface="Calibri"/>
                <a:ea typeface="Calibri"/>
              </a:rPr>
              <a:t>Model/s Development and Evaluation </a:t>
            </a:r>
            <a:br/>
            <a:endParaRPr b="0" lang="en-US" sz="3400" spc="-1" strike="noStrike">
              <a:solidFill>
                <a:srgbClr val="000000"/>
              </a:solidFill>
              <a:latin typeface="Calibri"/>
            </a:endParaRPr>
          </a:p>
        </p:txBody>
      </p:sp>
      <p:sp>
        <p:nvSpPr>
          <p:cNvPr id="139" name="TextShape 7"/>
          <p:cNvSpPr txBox="1"/>
          <p:nvPr/>
        </p:nvSpPr>
        <p:spPr>
          <a:xfrm>
            <a:off x="284400" y="2318040"/>
            <a:ext cx="11612520" cy="4539600"/>
          </a:xfrm>
          <a:prstGeom prst="rect">
            <a:avLst/>
          </a:prstGeom>
          <a:noFill/>
          <a:ln>
            <a:noFill/>
          </a:ln>
        </p:spPr>
        <p:txBody>
          <a:bodyPr anchor="ctr">
            <a:normAutofit/>
          </a:bodyPr>
          <a:p>
            <a:pPr marL="343080" indent="-342720">
              <a:lnSpc>
                <a:spcPct val="90000"/>
              </a:lnSpc>
              <a:spcBef>
                <a:spcPts val="1001"/>
              </a:spcBef>
              <a:buClr>
                <a:srgbClr val="000000"/>
              </a:buClr>
              <a:buFont typeface="Symbol"/>
              <a:buChar char=""/>
            </a:pPr>
            <a:r>
              <a:rPr b="1" lang="en-US" sz="2400" spc="-1" strike="noStrike">
                <a:solidFill>
                  <a:srgbClr val="000000"/>
                </a:solidFill>
                <a:latin typeface="Calibri"/>
                <a:ea typeface="Calibri"/>
              </a:rPr>
              <a:t>Identification of possible problem-solving approaches (methods) :-</a:t>
            </a:r>
            <a:endParaRPr b="0" lang="en-US" sz="2400" spc="-1" strike="noStrike">
              <a:solidFill>
                <a:srgbClr val="000000"/>
              </a:solidFill>
              <a:latin typeface="Calibri"/>
            </a:endParaRPr>
          </a:p>
          <a:p>
            <a:pPr marL="228600">
              <a:lnSpc>
                <a:spcPct val="90000"/>
              </a:lnSpc>
              <a:spcBef>
                <a:spcPts val="1001"/>
              </a:spcBef>
            </a:pPr>
            <a:endParaRPr b="0" lang="en-US" sz="24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While performing EDA we have got InSite information from dataset to predict Sale price. Some of the columns  are interdependent like garage area and garage can have number of cars space. Number of cars are directly  correlated to area of garage. Multi correlation will effect some of the models.</a:t>
            </a:r>
            <a:endParaRPr b="0" lang="en-US" sz="18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Most of the columns are ordinal  type which giving the grades, rating  and ranks to the  house’s which have directly correlation to our target column. </a:t>
            </a:r>
            <a:endParaRPr b="0" lang="en-US" sz="18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Filling null values have major role in this dataset because dataset have lots of null values in both categorical and continues data.</a:t>
            </a:r>
            <a:endParaRPr b="0" lang="en-US" sz="1800" spc="-1" strike="noStrike">
              <a:solidFill>
                <a:srgbClr val="000000"/>
              </a:solidFill>
              <a:latin typeface="Calibri"/>
            </a:endParaRPr>
          </a:p>
          <a:p>
            <a:pPr marL="514440" indent="-285480">
              <a:lnSpc>
                <a:spcPct val="90000"/>
              </a:lnSpc>
              <a:spcBef>
                <a:spcPts val="1001"/>
              </a:spcBef>
              <a:buClr>
                <a:srgbClr val="000000"/>
              </a:buClr>
              <a:buFont typeface="Wingdings" charset="2"/>
              <a:buChar char=""/>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Based on the type of column I have replace the null values to some other values. I have handle null values in continues column after encoding entire data set into numerical  then after based on all the columns null values are imported bye using KNN Imputer.</a:t>
            </a:r>
            <a:endParaRPr b="0" lang="en-US" sz="1800" spc="-1" strike="noStrike">
              <a:solidFill>
                <a:srgbClr val="000000"/>
              </a:solidFill>
              <a:latin typeface="Calibri"/>
            </a:endParaRPr>
          </a:p>
          <a:p>
            <a:pPr marL="228600">
              <a:lnSpc>
                <a:spcPct val="90000"/>
              </a:lnSpc>
              <a:spcBef>
                <a:spcPts val="1001"/>
              </a:spcBef>
              <a:spcAft>
                <a:spcPts val="799"/>
              </a:spcAft>
            </a:pPr>
            <a:endParaRPr b="0" lang="en-US" sz="1800" spc="-1" strike="noStrike">
              <a:solidFill>
                <a:srgbClr val="000000"/>
              </a:solidFill>
              <a:latin typeface="Calibri"/>
            </a:endParaRPr>
          </a:p>
          <a:p>
            <a:pPr>
              <a:lnSpc>
                <a:spcPct val="90000"/>
              </a:lnSpc>
              <a:spcBef>
                <a:spcPts val="1001"/>
              </a:spcBef>
            </a:pPr>
            <a:endParaRPr b="0" lang="en-US" sz="1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203</TotalTime>
  <Application>LibreOffice/6.0.7.3$Linux_X86_64 LibreOffice_project/00m0$Build-3</Application>
  <Words>1965</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2021-06-07T09:12:52Z</dcterms:created>
  <dc:creator>Dipashree Kumbhar</dc:creator>
  <dc:description/>
  <dc:language>en-IN</dc:language>
  <cp:lastModifiedBy/>
  <dcterms:modified xsi:type="dcterms:W3CDTF">2021-06-08T10:42:17Z</dcterms:modified>
  <cp:revision>18</cp:revision>
  <dc:subject/>
  <dc:title>HOUSING: PRICE PREDICTION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