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2CCD3-C95B-42C8-BEB8-0B3406789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D7186D-FD56-4A90-BAEA-73C94E861A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143E07-6E93-44B5-ADAC-C0B47B57320F}"/>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5" name="Footer Placeholder 4">
            <a:extLst>
              <a:ext uri="{FF2B5EF4-FFF2-40B4-BE49-F238E27FC236}">
                <a16:creationId xmlns:a16="http://schemas.microsoft.com/office/drawing/2014/main" id="{49BD22FF-F7FC-4FF1-A28A-9578E02D3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F2C07-967A-42BF-91BB-C6F8FD7D292B}"/>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261377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EB31-FD35-4B31-A2D0-417EAEEDFC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B0247-9B4B-4E3D-AF26-1ED97FE995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F6777-D7DF-4214-84B5-68EC314DFF28}"/>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5" name="Footer Placeholder 4">
            <a:extLst>
              <a:ext uri="{FF2B5EF4-FFF2-40B4-BE49-F238E27FC236}">
                <a16:creationId xmlns:a16="http://schemas.microsoft.com/office/drawing/2014/main" id="{F5BC138E-F3EC-42AD-BD64-C8DB99632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BB9E69-ED74-4FF7-8945-94C04888248C}"/>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181417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B8172-2938-48A0-9DE8-4F27B2062A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15FEAB-EBF7-4FC4-B141-36305449B4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F619D6-CFE0-44B0-A7CE-F003574A60AF}"/>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5" name="Footer Placeholder 4">
            <a:extLst>
              <a:ext uri="{FF2B5EF4-FFF2-40B4-BE49-F238E27FC236}">
                <a16:creationId xmlns:a16="http://schemas.microsoft.com/office/drawing/2014/main" id="{58215113-75C0-44DC-A8D8-D22F45E74A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07069-584D-471C-8CC5-DA688F10C693}"/>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189773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837D-4E1E-4D29-AE92-1BABC8EE1A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27622-E298-46BE-BCC5-26EB446537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62262-CAD4-4F37-ABBA-2EF2593B602D}"/>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5" name="Footer Placeholder 4">
            <a:extLst>
              <a:ext uri="{FF2B5EF4-FFF2-40B4-BE49-F238E27FC236}">
                <a16:creationId xmlns:a16="http://schemas.microsoft.com/office/drawing/2014/main" id="{A7FEB688-7911-479D-8C6C-C4F901D95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0BF73-8E0C-41B8-8C62-98970CF5193B}"/>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216254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8F6D-FE9E-466E-B4B2-D20932BE10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DA6395-58C0-4ABF-B3FA-EDA4685B0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B4C62-DC5E-4272-8344-5A4E9B8FF30C}"/>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5" name="Footer Placeholder 4">
            <a:extLst>
              <a:ext uri="{FF2B5EF4-FFF2-40B4-BE49-F238E27FC236}">
                <a16:creationId xmlns:a16="http://schemas.microsoft.com/office/drawing/2014/main" id="{488BFBCF-C704-4EAF-BF81-0D45A78F9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2FF5EA-5338-4508-A476-B74D7698A3A8}"/>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332965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9279-F2D2-452B-9635-D9558D1E4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E03E19-DA0D-4540-AC09-20AA507ACF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7FAB76-7FA5-4773-85CE-C561FE7FF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78527A-5A94-4716-B001-EAA7356A52A8}"/>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6" name="Footer Placeholder 5">
            <a:extLst>
              <a:ext uri="{FF2B5EF4-FFF2-40B4-BE49-F238E27FC236}">
                <a16:creationId xmlns:a16="http://schemas.microsoft.com/office/drawing/2014/main" id="{7080B397-4200-4C41-BACE-C6B5A3533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4CC91-EBB6-403F-B56C-B454CFB1363E}"/>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341811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FA26-1197-4C5C-962C-0537511F00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E82D76-DB4A-44DB-B35B-9C4CFC2243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D5854-4C62-411F-9FFB-EA53863F3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B7D23E-E133-4C1A-A230-B948D3232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4E7238-1EB5-4B54-9FD5-126630C0B1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15915D-9526-442E-955B-20A571AC6F4F}"/>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8" name="Footer Placeholder 7">
            <a:extLst>
              <a:ext uri="{FF2B5EF4-FFF2-40B4-BE49-F238E27FC236}">
                <a16:creationId xmlns:a16="http://schemas.microsoft.com/office/drawing/2014/main" id="{793ACE56-9A21-467E-8914-B6F9A71770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7EB416-3235-4821-855E-8891D42C8B0C}"/>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3745548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880A-31D0-4487-83E0-DACF29423F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08BBAC-2391-4FB1-B84A-7CA66CFB781F}"/>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4" name="Footer Placeholder 3">
            <a:extLst>
              <a:ext uri="{FF2B5EF4-FFF2-40B4-BE49-F238E27FC236}">
                <a16:creationId xmlns:a16="http://schemas.microsoft.com/office/drawing/2014/main" id="{9DB6CD65-E017-4BB1-9599-95F3F0F44D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10EF5C-30DD-46EB-A336-A97FFAAEA273}"/>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367723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4C678-441F-45EC-A2B2-855611223153}"/>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3" name="Footer Placeholder 2">
            <a:extLst>
              <a:ext uri="{FF2B5EF4-FFF2-40B4-BE49-F238E27FC236}">
                <a16:creationId xmlns:a16="http://schemas.microsoft.com/office/drawing/2014/main" id="{1E747B1A-80F3-4268-8DC7-9F905E9FE3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CF0B27-135E-493B-8BC7-0DE0E2E3E07F}"/>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402116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55C7-8C6B-420E-B777-105F2A85F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223C64-61DA-4A88-AB6E-F5AB15ADBC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7BF03A-0CAF-4299-AFEE-B3CDA24EA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1D2BE-0691-48BE-89F5-009BD08BA253}"/>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6" name="Footer Placeholder 5">
            <a:extLst>
              <a:ext uri="{FF2B5EF4-FFF2-40B4-BE49-F238E27FC236}">
                <a16:creationId xmlns:a16="http://schemas.microsoft.com/office/drawing/2014/main" id="{8FCEE0AE-A6A1-4E00-AFF5-FF99F35B68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0A677-5D86-428A-BFEB-D03C2F7F3187}"/>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17240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72BA-8F7A-42B1-B25D-1029EF1E1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18867F-035D-466B-8F5B-B45904E93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8105B5-807E-4368-966C-C6C148CFE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A3F20-216C-4DB9-A425-6B8C82700273}"/>
              </a:ext>
            </a:extLst>
          </p:cNvPr>
          <p:cNvSpPr>
            <a:spLocks noGrp="1"/>
          </p:cNvSpPr>
          <p:nvPr>
            <p:ph type="dt" sz="half" idx="10"/>
          </p:nvPr>
        </p:nvSpPr>
        <p:spPr/>
        <p:txBody>
          <a:bodyPr/>
          <a:lstStyle/>
          <a:p>
            <a:fld id="{04AC7187-A94C-427F-B243-44FFA854EC25}" type="datetimeFigureOut">
              <a:rPr lang="en-IN" smtClean="0"/>
              <a:t>13-07-2021</a:t>
            </a:fld>
            <a:endParaRPr lang="en-IN"/>
          </a:p>
        </p:txBody>
      </p:sp>
      <p:sp>
        <p:nvSpPr>
          <p:cNvPr id="6" name="Footer Placeholder 5">
            <a:extLst>
              <a:ext uri="{FF2B5EF4-FFF2-40B4-BE49-F238E27FC236}">
                <a16:creationId xmlns:a16="http://schemas.microsoft.com/office/drawing/2014/main" id="{6D8C3ED7-4D46-4E97-8649-3D885081F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304650-2031-425D-B068-A8161E8E2138}"/>
              </a:ext>
            </a:extLst>
          </p:cNvPr>
          <p:cNvSpPr>
            <a:spLocks noGrp="1"/>
          </p:cNvSpPr>
          <p:nvPr>
            <p:ph type="sldNum" sz="quarter" idx="12"/>
          </p:nvPr>
        </p:nvSpPr>
        <p:spPr/>
        <p:txBody>
          <a:bodyPr/>
          <a:lstStyle/>
          <a:p>
            <a:fld id="{9AE94A74-8C14-4E87-877B-DFCD1362863F}" type="slidenum">
              <a:rPr lang="en-IN" smtClean="0"/>
              <a:t>‹#›</a:t>
            </a:fld>
            <a:endParaRPr lang="en-IN"/>
          </a:p>
        </p:txBody>
      </p:sp>
    </p:spTree>
    <p:extLst>
      <p:ext uri="{BB962C8B-B14F-4D97-AF65-F5344CB8AC3E}">
        <p14:creationId xmlns:p14="http://schemas.microsoft.com/office/powerpoint/2010/main" val="184779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4B539-8EF2-4756-B702-74BEABCC5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B0FFA4-ED59-42A4-ACF2-C9051BF8C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10D6F4-18DC-4EDD-9AA7-FA7C7EEAD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C7187-A94C-427F-B243-44FFA854EC25}" type="datetimeFigureOut">
              <a:rPr lang="en-IN" smtClean="0"/>
              <a:t>13-07-2021</a:t>
            </a:fld>
            <a:endParaRPr lang="en-IN"/>
          </a:p>
        </p:txBody>
      </p:sp>
      <p:sp>
        <p:nvSpPr>
          <p:cNvPr id="5" name="Footer Placeholder 4">
            <a:extLst>
              <a:ext uri="{FF2B5EF4-FFF2-40B4-BE49-F238E27FC236}">
                <a16:creationId xmlns:a16="http://schemas.microsoft.com/office/drawing/2014/main" id="{A2700CFD-4142-4FAD-A0FB-066EEA48F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1268DC-A8F3-447D-9403-0B168C67D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94A74-8C14-4E87-877B-DFCD1362863F}" type="slidenum">
              <a:rPr lang="en-IN" smtClean="0"/>
              <a:t>‹#›</a:t>
            </a:fld>
            <a:endParaRPr lang="en-IN"/>
          </a:p>
        </p:txBody>
      </p:sp>
    </p:spTree>
    <p:extLst>
      <p:ext uri="{BB962C8B-B14F-4D97-AF65-F5344CB8AC3E}">
        <p14:creationId xmlns:p14="http://schemas.microsoft.com/office/powerpoint/2010/main" val="2386181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stable/modules/generated/sklearn.tree.DecisionTreeClassifier.html" TargetMode="External"/><Relationship Id="rId2" Type="http://schemas.openxmlformats.org/officeDocument/2006/relationships/hyperlink" Target="https://scikit-learn.org/stable/modules/generated/sklearn.neighbors.KNeighborsClassifier.html"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pipeline.Pipeline.html" TargetMode="External"/><Relationship Id="rId5" Type="http://schemas.openxmlformats.org/officeDocument/2006/relationships/hyperlink" Target="https://scikit-learn.org/stable/modules/generated/sklearn.svm.SVR.html" TargetMode="External"/><Relationship Id="rId4" Type="http://schemas.openxmlformats.org/officeDocument/2006/relationships/hyperlink" Target="https://scikit-learn.org/stable/modules/generated/sklearn.linear_model.LogisticRegress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BEDFA0-72FB-41CB-9EC0-FF89AFA919AB}"/>
              </a:ext>
            </a:extLst>
          </p:cNvPr>
          <p:cNvSpPr>
            <a:spLocks noGrp="1"/>
          </p:cNvSpPr>
          <p:nvPr>
            <p:ph type="ctrTitle"/>
          </p:nvPr>
        </p:nvSpPr>
        <p:spPr>
          <a:xfrm>
            <a:off x="1127208" y="857251"/>
            <a:ext cx="4747280" cy="3098061"/>
          </a:xfrm>
        </p:spPr>
        <p:txBody>
          <a:bodyPr anchor="b">
            <a:normAutofit/>
          </a:bodyPr>
          <a:lstStyle/>
          <a:p>
            <a:pPr algn="l"/>
            <a:r>
              <a:rPr lang="en-IN" sz="48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Malignant Comments Classifier Project</a:t>
            </a:r>
            <a:endParaRPr lang="en-IN" sz="4800" b="1" dirty="0">
              <a:solidFill>
                <a:srgbClr val="FFFFFF"/>
              </a:solidFill>
            </a:endParaRPr>
          </a:p>
        </p:txBody>
      </p:sp>
      <p:sp>
        <p:nvSpPr>
          <p:cNvPr id="17" name="Rectangle 1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1DF1369-7E0B-4E2F-A68E-279274A8FBC8}"/>
              </a:ext>
            </a:extLst>
          </p:cNvPr>
          <p:cNvSpPr>
            <a:spLocks noGrp="1"/>
          </p:cNvSpPr>
          <p:nvPr>
            <p:ph type="subTitle" idx="1"/>
          </p:nvPr>
        </p:nvSpPr>
        <p:spPr>
          <a:xfrm>
            <a:off x="1127208" y="4756265"/>
            <a:ext cx="4393278" cy="1244483"/>
          </a:xfrm>
        </p:spPr>
        <p:txBody>
          <a:bodyPr anchor="t">
            <a:normAutofit/>
          </a:bodyPr>
          <a:lstStyle/>
          <a:p>
            <a:pPr algn="l">
              <a:spcAft>
                <a:spcPts val="800"/>
              </a:spcAft>
            </a:pPr>
            <a:r>
              <a:rPr lang="en-IN" sz="2800" b="1">
                <a:solidFill>
                  <a:srgbClr val="FFFFFF"/>
                </a:solidFill>
                <a:effectLst/>
                <a:latin typeface="Calibri" panose="020F0502020204030204" pitchFamily="34" charset="0"/>
                <a:ea typeface="Calibri" panose="020F0502020204030204" pitchFamily="34" charset="0"/>
                <a:cs typeface="Calibri" panose="020F0502020204030204" pitchFamily="34" charset="0"/>
              </a:rPr>
              <a:t>Submitted by:</a:t>
            </a:r>
          </a:p>
          <a:p>
            <a:pPr algn="l">
              <a:spcAft>
                <a:spcPts val="800"/>
              </a:spcAft>
            </a:pPr>
            <a:r>
              <a:rPr lang="en-IN" sz="2800" b="1">
                <a:solidFill>
                  <a:srgbClr val="FFFFFF"/>
                </a:solidFill>
                <a:effectLst/>
                <a:latin typeface="Calibri" panose="020F0502020204030204" pitchFamily="34" charset="0"/>
                <a:ea typeface="Calibri" panose="020F0502020204030204" pitchFamily="34" charset="0"/>
                <a:cs typeface="Calibri" panose="020F0502020204030204" pitchFamily="34" charset="0"/>
              </a:rPr>
              <a:t>Pavankumar  Bolli</a:t>
            </a:r>
          </a:p>
          <a:p>
            <a:pPr algn="l"/>
            <a:endParaRPr lang="en-IN" dirty="0">
              <a:solidFill>
                <a:srgbClr val="FFFFFF"/>
              </a:solidFill>
            </a:endParaRPr>
          </a:p>
        </p:txBody>
      </p:sp>
      <p:sp>
        <p:nvSpPr>
          <p:cNvPr id="19" name="Oval 1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2DED7E-17A9-4DC3-AD51-02F3F74E95E4}"/>
              </a:ext>
            </a:extLst>
          </p:cNvPr>
          <p:cNvPicPr/>
          <p:nvPr/>
        </p:nvPicPr>
        <p:blipFill>
          <a:blip r:embed="rId2"/>
          <a:stretch>
            <a:fillRect/>
          </a:stretch>
        </p:blipFill>
        <p:spPr bwMode="auto">
          <a:xfrm>
            <a:off x="7461874" y="2108877"/>
            <a:ext cx="2654533" cy="2654533"/>
          </a:xfrm>
          <a:prstGeom prst="rect">
            <a:avLst/>
          </a:prstGeom>
        </p:spPr>
      </p:pic>
    </p:spTree>
    <p:extLst>
      <p:ext uri="{BB962C8B-B14F-4D97-AF65-F5344CB8AC3E}">
        <p14:creationId xmlns:p14="http://schemas.microsoft.com/office/powerpoint/2010/main" val="374628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01BE1E-13DF-47EC-A447-25C1561DE1A7}"/>
              </a:ext>
            </a:extLst>
          </p:cNvPr>
          <p:cNvSpPr>
            <a:spLocks noGrp="1"/>
          </p:cNvSpPr>
          <p:nvPr>
            <p:ph type="title"/>
          </p:nvPr>
        </p:nvSpPr>
        <p:spPr>
          <a:xfrm>
            <a:off x="826396" y="586855"/>
            <a:ext cx="4230100" cy="3387497"/>
          </a:xfrm>
        </p:spPr>
        <p:txBody>
          <a:bodyPr anchor="b">
            <a:normAutofit/>
          </a:bodyPr>
          <a:lstStyle/>
          <a:p>
            <a:pPr algn="r"/>
            <a:endParaRPr lang="en-IN" sz="4000">
              <a:solidFill>
                <a:srgbClr val="FFFFFF"/>
              </a:solidFill>
            </a:endParaRPr>
          </a:p>
        </p:txBody>
      </p:sp>
      <p:pic>
        <p:nvPicPr>
          <p:cNvPr id="11" name="Image2">
            <a:extLst>
              <a:ext uri="{FF2B5EF4-FFF2-40B4-BE49-F238E27FC236}">
                <a16:creationId xmlns:a16="http://schemas.microsoft.com/office/drawing/2014/main" id="{7BBC7BCD-3723-4828-8553-313F8E7A2F4D}"/>
              </a:ext>
            </a:extLst>
          </p:cNvPr>
          <p:cNvPicPr>
            <a:picLocks noGrp="1"/>
          </p:cNvPicPr>
          <p:nvPr>
            <p:ph idx="1"/>
          </p:nvPr>
        </p:nvPicPr>
        <p:blipFill>
          <a:blip r:embed="rId2"/>
          <a:stretch>
            <a:fillRect/>
          </a:stretch>
        </p:blipFill>
        <p:spPr bwMode="auto">
          <a:xfrm>
            <a:off x="6007232" y="586856"/>
            <a:ext cx="5859648" cy="5885064"/>
          </a:xfrm>
          <a:prstGeom prst="rect">
            <a:avLst/>
          </a:prstGeom>
        </p:spPr>
      </p:pic>
    </p:spTree>
    <p:extLst>
      <p:ext uri="{BB962C8B-B14F-4D97-AF65-F5344CB8AC3E}">
        <p14:creationId xmlns:p14="http://schemas.microsoft.com/office/powerpoint/2010/main" val="413247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0D1883-7106-43F6-B532-7A4AAC841E5A}"/>
              </a:ext>
            </a:extLst>
          </p:cNvPr>
          <p:cNvSpPr>
            <a:spLocks noGrp="1"/>
          </p:cNvSpPr>
          <p:nvPr>
            <p:ph type="title"/>
          </p:nvPr>
        </p:nvSpPr>
        <p:spPr>
          <a:xfrm>
            <a:off x="826396" y="586855"/>
            <a:ext cx="4230100" cy="3387497"/>
          </a:xfrm>
        </p:spPr>
        <p:txBody>
          <a:bodyPr anchor="b">
            <a:normAutofit/>
          </a:bodyPr>
          <a:lstStyle/>
          <a:p>
            <a:pPr algn="r"/>
            <a:endParaRPr lang="en-IN" sz="4000">
              <a:solidFill>
                <a:srgbClr val="FFFFFF"/>
              </a:solidFill>
            </a:endParaRPr>
          </a:p>
        </p:txBody>
      </p:sp>
      <p:pic>
        <p:nvPicPr>
          <p:cNvPr id="11" name="Image3">
            <a:extLst>
              <a:ext uri="{FF2B5EF4-FFF2-40B4-BE49-F238E27FC236}">
                <a16:creationId xmlns:a16="http://schemas.microsoft.com/office/drawing/2014/main" id="{2D0208A2-BB47-431D-A391-66245D720E15}"/>
              </a:ext>
            </a:extLst>
          </p:cNvPr>
          <p:cNvPicPr>
            <a:picLocks noGrp="1"/>
          </p:cNvPicPr>
          <p:nvPr>
            <p:ph idx="1"/>
          </p:nvPr>
        </p:nvPicPr>
        <p:blipFill>
          <a:blip r:embed="rId2"/>
          <a:stretch>
            <a:fillRect/>
          </a:stretch>
        </p:blipFill>
        <p:spPr bwMode="auto">
          <a:xfrm>
            <a:off x="6096000" y="586855"/>
            <a:ext cx="5668207" cy="5769495"/>
          </a:xfrm>
          <a:prstGeom prst="rect">
            <a:avLst/>
          </a:prstGeom>
        </p:spPr>
      </p:pic>
    </p:spTree>
    <p:extLst>
      <p:ext uri="{BB962C8B-B14F-4D97-AF65-F5344CB8AC3E}">
        <p14:creationId xmlns:p14="http://schemas.microsoft.com/office/powerpoint/2010/main" val="65595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5CC5F-0E30-494D-A57B-DEE0213FC553}"/>
              </a:ext>
            </a:extLst>
          </p:cNvPr>
          <p:cNvSpPr>
            <a:spLocks noGrp="1"/>
          </p:cNvSpPr>
          <p:nvPr>
            <p:ph type="title"/>
          </p:nvPr>
        </p:nvSpPr>
        <p:spPr>
          <a:xfrm>
            <a:off x="826396" y="586855"/>
            <a:ext cx="4230100" cy="3387497"/>
          </a:xfrm>
        </p:spPr>
        <p:txBody>
          <a:bodyPr anchor="b">
            <a:normAutofit/>
          </a:bodyPr>
          <a:lstStyle/>
          <a:p>
            <a:pPr algn="ctr"/>
            <a:r>
              <a:rPr lang="en-IN"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CONCLUSION</a:t>
            </a:r>
            <a:r>
              <a:rPr lang="en-IN" sz="1800" b="1"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C39869A3-C0A0-4DC0-8E8F-005CFA91F081}"/>
              </a:ext>
            </a:extLst>
          </p:cNvPr>
          <p:cNvSpPr>
            <a:spLocks noGrp="1"/>
          </p:cNvSpPr>
          <p:nvPr>
            <p:ph idx="1"/>
          </p:nvPr>
        </p:nvSpPr>
        <p:spPr>
          <a:xfrm>
            <a:off x="6503158" y="649480"/>
            <a:ext cx="4862447" cy="5546047"/>
          </a:xfrm>
        </p:spPr>
        <p:txBody>
          <a:bodyPr anchor="ctr">
            <a:normAutofit/>
          </a:bodyPr>
          <a:lstStyle/>
          <a:p>
            <a:pPr>
              <a:lnSpc>
                <a:spcPct val="107000"/>
              </a:lnSpc>
              <a:spcAft>
                <a:spcPts val="800"/>
              </a:spcAft>
              <a:buSzPts val="1800"/>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Symbol" panose="05050102010706020507" pitchFamily="18" charset="2"/>
              </a:rPr>
              <a:t>Learning Outcomes of the Study in respect of Data Science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have learn some inbuild function of python at the time of data cleaning. Object columns to Integer are done by using python map function over on lambda function. The main challenging is that to run all model once and get the best model name with best parameters also with a AUC ROC curve plot. This is done by using pipeline. This will helps me to get out from overfitting and underfitting.</a:t>
            </a:r>
          </a:p>
          <a:p>
            <a:endParaRPr lang="en-IN" sz="2000" dirty="0"/>
          </a:p>
        </p:txBody>
      </p:sp>
    </p:spTree>
    <p:extLst>
      <p:ext uri="{BB962C8B-B14F-4D97-AF65-F5344CB8AC3E}">
        <p14:creationId xmlns:p14="http://schemas.microsoft.com/office/powerpoint/2010/main" val="1655089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01E2AA-47CC-4BD5-9E48-60EE4C462966}"/>
              </a:ext>
            </a:extLst>
          </p:cNvPr>
          <p:cNvSpPr>
            <a:spLocks noGrp="1"/>
          </p:cNvSpPr>
          <p:nvPr>
            <p:ph type="title"/>
          </p:nvPr>
        </p:nvSpPr>
        <p:spPr>
          <a:xfrm>
            <a:off x="826396" y="586855"/>
            <a:ext cx="4230100" cy="3387497"/>
          </a:xfrm>
        </p:spPr>
        <p:txBody>
          <a:bodyPr anchor="b">
            <a:normAutofit/>
          </a:bodyPr>
          <a:lstStyle/>
          <a:p>
            <a:pPr algn="r"/>
            <a:r>
              <a:rPr lang="en-IN" sz="3700" b="1">
                <a:solidFill>
                  <a:srgbClr val="FFFFFF"/>
                </a:solidFill>
                <a:effectLst/>
                <a:latin typeface="Calibri" panose="020F0502020204030204" pitchFamily="34" charset="0"/>
                <a:ea typeface="Calibri" panose="020F0502020204030204" pitchFamily="34" charset="0"/>
                <a:cs typeface="Calibri" panose="020F0502020204030204" pitchFamily="34" charset="0"/>
              </a:rPr>
              <a:t>ACKNOWLEDGMENT</a:t>
            </a:r>
            <a:br>
              <a:rPr lang="en-IN" sz="3700">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lang="en-IN" sz="3700">
              <a:solidFill>
                <a:srgbClr val="FFFFFF"/>
              </a:solidFill>
            </a:endParaRPr>
          </a:p>
        </p:txBody>
      </p:sp>
      <p:sp>
        <p:nvSpPr>
          <p:cNvPr id="32" name="Content Placeholder 2">
            <a:extLst>
              <a:ext uri="{FF2B5EF4-FFF2-40B4-BE49-F238E27FC236}">
                <a16:creationId xmlns:a16="http://schemas.microsoft.com/office/drawing/2014/main" id="{C3F475F3-BDB3-49AF-9163-5D05AA13526C}"/>
              </a:ext>
            </a:extLst>
          </p:cNvPr>
          <p:cNvSpPr>
            <a:spLocks noGrp="1"/>
          </p:cNvSpPr>
          <p:nvPr>
            <p:ph idx="1"/>
          </p:nvPr>
        </p:nvSpPr>
        <p:spPr>
          <a:xfrm>
            <a:off x="6007232" y="345440"/>
            <a:ext cx="5756975" cy="6177280"/>
          </a:xfrm>
        </p:spPr>
        <p:txBody>
          <a:bodyPr anchor="ctr">
            <a:normAutofit fontScale="92500" lnSpcReduction="20000"/>
          </a:bodyPr>
          <a:lstStyle/>
          <a:p>
            <a:pPr>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would like to express my special thanks to flip robo technologies for given me such a wonderful of opportunity to explore and InSite work on a data science projects.</a:t>
            </a:r>
          </a:p>
          <a:p>
            <a:pPr>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And also thanks to Data trained institute’s mentors to  motivate and understand the concepts of Data science. I have got lot of help from their recourses and concept to complete these project.</a:t>
            </a:r>
          </a:p>
          <a:p>
            <a:pPr>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Link that helps  me to complete this project</a:t>
            </a: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2"/>
              </a:rPr>
              <a:t>https://scikit-learn.org/stable/modules/generated/sklearn.neighbors.KNeighborsClassifier.html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3"/>
              </a:rPr>
              <a:t>https://scikit-learn.org/stable/modules/generated/sklearn.tree.DecisionTreeClassifier.html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4"/>
              </a:rPr>
              <a:t>https://scikit-learn.org/stable/modules/generated/sklearn.linear_model.LogisticRegression.html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5"/>
              </a:rPr>
              <a:t>https://scikit-learn.org/stable/modules/generated/sklearn.svm.SVR.html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IN" sz="1800" u="sng" dirty="0">
                <a:effectLst/>
                <a:latin typeface="Calibri" panose="020F0502020204030204" pitchFamily="34" charset="0"/>
                <a:ea typeface="Calibri" panose="020F0502020204030204" pitchFamily="34" charset="0"/>
                <a:cs typeface="Calibri" panose="020F0502020204030204" pitchFamily="34" charset="0"/>
                <a:hlinkClick r:id="rId6"/>
              </a:rPr>
              <a:t>https://scikit-learn.org/stable/modules/generated/sklearn.pipeline.Pipeline.html</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sz="1100" dirty="0"/>
          </a:p>
        </p:txBody>
      </p:sp>
    </p:spTree>
    <p:extLst>
      <p:ext uri="{BB962C8B-B14F-4D97-AF65-F5344CB8AC3E}">
        <p14:creationId xmlns:p14="http://schemas.microsoft.com/office/powerpoint/2010/main" val="155266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CEC7F3-278B-4340-8596-40CE4A0D6356}"/>
              </a:ext>
            </a:extLst>
          </p:cNvPr>
          <p:cNvSpPr>
            <a:spLocks noGrp="1"/>
          </p:cNvSpPr>
          <p:nvPr>
            <p:ph type="title"/>
          </p:nvPr>
        </p:nvSpPr>
        <p:spPr>
          <a:xfrm>
            <a:off x="826396" y="586855"/>
            <a:ext cx="4230100" cy="3387497"/>
          </a:xfrm>
        </p:spPr>
        <p:txBody>
          <a:bodyPr anchor="b">
            <a:normAutofit/>
          </a:bodyPr>
          <a:lstStyle/>
          <a:p>
            <a:pPr algn="ct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INTRODUCTION</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8C48F1B6-82EC-4EF5-A60D-110F9AA33A61}"/>
              </a:ext>
            </a:extLst>
          </p:cNvPr>
          <p:cNvSpPr>
            <a:spLocks noGrp="1"/>
          </p:cNvSpPr>
          <p:nvPr>
            <p:ph idx="1"/>
          </p:nvPr>
        </p:nvSpPr>
        <p:spPr>
          <a:xfrm>
            <a:off x="5693981" y="119061"/>
            <a:ext cx="6372224" cy="6619875"/>
          </a:xfrm>
        </p:spPr>
        <p:txBody>
          <a:bodyPr anchor="ctr">
            <a:normAutofit fontScale="92500" lnSpcReduction="20000"/>
          </a:bodyPr>
          <a:lstStyle/>
          <a:p>
            <a:pPr lvl="0">
              <a:lnSpc>
                <a:spcPct val="107000"/>
              </a:lnSpc>
              <a:spcAft>
                <a:spcPts val="800"/>
              </a:spcAft>
              <a:buSzPts val="1800"/>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Symbol" panose="05050102010706020507" pitchFamily="18" charset="2"/>
              </a:rPr>
              <a:t>Business Problem Framing</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r>
              <a:rPr lang="en-IN" sz="1800" dirty="0">
                <a:effectLst/>
                <a:latin typeface="Calibri" panose="020F0502020204030204" pitchFamily="34" charset="0"/>
                <a:ea typeface="Calibri" panose="020F0502020204030204" pitchFamily="34" charset="0"/>
                <a:cs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IN" sz="2000" dirty="0"/>
          </a:p>
        </p:txBody>
      </p:sp>
    </p:spTree>
    <p:extLst>
      <p:ext uri="{BB962C8B-B14F-4D97-AF65-F5344CB8AC3E}">
        <p14:creationId xmlns:p14="http://schemas.microsoft.com/office/powerpoint/2010/main" val="274141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03AB5E-C203-4206-B8BF-801326FFE037}"/>
              </a:ext>
            </a:extLst>
          </p:cNvPr>
          <p:cNvSpPr>
            <a:spLocks noGrp="1"/>
          </p:cNvSpPr>
          <p:nvPr>
            <p:ph type="title"/>
          </p:nvPr>
        </p:nvSpPr>
        <p:spPr>
          <a:xfrm>
            <a:off x="826396" y="586855"/>
            <a:ext cx="4230100"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FA307250-75A1-4515-A82A-85829341CF1D}"/>
              </a:ext>
            </a:extLst>
          </p:cNvPr>
          <p:cNvSpPr>
            <a:spLocks noGrp="1"/>
          </p:cNvSpPr>
          <p:nvPr>
            <p:ph idx="1"/>
          </p:nvPr>
        </p:nvSpPr>
        <p:spPr>
          <a:xfrm>
            <a:off x="5966540" y="171450"/>
            <a:ext cx="5853985" cy="6686550"/>
          </a:xfrm>
        </p:spPr>
        <p:txBody>
          <a:bodyPr anchor="ctr">
            <a:normAutofit lnSpcReduction="10000"/>
          </a:bodyPr>
          <a:lstStyle/>
          <a:p>
            <a:pPr>
              <a:lnSpc>
                <a:spcPct val="107000"/>
              </a:lnSpc>
              <a:spcAft>
                <a:spcPts val="800"/>
              </a:spcAft>
              <a:buSzPts val="1800"/>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Symbol" panose="05050102010706020507" pitchFamily="18" charset="2"/>
              </a:rPr>
              <a:t>Conceptual Background of the Domain Problem</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D The Data is provided from the  company which consist of 8 columns i.e. Id Comment-text, malignant, highly malignant, rude, threat, abuse and loathe. Id is a unique number to identify the comment text id and Comment text is a comment which is a text format people wrote a comments in there respective languages. And rest of columns are in binary format 1/0 1 represents rudeness or threat type is present 0 represent not present in all the binary columns. The shape of the data set is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159571 observations and 8  columns.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buSzPts val="1800"/>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Symbol" panose="05050102010706020507" pitchFamily="18" charset="2"/>
              </a:rPr>
              <a:t>Motivation for the Problem Undertaken</a:t>
            </a: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Describe your objective behind to make this project, this domain and what is the motivation behind. </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Motivation of this project is to determine how the comments are offensive, abusing,  hatefulness,  aggression and threat. So this can help the people to report or block those people and take an action on that people.</a:t>
            </a:r>
          </a:p>
          <a:p>
            <a:endParaRPr lang="en-IN" sz="2000" dirty="0"/>
          </a:p>
        </p:txBody>
      </p:sp>
    </p:spTree>
    <p:extLst>
      <p:ext uri="{BB962C8B-B14F-4D97-AF65-F5344CB8AC3E}">
        <p14:creationId xmlns:p14="http://schemas.microsoft.com/office/powerpoint/2010/main" val="206164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3E94EE-1E81-42C9-8EF8-A26BF8BC37DC}"/>
              </a:ext>
            </a:extLst>
          </p:cNvPr>
          <p:cNvSpPr>
            <a:spLocks noGrp="1"/>
          </p:cNvSpPr>
          <p:nvPr>
            <p:ph type="title"/>
          </p:nvPr>
        </p:nvSpPr>
        <p:spPr>
          <a:xfrm>
            <a:off x="826396" y="586855"/>
            <a:ext cx="4230100" cy="3387497"/>
          </a:xfrm>
        </p:spPr>
        <p:txBody>
          <a:bodyPr anchor="b">
            <a:normAutofit/>
          </a:bodyPr>
          <a:lstStyle/>
          <a:p>
            <a:pPr algn="ctr"/>
            <a:r>
              <a:rPr lang="en-IN"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Analytical Problem Framing</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86CCEC9C-E2C9-4E55-A7C5-BD3A529DE808}"/>
              </a:ext>
            </a:extLst>
          </p:cNvPr>
          <p:cNvSpPr>
            <a:spLocks noGrp="1"/>
          </p:cNvSpPr>
          <p:nvPr>
            <p:ph idx="1"/>
          </p:nvPr>
        </p:nvSpPr>
        <p:spPr>
          <a:xfrm>
            <a:off x="5588347" y="10141"/>
            <a:ext cx="6602887" cy="6847855"/>
          </a:xfrm>
        </p:spPr>
        <p:txBody>
          <a:bodyPr anchor="ctr">
            <a:normAutofit fontScale="92500" lnSpcReduction="20000"/>
          </a:bodyPr>
          <a:lstStyle/>
          <a:p>
            <a:pPr lvl="0">
              <a:lnSpc>
                <a:spcPct val="107000"/>
              </a:lnSpc>
              <a:spcAft>
                <a:spcPts val="800"/>
              </a:spcAft>
              <a:buSzPts val="1800"/>
              <a:buFont typeface="Wingdings" panose="05000000000000000000" pitchFamily="2" charset="2"/>
              <a:buChar char="q"/>
            </a:pPr>
            <a:endParaRPr lang="en-IN" sz="2200" b="1" dirty="0">
              <a:effectLst/>
              <a:latin typeface="Calibri" panose="020F0502020204030204" pitchFamily="34" charset="0"/>
              <a:ea typeface="Calibri" panose="020F0502020204030204" pitchFamily="34" charset="0"/>
              <a:cs typeface="Symbol" panose="05050102010706020507" pitchFamily="18" charset="2"/>
            </a:endParaRPr>
          </a:p>
          <a:p>
            <a:pPr lvl="0">
              <a:lnSpc>
                <a:spcPct val="107000"/>
              </a:lnSpc>
              <a:spcAft>
                <a:spcPts val="800"/>
              </a:spcAft>
              <a:buSzPts val="1800"/>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Symbol" panose="05050102010706020507" pitchFamily="18" charset="2"/>
              </a:rPr>
              <a:t>Data Sources and their formats</a:t>
            </a:r>
          </a:p>
          <a:p>
            <a:pPr marL="4572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 this project I've data almost 1 lack 59 thousand rows. Due to large data set </a:t>
            </a:r>
            <a:r>
              <a:rPr lang="en-IN" sz="1900" dirty="0">
                <a:latin typeface="Calibri" panose="020F0502020204030204" pitchFamily="34" charset="0"/>
                <a:ea typeface="Calibri" panose="020F0502020204030204" pitchFamily="34" charset="0"/>
                <a:cs typeface="Calibri" panose="020F0502020204030204" pitchFamily="34" charset="0"/>
              </a:rPr>
              <a:t>I</a:t>
            </a:r>
            <a:r>
              <a:rPr lang="en-IN" sz="1900" dirty="0">
                <a:effectLst/>
                <a:latin typeface="Calibri" panose="020F0502020204030204" pitchFamily="34" charset="0"/>
                <a:ea typeface="Calibri" panose="020F0502020204030204" pitchFamily="34" charset="0"/>
                <a:cs typeface="Calibri" panose="020F0502020204030204" pitchFamily="34" charset="0"/>
              </a:rPr>
              <a:t> have used Vaex package from this data is divided into chunks and it will create a new data set file with an extension hdf5. Because of this usage of RAM will decrease and we can load entire dataset and work on it quickly. Vaex is nothing but a package like a pandas which is better than pandas because of memory management technique.</a:t>
            </a:r>
          </a:p>
          <a:p>
            <a:pPr lvl="0">
              <a:lnSpc>
                <a:spcPct val="107000"/>
              </a:lnSpc>
              <a:spcAft>
                <a:spcPts val="800"/>
              </a:spcAft>
              <a:buSzPts val="1800"/>
              <a:buFont typeface="Wingdings" panose="05000000000000000000" pitchFamily="2" charset="2"/>
              <a:buChar char="q"/>
            </a:pPr>
            <a:r>
              <a:rPr lang="en-IN" sz="2200" b="1" dirty="0">
                <a:effectLst/>
                <a:latin typeface="Calibri" panose="020F0502020204030204" pitchFamily="34" charset="0"/>
                <a:ea typeface="Calibri" panose="020F0502020204030204" pitchFamily="34" charset="0"/>
                <a:cs typeface="Symbol" panose="05050102010706020507" pitchFamily="18" charset="2"/>
              </a:rPr>
              <a:t>Data Pre-processing Done</a:t>
            </a:r>
          </a:p>
          <a:p>
            <a:pPr marL="457200">
              <a:lnSpc>
                <a:spcPct val="107000"/>
              </a:lnSpc>
              <a:spcAft>
                <a:spcPts val="800"/>
              </a:spcAft>
            </a:pPr>
            <a:r>
              <a:rPr lang="en-IN" sz="1900" dirty="0">
                <a:effectLst/>
                <a:latin typeface="Calibri" panose="020F0502020204030204" pitchFamily="34" charset="0"/>
                <a:ea typeface="Calibri" panose="020F0502020204030204" pitchFamily="34" charset="0"/>
                <a:cs typeface="Calibri" panose="020F0502020204030204" pitchFamily="34" charset="0"/>
              </a:rPr>
              <a:t>In this project each data is in text format machine can understand only numbers. So for this </a:t>
            </a:r>
            <a:r>
              <a:rPr lang="en-IN" sz="1900" dirty="0">
                <a:latin typeface="Calibri" panose="020F0502020204030204" pitchFamily="34" charset="0"/>
                <a:ea typeface="Calibri" panose="020F0502020204030204" pitchFamily="34" charset="0"/>
                <a:cs typeface="Calibri" panose="020F0502020204030204" pitchFamily="34" charset="0"/>
              </a:rPr>
              <a:t>I</a:t>
            </a:r>
            <a:r>
              <a:rPr lang="en-IN" sz="1900" dirty="0">
                <a:effectLst/>
                <a:latin typeface="Calibri" panose="020F0502020204030204" pitchFamily="34" charset="0"/>
                <a:ea typeface="Calibri" panose="020F0502020204030204" pitchFamily="34" charset="0"/>
                <a:cs typeface="Calibri" panose="020F0502020204030204" pitchFamily="34" charset="0"/>
              </a:rPr>
              <a:t> have used tool kit of NLP (Natural Language Processing) that is NLTK. In the part of data cleaning </a:t>
            </a:r>
            <a:r>
              <a:rPr lang="en-IN" sz="1900" dirty="0">
                <a:latin typeface="Calibri" panose="020F0502020204030204" pitchFamily="34" charset="0"/>
                <a:ea typeface="Calibri" panose="020F0502020204030204" pitchFamily="34" charset="0"/>
                <a:cs typeface="Calibri" panose="020F0502020204030204" pitchFamily="34" charset="0"/>
              </a:rPr>
              <a:t>I</a:t>
            </a:r>
            <a:r>
              <a:rPr lang="en-IN" sz="1900" dirty="0">
                <a:effectLst/>
                <a:latin typeface="Calibri" panose="020F0502020204030204" pitchFamily="34" charset="0"/>
                <a:ea typeface="Calibri" panose="020F0502020204030204" pitchFamily="34" charset="0"/>
                <a:cs typeface="Calibri" panose="020F0502020204030204" pitchFamily="34" charset="0"/>
              </a:rPr>
              <a:t> have removed stop words, punctuation, emojis, numbers extra spaces, words length have less than 2, and removed email addresses etc. Because this type of data is not use full for the prediction rating this type of words are increasing the length of the text. After cleaning the data </a:t>
            </a:r>
            <a:r>
              <a:rPr lang="en-IN" sz="1900" dirty="0">
                <a:latin typeface="Calibri" panose="020F0502020204030204" pitchFamily="34" charset="0"/>
                <a:ea typeface="Calibri" panose="020F0502020204030204" pitchFamily="34" charset="0"/>
                <a:cs typeface="Calibri" panose="020F0502020204030204" pitchFamily="34" charset="0"/>
              </a:rPr>
              <a:t>I</a:t>
            </a:r>
            <a:r>
              <a:rPr lang="en-IN" sz="1900" dirty="0">
                <a:effectLst/>
                <a:latin typeface="Calibri" panose="020F0502020204030204" pitchFamily="34" charset="0"/>
                <a:ea typeface="Calibri" panose="020F0502020204030204" pitchFamily="34" charset="0"/>
                <a:cs typeface="Calibri" panose="020F0502020204030204" pitchFamily="34" charset="0"/>
              </a:rPr>
              <a:t> have stem each words to give the base words and remove plural’s and tenses. For stemming the words </a:t>
            </a:r>
            <a:r>
              <a:rPr lang="en-IN" sz="1900" dirty="0">
                <a:latin typeface="Calibri" panose="020F0502020204030204" pitchFamily="34" charset="0"/>
                <a:ea typeface="Calibri" panose="020F0502020204030204" pitchFamily="34" charset="0"/>
                <a:cs typeface="Calibri" panose="020F0502020204030204" pitchFamily="34" charset="0"/>
              </a:rPr>
              <a:t>I</a:t>
            </a:r>
            <a:r>
              <a:rPr lang="en-IN" sz="1900" dirty="0">
                <a:effectLst/>
                <a:latin typeface="Calibri" panose="020F0502020204030204" pitchFamily="34" charset="0"/>
                <a:ea typeface="Calibri" panose="020F0502020204030204" pitchFamily="34" charset="0"/>
                <a:cs typeface="Calibri" panose="020F0502020204030204" pitchFamily="34" charset="0"/>
              </a:rPr>
              <a:t> have used Lemmatization package which is in NLTK. After all these steps I have converted text to numbers by using TFIDF and Count Vectorizer</a:t>
            </a:r>
          </a:p>
          <a:p>
            <a:endParaRPr lang="en-IN" sz="2000" dirty="0"/>
          </a:p>
        </p:txBody>
      </p:sp>
    </p:spTree>
    <p:extLst>
      <p:ext uri="{BB962C8B-B14F-4D97-AF65-F5344CB8AC3E}">
        <p14:creationId xmlns:p14="http://schemas.microsoft.com/office/powerpoint/2010/main" val="175072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6021C6-E256-410B-A54C-940BAD0B650F}"/>
              </a:ext>
            </a:extLst>
          </p:cNvPr>
          <p:cNvSpPr>
            <a:spLocks noGrp="1"/>
          </p:cNvSpPr>
          <p:nvPr>
            <p:ph type="title"/>
          </p:nvPr>
        </p:nvSpPr>
        <p:spPr>
          <a:xfrm>
            <a:off x="826396" y="586855"/>
            <a:ext cx="4230100"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40EB7FE3-0AF2-497E-8A52-EA91E8A66DE7}"/>
              </a:ext>
            </a:extLst>
          </p:cNvPr>
          <p:cNvSpPr>
            <a:spLocks noGrp="1"/>
          </p:cNvSpPr>
          <p:nvPr>
            <p:ph idx="1"/>
          </p:nvPr>
        </p:nvSpPr>
        <p:spPr>
          <a:xfrm>
            <a:off x="5819775" y="219075"/>
            <a:ext cx="6086475" cy="6419849"/>
          </a:xfrm>
        </p:spPr>
        <p:txBody>
          <a:bodyPr anchor="ctr">
            <a:normAutofit/>
          </a:bodyPr>
          <a:lstStyle/>
          <a:p>
            <a:pPr lvl="0">
              <a:lnSpc>
                <a:spcPct val="107000"/>
              </a:lnSpc>
              <a:spcAft>
                <a:spcPts val="800"/>
              </a:spcAft>
              <a:buSzPts val="1800"/>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Symbol" panose="05050102010706020507" pitchFamily="18" charset="2"/>
              </a:rPr>
              <a:t>Data Inputs- Logic- Output Relationships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Comments are in text format and in any certain language's. Based on the words present in the comment model will predict that comment is malignant, highly malignant, threat, rude etc. Suppose  comments have word’s like “kill” “murder” “hack” so model will predict how much abuse or malignant have in the text.   </a:t>
            </a:r>
          </a:p>
          <a:p>
            <a:pPr lvl="0">
              <a:lnSpc>
                <a:spcPct val="107000"/>
              </a:lnSpc>
              <a:spcAft>
                <a:spcPts val="800"/>
              </a:spcAft>
              <a:buSzPts val="1800"/>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Symbol" panose="05050102010706020507" pitchFamily="18" charset="2"/>
              </a:rPr>
              <a:t>Hardware and Software Requirements and Tools Used</a:t>
            </a:r>
          </a:p>
          <a:p>
            <a:pPr lvl="0">
              <a:lnSpc>
                <a:spcPct val="107000"/>
              </a:lnSpc>
              <a:spcAft>
                <a:spcPts val="800"/>
              </a:spcAft>
              <a:buSzPts val="1800"/>
            </a:pPr>
            <a:r>
              <a:rPr lang="en-IN" sz="1800" dirty="0">
                <a:effectLst/>
                <a:latin typeface="Calibri" panose="020F0502020204030204" pitchFamily="34" charset="0"/>
                <a:ea typeface="Calibri" panose="020F0502020204030204" pitchFamily="34" charset="0"/>
                <a:cs typeface="Calibri" panose="020F0502020204030204" pitchFamily="34" charset="0"/>
              </a:rPr>
              <a:t>Tools and libraries that </a:t>
            </a:r>
            <a:r>
              <a:rPr lang="en-IN" sz="1800" dirty="0">
                <a:latin typeface="Calibri" panose="020F0502020204030204" pitchFamily="34" charset="0"/>
                <a:ea typeface="Calibri" panose="020F0502020204030204" pitchFamily="34" charset="0"/>
                <a:cs typeface="Calibri" panose="020F0502020204030204" pitchFamily="34" charset="0"/>
              </a:rPr>
              <a:t>I</a:t>
            </a:r>
            <a:r>
              <a:rPr lang="en-IN" sz="1800" dirty="0">
                <a:effectLst/>
                <a:latin typeface="Calibri" panose="020F0502020204030204" pitchFamily="34" charset="0"/>
                <a:ea typeface="Calibri" panose="020F0502020204030204" pitchFamily="34" charset="0"/>
                <a:cs typeface="Calibri" panose="020F0502020204030204" pitchFamily="34" charset="0"/>
              </a:rPr>
              <a:t> have used to solve project:</a:t>
            </a:r>
          </a:p>
          <a:p>
            <a:pPr lvl="0">
              <a:lnSpc>
                <a:spcPct val="107000"/>
              </a:lnSpc>
              <a:spcAft>
                <a:spcPts val="800"/>
              </a:spcAft>
              <a:buSzPts val="1500"/>
              <a:tabLst>
                <a:tab pos="4458970" algn="l"/>
              </a:tabLst>
            </a:pPr>
            <a:r>
              <a:rPr lang="en-IN" sz="1800" b="1" dirty="0">
                <a:effectLst/>
                <a:latin typeface="Calibri" panose="020F0502020204030204" pitchFamily="34" charset="0"/>
                <a:ea typeface="Calibri" panose="020F0502020204030204" pitchFamily="34" charset="0"/>
                <a:cs typeface="OpenSymbol"/>
              </a:rPr>
              <a:t>Software</a:t>
            </a:r>
            <a:r>
              <a:rPr lang="en-IN" sz="1800" dirty="0">
                <a:effectLst/>
                <a:latin typeface="Calibri" panose="020F0502020204030204" pitchFamily="34" charset="0"/>
                <a:ea typeface="Calibri" panose="020F0502020204030204" pitchFamily="34" charset="0"/>
                <a:cs typeface="OpenSymbol"/>
              </a:rPr>
              <a:t>: Anaconda, Jupyter Notebook, Python3, Google Collab.</a:t>
            </a:r>
          </a:p>
          <a:p>
            <a:pPr lvl="0">
              <a:lnSpc>
                <a:spcPct val="107000"/>
              </a:lnSpc>
              <a:spcAft>
                <a:spcPts val="800"/>
              </a:spcAft>
              <a:buSzPts val="1500"/>
              <a:tabLst>
                <a:tab pos="4458970" algn="l"/>
              </a:tabLst>
            </a:pPr>
            <a:r>
              <a:rPr lang="en-IN" sz="1800" b="1" dirty="0">
                <a:effectLst/>
                <a:latin typeface="Calibri" panose="020F0502020204030204" pitchFamily="34" charset="0"/>
                <a:ea typeface="Calibri" panose="020F0502020204030204" pitchFamily="34" charset="0"/>
                <a:cs typeface="OpenSymbol"/>
              </a:rPr>
              <a:t>Libraries</a:t>
            </a:r>
            <a:r>
              <a:rPr lang="en-IN" sz="1800" dirty="0">
                <a:effectLst/>
                <a:latin typeface="Calibri" panose="020F0502020204030204" pitchFamily="34" charset="0"/>
                <a:ea typeface="Calibri" panose="020F0502020204030204" pitchFamily="34" charset="0"/>
                <a:cs typeface="OpenSymbol"/>
              </a:rPr>
              <a:t>: NumPy, Pandas, Matplotlib, Seaborn, </a:t>
            </a:r>
            <a:r>
              <a:rPr lang="en-IN" sz="1800" dirty="0">
                <a:effectLst/>
                <a:latin typeface="Calibri" panose="020F0502020204030204" pitchFamily="34" charset="0"/>
                <a:ea typeface="Calibri" panose="020F0502020204030204" pitchFamily="34" charset="0"/>
                <a:cs typeface="Calibri" panose="020F0502020204030204" pitchFamily="34" charset="0"/>
              </a:rPr>
              <a:t>Sklearn.</a:t>
            </a:r>
          </a:p>
          <a:p>
            <a:endParaRPr lang="en-IN" sz="2000" dirty="0"/>
          </a:p>
        </p:txBody>
      </p:sp>
    </p:spTree>
    <p:extLst>
      <p:ext uri="{BB962C8B-B14F-4D97-AF65-F5344CB8AC3E}">
        <p14:creationId xmlns:p14="http://schemas.microsoft.com/office/powerpoint/2010/main" val="387159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F938C6-7259-4433-9A09-9B1F3275473F}"/>
              </a:ext>
            </a:extLst>
          </p:cNvPr>
          <p:cNvSpPr>
            <a:spLocks noGrp="1"/>
          </p:cNvSpPr>
          <p:nvPr>
            <p:ph type="title"/>
          </p:nvPr>
        </p:nvSpPr>
        <p:spPr>
          <a:xfrm>
            <a:off x="826396" y="586855"/>
            <a:ext cx="4230100" cy="3387497"/>
          </a:xfrm>
        </p:spPr>
        <p:txBody>
          <a:bodyPr anchor="b">
            <a:normAutofit/>
          </a:bodyPr>
          <a:lstStyle/>
          <a:p>
            <a:pPr algn="ctr"/>
            <a:r>
              <a:rPr lang="en-IN"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Model/s Development and Evaluation </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D2398DF2-0A12-4735-8E2E-73282B7BF9CD}"/>
              </a:ext>
            </a:extLst>
          </p:cNvPr>
          <p:cNvSpPr>
            <a:spLocks noGrp="1"/>
          </p:cNvSpPr>
          <p:nvPr>
            <p:ph idx="1"/>
          </p:nvPr>
        </p:nvSpPr>
        <p:spPr>
          <a:xfrm>
            <a:off x="5911559" y="469348"/>
            <a:ext cx="5924550" cy="5919302"/>
          </a:xfrm>
        </p:spPr>
        <p:txBody>
          <a:bodyPr anchor="ctr">
            <a:normAutofit/>
          </a:bodyPr>
          <a:lstStyle/>
          <a:p>
            <a:pPr lvl="0">
              <a:lnSpc>
                <a:spcPct val="107000"/>
              </a:lnSpc>
              <a:spcAft>
                <a:spcPts val="800"/>
              </a:spcAft>
              <a:buSzPts val="1800"/>
              <a:buFont typeface="Wingdings" panose="05000000000000000000" pitchFamily="2" charset="2"/>
              <a:buChar char="q"/>
            </a:pPr>
            <a:r>
              <a:rPr lang="en-IN" sz="2000" b="1" dirty="0">
                <a:effectLst/>
                <a:latin typeface="Calibri" panose="020F0502020204030204" pitchFamily="34" charset="0"/>
                <a:ea typeface="Calibri" panose="020F0502020204030204" pitchFamily="34" charset="0"/>
                <a:cs typeface="Symbol" panose="05050102010706020507" pitchFamily="18" charset="2"/>
              </a:rPr>
              <a:t>Identification of possible problem-solving approaches (methods)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The data set contain label data and target data label has cleaned by some EDA steps. Target data is in the form of classified  i.e. (How much malignant). By seeing the our target column we can conclude that this problem comes under supervised and Classification Problem. Target column having in factor . For more testing SVC, Decision Tress Classifier, KNN algorithms have used. Rather testing on one by one algorithm and choosing best algorithm and hyper tuning that best model. I have hyper tunned all the algorithm and added into pipeline so </a:t>
            </a:r>
            <a:r>
              <a:rPr lang="en-IN" sz="1800" dirty="0">
                <a:latin typeface="Calibri" panose="020F0502020204030204" pitchFamily="34" charset="0"/>
                <a:ea typeface="Calibri" panose="020F0502020204030204" pitchFamily="34" charset="0"/>
                <a:cs typeface="Calibri" panose="020F0502020204030204" pitchFamily="34" charset="0"/>
              </a:rPr>
              <a:t>I</a:t>
            </a:r>
            <a:r>
              <a:rPr lang="en-IN" sz="1800" dirty="0">
                <a:effectLst/>
                <a:latin typeface="Calibri" panose="020F0502020204030204" pitchFamily="34" charset="0"/>
                <a:ea typeface="Calibri" panose="020F0502020204030204" pitchFamily="34" charset="0"/>
                <a:cs typeface="Calibri" panose="020F0502020204030204" pitchFamily="34" charset="0"/>
              </a:rPr>
              <a:t> will get best algorithm along with the best parameters.</a:t>
            </a:r>
          </a:p>
          <a:p>
            <a:endParaRPr lang="en-IN" sz="2000" dirty="0"/>
          </a:p>
        </p:txBody>
      </p:sp>
    </p:spTree>
    <p:extLst>
      <p:ext uri="{BB962C8B-B14F-4D97-AF65-F5344CB8AC3E}">
        <p14:creationId xmlns:p14="http://schemas.microsoft.com/office/powerpoint/2010/main" val="33774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2BCAE1-C6FE-41C1-A8AE-0C25909560DB}"/>
              </a:ext>
            </a:extLst>
          </p:cNvPr>
          <p:cNvSpPr>
            <a:spLocks noGrp="1"/>
          </p:cNvSpPr>
          <p:nvPr>
            <p:ph type="title"/>
          </p:nvPr>
        </p:nvSpPr>
        <p:spPr>
          <a:xfrm>
            <a:off x="826396" y="586855"/>
            <a:ext cx="4230100"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4D7A1246-6D26-4857-8F30-40A4D11551B9}"/>
              </a:ext>
            </a:extLst>
          </p:cNvPr>
          <p:cNvSpPr>
            <a:spLocks noGrp="1"/>
          </p:cNvSpPr>
          <p:nvPr>
            <p:ph idx="1"/>
          </p:nvPr>
        </p:nvSpPr>
        <p:spPr>
          <a:xfrm>
            <a:off x="6007232" y="266700"/>
            <a:ext cx="5756975" cy="6343650"/>
          </a:xfrm>
        </p:spPr>
        <p:txBody>
          <a:bodyPr anchor="ctr">
            <a:normAutofit/>
          </a:bodyPr>
          <a:lstStyle/>
          <a:p>
            <a:pPr marL="342900" lvl="0" indent="-342900">
              <a:lnSpc>
                <a:spcPct val="107000"/>
              </a:lnSpc>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Testing of Identified Approaches (Algorithms)</a:t>
            </a:r>
            <a:r>
              <a:rPr lang="en-IN" sz="2000" b="1" dirty="0">
                <a:effectLst/>
                <a:latin typeface="Calibri" panose="020F0502020204030204" pitchFamily="34" charset="0"/>
                <a:ea typeface="Calibri" panose="020F0502020204030204" pitchFamily="34" charset="0"/>
                <a:cs typeface="Calibri" panose="020F0502020204030204" pitchFamily="34" charset="0"/>
              </a:rPr>
              <a:t> </a:t>
            </a: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For testing how good model is generated. I have splitted data set into two parts (70% 30%) and each part is splited into further two part that are label data   and target data. First 70% splited data is used for training the model and another rest of 30% used for Prediction testing the model how good model is predicted in terms of percentage. </a:t>
            </a:r>
          </a:p>
          <a:p>
            <a:pPr marL="342900" lvl="0" indent="-342900">
              <a:lnSpc>
                <a:spcPct val="107000"/>
              </a:lnSpc>
              <a:buSzPts val="1800"/>
              <a:buFont typeface="Symbol" panose="05050102010706020507" pitchFamily="18" charset="2"/>
              <a:buChar char=""/>
            </a:pPr>
            <a:r>
              <a:rPr lang="en-IN" sz="2000" b="1" dirty="0">
                <a:effectLst/>
                <a:latin typeface="Calibri" panose="020F0502020204030204" pitchFamily="34" charset="0"/>
                <a:ea typeface="Calibri" panose="020F0502020204030204" pitchFamily="34" charset="0"/>
                <a:cs typeface="Symbol" panose="05050102010706020507" pitchFamily="18" charset="2"/>
              </a:rPr>
              <a:t>Run and Evaluate selected models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I have run two model that is multinominal and random forest. Multinominal works better when the features re independent to each other and random forest is used because of it is one of ensemble technique this model can also work better when the data set have imbalance.</a:t>
            </a:r>
          </a:p>
          <a:p>
            <a:endParaRPr lang="en-IN" sz="2000" dirty="0"/>
          </a:p>
        </p:txBody>
      </p:sp>
    </p:spTree>
    <p:extLst>
      <p:ext uri="{BB962C8B-B14F-4D97-AF65-F5344CB8AC3E}">
        <p14:creationId xmlns:p14="http://schemas.microsoft.com/office/powerpoint/2010/main" val="278460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F94960-C056-46B0-94BD-6F104CC83D42}"/>
              </a:ext>
            </a:extLst>
          </p:cNvPr>
          <p:cNvSpPr>
            <a:spLocks noGrp="1"/>
          </p:cNvSpPr>
          <p:nvPr>
            <p:ph type="title"/>
          </p:nvPr>
        </p:nvSpPr>
        <p:spPr>
          <a:xfrm>
            <a:off x="826396" y="586855"/>
            <a:ext cx="4230100" cy="3387497"/>
          </a:xfrm>
        </p:spPr>
        <p:txBody>
          <a:bodyPr anchor="b">
            <a:normAutofit/>
          </a:bodyPr>
          <a:lstStyle/>
          <a:p>
            <a:pPr algn="r"/>
            <a:r>
              <a:rPr lang="en-IN" sz="4000" b="1" dirty="0">
                <a:solidFill>
                  <a:srgbClr val="FFFFFF"/>
                </a:solidFill>
                <a:effectLst/>
                <a:latin typeface="Calibri" panose="020F0502020204030204" pitchFamily="34" charset="0"/>
                <a:ea typeface="Calibri" panose="020F0502020204030204" pitchFamily="34" charset="0"/>
                <a:cs typeface="Symbol" panose="05050102010706020507" pitchFamily="18" charset="2"/>
              </a:rPr>
              <a:t>Visualizations</a:t>
            </a:r>
            <a:br>
              <a:rPr lang="en-IN" sz="4000" dirty="0">
                <a:solidFill>
                  <a:srgbClr val="FFFFFF"/>
                </a:solidFill>
                <a:effectLst/>
                <a:latin typeface="Calibri" panose="020F0502020204030204" pitchFamily="34" charset="0"/>
                <a:ea typeface="Calibri" panose="020F0502020204030204" pitchFamily="34" charset="0"/>
                <a:cs typeface="Symbol" panose="05050102010706020507" pitchFamily="18" charset="2"/>
              </a:rPr>
            </a:br>
            <a:endParaRPr lang="en-IN" sz="4000" dirty="0">
              <a:solidFill>
                <a:srgbClr val="FFFFFF"/>
              </a:solidFill>
            </a:endParaRPr>
          </a:p>
        </p:txBody>
      </p:sp>
      <p:pic>
        <p:nvPicPr>
          <p:cNvPr id="11" name="Image1">
            <a:extLst>
              <a:ext uri="{FF2B5EF4-FFF2-40B4-BE49-F238E27FC236}">
                <a16:creationId xmlns:a16="http://schemas.microsoft.com/office/drawing/2014/main" id="{9397E9F1-2EBD-4835-8C43-666257168D5B}"/>
              </a:ext>
            </a:extLst>
          </p:cNvPr>
          <p:cNvPicPr>
            <a:picLocks noGrp="1"/>
          </p:cNvPicPr>
          <p:nvPr>
            <p:ph idx="1"/>
          </p:nvPr>
        </p:nvPicPr>
        <p:blipFill>
          <a:blip r:embed="rId2"/>
          <a:stretch>
            <a:fillRect/>
          </a:stretch>
        </p:blipFill>
        <p:spPr bwMode="auto">
          <a:xfrm>
            <a:off x="5800434" y="414135"/>
            <a:ext cx="6146800" cy="6271142"/>
          </a:xfrm>
          <a:prstGeom prst="rect">
            <a:avLst/>
          </a:prstGeom>
        </p:spPr>
      </p:pic>
    </p:spTree>
    <p:extLst>
      <p:ext uri="{BB962C8B-B14F-4D97-AF65-F5344CB8AC3E}">
        <p14:creationId xmlns:p14="http://schemas.microsoft.com/office/powerpoint/2010/main" val="4024012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1304</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Wingdings</vt:lpstr>
      <vt:lpstr>Office Theme</vt:lpstr>
      <vt:lpstr>Malignant Comments Classifier Project</vt:lpstr>
      <vt:lpstr>ACKNOWLEDGMENT </vt:lpstr>
      <vt:lpstr> INTRODUCTION </vt:lpstr>
      <vt:lpstr>PowerPoint Presentation</vt:lpstr>
      <vt:lpstr>Analytical Problem Framing </vt:lpstr>
      <vt:lpstr>PowerPoint Presentation</vt:lpstr>
      <vt:lpstr>Model/s Development and Evaluation  </vt:lpstr>
      <vt:lpstr>PowerPoint Presentation</vt:lpstr>
      <vt:lpstr>Visualizations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Dipashree Kumbhar</dc:creator>
  <cp:lastModifiedBy>Dipashree Kumbhar</cp:lastModifiedBy>
  <cp:revision>10</cp:revision>
  <dcterms:created xsi:type="dcterms:W3CDTF">2021-07-13T04:15:33Z</dcterms:created>
  <dcterms:modified xsi:type="dcterms:W3CDTF">2021-07-13T06:18:23Z</dcterms:modified>
</cp:coreProperties>
</file>