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105F85-5737-4F89-81B4-79C2C5604343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1C0DFB-80A7-4591-B413-CD0597500C9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1143007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429684" cy="44243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300" b="1" dirty="0" smtClean="0"/>
              <a:t>Java </a:t>
            </a:r>
            <a:r>
              <a:rPr lang="en-US" sz="3300" b="1" dirty="0"/>
              <a:t>Swing </a:t>
            </a:r>
            <a:r>
              <a:rPr lang="en-US" sz="3300" dirty="0"/>
              <a:t> is a part of Java Foundation Classes (JFC) that is </a:t>
            </a:r>
            <a:r>
              <a:rPr lang="en-US" sz="3300" i="1" dirty="0"/>
              <a:t>used to create window-based applications</a:t>
            </a:r>
            <a:r>
              <a:rPr lang="en-US" sz="3300" dirty="0"/>
              <a:t>. It is built on the top of AWT (Abstract Windowing Toolkit) API and entirely written in java</a:t>
            </a:r>
            <a:r>
              <a:rPr lang="en-US" sz="3300" dirty="0" smtClean="0"/>
              <a:t>.</a:t>
            </a:r>
          </a:p>
          <a:p>
            <a:pPr algn="l"/>
            <a:endParaRPr lang="en-US" sz="3300" dirty="0"/>
          </a:p>
          <a:p>
            <a:pPr algn="l"/>
            <a:r>
              <a:rPr lang="en-US" sz="3300" dirty="0"/>
              <a:t>Unlike AWT, Java Swing provides platform-independent and lightweight components.</a:t>
            </a:r>
          </a:p>
          <a:p>
            <a:pPr algn="l"/>
            <a:endParaRPr lang="en-US" sz="3300" dirty="0" smtClean="0"/>
          </a:p>
          <a:p>
            <a:pPr algn="l"/>
            <a:r>
              <a:rPr lang="en-US" sz="3300" dirty="0" smtClean="0"/>
              <a:t>The </a:t>
            </a:r>
            <a:r>
              <a:rPr lang="en-US" sz="3300" dirty="0" err="1"/>
              <a:t>javax.swing</a:t>
            </a:r>
            <a:r>
              <a:rPr lang="en-US" sz="3300" dirty="0"/>
              <a:t> package provides classes for java swing API such as </a:t>
            </a:r>
            <a:r>
              <a:rPr lang="en-US" dirty="0" err="1">
                <a:solidFill>
                  <a:schemeClr val="tx2"/>
                </a:solidFill>
              </a:rPr>
              <a:t>JButton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JTextField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JTextArea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JRadioButton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JCheckbox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JMenu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JColorChooser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714379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071546"/>
            <a:ext cx="7129490" cy="45672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Scroll Panes</a:t>
            </a:r>
            <a:endParaRPr lang="en-US" dirty="0"/>
          </a:p>
          <a:p>
            <a:pPr algn="l"/>
            <a:r>
              <a:rPr lang="en-US" dirty="0"/>
              <a:t>A </a:t>
            </a:r>
            <a:r>
              <a:rPr lang="en-US" i="1" dirty="0"/>
              <a:t>scroll pane </a:t>
            </a:r>
            <a:r>
              <a:rPr lang="en-US" dirty="0"/>
              <a:t>is a component that presents a rectangular area in which a component</a:t>
            </a:r>
          </a:p>
          <a:p>
            <a:pPr algn="l"/>
            <a:r>
              <a:rPr lang="en-US" dirty="0"/>
              <a:t>may be viewed. Horizontal and/or vertical scroll bars may be provided if necessary.</a:t>
            </a:r>
          </a:p>
          <a:p>
            <a:pPr algn="l"/>
            <a:r>
              <a:rPr lang="en-US" dirty="0"/>
              <a:t>Scroll panes are implemented in Swing by the </a:t>
            </a:r>
            <a:r>
              <a:rPr lang="en-US" b="1" dirty="0" err="1"/>
              <a:t>JScrollPane</a:t>
            </a:r>
            <a:r>
              <a:rPr lang="en-US" b="1" dirty="0"/>
              <a:t> </a:t>
            </a:r>
            <a:r>
              <a:rPr lang="en-US" dirty="0"/>
              <a:t>class, which extends</a:t>
            </a:r>
          </a:p>
          <a:p>
            <a:pPr algn="l"/>
            <a:r>
              <a:rPr lang="en-US" b="1" dirty="0" err="1"/>
              <a:t>JComponent</a:t>
            </a:r>
            <a:r>
              <a:rPr lang="en-US" dirty="0"/>
              <a:t>. Some of its constructors are shown here: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b="1" u="sng" dirty="0" err="1"/>
              <a:t>JScrollPane</a:t>
            </a:r>
            <a:r>
              <a:rPr lang="en-US" b="1" u="sng" dirty="0"/>
              <a:t>(Component </a:t>
            </a:r>
            <a:r>
              <a:rPr lang="en-US" b="1" i="1" u="sng" dirty="0"/>
              <a:t>comp</a:t>
            </a:r>
            <a:r>
              <a:rPr lang="en-US" b="1" u="sng" dirty="0"/>
              <a:t>)</a:t>
            </a:r>
            <a:endParaRPr lang="en-US" dirty="0"/>
          </a:p>
          <a:p>
            <a:pPr algn="l"/>
            <a:r>
              <a:rPr lang="en-US" b="1" dirty="0"/>
              <a:t> </a:t>
            </a:r>
            <a:endParaRPr lang="en-US" dirty="0"/>
          </a:p>
          <a:p>
            <a:pPr algn="l"/>
            <a:r>
              <a:rPr lang="en-US" b="1" u="sng" dirty="0" err="1"/>
              <a:t>JScrollPane</a:t>
            </a:r>
            <a:r>
              <a:rPr lang="en-US" b="1" u="sng" dirty="0"/>
              <a:t>(</a:t>
            </a:r>
            <a:r>
              <a:rPr lang="en-US" b="1" u="sng" dirty="0" err="1"/>
              <a:t>int</a:t>
            </a:r>
            <a:r>
              <a:rPr lang="en-US" b="1" u="sng" dirty="0"/>
              <a:t> </a:t>
            </a:r>
            <a:r>
              <a:rPr lang="en-US" b="1" i="1" u="sng" dirty="0" err="1"/>
              <a:t>vsb</a:t>
            </a:r>
            <a:r>
              <a:rPr lang="en-US" b="1" u="sng" dirty="0"/>
              <a:t>, </a:t>
            </a:r>
            <a:r>
              <a:rPr lang="en-US" b="1" u="sng" dirty="0" err="1"/>
              <a:t>int</a:t>
            </a:r>
            <a:r>
              <a:rPr lang="en-US" b="1" u="sng" dirty="0"/>
              <a:t> </a:t>
            </a:r>
            <a:r>
              <a:rPr lang="en-US" b="1" i="1" u="sng" dirty="0" err="1"/>
              <a:t>hsb</a:t>
            </a:r>
            <a:r>
              <a:rPr lang="en-US" b="1" u="sng" dirty="0"/>
              <a:t>)</a:t>
            </a:r>
            <a:endParaRPr lang="en-US" dirty="0"/>
          </a:p>
          <a:p>
            <a:pPr algn="l"/>
            <a:r>
              <a:rPr lang="en-US" b="1" u="sng" dirty="0" err="1"/>
              <a:t>JScrollPane</a:t>
            </a:r>
            <a:r>
              <a:rPr lang="en-US" b="1" u="sng" dirty="0"/>
              <a:t>(Component </a:t>
            </a:r>
            <a:r>
              <a:rPr lang="en-US" b="1" i="1" u="sng" dirty="0"/>
              <a:t>comp</a:t>
            </a:r>
            <a:r>
              <a:rPr lang="en-US" b="1" u="sng" dirty="0"/>
              <a:t>, </a:t>
            </a:r>
            <a:r>
              <a:rPr lang="en-US" b="1" u="sng" dirty="0" err="1"/>
              <a:t>int</a:t>
            </a:r>
            <a:r>
              <a:rPr lang="en-US" b="1" u="sng" dirty="0"/>
              <a:t> </a:t>
            </a:r>
            <a:r>
              <a:rPr lang="en-US" b="1" i="1" u="sng" dirty="0" err="1"/>
              <a:t>vsb</a:t>
            </a:r>
            <a:r>
              <a:rPr lang="en-US" b="1" u="sng" dirty="0"/>
              <a:t>, </a:t>
            </a:r>
            <a:r>
              <a:rPr lang="en-US" b="1" u="sng" dirty="0" err="1"/>
              <a:t>int</a:t>
            </a:r>
            <a:r>
              <a:rPr lang="en-US" b="1" u="sng" dirty="0"/>
              <a:t> </a:t>
            </a:r>
            <a:r>
              <a:rPr lang="en-US" b="1" i="1" u="sng" dirty="0" err="1"/>
              <a:t>hsb</a:t>
            </a:r>
            <a:r>
              <a:rPr lang="en-US" b="1" u="sng" dirty="0"/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642941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57232"/>
            <a:ext cx="7415242" cy="4781568"/>
          </a:xfrm>
        </p:spPr>
        <p:txBody>
          <a:bodyPr>
            <a:normAutofit/>
          </a:bodyPr>
          <a:lstStyle/>
          <a:p>
            <a:pPr algn="l"/>
            <a:endParaRPr lang="en-US" sz="1900" dirty="0" smtClean="0"/>
          </a:p>
          <a:p>
            <a:pPr algn="l"/>
            <a:r>
              <a:rPr lang="en-US" sz="1900" dirty="0" smtClean="0"/>
              <a:t>Here </a:t>
            </a:r>
            <a:r>
              <a:rPr lang="en-US" sz="1900" dirty="0"/>
              <a:t>are the steps that you should follow to use a scroll pane in an applet:</a:t>
            </a:r>
          </a:p>
          <a:p>
            <a:pPr algn="l"/>
            <a:r>
              <a:rPr lang="en-US" sz="1900" dirty="0"/>
              <a:t> </a:t>
            </a:r>
          </a:p>
          <a:p>
            <a:pPr algn="l"/>
            <a:r>
              <a:rPr lang="en-US" sz="1900" dirty="0"/>
              <a:t>1. Create a </a:t>
            </a:r>
            <a:r>
              <a:rPr lang="en-US" sz="1900" b="1" dirty="0" err="1"/>
              <a:t>JComponent</a:t>
            </a:r>
            <a:r>
              <a:rPr lang="en-US" sz="1900" b="1" dirty="0"/>
              <a:t> </a:t>
            </a:r>
            <a:r>
              <a:rPr lang="en-US" sz="1900" dirty="0"/>
              <a:t>object.</a:t>
            </a:r>
          </a:p>
          <a:p>
            <a:pPr algn="l"/>
            <a:r>
              <a:rPr lang="en-US" sz="1900" dirty="0"/>
              <a:t>2. Create a </a:t>
            </a:r>
            <a:r>
              <a:rPr lang="en-US" sz="1900" b="1" dirty="0" err="1"/>
              <a:t>JScrollPane</a:t>
            </a:r>
            <a:r>
              <a:rPr lang="en-US" sz="1900" b="1" dirty="0"/>
              <a:t> </a:t>
            </a:r>
            <a:r>
              <a:rPr lang="en-US" sz="1900" dirty="0"/>
              <a:t>object. (The arguments to the constructor specify the</a:t>
            </a:r>
          </a:p>
          <a:p>
            <a:pPr algn="l"/>
            <a:r>
              <a:rPr lang="en-US" sz="1900" dirty="0"/>
              <a:t>component and the policies for vertical and horizontal scroll bars.)</a:t>
            </a:r>
          </a:p>
          <a:p>
            <a:pPr algn="l"/>
            <a:r>
              <a:rPr lang="en-US" sz="1900" dirty="0"/>
              <a:t>3. Add the scroll pane to the content pane of the applet.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642941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000108"/>
            <a:ext cx="7343804" cy="463869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200" b="1" dirty="0"/>
              <a:t>Example of Scroll Panes:</a:t>
            </a:r>
            <a:endParaRPr lang="en-US" sz="6200" dirty="0"/>
          </a:p>
          <a:p>
            <a:pPr algn="l"/>
            <a:r>
              <a:rPr lang="en-US" sz="6200" dirty="0"/>
              <a:t> </a:t>
            </a:r>
            <a:r>
              <a:rPr lang="en-US" sz="6200" dirty="0" smtClean="0"/>
              <a:t>import </a:t>
            </a:r>
            <a:r>
              <a:rPr lang="en-US" sz="6200" dirty="0"/>
              <a:t>java.awt.*;</a:t>
            </a:r>
          </a:p>
          <a:p>
            <a:pPr algn="l"/>
            <a:r>
              <a:rPr lang="en-US" sz="6200" dirty="0"/>
              <a:t>import </a:t>
            </a:r>
            <a:r>
              <a:rPr lang="en-US" sz="6200" dirty="0" err="1"/>
              <a:t>javax.swing</a:t>
            </a:r>
            <a:r>
              <a:rPr lang="en-US" sz="6200" dirty="0"/>
              <a:t>.*;</a:t>
            </a:r>
          </a:p>
          <a:p>
            <a:pPr algn="l"/>
            <a:r>
              <a:rPr lang="en-US" sz="6200" dirty="0"/>
              <a:t> </a:t>
            </a:r>
          </a:p>
          <a:p>
            <a:pPr algn="l"/>
            <a:r>
              <a:rPr lang="en-US" sz="6200" dirty="0"/>
              <a:t>public class </a:t>
            </a:r>
            <a:r>
              <a:rPr lang="en-US" sz="6200" dirty="0" err="1"/>
              <a:t>JScrollPaneDemo</a:t>
            </a:r>
            <a:r>
              <a:rPr lang="en-US" sz="6200" dirty="0"/>
              <a:t> extends </a:t>
            </a:r>
            <a:r>
              <a:rPr lang="en-US" sz="6200" dirty="0" err="1"/>
              <a:t>JApplet</a:t>
            </a:r>
            <a:r>
              <a:rPr lang="en-US" sz="6200" dirty="0"/>
              <a:t> {</a:t>
            </a:r>
          </a:p>
          <a:p>
            <a:pPr algn="l"/>
            <a:r>
              <a:rPr lang="en-US" sz="6200" dirty="0"/>
              <a:t>public void init() {</a:t>
            </a:r>
          </a:p>
          <a:p>
            <a:pPr algn="l"/>
            <a:r>
              <a:rPr lang="en-US" sz="6200" dirty="0"/>
              <a:t>// Get content pane</a:t>
            </a:r>
          </a:p>
          <a:p>
            <a:pPr algn="l"/>
            <a:r>
              <a:rPr lang="en-US" sz="6200" dirty="0"/>
              <a:t>Container </a:t>
            </a:r>
            <a:r>
              <a:rPr lang="en-US" sz="6200" dirty="0" err="1"/>
              <a:t>contentPane</a:t>
            </a:r>
            <a:r>
              <a:rPr lang="en-US" sz="6200" dirty="0"/>
              <a:t> = </a:t>
            </a:r>
            <a:r>
              <a:rPr lang="en-US" sz="6200" dirty="0" err="1"/>
              <a:t>getContentPane</a:t>
            </a:r>
            <a:r>
              <a:rPr lang="en-US" sz="6200" dirty="0"/>
              <a:t>();</a:t>
            </a:r>
          </a:p>
          <a:p>
            <a:pPr algn="l"/>
            <a:r>
              <a:rPr lang="en-US" sz="6200" dirty="0" err="1"/>
              <a:t>contentPane.setLayout</a:t>
            </a:r>
            <a:r>
              <a:rPr lang="en-US" sz="6200" dirty="0"/>
              <a:t>(new </a:t>
            </a:r>
            <a:r>
              <a:rPr lang="en-US" sz="6200" dirty="0" err="1"/>
              <a:t>BorderLayout</a:t>
            </a:r>
            <a:r>
              <a:rPr lang="en-US" sz="6200" dirty="0"/>
              <a:t>());</a:t>
            </a:r>
          </a:p>
          <a:p>
            <a:pPr algn="l"/>
            <a:r>
              <a:rPr lang="en-US" sz="6200" dirty="0"/>
              <a:t>// Add 400 buttons to a panel</a:t>
            </a:r>
          </a:p>
          <a:p>
            <a:pPr algn="l"/>
            <a:r>
              <a:rPr lang="en-US" sz="6200" dirty="0" err="1"/>
              <a:t>JPanel</a:t>
            </a:r>
            <a:r>
              <a:rPr lang="en-US" sz="6200" dirty="0"/>
              <a:t> </a:t>
            </a:r>
            <a:r>
              <a:rPr lang="en-US" sz="6200" dirty="0" err="1"/>
              <a:t>jp</a:t>
            </a:r>
            <a:r>
              <a:rPr lang="en-US" sz="6200" dirty="0"/>
              <a:t> = new </a:t>
            </a:r>
            <a:r>
              <a:rPr lang="en-US" sz="6200" dirty="0" err="1"/>
              <a:t>JPanel</a:t>
            </a:r>
            <a:r>
              <a:rPr lang="en-US" sz="6200" dirty="0"/>
              <a:t>();</a:t>
            </a:r>
          </a:p>
          <a:p>
            <a:pPr algn="l"/>
            <a:r>
              <a:rPr lang="en-US" sz="6200" dirty="0" err="1"/>
              <a:t>jp.setLayout</a:t>
            </a:r>
            <a:r>
              <a:rPr lang="en-US" sz="6200" dirty="0"/>
              <a:t>(new </a:t>
            </a:r>
            <a:r>
              <a:rPr lang="en-US" sz="6200" dirty="0" err="1"/>
              <a:t>GridLayout</a:t>
            </a:r>
            <a:r>
              <a:rPr lang="en-US" sz="6200" dirty="0"/>
              <a:t>(20, 20));</a:t>
            </a:r>
          </a:p>
          <a:p>
            <a:pPr algn="l"/>
            <a:r>
              <a:rPr lang="en-US" sz="6200" dirty="0" err="1"/>
              <a:t>int</a:t>
            </a:r>
            <a:r>
              <a:rPr lang="en-US" sz="6200" dirty="0"/>
              <a:t> b = 0;</a:t>
            </a:r>
          </a:p>
          <a:p>
            <a:pPr algn="l"/>
            <a:r>
              <a:rPr lang="en-US" sz="6200" dirty="0"/>
              <a:t>for(</a:t>
            </a:r>
            <a:r>
              <a:rPr lang="en-US" sz="6200" dirty="0" err="1"/>
              <a:t>int</a:t>
            </a:r>
            <a:r>
              <a:rPr lang="en-US" sz="6200" dirty="0"/>
              <a:t> </a:t>
            </a:r>
            <a:r>
              <a:rPr lang="en-US" sz="6200" dirty="0" err="1"/>
              <a:t>i</a:t>
            </a:r>
            <a:r>
              <a:rPr lang="en-US" sz="6200" dirty="0"/>
              <a:t> = 0; </a:t>
            </a:r>
            <a:r>
              <a:rPr lang="en-US" sz="6200" dirty="0" err="1"/>
              <a:t>i</a:t>
            </a:r>
            <a:r>
              <a:rPr lang="en-US" sz="6200" dirty="0"/>
              <a:t> &lt; 20; </a:t>
            </a:r>
            <a:r>
              <a:rPr lang="en-US" sz="6200" dirty="0" err="1"/>
              <a:t>i</a:t>
            </a:r>
            <a:r>
              <a:rPr lang="en-US" sz="6200" dirty="0"/>
              <a:t>++) {</a:t>
            </a:r>
          </a:p>
          <a:p>
            <a:pPr algn="l"/>
            <a:r>
              <a:rPr lang="en-US" sz="6200" dirty="0"/>
              <a:t>for(</a:t>
            </a:r>
            <a:r>
              <a:rPr lang="en-US" sz="6200" dirty="0" err="1"/>
              <a:t>int</a:t>
            </a:r>
            <a:r>
              <a:rPr lang="en-US" sz="6200" dirty="0"/>
              <a:t> j = 0; j &lt; 20; j++) {</a:t>
            </a:r>
          </a:p>
          <a:p>
            <a:pPr algn="l"/>
            <a:r>
              <a:rPr lang="en-US" sz="6200" dirty="0" err="1"/>
              <a:t>jp.add</a:t>
            </a:r>
            <a:r>
              <a:rPr lang="en-US" sz="6200" dirty="0"/>
              <a:t>(new </a:t>
            </a:r>
            <a:r>
              <a:rPr lang="en-US" sz="6200" dirty="0" err="1"/>
              <a:t>JButton</a:t>
            </a:r>
            <a:r>
              <a:rPr lang="en-US" sz="6200" dirty="0"/>
              <a:t>("Button " + b));</a:t>
            </a:r>
          </a:p>
          <a:p>
            <a:pPr algn="l"/>
            <a:r>
              <a:rPr lang="en-US" sz="6200" dirty="0"/>
              <a:t>++b;</a:t>
            </a:r>
          </a:p>
          <a:p>
            <a:pPr algn="l"/>
            <a:r>
              <a:rPr lang="en-US" sz="6200" dirty="0"/>
              <a:t>}</a:t>
            </a:r>
          </a:p>
          <a:p>
            <a:pPr algn="l"/>
            <a:r>
              <a:rPr lang="en-US" sz="6200" dirty="0"/>
              <a:t>}</a:t>
            </a:r>
          </a:p>
          <a:p>
            <a:pPr algn="l"/>
            <a:endParaRPr lang="en-US" sz="6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714379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928670"/>
            <a:ext cx="7415242" cy="471013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// Add panel to a scroll pane</a:t>
            </a:r>
          </a:p>
          <a:p>
            <a:pPr algn="l"/>
            <a:r>
              <a:rPr lang="en-US" sz="2000" dirty="0" err="1" smtClean="0"/>
              <a:t>int</a:t>
            </a:r>
            <a:r>
              <a:rPr lang="en-US" sz="2000" dirty="0" smtClean="0"/>
              <a:t> v = </a:t>
            </a:r>
            <a:r>
              <a:rPr lang="en-US" sz="2000" dirty="0" err="1" smtClean="0"/>
              <a:t>ScrollPaneConstants.VERTICAL_SCROLLBAR_AS_NEEDED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err="1" smtClean="0"/>
              <a:t>int</a:t>
            </a:r>
            <a:r>
              <a:rPr lang="en-US" sz="2000" dirty="0" smtClean="0"/>
              <a:t> h = </a:t>
            </a:r>
            <a:r>
              <a:rPr lang="en-US" sz="2000" dirty="0" err="1" smtClean="0"/>
              <a:t>ScrollPaneConstants.HORIZONTAL_SCROLLBAR_AS_NEEDED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err="1" smtClean="0"/>
              <a:t>JScrollPane</a:t>
            </a:r>
            <a:r>
              <a:rPr lang="en-US" sz="2000" dirty="0" smtClean="0"/>
              <a:t> </a:t>
            </a:r>
            <a:r>
              <a:rPr lang="en-US" sz="2000" dirty="0" err="1" smtClean="0"/>
              <a:t>jsp</a:t>
            </a:r>
            <a:r>
              <a:rPr lang="en-US" sz="2000" dirty="0" smtClean="0"/>
              <a:t> = new </a:t>
            </a:r>
            <a:r>
              <a:rPr lang="en-US" sz="2000" dirty="0" err="1" smtClean="0"/>
              <a:t>JScrollPane</a:t>
            </a:r>
            <a:r>
              <a:rPr lang="en-US" sz="2000" dirty="0" smtClean="0"/>
              <a:t>(</a:t>
            </a:r>
            <a:r>
              <a:rPr lang="en-US" sz="2000" dirty="0" err="1" smtClean="0"/>
              <a:t>jp</a:t>
            </a:r>
            <a:r>
              <a:rPr lang="en-US" sz="2000" dirty="0" smtClean="0"/>
              <a:t>, v, h);</a:t>
            </a:r>
          </a:p>
          <a:p>
            <a:pPr algn="l"/>
            <a:r>
              <a:rPr lang="en-US" sz="2000" dirty="0" smtClean="0"/>
              <a:t>// Add scroll pane to the content pane</a:t>
            </a:r>
          </a:p>
          <a:p>
            <a:pPr algn="l"/>
            <a:r>
              <a:rPr lang="en-US" sz="2000" dirty="0" err="1" smtClean="0"/>
              <a:t>contentPane.add</a:t>
            </a:r>
            <a:r>
              <a:rPr lang="en-US" sz="2000" dirty="0" smtClean="0"/>
              <a:t>(</a:t>
            </a:r>
            <a:r>
              <a:rPr lang="en-US" sz="2000" dirty="0" err="1" smtClean="0"/>
              <a:t>jsp</a:t>
            </a:r>
            <a:r>
              <a:rPr lang="en-US" sz="2000" dirty="0" smtClean="0"/>
              <a:t>, </a:t>
            </a:r>
            <a:r>
              <a:rPr lang="en-US" sz="2000" dirty="0" err="1" smtClean="0"/>
              <a:t>BorderLayout.CENTER</a:t>
            </a:r>
            <a:r>
              <a:rPr lang="en-US" sz="2000" dirty="0" smtClean="0"/>
              <a:t>);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 smtClean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429000"/>
            <a:ext cx="29241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857256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2984"/>
            <a:ext cx="7854696" cy="383815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u="sng" dirty="0" smtClean="0"/>
              <a:t>Trees</a:t>
            </a:r>
            <a:endParaRPr lang="en-US" sz="6400" dirty="0" smtClean="0"/>
          </a:p>
          <a:p>
            <a:pPr algn="l"/>
            <a:r>
              <a:rPr lang="en-US" sz="6400" b="1" i="1" dirty="0" smtClean="0"/>
              <a:t> </a:t>
            </a:r>
            <a:endParaRPr lang="en-US" sz="6400" dirty="0" smtClean="0"/>
          </a:p>
          <a:p>
            <a:pPr algn="l"/>
            <a:r>
              <a:rPr lang="en-US" sz="6400" dirty="0" smtClean="0"/>
              <a:t>A </a:t>
            </a:r>
            <a:r>
              <a:rPr lang="en-US" sz="6400" i="1" dirty="0" smtClean="0"/>
              <a:t>tree </a:t>
            </a:r>
            <a:r>
              <a:rPr lang="en-US" sz="6400" dirty="0" smtClean="0"/>
              <a:t>is a component that presents a hierarchical view of data. A user has the ability to</a:t>
            </a:r>
          </a:p>
          <a:p>
            <a:pPr algn="l"/>
            <a:r>
              <a:rPr lang="en-US" sz="6400" dirty="0" smtClean="0"/>
              <a:t>expand or collapse individual </a:t>
            </a:r>
            <a:r>
              <a:rPr lang="en-US" sz="6400" dirty="0" err="1" smtClean="0"/>
              <a:t>subtrees</a:t>
            </a:r>
            <a:r>
              <a:rPr lang="en-US" sz="6400" dirty="0" smtClean="0"/>
              <a:t> in this display. Trees are implemented in Swing</a:t>
            </a:r>
          </a:p>
          <a:p>
            <a:pPr algn="l"/>
            <a:r>
              <a:rPr lang="en-US" sz="6400" dirty="0" smtClean="0"/>
              <a:t>by the </a:t>
            </a:r>
            <a:r>
              <a:rPr lang="en-US" sz="6400" b="1" dirty="0" err="1" smtClean="0"/>
              <a:t>JTree</a:t>
            </a:r>
            <a:r>
              <a:rPr lang="en-US" sz="6400" b="1" dirty="0" smtClean="0"/>
              <a:t> </a:t>
            </a:r>
            <a:r>
              <a:rPr lang="en-US" sz="6400" dirty="0" smtClean="0"/>
              <a:t>class, which extends </a:t>
            </a:r>
            <a:r>
              <a:rPr lang="en-US" sz="6400" b="1" dirty="0" err="1" smtClean="0"/>
              <a:t>JComponent</a:t>
            </a:r>
            <a:r>
              <a:rPr lang="en-US" sz="6400" dirty="0" smtClean="0"/>
              <a:t>. Some of its constructors are shown here:</a:t>
            </a:r>
          </a:p>
          <a:p>
            <a:pPr algn="l"/>
            <a:r>
              <a:rPr lang="en-US" sz="6400" dirty="0" smtClean="0"/>
              <a:t> </a:t>
            </a:r>
          </a:p>
          <a:p>
            <a:pPr algn="l"/>
            <a:r>
              <a:rPr lang="en-US" sz="6400" b="1" u="sng" dirty="0" err="1" smtClean="0"/>
              <a:t>JTree</a:t>
            </a:r>
            <a:r>
              <a:rPr lang="en-US" sz="6400" b="1" u="sng" dirty="0" smtClean="0"/>
              <a:t>(</a:t>
            </a:r>
            <a:r>
              <a:rPr lang="en-US" sz="6400" b="1" u="sng" dirty="0" err="1" smtClean="0"/>
              <a:t>Hashtable</a:t>
            </a:r>
            <a:r>
              <a:rPr lang="en-US" sz="6400" b="1" u="sng" dirty="0" smtClean="0"/>
              <a:t> </a:t>
            </a:r>
            <a:r>
              <a:rPr lang="en-US" sz="6400" b="1" i="1" u="sng" dirty="0" smtClean="0"/>
              <a:t>ht</a:t>
            </a:r>
            <a:r>
              <a:rPr lang="en-US" sz="6400" b="1" u="sng" dirty="0" smtClean="0"/>
              <a:t>)</a:t>
            </a:r>
            <a:endParaRPr lang="en-US" sz="6400" dirty="0" smtClean="0"/>
          </a:p>
          <a:p>
            <a:pPr algn="l"/>
            <a:r>
              <a:rPr lang="en-US" sz="6400" b="1" dirty="0" smtClean="0"/>
              <a:t> </a:t>
            </a:r>
            <a:endParaRPr lang="en-US" sz="6400" dirty="0" smtClean="0"/>
          </a:p>
          <a:p>
            <a:pPr algn="l"/>
            <a:r>
              <a:rPr lang="en-US" sz="6400" b="1" u="sng" dirty="0" err="1" smtClean="0"/>
              <a:t>JTree</a:t>
            </a:r>
            <a:r>
              <a:rPr lang="en-US" sz="6400" b="1" u="sng" dirty="0" smtClean="0"/>
              <a:t>(Object </a:t>
            </a:r>
            <a:r>
              <a:rPr lang="en-US" sz="6400" b="1" i="1" u="sng" dirty="0" err="1" smtClean="0"/>
              <a:t>obj</a:t>
            </a:r>
            <a:r>
              <a:rPr lang="en-US" sz="6400" b="1" u="sng" dirty="0" smtClean="0"/>
              <a:t>[ ])</a:t>
            </a:r>
            <a:endParaRPr lang="en-US" sz="6400" dirty="0" smtClean="0"/>
          </a:p>
          <a:p>
            <a:pPr algn="l"/>
            <a:r>
              <a:rPr lang="en-US" sz="6400" b="1" dirty="0" smtClean="0"/>
              <a:t> </a:t>
            </a:r>
            <a:endParaRPr lang="en-US" sz="6400" dirty="0" smtClean="0"/>
          </a:p>
          <a:p>
            <a:pPr algn="l"/>
            <a:r>
              <a:rPr lang="en-US" sz="6400" b="1" u="sng" dirty="0" err="1" smtClean="0"/>
              <a:t>JTree</a:t>
            </a:r>
            <a:r>
              <a:rPr lang="en-US" sz="6400" b="1" u="sng" dirty="0" smtClean="0"/>
              <a:t>(</a:t>
            </a:r>
            <a:r>
              <a:rPr lang="en-US" sz="6400" b="1" u="sng" dirty="0" err="1" smtClean="0"/>
              <a:t>TreeNode</a:t>
            </a:r>
            <a:r>
              <a:rPr lang="en-US" sz="6400" b="1" u="sng" dirty="0" smtClean="0"/>
              <a:t> </a:t>
            </a:r>
            <a:r>
              <a:rPr lang="en-US" sz="6400" b="1" i="1" u="sng" dirty="0" err="1" smtClean="0"/>
              <a:t>tn</a:t>
            </a:r>
            <a:r>
              <a:rPr lang="en-US" sz="6400" b="1" u="sng" dirty="0" smtClean="0"/>
              <a:t>)</a:t>
            </a:r>
            <a:endParaRPr lang="en-US" sz="6400" dirty="0" smtClean="0"/>
          </a:p>
          <a:p>
            <a:pPr algn="l"/>
            <a:r>
              <a:rPr lang="en-US" sz="6400" b="1" dirty="0" smtClean="0"/>
              <a:t> </a:t>
            </a:r>
            <a:endParaRPr lang="en-US" sz="6400" dirty="0" smtClean="0"/>
          </a:p>
          <a:p>
            <a:pPr algn="l"/>
            <a:r>
              <a:rPr lang="en-US" sz="6400" b="1" u="sng" dirty="0" err="1" smtClean="0"/>
              <a:t>JTree</a:t>
            </a:r>
            <a:r>
              <a:rPr lang="en-US" sz="6400" b="1" u="sng" dirty="0" smtClean="0"/>
              <a:t>(Vector </a:t>
            </a:r>
            <a:r>
              <a:rPr lang="en-US" sz="6400" b="1" i="1" u="sng" dirty="0" smtClean="0"/>
              <a:t>v</a:t>
            </a:r>
            <a:r>
              <a:rPr lang="en-US" sz="6400" b="1" u="sng" dirty="0" smtClean="0"/>
              <a:t>)</a:t>
            </a:r>
            <a:endParaRPr lang="en-US" sz="6400" dirty="0" smtClean="0"/>
          </a:p>
          <a:p>
            <a:pPr algn="l"/>
            <a:r>
              <a:rPr lang="en-US" sz="6400" dirty="0" smtClean="0"/>
              <a:t> </a:t>
            </a:r>
          </a:p>
          <a:p>
            <a:pPr algn="l"/>
            <a:r>
              <a:rPr lang="en-US" sz="6400" dirty="0" smtClean="0"/>
              <a:t>The first form creates a tree in which each element of the hash table </a:t>
            </a:r>
            <a:r>
              <a:rPr lang="en-US" sz="6400" i="1" dirty="0" smtClean="0"/>
              <a:t>ht </a:t>
            </a:r>
            <a:r>
              <a:rPr lang="en-US" sz="6400" dirty="0" smtClean="0"/>
              <a:t>is a child node.</a:t>
            </a:r>
          </a:p>
          <a:p>
            <a:pPr algn="l"/>
            <a:r>
              <a:rPr lang="en-US" sz="6400" dirty="0" smtClean="0"/>
              <a:t>Each element of the array </a:t>
            </a:r>
            <a:r>
              <a:rPr lang="en-US" sz="6400" i="1" dirty="0" err="1" smtClean="0"/>
              <a:t>obj</a:t>
            </a:r>
            <a:r>
              <a:rPr lang="en-US" sz="6400" i="1" dirty="0" smtClean="0"/>
              <a:t> </a:t>
            </a:r>
            <a:r>
              <a:rPr lang="en-US" sz="6400" dirty="0" smtClean="0"/>
              <a:t>is a child node in the second form. The tree node </a:t>
            </a:r>
            <a:r>
              <a:rPr lang="en-US" sz="6400" i="1" dirty="0" err="1" smtClean="0"/>
              <a:t>tn</a:t>
            </a:r>
            <a:r>
              <a:rPr lang="en-US" sz="6400" i="1" dirty="0" smtClean="0"/>
              <a:t> </a:t>
            </a:r>
            <a:r>
              <a:rPr lang="en-US" sz="6400" dirty="0" smtClean="0"/>
              <a:t>is the</a:t>
            </a:r>
          </a:p>
          <a:p>
            <a:pPr algn="l"/>
            <a:r>
              <a:rPr lang="en-US" sz="6400" dirty="0" smtClean="0"/>
              <a:t>root of the tree in the third form. Finally, the last form uses the elements of vector </a:t>
            </a:r>
            <a:r>
              <a:rPr lang="en-US" sz="6400" i="1" dirty="0" smtClean="0"/>
              <a:t>v </a:t>
            </a:r>
            <a:r>
              <a:rPr lang="en-US" sz="6400" dirty="0" smtClean="0"/>
              <a:t>as</a:t>
            </a:r>
          </a:p>
          <a:p>
            <a:pPr algn="l"/>
            <a:r>
              <a:rPr lang="en-US" sz="6400" dirty="0" smtClean="0"/>
              <a:t>child nodes.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4290"/>
            <a:ext cx="7851648" cy="1000132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00174"/>
            <a:ext cx="7854696" cy="51435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The first form creates a tree in which each element of the hash table </a:t>
            </a:r>
            <a:r>
              <a:rPr lang="en-US" i="1" dirty="0" smtClean="0"/>
              <a:t>ht </a:t>
            </a:r>
            <a:r>
              <a:rPr lang="en-US" dirty="0" smtClean="0"/>
              <a:t>is a child node.</a:t>
            </a:r>
          </a:p>
          <a:p>
            <a:pPr algn="l"/>
            <a:r>
              <a:rPr lang="en-US" dirty="0" smtClean="0"/>
              <a:t>Each element of the array </a:t>
            </a:r>
            <a:r>
              <a:rPr lang="en-US" i="1" dirty="0" err="1" smtClean="0"/>
              <a:t>obj</a:t>
            </a:r>
            <a:r>
              <a:rPr lang="en-US" i="1" dirty="0" smtClean="0"/>
              <a:t> </a:t>
            </a:r>
            <a:r>
              <a:rPr lang="en-US" dirty="0" smtClean="0"/>
              <a:t>is a child node in the second form. The tree node </a:t>
            </a:r>
            <a:r>
              <a:rPr lang="en-US" i="1" dirty="0" err="1" smtClean="0"/>
              <a:t>tn</a:t>
            </a:r>
            <a:r>
              <a:rPr lang="en-US" i="1" dirty="0" smtClean="0"/>
              <a:t> </a:t>
            </a:r>
            <a:r>
              <a:rPr lang="en-US" dirty="0" smtClean="0"/>
              <a:t>is the</a:t>
            </a:r>
          </a:p>
          <a:p>
            <a:pPr algn="l"/>
            <a:r>
              <a:rPr lang="en-US" dirty="0" smtClean="0"/>
              <a:t>root of the tree in the third form. Finally, the last form uses the elements of vector </a:t>
            </a:r>
            <a:r>
              <a:rPr lang="en-US" i="1" dirty="0" smtClean="0"/>
              <a:t>v </a:t>
            </a:r>
            <a:r>
              <a:rPr lang="en-US" dirty="0" smtClean="0"/>
              <a:t>as</a:t>
            </a:r>
          </a:p>
          <a:p>
            <a:pPr algn="l"/>
            <a:r>
              <a:rPr lang="en-US" dirty="0" smtClean="0"/>
              <a:t>child nodes.</a:t>
            </a:r>
          </a:p>
          <a:p>
            <a:pPr algn="l"/>
            <a:r>
              <a:rPr lang="en-US" dirty="0" smtClean="0"/>
              <a:t>A </a:t>
            </a:r>
            <a:r>
              <a:rPr lang="en-US" b="1" dirty="0" err="1" smtClean="0"/>
              <a:t>JTree</a:t>
            </a:r>
            <a:r>
              <a:rPr lang="en-US" b="1" dirty="0" smtClean="0"/>
              <a:t> </a:t>
            </a:r>
            <a:r>
              <a:rPr lang="en-US" dirty="0" smtClean="0"/>
              <a:t>object generates events when a node is expanded or collapsed. The</a:t>
            </a:r>
          </a:p>
          <a:p>
            <a:pPr algn="l"/>
            <a:r>
              <a:rPr lang="en-US" b="1" dirty="0" err="1" smtClean="0"/>
              <a:t>addTreeExpansionListener</a:t>
            </a:r>
            <a:r>
              <a:rPr lang="en-US" b="1" dirty="0" smtClean="0"/>
              <a:t>( ) </a:t>
            </a:r>
            <a:r>
              <a:rPr lang="en-US" dirty="0" smtClean="0"/>
              <a:t>and </a:t>
            </a:r>
            <a:r>
              <a:rPr lang="en-US" b="1" dirty="0" err="1" smtClean="0"/>
              <a:t>removeTreeExpansionListener</a:t>
            </a:r>
            <a:r>
              <a:rPr lang="en-US" b="1" dirty="0" smtClean="0"/>
              <a:t>( ) </a:t>
            </a:r>
            <a:r>
              <a:rPr lang="en-US" dirty="0" smtClean="0"/>
              <a:t>methods allow</a:t>
            </a:r>
          </a:p>
          <a:p>
            <a:pPr algn="l"/>
            <a:r>
              <a:rPr lang="en-US" dirty="0" smtClean="0"/>
              <a:t>listeners to register and unregister for these notifications. The signatures of these</a:t>
            </a:r>
          </a:p>
          <a:p>
            <a:pPr algn="l"/>
            <a:r>
              <a:rPr lang="en-US" dirty="0" smtClean="0"/>
              <a:t>methods are shown here:</a:t>
            </a:r>
          </a:p>
          <a:p>
            <a:pPr algn="l"/>
            <a:r>
              <a:rPr lang="en-US" dirty="0" smtClean="0"/>
              <a:t> </a:t>
            </a:r>
          </a:p>
          <a:p>
            <a:pPr algn="l"/>
            <a:r>
              <a:rPr lang="en-US" b="1" u="sng" dirty="0" smtClean="0"/>
              <a:t>void </a:t>
            </a:r>
            <a:r>
              <a:rPr lang="en-US" b="1" u="sng" dirty="0" err="1" smtClean="0"/>
              <a:t>addTreeExpansionListener</a:t>
            </a:r>
            <a:r>
              <a:rPr lang="en-US" b="1" u="sng" dirty="0" smtClean="0"/>
              <a:t>(</a:t>
            </a:r>
            <a:r>
              <a:rPr lang="en-US" b="1" u="sng" dirty="0" err="1" smtClean="0"/>
              <a:t>TreeExpansionListener</a:t>
            </a:r>
            <a:r>
              <a:rPr lang="en-US" b="1" u="sng" dirty="0" smtClean="0"/>
              <a:t> </a:t>
            </a:r>
            <a:r>
              <a:rPr lang="en-US" b="1" i="1" u="sng" dirty="0" err="1" smtClean="0"/>
              <a:t>tel</a:t>
            </a:r>
            <a:r>
              <a:rPr lang="en-US" b="1" u="sng" dirty="0" smtClean="0"/>
              <a:t>)</a:t>
            </a:r>
            <a:endParaRPr lang="en-US" dirty="0" smtClean="0"/>
          </a:p>
          <a:p>
            <a:pPr algn="l"/>
            <a:r>
              <a:rPr lang="en-US" b="1" dirty="0" smtClean="0"/>
              <a:t> </a:t>
            </a:r>
            <a:endParaRPr lang="en-US" dirty="0" smtClean="0"/>
          </a:p>
          <a:p>
            <a:pPr algn="l"/>
            <a:r>
              <a:rPr lang="en-US" b="1" u="sng" dirty="0" smtClean="0"/>
              <a:t>void </a:t>
            </a:r>
            <a:r>
              <a:rPr lang="en-US" b="1" u="sng" dirty="0" err="1" smtClean="0"/>
              <a:t>removeTreeExpansionListener</a:t>
            </a:r>
            <a:r>
              <a:rPr lang="en-US" b="1" u="sng" dirty="0" smtClean="0"/>
              <a:t>(</a:t>
            </a:r>
            <a:r>
              <a:rPr lang="en-US" b="1" u="sng" dirty="0" err="1" smtClean="0"/>
              <a:t>TreeExpansionListener</a:t>
            </a:r>
            <a:r>
              <a:rPr lang="en-US" b="1" u="sng" dirty="0" smtClean="0"/>
              <a:t> </a:t>
            </a:r>
            <a:r>
              <a:rPr lang="en-US" b="1" i="1" u="sng" dirty="0" err="1" smtClean="0"/>
              <a:t>tel</a:t>
            </a:r>
            <a:r>
              <a:rPr lang="en-US" b="1" i="1" u="sng" dirty="0" smtClean="0"/>
              <a:t>)</a:t>
            </a:r>
            <a:endParaRPr lang="en-US" dirty="0" smtClean="0"/>
          </a:p>
          <a:p>
            <a:pPr algn="l"/>
            <a:r>
              <a:rPr lang="en-US" dirty="0" smtClean="0"/>
              <a:t>1. Create a </a:t>
            </a:r>
            <a:r>
              <a:rPr lang="en-US" b="1" dirty="0" err="1" smtClean="0"/>
              <a:t>JTree</a:t>
            </a:r>
            <a:r>
              <a:rPr lang="en-US" b="1" dirty="0" smtClean="0"/>
              <a:t> </a:t>
            </a:r>
            <a:r>
              <a:rPr lang="en-US" dirty="0" smtClean="0"/>
              <a:t>object.</a:t>
            </a:r>
          </a:p>
          <a:p>
            <a:pPr algn="l"/>
            <a:r>
              <a:rPr lang="en-US" dirty="0" smtClean="0"/>
              <a:t>2. Create a </a:t>
            </a:r>
            <a:r>
              <a:rPr lang="en-US" b="1" dirty="0" err="1" smtClean="0"/>
              <a:t>JScrollPane</a:t>
            </a:r>
            <a:r>
              <a:rPr lang="en-US" b="1" dirty="0" smtClean="0"/>
              <a:t> </a:t>
            </a:r>
            <a:r>
              <a:rPr lang="en-US" dirty="0" smtClean="0"/>
              <a:t>object. (The arguments to the constructor specify the tree</a:t>
            </a:r>
          </a:p>
          <a:p>
            <a:pPr algn="l"/>
            <a:r>
              <a:rPr lang="en-US" dirty="0" smtClean="0"/>
              <a:t>and the policies for vertical and horizontal scroll bars.)</a:t>
            </a:r>
          </a:p>
          <a:p>
            <a:pPr algn="l"/>
            <a:r>
              <a:rPr lang="en-US" dirty="0" smtClean="0"/>
              <a:t>3. Add the tree to the scroll pane.</a:t>
            </a:r>
          </a:p>
          <a:p>
            <a:pPr algn="l"/>
            <a:r>
              <a:rPr lang="en-US" dirty="0" smtClean="0"/>
              <a:t>4. Add the scroll pane to the content pane of the applet.</a:t>
            </a:r>
          </a:p>
          <a:p>
            <a:pPr algn="l"/>
            <a:r>
              <a:rPr lang="en-US" dirty="0" smtClean="0"/>
              <a:t> 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714356"/>
            <a:ext cx="8173814" cy="585791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3100" dirty="0" smtClean="0"/>
              <a:t>import java.awt.*;</a:t>
            </a:r>
          </a:p>
          <a:p>
            <a:pPr algn="l"/>
            <a:r>
              <a:rPr lang="en-US" sz="3100" dirty="0" smtClean="0"/>
              <a:t>import </a:t>
            </a:r>
            <a:r>
              <a:rPr lang="en-US" sz="3100" dirty="0" err="1" smtClean="0"/>
              <a:t>java.awt.event</a:t>
            </a:r>
            <a:r>
              <a:rPr lang="en-US" sz="3100" dirty="0" smtClean="0"/>
              <a:t>.*;</a:t>
            </a:r>
          </a:p>
          <a:p>
            <a:pPr algn="l"/>
            <a:r>
              <a:rPr lang="en-US" sz="3100" dirty="0" smtClean="0"/>
              <a:t>import </a:t>
            </a:r>
            <a:r>
              <a:rPr lang="en-US" sz="3100" dirty="0" err="1" smtClean="0"/>
              <a:t>javax.swing</a:t>
            </a:r>
            <a:r>
              <a:rPr lang="en-US" sz="3100" dirty="0" smtClean="0"/>
              <a:t>.*;</a:t>
            </a:r>
          </a:p>
          <a:p>
            <a:pPr algn="l"/>
            <a:r>
              <a:rPr lang="en-US" sz="3100" dirty="0" smtClean="0"/>
              <a:t>import </a:t>
            </a:r>
            <a:r>
              <a:rPr lang="en-US" sz="3100" dirty="0" err="1" smtClean="0"/>
              <a:t>javax.swing.tree</a:t>
            </a:r>
            <a:r>
              <a:rPr lang="en-US" sz="3100" dirty="0" smtClean="0"/>
              <a:t>.*;</a:t>
            </a:r>
          </a:p>
          <a:p>
            <a:pPr algn="l"/>
            <a:r>
              <a:rPr lang="en-US" sz="3100" dirty="0" smtClean="0"/>
              <a:t>/*</a:t>
            </a:r>
          </a:p>
          <a:p>
            <a:pPr algn="l"/>
            <a:r>
              <a:rPr lang="en-US" sz="3100" dirty="0" smtClean="0"/>
              <a:t>&lt;applet code="</a:t>
            </a:r>
            <a:r>
              <a:rPr lang="en-US" sz="3100" dirty="0" err="1" smtClean="0"/>
              <a:t>JTreeEvents</a:t>
            </a:r>
            <a:r>
              <a:rPr lang="en-US" sz="3100" dirty="0" smtClean="0"/>
              <a:t>" width=400 height=200&gt;</a:t>
            </a:r>
          </a:p>
          <a:p>
            <a:pPr algn="l"/>
            <a:r>
              <a:rPr lang="en-US" sz="3100" dirty="0" smtClean="0"/>
              <a:t>&lt;/applet&gt;</a:t>
            </a:r>
          </a:p>
          <a:p>
            <a:pPr algn="l"/>
            <a:r>
              <a:rPr lang="en-US" sz="3100" dirty="0" smtClean="0"/>
              <a:t>*/</a:t>
            </a:r>
          </a:p>
          <a:p>
            <a:pPr algn="l"/>
            <a:r>
              <a:rPr lang="en-US" sz="3100" dirty="0" smtClean="0"/>
              <a:t>public class </a:t>
            </a:r>
            <a:r>
              <a:rPr lang="en-US" sz="3100" dirty="0" err="1" smtClean="0"/>
              <a:t>JTreeEvents</a:t>
            </a:r>
            <a:r>
              <a:rPr lang="en-US" sz="3100" dirty="0" smtClean="0"/>
              <a:t> extends </a:t>
            </a:r>
            <a:r>
              <a:rPr lang="en-US" sz="3100" dirty="0" err="1" smtClean="0"/>
              <a:t>JApplet</a:t>
            </a:r>
            <a:r>
              <a:rPr lang="en-US" sz="3100" dirty="0" smtClean="0"/>
              <a:t> {</a:t>
            </a:r>
          </a:p>
          <a:p>
            <a:pPr algn="l"/>
            <a:r>
              <a:rPr lang="en-US" sz="3100" dirty="0" err="1" smtClean="0"/>
              <a:t>JTree</a:t>
            </a:r>
            <a:r>
              <a:rPr lang="en-US" sz="3100" dirty="0" smtClean="0"/>
              <a:t> tree;</a:t>
            </a:r>
          </a:p>
          <a:p>
            <a:pPr algn="l"/>
            <a:r>
              <a:rPr lang="en-US" sz="3100" dirty="0" err="1" smtClean="0"/>
              <a:t>JTextField</a:t>
            </a:r>
            <a:r>
              <a:rPr lang="en-US" sz="3100" dirty="0" smtClean="0"/>
              <a:t> </a:t>
            </a:r>
            <a:r>
              <a:rPr lang="en-US" sz="3100" dirty="0" err="1" smtClean="0"/>
              <a:t>jtf</a:t>
            </a:r>
            <a:r>
              <a:rPr lang="en-US" sz="3100" dirty="0" smtClean="0"/>
              <a:t>;</a:t>
            </a:r>
          </a:p>
          <a:p>
            <a:pPr algn="l"/>
            <a:r>
              <a:rPr lang="en-US" sz="3100" dirty="0" smtClean="0"/>
              <a:t>public void init() {</a:t>
            </a:r>
          </a:p>
          <a:p>
            <a:pPr algn="l"/>
            <a:r>
              <a:rPr lang="en-US" sz="3100" dirty="0" smtClean="0"/>
              <a:t>// Get content pane</a:t>
            </a:r>
          </a:p>
          <a:p>
            <a:pPr algn="l"/>
            <a:r>
              <a:rPr lang="en-US" sz="3100" dirty="0" smtClean="0"/>
              <a:t>Container </a:t>
            </a:r>
            <a:r>
              <a:rPr lang="en-US" sz="3100" dirty="0" err="1" smtClean="0"/>
              <a:t>contentPane</a:t>
            </a:r>
            <a:r>
              <a:rPr lang="en-US" sz="3100" dirty="0" smtClean="0"/>
              <a:t> = </a:t>
            </a:r>
            <a:r>
              <a:rPr lang="en-US" sz="3100" dirty="0" err="1" smtClean="0"/>
              <a:t>getContentPane</a:t>
            </a:r>
            <a:r>
              <a:rPr lang="en-US" sz="3100" dirty="0" smtClean="0"/>
              <a:t>();</a:t>
            </a:r>
          </a:p>
          <a:p>
            <a:pPr algn="l"/>
            <a:r>
              <a:rPr lang="en-US" sz="3100" dirty="0" smtClean="0"/>
              <a:t>// Set layout manager</a:t>
            </a:r>
          </a:p>
          <a:p>
            <a:pPr algn="l"/>
            <a:r>
              <a:rPr lang="en-US" sz="3100" dirty="0" err="1" smtClean="0"/>
              <a:t>contentPane.setLayout</a:t>
            </a:r>
            <a:r>
              <a:rPr lang="en-US" sz="3100" dirty="0" smtClean="0"/>
              <a:t>(new </a:t>
            </a:r>
            <a:r>
              <a:rPr lang="en-US" sz="3100" dirty="0" err="1" smtClean="0"/>
              <a:t>BorderLayout</a:t>
            </a:r>
            <a:r>
              <a:rPr lang="en-US" sz="3100" dirty="0" smtClean="0"/>
              <a:t>());</a:t>
            </a:r>
          </a:p>
          <a:p>
            <a:pPr algn="l"/>
            <a:r>
              <a:rPr lang="en-US" sz="3100" dirty="0" smtClean="0"/>
              <a:t>// Create top node of tree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top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("Options");</a:t>
            </a:r>
          </a:p>
          <a:p>
            <a:pPr algn="l"/>
            <a:r>
              <a:rPr lang="en-US" sz="3100" dirty="0" smtClean="0"/>
              <a:t>// Create </a:t>
            </a:r>
            <a:r>
              <a:rPr lang="en-US" sz="3100" dirty="0" err="1" smtClean="0"/>
              <a:t>subtree</a:t>
            </a:r>
            <a:r>
              <a:rPr lang="en-US" sz="3100" dirty="0" smtClean="0"/>
              <a:t> of "A"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a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("A");</a:t>
            </a:r>
          </a:p>
          <a:p>
            <a:pPr algn="l"/>
            <a:r>
              <a:rPr lang="en-US" sz="3100" dirty="0" err="1" smtClean="0"/>
              <a:t>top.add</a:t>
            </a:r>
            <a:r>
              <a:rPr lang="en-US" sz="3100" dirty="0" smtClean="0"/>
              <a:t>(a);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a1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("A1");</a:t>
            </a:r>
          </a:p>
          <a:p>
            <a:pPr algn="l"/>
            <a:r>
              <a:rPr lang="en-US" sz="3100" dirty="0" err="1" smtClean="0"/>
              <a:t>a.add</a:t>
            </a:r>
            <a:r>
              <a:rPr lang="en-US" sz="3100" dirty="0" smtClean="0"/>
              <a:t>(a1);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a2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("A2");</a:t>
            </a:r>
          </a:p>
          <a:p>
            <a:pPr algn="l"/>
            <a:r>
              <a:rPr lang="en-US" sz="3100" dirty="0" err="1" smtClean="0"/>
              <a:t>a.add</a:t>
            </a:r>
            <a:r>
              <a:rPr lang="en-US" sz="3100" dirty="0" smtClean="0"/>
              <a:t>(a2);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("B");</a:t>
            </a:r>
          </a:p>
          <a:p>
            <a:pPr algn="l"/>
            <a:r>
              <a:rPr lang="en-US" sz="3100" dirty="0" err="1" smtClean="0"/>
              <a:t>top.add</a:t>
            </a:r>
            <a:r>
              <a:rPr lang="en-US" sz="3100" dirty="0" smtClean="0"/>
              <a:t>(b);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b1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("B1");</a:t>
            </a:r>
          </a:p>
          <a:p>
            <a:pPr algn="l"/>
            <a:r>
              <a:rPr lang="en-US" sz="3100" dirty="0" err="1" smtClean="0"/>
              <a:t>b.add</a:t>
            </a:r>
            <a:r>
              <a:rPr lang="en-US" sz="3100" dirty="0" smtClean="0"/>
              <a:t>(b1);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b2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("B2");</a:t>
            </a:r>
          </a:p>
          <a:p>
            <a:pPr algn="l"/>
            <a:r>
              <a:rPr lang="en-US" sz="3100" dirty="0" err="1" smtClean="0"/>
              <a:t>b.add</a:t>
            </a:r>
            <a:r>
              <a:rPr lang="en-US" sz="3100" dirty="0" smtClean="0"/>
              <a:t>(b2);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b3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("B3");</a:t>
            </a:r>
          </a:p>
          <a:p>
            <a:pPr algn="l"/>
            <a:r>
              <a:rPr lang="en-US" sz="3100" dirty="0" err="1" smtClean="0"/>
              <a:t>b.add</a:t>
            </a:r>
            <a:r>
              <a:rPr lang="en-US" sz="3100" dirty="0" smtClean="0"/>
              <a:t>(b3);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("B");</a:t>
            </a:r>
          </a:p>
          <a:p>
            <a:pPr algn="l"/>
            <a:r>
              <a:rPr lang="en-US" sz="3100" dirty="0" err="1" smtClean="0"/>
              <a:t>top.add</a:t>
            </a:r>
            <a:r>
              <a:rPr lang="en-US" sz="3100" dirty="0" smtClean="0"/>
              <a:t>(b);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b1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("B1");</a:t>
            </a:r>
          </a:p>
          <a:p>
            <a:pPr algn="l"/>
            <a:r>
              <a:rPr lang="en-US" sz="3100" dirty="0" err="1" smtClean="0"/>
              <a:t>b.add</a:t>
            </a:r>
            <a:r>
              <a:rPr lang="en-US" sz="3100" dirty="0" smtClean="0"/>
              <a:t>(b1);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b2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("B2");</a:t>
            </a:r>
          </a:p>
          <a:p>
            <a:pPr algn="l"/>
            <a:r>
              <a:rPr lang="en-US" sz="3100" dirty="0" err="1" smtClean="0"/>
              <a:t>b.add</a:t>
            </a:r>
            <a:r>
              <a:rPr lang="en-US" sz="3100" dirty="0" smtClean="0"/>
              <a:t>(b2);</a:t>
            </a:r>
          </a:p>
          <a:p>
            <a:pPr algn="l"/>
            <a:r>
              <a:rPr lang="en-US" sz="3100" dirty="0" err="1" smtClean="0"/>
              <a:t>DefaultMutableTreeNode</a:t>
            </a:r>
            <a:r>
              <a:rPr lang="en-US" sz="3100" dirty="0" smtClean="0"/>
              <a:t> b3 = new </a:t>
            </a:r>
            <a:r>
              <a:rPr lang="en-US" sz="3100" dirty="0" err="1" smtClean="0"/>
              <a:t>DefaultMutableTreeNode</a:t>
            </a:r>
            <a:r>
              <a:rPr lang="en-US" sz="3100" dirty="0" smtClean="0"/>
              <a:t>("B3");</a:t>
            </a:r>
          </a:p>
          <a:p>
            <a:pPr algn="l"/>
            <a:r>
              <a:rPr lang="en-US" sz="3100" dirty="0" err="1" smtClean="0"/>
              <a:t>b.add</a:t>
            </a:r>
            <a:r>
              <a:rPr lang="en-US" sz="3100" dirty="0" smtClean="0"/>
              <a:t>(b3);</a:t>
            </a:r>
          </a:p>
          <a:p>
            <a:pPr algn="l"/>
            <a:endParaRPr lang="en-US" sz="2800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7959500" cy="4266780"/>
          </a:xfrm>
        </p:spPr>
        <p:txBody>
          <a:bodyPr>
            <a:noAutofit/>
          </a:bodyPr>
          <a:lstStyle/>
          <a:p>
            <a:pPr algn="l"/>
            <a:r>
              <a:rPr lang="en-US" sz="1000" dirty="0" err="1" smtClean="0"/>
              <a:t>DefaultMutableTreeNode</a:t>
            </a:r>
            <a:r>
              <a:rPr lang="en-US" sz="1000" dirty="0" smtClean="0"/>
              <a:t> b = new </a:t>
            </a:r>
            <a:r>
              <a:rPr lang="en-US" sz="1000" dirty="0" err="1" smtClean="0"/>
              <a:t>DefaultMutableTreeNode</a:t>
            </a:r>
            <a:r>
              <a:rPr lang="en-US" sz="1000" dirty="0" smtClean="0"/>
              <a:t>("B");</a:t>
            </a:r>
          </a:p>
          <a:p>
            <a:pPr algn="l"/>
            <a:r>
              <a:rPr lang="en-US" sz="1000" dirty="0" err="1" smtClean="0"/>
              <a:t>top.add</a:t>
            </a:r>
            <a:r>
              <a:rPr lang="en-US" sz="1000" dirty="0" smtClean="0"/>
              <a:t>(b);</a:t>
            </a:r>
          </a:p>
          <a:p>
            <a:pPr algn="l"/>
            <a:r>
              <a:rPr lang="en-US" sz="1000" dirty="0" err="1" smtClean="0"/>
              <a:t>DefaultMutableTreeNode</a:t>
            </a:r>
            <a:r>
              <a:rPr lang="en-US" sz="1000" dirty="0" smtClean="0"/>
              <a:t> b1 = new </a:t>
            </a:r>
            <a:r>
              <a:rPr lang="en-US" sz="1000" dirty="0" err="1" smtClean="0"/>
              <a:t>DefaultMutableTreeNode</a:t>
            </a:r>
            <a:r>
              <a:rPr lang="en-US" sz="1000" dirty="0" smtClean="0"/>
              <a:t>("B1");</a:t>
            </a:r>
          </a:p>
          <a:p>
            <a:pPr algn="l"/>
            <a:r>
              <a:rPr lang="en-US" sz="1000" dirty="0" err="1" smtClean="0"/>
              <a:t>b.add</a:t>
            </a:r>
            <a:r>
              <a:rPr lang="en-US" sz="1000" dirty="0" smtClean="0"/>
              <a:t>(b1);</a:t>
            </a:r>
          </a:p>
          <a:p>
            <a:pPr algn="l"/>
            <a:r>
              <a:rPr lang="en-US" sz="1000" dirty="0" err="1" smtClean="0"/>
              <a:t>DefaultMutableTreeNode</a:t>
            </a:r>
            <a:r>
              <a:rPr lang="en-US" sz="1000" dirty="0" smtClean="0"/>
              <a:t> b2 = new </a:t>
            </a:r>
            <a:r>
              <a:rPr lang="en-US" sz="1000" dirty="0" err="1" smtClean="0"/>
              <a:t>DefaultMutableTreeNode</a:t>
            </a:r>
            <a:r>
              <a:rPr lang="en-US" sz="1000" dirty="0" smtClean="0"/>
              <a:t>("B2");</a:t>
            </a:r>
          </a:p>
          <a:p>
            <a:pPr algn="l"/>
            <a:r>
              <a:rPr lang="en-US" sz="1000" dirty="0" err="1" smtClean="0"/>
              <a:t>b.add</a:t>
            </a:r>
            <a:r>
              <a:rPr lang="en-US" sz="1000" dirty="0" smtClean="0"/>
              <a:t>(b2);</a:t>
            </a:r>
          </a:p>
          <a:p>
            <a:pPr algn="l"/>
            <a:r>
              <a:rPr lang="en-US" sz="1000" dirty="0" err="1" smtClean="0"/>
              <a:t>DefaultMutableTreeNode</a:t>
            </a:r>
            <a:r>
              <a:rPr lang="en-US" sz="1000" dirty="0" smtClean="0"/>
              <a:t> b3 = new </a:t>
            </a:r>
            <a:r>
              <a:rPr lang="en-US" sz="1000" dirty="0" err="1" smtClean="0"/>
              <a:t>DefaultMutableTreeNode</a:t>
            </a:r>
            <a:r>
              <a:rPr lang="en-US" sz="1000" dirty="0" smtClean="0"/>
              <a:t>("B3");</a:t>
            </a:r>
          </a:p>
          <a:p>
            <a:pPr algn="l"/>
            <a:r>
              <a:rPr lang="en-US" sz="1000" dirty="0" err="1" smtClean="0"/>
              <a:t>b.add</a:t>
            </a:r>
            <a:r>
              <a:rPr lang="en-US" sz="1000" dirty="0" smtClean="0"/>
              <a:t>(b3);</a:t>
            </a:r>
          </a:p>
          <a:p>
            <a:pPr algn="l"/>
            <a:r>
              <a:rPr lang="en-US" sz="1000" dirty="0" smtClean="0"/>
              <a:t> Create tree</a:t>
            </a:r>
          </a:p>
          <a:p>
            <a:pPr algn="l"/>
            <a:r>
              <a:rPr lang="en-US" sz="1000" dirty="0" smtClean="0"/>
              <a:t>tree = new </a:t>
            </a:r>
            <a:r>
              <a:rPr lang="en-US" sz="1000" dirty="0" err="1" smtClean="0"/>
              <a:t>JTree</a:t>
            </a:r>
            <a:r>
              <a:rPr lang="en-US" sz="1000" dirty="0" smtClean="0"/>
              <a:t>(top);</a:t>
            </a:r>
          </a:p>
          <a:p>
            <a:pPr algn="l"/>
            <a:r>
              <a:rPr lang="en-US" sz="1000" dirty="0" smtClean="0"/>
              <a:t>// Add tree to a scroll pane</a:t>
            </a:r>
          </a:p>
          <a:p>
            <a:pPr algn="l"/>
            <a:r>
              <a:rPr lang="en-US" sz="1000" dirty="0" err="1" smtClean="0"/>
              <a:t>int</a:t>
            </a:r>
            <a:r>
              <a:rPr lang="en-US" sz="1000" dirty="0" smtClean="0"/>
              <a:t> v = </a:t>
            </a:r>
            <a:r>
              <a:rPr lang="en-US" sz="1000" dirty="0" err="1" smtClean="0"/>
              <a:t>ScrollPaneConstants.VERTICAL_SCROLLBAR_AS_NEEDED</a:t>
            </a:r>
            <a:r>
              <a:rPr lang="en-US" sz="1000" dirty="0" smtClean="0"/>
              <a:t>;</a:t>
            </a:r>
          </a:p>
          <a:p>
            <a:pPr algn="l"/>
            <a:r>
              <a:rPr lang="en-US" sz="1000" dirty="0" err="1" smtClean="0"/>
              <a:t>int</a:t>
            </a:r>
            <a:r>
              <a:rPr lang="en-US" sz="1000" dirty="0" smtClean="0"/>
              <a:t> h = </a:t>
            </a:r>
            <a:r>
              <a:rPr lang="en-US" sz="1000" dirty="0" err="1" smtClean="0"/>
              <a:t>ScrollPaneConstants.HORIZONTAL_SCROLLBAR_AS_NEEDED</a:t>
            </a:r>
            <a:r>
              <a:rPr lang="en-US" sz="1000" dirty="0" smtClean="0"/>
              <a:t>;</a:t>
            </a:r>
          </a:p>
          <a:p>
            <a:pPr algn="l"/>
            <a:r>
              <a:rPr lang="en-US" sz="1000" dirty="0" err="1" smtClean="0"/>
              <a:t>JScrollPane</a:t>
            </a:r>
            <a:r>
              <a:rPr lang="en-US" sz="1000" dirty="0" smtClean="0"/>
              <a:t> </a:t>
            </a:r>
            <a:r>
              <a:rPr lang="en-US" sz="1000" dirty="0" err="1" smtClean="0"/>
              <a:t>jsp</a:t>
            </a:r>
            <a:r>
              <a:rPr lang="en-US" sz="1000" dirty="0" smtClean="0"/>
              <a:t> = new </a:t>
            </a:r>
            <a:r>
              <a:rPr lang="en-US" sz="1000" dirty="0" err="1" smtClean="0"/>
              <a:t>JScrollPane</a:t>
            </a:r>
            <a:r>
              <a:rPr lang="en-US" sz="1000" dirty="0" smtClean="0"/>
              <a:t>(tree, v, h);</a:t>
            </a:r>
          </a:p>
          <a:p>
            <a:pPr algn="l"/>
            <a:r>
              <a:rPr lang="en-US" sz="1000" dirty="0" smtClean="0"/>
              <a:t>// Add scroll pane to the content pane</a:t>
            </a:r>
          </a:p>
          <a:p>
            <a:pPr algn="l"/>
            <a:r>
              <a:rPr lang="en-US" sz="1000" dirty="0" err="1" smtClean="0"/>
              <a:t>contentPane.add</a:t>
            </a:r>
            <a:r>
              <a:rPr lang="en-US" sz="1000" dirty="0" smtClean="0"/>
              <a:t>(</a:t>
            </a:r>
            <a:r>
              <a:rPr lang="en-US" sz="1000" dirty="0" err="1" smtClean="0"/>
              <a:t>jsp</a:t>
            </a:r>
            <a:r>
              <a:rPr lang="en-US" sz="1000" dirty="0" smtClean="0"/>
              <a:t>, </a:t>
            </a:r>
            <a:r>
              <a:rPr lang="en-US" sz="1000" dirty="0" err="1" smtClean="0"/>
              <a:t>BorderLayout.CENTER</a:t>
            </a:r>
            <a:r>
              <a:rPr lang="en-US" sz="1000" dirty="0" smtClean="0"/>
              <a:t>);</a:t>
            </a:r>
          </a:p>
          <a:p>
            <a:pPr algn="l"/>
            <a:r>
              <a:rPr lang="en-US" sz="1000" dirty="0" smtClean="0"/>
              <a:t>// Add text field to applet</a:t>
            </a:r>
          </a:p>
          <a:p>
            <a:pPr algn="l"/>
            <a:r>
              <a:rPr lang="en-US" sz="1000" dirty="0" err="1" smtClean="0"/>
              <a:t>jtf</a:t>
            </a:r>
            <a:r>
              <a:rPr lang="en-US" sz="1000" dirty="0" smtClean="0"/>
              <a:t> = new </a:t>
            </a:r>
            <a:r>
              <a:rPr lang="en-US" sz="1000" dirty="0" err="1" smtClean="0"/>
              <a:t>JTextField</a:t>
            </a:r>
            <a:r>
              <a:rPr lang="en-US" sz="1000" dirty="0" smtClean="0"/>
              <a:t>("", 20);</a:t>
            </a:r>
          </a:p>
          <a:p>
            <a:pPr algn="l"/>
            <a:r>
              <a:rPr lang="en-US" sz="1000" dirty="0" err="1" smtClean="0"/>
              <a:t>contentPane.add</a:t>
            </a:r>
            <a:r>
              <a:rPr lang="en-US" sz="1000" dirty="0" smtClean="0"/>
              <a:t>(</a:t>
            </a:r>
            <a:r>
              <a:rPr lang="en-US" sz="1000" dirty="0" err="1" smtClean="0"/>
              <a:t>jtf</a:t>
            </a:r>
            <a:r>
              <a:rPr lang="en-US" sz="1000" dirty="0" smtClean="0"/>
              <a:t>, </a:t>
            </a:r>
            <a:r>
              <a:rPr lang="en-US" sz="1000" dirty="0" err="1" smtClean="0"/>
              <a:t>BorderLayout.SOUTH</a:t>
            </a:r>
            <a:r>
              <a:rPr lang="en-US" sz="1000" dirty="0" smtClean="0"/>
              <a:t>);</a:t>
            </a:r>
          </a:p>
          <a:p>
            <a:pPr algn="l"/>
            <a:r>
              <a:rPr lang="en-US" sz="1000" dirty="0" smtClean="0"/>
              <a:t>// Anonymous inner class to handle mouse clicks</a:t>
            </a:r>
          </a:p>
          <a:p>
            <a:pPr algn="l"/>
            <a:r>
              <a:rPr lang="en-US" sz="1000" dirty="0" err="1" smtClean="0"/>
              <a:t>tree.addMouseListener</a:t>
            </a:r>
            <a:r>
              <a:rPr lang="en-US" sz="1000" dirty="0" smtClean="0"/>
              <a:t>(new </a:t>
            </a:r>
            <a:r>
              <a:rPr lang="en-US" sz="1000" dirty="0" err="1" smtClean="0"/>
              <a:t>MouseAdapter</a:t>
            </a:r>
            <a:r>
              <a:rPr lang="en-US" sz="1000" dirty="0" smtClean="0"/>
              <a:t>() {</a:t>
            </a:r>
          </a:p>
          <a:p>
            <a:pPr algn="l"/>
            <a:r>
              <a:rPr lang="en-US" sz="1000" dirty="0" smtClean="0"/>
              <a:t>public void </a:t>
            </a:r>
            <a:r>
              <a:rPr lang="en-US" sz="1000" dirty="0" err="1" smtClean="0"/>
              <a:t>mouseClicked</a:t>
            </a:r>
            <a:r>
              <a:rPr lang="en-US" sz="1000" dirty="0" smtClean="0"/>
              <a:t>(</a:t>
            </a:r>
            <a:r>
              <a:rPr lang="en-US" sz="1000" dirty="0" err="1" smtClean="0"/>
              <a:t>MouseEvent</a:t>
            </a:r>
            <a:r>
              <a:rPr lang="en-US" sz="1000" dirty="0" smtClean="0"/>
              <a:t> me) {</a:t>
            </a:r>
          </a:p>
          <a:p>
            <a:pPr algn="l"/>
            <a:r>
              <a:rPr lang="en-US" sz="1000" dirty="0" err="1" smtClean="0"/>
              <a:t>doMouseClicked</a:t>
            </a:r>
            <a:r>
              <a:rPr lang="en-US" sz="1000" dirty="0" smtClean="0"/>
              <a:t>(me);</a:t>
            </a:r>
          </a:p>
          <a:p>
            <a:pPr algn="l"/>
            <a:r>
              <a:rPr lang="en-US" sz="1000" dirty="0" smtClean="0"/>
              <a:t>}</a:t>
            </a:r>
          </a:p>
          <a:p>
            <a:pPr algn="l"/>
            <a:r>
              <a:rPr lang="en-US" sz="1000" dirty="0" smtClean="0"/>
              <a:t>});</a:t>
            </a:r>
          </a:p>
          <a:p>
            <a:pPr algn="l"/>
            <a:r>
              <a:rPr lang="en-US" sz="1000" dirty="0" smtClean="0"/>
              <a:t>}</a:t>
            </a:r>
          </a:p>
          <a:p>
            <a:pPr algn="l"/>
            <a:r>
              <a:rPr lang="en-US" sz="1000" dirty="0" smtClean="0"/>
              <a:t>void </a:t>
            </a:r>
            <a:r>
              <a:rPr lang="en-US" sz="1000" dirty="0" err="1" smtClean="0"/>
              <a:t>doMouseClicked</a:t>
            </a:r>
            <a:r>
              <a:rPr lang="en-US" sz="1000" dirty="0" smtClean="0"/>
              <a:t>(</a:t>
            </a:r>
            <a:r>
              <a:rPr lang="en-US" sz="1000" dirty="0" err="1" smtClean="0"/>
              <a:t>MouseEvent</a:t>
            </a:r>
            <a:r>
              <a:rPr lang="en-US" sz="1000" dirty="0" smtClean="0"/>
              <a:t> me) {</a:t>
            </a:r>
          </a:p>
          <a:p>
            <a:pPr algn="l"/>
            <a:r>
              <a:rPr lang="en-US" sz="1000" dirty="0" err="1" smtClean="0"/>
              <a:t>TreePath</a:t>
            </a:r>
            <a:r>
              <a:rPr lang="en-US" sz="1000" dirty="0" smtClean="0"/>
              <a:t> </a:t>
            </a:r>
            <a:r>
              <a:rPr lang="en-US" sz="1000" dirty="0" err="1" smtClean="0"/>
              <a:t>tp</a:t>
            </a:r>
            <a:r>
              <a:rPr lang="en-US" sz="1000" dirty="0" smtClean="0"/>
              <a:t> = </a:t>
            </a:r>
            <a:r>
              <a:rPr lang="en-US" sz="1000" dirty="0" err="1" smtClean="0"/>
              <a:t>tree.getPathForLocation</a:t>
            </a:r>
            <a:r>
              <a:rPr lang="en-US" sz="1000" dirty="0" smtClean="0"/>
              <a:t>(</a:t>
            </a:r>
            <a:r>
              <a:rPr lang="en-US" sz="1000" dirty="0" err="1" smtClean="0"/>
              <a:t>me.getX</a:t>
            </a:r>
            <a:r>
              <a:rPr lang="en-US" sz="1000" dirty="0" smtClean="0"/>
              <a:t>(), </a:t>
            </a:r>
            <a:r>
              <a:rPr lang="en-US" sz="1000" dirty="0" err="1" smtClean="0"/>
              <a:t>me.getY</a:t>
            </a:r>
            <a:r>
              <a:rPr lang="en-US" sz="1000" dirty="0" smtClean="0"/>
              <a:t>());</a:t>
            </a:r>
          </a:p>
          <a:p>
            <a:pPr algn="l"/>
            <a:r>
              <a:rPr lang="en-US" sz="1000" dirty="0" smtClean="0"/>
              <a:t>if(</a:t>
            </a:r>
            <a:r>
              <a:rPr lang="en-US" sz="1000" dirty="0" err="1" smtClean="0"/>
              <a:t>tp</a:t>
            </a:r>
            <a:r>
              <a:rPr lang="en-US" sz="1000" dirty="0" smtClean="0"/>
              <a:t> != null)</a:t>
            </a:r>
          </a:p>
          <a:p>
            <a:pPr algn="l"/>
            <a:r>
              <a:rPr lang="en-US" sz="1000" dirty="0" err="1" smtClean="0"/>
              <a:t>jtf.setText</a:t>
            </a:r>
            <a:r>
              <a:rPr lang="en-US" sz="1000" dirty="0" smtClean="0"/>
              <a:t>(</a:t>
            </a:r>
            <a:r>
              <a:rPr lang="en-US" sz="1000" dirty="0" err="1" smtClean="0"/>
              <a:t>tp.toString</a:t>
            </a:r>
            <a:r>
              <a:rPr lang="en-US" sz="1000" dirty="0" smtClean="0"/>
              <a:t>());</a:t>
            </a:r>
          </a:p>
          <a:p>
            <a:pPr algn="l"/>
            <a:r>
              <a:rPr lang="en-US" sz="1000" dirty="0" smtClean="0"/>
              <a:t>else</a:t>
            </a:r>
          </a:p>
          <a:p>
            <a:pPr algn="l"/>
            <a:r>
              <a:rPr lang="en-US" sz="1000" dirty="0" err="1" smtClean="0"/>
              <a:t>jtf.setText</a:t>
            </a:r>
            <a:r>
              <a:rPr lang="en-US" sz="1000" dirty="0" smtClean="0"/>
              <a:t>("");</a:t>
            </a:r>
          </a:p>
          <a:p>
            <a:pPr algn="l"/>
            <a:r>
              <a:rPr lang="en-US" sz="1000" dirty="0" smtClean="0"/>
              <a:t>}</a:t>
            </a:r>
          </a:p>
          <a:p>
            <a:pPr algn="l"/>
            <a:r>
              <a:rPr lang="en-US" sz="1000" dirty="0" smtClean="0"/>
              <a:t>}</a:t>
            </a:r>
          </a:p>
          <a:p>
            <a:pPr algn="l"/>
            <a:endParaRPr lang="en-US" sz="1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071546"/>
            <a:ext cx="30765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2984"/>
            <a:ext cx="7854696" cy="38381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u="sng" dirty="0" smtClean="0"/>
              <a:t>Tables</a:t>
            </a:r>
            <a:endParaRPr lang="en-US" dirty="0" smtClean="0"/>
          </a:p>
          <a:p>
            <a:pPr algn="l"/>
            <a:r>
              <a:rPr lang="en-US" b="1" i="1" dirty="0" smtClean="0"/>
              <a:t> </a:t>
            </a:r>
            <a:endParaRPr lang="en-US" dirty="0" smtClean="0"/>
          </a:p>
          <a:p>
            <a:pPr algn="l"/>
            <a:r>
              <a:rPr lang="en-US" dirty="0" smtClean="0"/>
              <a:t>A </a:t>
            </a:r>
            <a:r>
              <a:rPr lang="en-US" i="1" dirty="0" smtClean="0"/>
              <a:t>table </a:t>
            </a:r>
            <a:r>
              <a:rPr lang="en-US" dirty="0" smtClean="0"/>
              <a:t>is a component that displays rows and columns of data. You can drag the</a:t>
            </a:r>
          </a:p>
          <a:p>
            <a:pPr algn="l"/>
            <a:r>
              <a:rPr lang="en-US" dirty="0" smtClean="0"/>
              <a:t>cursor on column boundaries to resize columns. You can also drag a column to a new</a:t>
            </a:r>
          </a:p>
          <a:p>
            <a:pPr algn="l"/>
            <a:r>
              <a:rPr lang="en-US" dirty="0" smtClean="0"/>
              <a:t>position. Tables are implemented by the </a:t>
            </a:r>
            <a:r>
              <a:rPr lang="en-US" b="1" dirty="0" err="1" smtClean="0"/>
              <a:t>JTable</a:t>
            </a:r>
            <a:r>
              <a:rPr lang="en-US" b="1" dirty="0" smtClean="0"/>
              <a:t> </a:t>
            </a:r>
            <a:r>
              <a:rPr lang="en-US" dirty="0" smtClean="0"/>
              <a:t>class, which extends </a:t>
            </a:r>
            <a:r>
              <a:rPr lang="en-US" b="1" dirty="0" err="1" smtClean="0"/>
              <a:t>JComponent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One of its constructors is shown here:</a:t>
            </a:r>
          </a:p>
          <a:p>
            <a:pPr algn="l"/>
            <a:r>
              <a:rPr lang="en-US" dirty="0" smtClean="0"/>
              <a:t> </a:t>
            </a:r>
          </a:p>
          <a:p>
            <a:pPr algn="l"/>
            <a:r>
              <a:rPr lang="en-US" b="1" u="sng" dirty="0" err="1" smtClean="0"/>
              <a:t>JTable</a:t>
            </a:r>
            <a:r>
              <a:rPr lang="en-US" b="1" u="sng" dirty="0" smtClean="0"/>
              <a:t>(Object </a:t>
            </a:r>
            <a:r>
              <a:rPr lang="en-US" b="1" i="1" u="sng" dirty="0" smtClean="0"/>
              <a:t>data</a:t>
            </a:r>
            <a:r>
              <a:rPr lang="en-US" b="1" u="sng" dirty="0" smtClean="0"/>
              <a:t>[ ][ ], Object </a:t>
            </a:r>
            <a:r>
              <a:rPr lang="en-US" b="1" i="1" u="sng" dirty="0" err="1" smtClean="0"/>
              <a:t>colHeads</a:t>
            </a:r>
            <a:r>
              <a:rPr lang="en-US" b="1" u="sng" dirty="0" smtClean="0"/>
              <a:t>[ ])</a:t>
            </a:r>
            <a:endParaRPr lang="en-US" dirty="0" smtClean="0"/>
          </a:p>
          <a:p>
            <a:pPr algn="l"/>
            <a:r>
              <a:rPr lang="en-US" dirty="0" smtClean="0"/>
              <a:t> </a:t>
            </a:r>
          </a:p>
          <a:p>
            <a:pPr algn="l"/>
            <a:r>
              <a:rPr lang="en-US" dirty="0" smtClean="0"/>
              <a:t>Here, </a:t>
            </a:r>
            <a:r>
              <a:rPr lang="en-US" i="1" dirty="0" smtClean="0"/>
              <a:t>data </a:t>
            </a:r>
            <a:r>
              <a:rPr lang="en-US" dirty="0" smtClean="0"/>
              <a:t>is a two-dimensional array of the information to be presented, and </a:t>
            </a:r>
            <a:r>
              <a:rPr lang="en-US" i="1" dirty="0" err="1" smtClean="0"/>
              <a:t>colHeads</a:t>
            </a:r>
            <a:endParaRPr lang="en-US" dirty="0" smtClean="0"/>
          </a:p>
          <a:p>
            <a:pPr algn="l"/>
            <a:r>
              <a:rPr lang="en-US" dirty="0" smtClean="0"/>
              <a:t>is a one-dimensional array with the column headings.</a:t>
            </a:r>
          </a:p>
          <a:p>
            <a:pPr algn="l"/>
            <a:r>
              <a:rPr lang="en-US" dirty="0" smtClean="0"/>
              <a:t>Here are the steps for using a table in an applet: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857256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102376" cy="4052466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 </a:t>
            </a:r>
          </a:p>
          <a:p>
            <a:pPr algn="l"/>
            <a:r>
              <a:rPr lang="en-US" sz="1700" b="1" u="sng" dirty="0" smtClean="0"/>
              <a:t>1.</a:t>
            </a:r>
            <a:r>
              <a:rPr lang="en-US" sz="6400" b="1" u="sng" dirty="0" smtClean="0"/>
              <a:t>1.Create a </a:t>
            </a:r>
            <a:r>
              <a:rPr lang="en-US" sz="6400" b="1" u="sng" dirty="0" err="1" smtClean="0"/>
              <a:t>JTable</a:t>
            </a:r>
            <a:r>
              <a:rPr lang="en-US" sz="6400" b="1" u="sng" dirty="0" smtClean="0"/>
              <a:t> object.</a:t>
            </a:r>
            <a:endParaRPr lang="en-US" sz="6400" dirty="0" smtClean="0"/>
          </a:p>
          <a:p>
            <a:pPr algn="l"/>
            <a:r>
              <a:rPr lang="en-US" sz="6400" b="1" u="sng" dirty="0" smtClean="0"/>
              <a:t>2. Create a </a:t>
            </a:r>
            <a:r>
              <a:rPr lang="en-US" sz="6400" b="1" u="sng" dirty="0" err="1" smtClean="0"/>
              <a:t>JScrollPane</a:t>
            </a:r>
            <a:r>
              <a:rPr lang="en-US" sz="6400" b="1" u="sng" dirty="0" smtClean="0"/>
              <a:t> object. (The arguments to the constructor specify the table</a:t>
            </a:r>
            <a:endParaRPr lang="en-US" sz="6400" dirty="0" smtClean="0"/>
          </a:p>
          <a:p>
            <a:pPr algn="l"/>
            <a:r>
              <a:rPr lang="en-US" sz="6400" b="1" u="sng" dirty="0" smtClean="0"/>
              <a:t>and the policies for vertical and horizontal scroll bars.)</a:t>
            </a:r>
            <a:endParaRPr lang="en-US" sz="6400" dirty="0" smtClean="0"/>
          </a:p>
          <a:p>
            <a:pPr algn="l"/>
            <a:r>
              <a:rPr lang="en-US" sz="6400" b="1" u="sng" dirty="0" smtClean="0"/>
              <a:t>3. Add the table to the scroll pane.</a:t>
            </a:r>
            <a:endParaRPr lang="en-US" sz="6400" dirty="0" smtClean="0"/>
          </a:p>
          <a:p>
            <a:pPr algn="l"/>
            <a:r>
              <a:rPr lang="en-US" sz="6400" b="1" u="sng" dirty="0" smtClean="0"/>
              <a:t>4. Add the scroll pane to the content pane of the applet.</a:t>
            </a:r>
          </a:p>
          <a:p>
            <a:pPr algn="l"/>
            <a:endParaRPr lang="en-IN" sz="6400" b="1" u="sng" dirty="0" smtClean="0"/>
          </a:p>
          <a:p>
            <a:pPr algn="l"/>
            <a:r>
              <a:rPr lang="en-IN" sz="6400" b="1" u="sng" dirty="0" smtClean="0"/>
              <a:t>Example of Tree:</a:t>
            </a:r>
            <a:endParaRPr lang="en-US" sz="6400" b="1" u="sng" dirty="0" smtClean="0"/>
          </a:p>
          <a:p>
            <a:pPr algn="l"/>
            <a:endParaRPr lang="en-IN" sz="6400" b="1" u="sng" dirty="0" smtClean="0"/>
          </a:p>
          <a:p>
            <a:pPr algn="l"/>
            <a:r>
              <a:rPr lang="en-US" sz="6400" dirty="0" smtClean="0"/>
              <a:t>import java.awt.*;</a:t>
            </a:r>
          </a:p>
          <a:p>
            <a:pPr algn="l"/>
            <a:r>
              <a:rPr lang="en-US" sz="6400" dirty="0" smtClean="0"/>
              <a:t>import </a:t>
            </a:r>
            <a:r>
              <a:rPr lang="en-US" sz="6400" dirty="0" err="1" smtClean="0"/>
              <a:t>javax.swing</a:t>
            </a:r>
            <a:r>
              <a:rPr lang="en-US" sz="6400" dirty="0" smtClean="0"/>
              <a:t>.*;</a:t>
            </a:r>
          </a:p>
          <a:p>
            <a:pPr algn="l"/>
            <a:r>
              <a:rPr lang="en-US" sz="6400" dirty="0" smtClean="0"/>
              <a:t>/*</a:t>
            </a:r>
          </a:p>
          <a:p>
            <a:pPr algn="l"/>
            <a:r>
              <a:rPr lang="en-US" sz="6400" dirty="0" smtClean="0"/>
              <a:t>&lt;applet code="</a:t>
            </a:r>
            <a:r>
              <a:rPr lang="en-US" sz="6400" dirty="0" err="1" smtClean="0"/>
              <a:t>JTableDemo</a:t>
            </a:r>
            <a:r>
              <a:rPr lang="en-US" sz="6400" dirty="0" smtClean="0"/>
              <a:t>" width=400 height=200&gt;</a:t>
            </a:r>
          </a:p>
          <a:p>
            <a:pPr algn="l"/>
            <a:r>
              <a:rPr lang="en-US" sz="6400" dirty="0" smtClean="0"/>
              <a:t>&lt;/applet&gt;</a:t>
            </a:r>
          </a:p>
          <a:p>
            <a:pPr algn="l"/>
            <a:r>
              <a:rPr lang="en-US" sz="6400" dirty="0" smtClean="0"/>
              <a:t>*/</a:t>
            </a:r>
          </a:p>
          <a:p>
            <a:pPr algn="l"/>
            <a:r>
              <a:rPr lang="en-US" sz="6400" dirty="0" smtClean="0"/>
              <a:t>public class </a:t>
            </a:r>
            <a:r>
              <a:rPr lang="en-US" sz="6400" dirty="0" err="1" smtClean="0"/>
              <a:t>JTableDemo</a:t>
            </a:r>
            <a:r>
              <a:rPr lang="en-US" sz="6400" dirty="0" smtClean="0"/>
              <a:t> extends </a:t>
            </a:r>
            <a:r>
              <a:rPr lang="en-US" sz="6400" dirty="0" err="1" smtClean="0"/>
              <a:t>JApplet</a:t>
            </a:r>
            <a:r>
              <a:rPr lang="en-US" sz="6400" dirty="0" smtClean="0"/>
              <a:t> {</a:t>
            </a:r>
          </a:p>
          <a:p>
            <a:pPr algn="l"/>
            <a:r>
              <a:rPr lang="en-US" sz="6400" dirty="0" smtClean="0"/>
              <a:t>public void init() {</a:t>
            </a:r>
          </a:p>
          <a:p>
            <a:pPr algn="l"/>
            <a:r>
              <a:rPr lang="en-US" sz="6400" dirty="0" smtClean="0"/>
              <a:t>// Get content pane</a:t>
            </a:r>
          </a:p>
          <a:p>
            <a:pPr algn="l"/>
            <a:r>
              <a:rPr lang="en-US" sz="6400" dirty="0" smtClean="0"/>
              <a:t>Container </a:t>
            </a:r>
            <a:r>
              <a:rPr lang="en-US" sz="6400" dirty="0" err="1" smtClean="0"/>
              <a:t>contentPane</a:t>
            </a:r>
            <a:r>
              <a:rPr lang="en-US" sz="6400" dirty="0" smtClean="0"/>
              <a:t> = </a:t>
            </a:r>
            <a:r>
              <a:rPr lang="en-US" sz="6400" dirty="0" err="1" smtClean="0"/>
              <a:t>getContentPane</a:t>
            </a:r>
            <a:r>
              <a:rPr lang="en-US" sz="6400" dirty="0" smtClean="0"/>
              <a:t>();</a:t>
            </a:r>
          </a:p>
          <a:p>
            <a:pPr algn="l"/>
            <a:r>
              <a:rPr lang="en-US" sz="6400" dirty="0" smtClean="0"/>
              <a:t>// Set layout manager</a:t>
            </a:r>
          </a:p>
          <a:p>
            <a:pPr algn="l"/>
            <a:r>
              <a:rPr lang="en-US" sz="6400" dirty="0" err="1" smtClean="0"/>
              <a:t>contentPane.setLayout</a:t>
            </a:r>
            <a:r>
              <a:rPr lang="en-US" sz="6400" dirty="0" smtClean="0"/>
              <a:t>(new </a:t>
            </a:r>
            <a:r>
              <a:rPr lang="en-US" sz="6400" dirty="0" err="1" smtClean="0"/>
              <a:t>BorderLayout</a:t>
            </a:r>
            <a:r>
              <a:rPr lang="en-US" sz="6400" dirty="0" smtClean="0"/>
              <a:t>());</a:t>
            </a:r>
          </a:p>
          <a:p>
            <a:pPr algn="l"/>
            <a:r>
              <a:rPr lang="en-US" sz="6400" dirty="0" smtClean="0"/>
              <a:t>// Initialize column headings</a:t>
            </a:r>
          </a:p>
          <a:p>
            <a:pPr algn="l"/>
            <a:r>
              <a:rPr lang="en-US" sz="6400" dirty="0" smtClean="0"/>
              <a:t>final String[] </a:t>
            </a:r>
            <a:r>
              <a:rPr lang="en-US" sz="6400" dirty="0" err="1" smtClean="0"/>
              <a:t>colHeads</a:t>
            </a:r>
            <a:r>
              <a:rPr lang="en-US" sz="6400" dirty="0" smtClean="0"/>
              <a:t> = { "Name", "Phone", "Fax" };</a:t>
            </a:r>
          </a:p>
          <a:p>
            <a:pPr algn="l"/>
            <a:endParaRPr lang="en-US" sz="6400" dirty="0" smtClean="0"/>
          </a:p>
          <a:p>
            <a:endParaRPr lang="en-US" sz="6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00107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071546"/>
            <a:ext cx="8572560" cy="5357850"/>
          </a:xfrm>
        </p:spPr>
        <p:txBody>
          <a:bodyPr/>
          <a:lstStyle/>
          <a:p>
            <a:pPr algn="l"/>
            <a:r>
              <a:rPr lang="en-IN" dirty="0" smtClean="0"/>
              <a:t>Difference between </a:t>
            </a:r>
            <a:r>
              <a:rPr lang="en-IN" dirty="0" err="1" smtClean="0"/>
              <a:t>awt</a:t>
            </a:r>
            <a:r>
              <a:rPr lang="en-IN" dirty="0" smtClean="0"/>
              <a:t> and Swing: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1857364"/>
          <a:ext cx="8286807" cy="4286281"/>
        </p:xfrm>
        <a:graphic>
          <a:graphicData uri="http://schemas.openxmlformats.org/drawingml/2006/table">
            <a:tbl>
              <a:tblPr/>
              <a:tblGrid>
                <a:gridCol w="1104906"/>
                <a:gridCol w="4025021"/>
                <a:gridCol w="3156880"/>
              </a:tblGrid>
              <a:tr h="425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122" marR="74122" marT="74122" marB="74122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 AWT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122" marR="74122" marT="74122" marB="7412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 Swing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122" marR="74122" marT="74122" marB="74122">
                    <a:lnL>
                      <a:noFill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65354"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1)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AWT components are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platform-dependent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Java swing components are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platform-independent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28"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2)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AWT components are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heavyweight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Swing components are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lightweight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65354"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3)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AWT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doesn't support pluggable look and feel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Swing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supports pluggable look and feel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5680"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4)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AWT provides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less components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than Swing.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Swing provides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more powerful components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such as tables, lists,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scrollpanes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colorchooser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tabbedpane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etc.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199808"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5)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AWT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doesn't follows MVC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(Model View Controller) where model represents data, view represents presentation and controller acts as an interface between model and view.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Swing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follows MVC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415" marR="49415" marT="49415" marB="4941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857256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102376" cy="4052466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 </a:t>
            </a:r>
          </a:p>
          <a:p>
            <a:pPr algn="l"/>
            <a:r>
              <a:rPr lang="en-US" sz="4800" dirty="0" smtClean="0"/>
              <a:t>final Object[][] data = {</a:t>
            </a:r>
          </a:p>
          <a:p>
            <a:pPr algn="l"/>
            <a:r>
              <a:rPr lang="en-US" sz="4800" dirty="0" smtClean="0"/>
              <a:t>{ "Gail", "4567", "8675" },</a:t>
            </a:r>
          </a:p>
          <a:p>
            <a:pPr algn="l"/>
            <a:r>
              <a:rPr lang="en-US" sz="4800" dirty="0" smtClean="0"/>
              <a:t>{ "Ken", "7566", "5555" },</a:t>
            </a:r>
          </a:p>
          <a:p>
            <a:pPr algn="l"/>
            <a:r>
              <a:rPr lang="en-US" sz="4800" dirty="0" smtClean="0"/>
              <a:t>{ "Viviane", "5634", "5887" },</a:t>
            </a:r>
          </a:p>
          <a:p>
            <a:pPr algn="l"/>
            <a:r>
              <a:rPr lang="en-US" sz="4800" dirty="0" smtClean="0"/>
              <a:t>{ "Melanie", "7345", "9222" },</a:t>
            </a:r>
          </a:p>
          <a:p>
            <a:pPr algn="l"/>
            <a:r>
              <a:rPr lang="en-US" sz="4800" dirty="0" smtClean="0"/>
              <a:t>{ "Anne", "1237", "3333" },</a:t>
            </a:r>
          </a:p>
          <a:p>
            <a:pPr algn="l"/>
            <a:r>
              <a:rPr lang="en-US" sz="4800" dirty="0" smtClean="0"/>
              <a:t>{ "John", "5656", "3144" },</a:t>
            </a:r>
          </a:p>
          <a:p>
            <a:pPr algn="l"/>
            <a:r>
              <a:rPr lang="en-US" sz="4800" dirty="0" smtClean="0"/>
              <a:t>{ "Matt", "5672", "2176" },</a:t>
            </a:r>
          </a:p>
          <a:p>
            <a:pPr algn="l"/>
            <a:r>
              <a:rPr lang="en-US" sz="4800" dirty="0" smtClean="0"/>
              <a:t>{ "Claire", "6741", "4244" },</a:t>
            </a:r>
          </a:p>
          <a:p>
            <a:pPr algn="l"/>
            <a:r>
              <a:rPr lang="en-US" sz="4800" dirty="0" smtClean="0"/>
              <a:t>{ "Erwin", "9023", "5159" },</a:t>
            </a:r>
          </a:p>
          <a:p>
            <a:pPr algn="l"/>
            <a:r>
              <a:rPr lang="en-US" sz="4800" dirty="0" smtClean="0"/>
              <a:t>{ "Ellen", "1134", "5332" },</a:t>
            </a:r>
          </a:p>
          <a:p>
            <a:pPr algn="l"/>
            <a:r>
              <a:rPr lang="en-US" sz="4800" dirty="0" smtClean="0"/>
              <a:t>{ "Jennifer", "5689", "1212" },</a:t>
            </a:r>
          </a:p>
          <a:p>
            <a:pPr algn="l"/>
            <a:r>
              <a:rPr lang="en-US" sz="4800" dirty="0" smtClean="0"/>
              <a:t>{ "Ed", "9030", "1313" },</a:t>
            </a:r>
          </a:p>
          <a:p>
            <a:pPr algn="l"/>
            <a:r>
              <a:rPr lang="en-US" sz="4800" dirty="0" smtClean="0"/>
              <a:t>{ "Helen", "6751", "1415" }</a:t>
            </a:r>
          </a:p>
          <a:p>
            <a:pPr algn="l"/>
            <a:r>
              <a:rPr lang="en-US" sz="4800" dirty="0" smtClean="0"/>
              <a:t>};</a:t>
            </a:r>
          </a:p>
          <a:p>
            <a:pPr algn="l"/>
            <a:r>
              <a:rPr lang="en-US" sz="4800" dirty="0" smtClean="0"/>
              <a:t>// Create the table</a:t>
            </a:r>
          </a:p>
          <a:p>
            <a:pPr algn="l"/>
            <a:r>
              <a:rPr lang="en-US" sz="4800" dirty="0" err="1" smtClean="0"/>
              <a:t>JTable</a:t>
            </a:r>
            <a:r>
              <a:rPr lang="en-US" sz="4800" dirty="0" smtClean="0"/>
              <a:t> table = new </a:t>
            </a:r>
            <a:r>
              <a:rPr lang="en-US" sz="4800" dirty="0" err="1" smtClean="0"/>
              <a:t>JTable</a:t>
            </a:r>
            <a:r>
              <a:rPr lang="en-US" sz="4800" dirty="0" smtClean="0"/>
              <a:t>(data, </a:t>
            </a:r>
            <a:r>
              <a:rPr lang="en-US" sz="4800" dirty="0" err="1" smtClean="0"/>
              <a:t>colHeads</a:t>
            </a:r>
            <a:r>
              <a:rPr lang="en-US" sz="4800" dirty="0" smtClean="0"/>
              <a:t>);</a:t>
            </a:r>
          </a:p>
          <a:p>
            <a:pPr algn="l"/>
            <a:r>
              <a:rPr lang="en-US" sz="4800" dirty="0" smtClean="0"/>
              <a:t>// Add table to a scroll pane</a:t>
            </a:r>
          </a:p>
          <a:p>
            <a:pPr algn="l"/>
            <a:r>
              <a:rPr lang="en-US" sz="4800" dirty="0" err="1" smtClean="0"/>
              <a:t>int</a:t>
            </a:r>
            <a:r>
              <a:rPr lang="en-US" sz="4800" dirty="0" smtClean="0"/>
              <a:t> v = </a:t>
            </a:r>
            <a:r>
              <a:rPr lang="en-US" sz="4800" dirty="0" err="1" smtClean="0"/>
              <a:t>ScrollPaneConstants.VERTICAL_SCROLLBAR_AS_NEEDED</a:t>
            </a:r>
            <a:r>
              <a:rPr lang="en-US" sz="4800" dirty="0" smtClean="0"/>
              <a:t>;</a:t>
            </a:r>
          </a:p>
          <a:p>
            <a:pPr algn="l"/>
            <a:r>
              <a:rPr lang="en-US" sz="4800" dirty="0" err="1" smtClean="0"/>
              <a:t>int</a:t>
            </a:r>
            <a:r>
              <a:rPr lang="en-US" sz="4800" dirty="0" smtClean="0"/>
              <a:t> h = </a:t>
            </a:r>
            <a:r>
              <a:rPr lang="en-US" sz="4800" dirty="0" err="1" smtClean="0"/>
              <a:t>ScrollPaneConstants.HORIZONTAL_SCROLLBAR_AS_NEEDED</a:t>
            </a:r>
            <a:r>
              <a:rPr lang="en-US" sz="4800" dirty="0" smtClean="0"/>
              <a:t>;</a:t>
            </a:r>
          </a:p>
          <a:p>
            <a:pPr algn="l"/>
            <a:r>
              <a:rPr lang="en-US" sz="4800" dirty="0" err="1" smtClean="0"/>
              <a:t>JScrollPane</a:t>
            </a:r>
            <a:r>
              <a:rPr lang="en-US" sz="4800" dirty="0" smtClean="0"/>
              <a:t> </a:t>
            </a:r>
            <a:r>
              <a:rPr lang="en-US" sz="4800" dirty="0" err="1" smtClean="0"/>
              <a:t>jsp</a:t>
            </a:r>
            <a:r>
              <a:rPr lang="en-US" sz="4800" dirty="0" smtClean="0"/>
              <a:t> = new </a:t>
            </a:r>
            <a:r>
              <a:rPr lang="en-US" sz="4800" dirty="0" err="1" smtClean="0"/>
              <a:t>JScrollPane</a:t>
            </a:r>
            <a:r>
              <a:rPr lang="en-US" sz="4800" dirty="0" smtClean="0"/>
              <a:t>(table, v, h);</a:t>
            </a:r>
          </a:p>
          <a:p>
            <a:pPr algn="l"/>
            <a:r>
              <a:rPr lang="en-US" sz="4800" dirty="0" smtClean="0"/>
              <a:t>// Add scroll pane to the content pane</a:t>
            </a:r>
          </a:p>
          <a:p>
            <a:pPr algn="l"/>
            <a:r>
              <a:rPr lang="en-US" sz="4800" dirty="0" err="1" smtClean="0"/>
              <a:t>contentPane.add</a:t>
            </a:r>
            <a:r>
              <a:rPr lang="en-US" sz="4800" dirty="0" smtClean="0"/>
              <a:t>(</a:t>
            </a:r>
            <a:r>
              <a:rPr lang="en-US" sz="4800" dirty="0" err="1" smtClean="0"/>
              <a:t>jsp</a:t>
            </a:r>
            <a:r>
              <a:rPr lang="en-US" sz="4800" dirty="0" smtClean="0"/>
              <a:t>, </a:t>
            </a:r>
            <a:r>
              <a:rPr lang="en-US" sz="4800" dirty="0" err="1" smtClean="0"/>
              <a:t>BorderLayout.CENTER</a:t>
            </a:r>
            <a:r>
              <a:rPr lang="en-US" sz="4800" dirty="0" smtClean="0"/>
              <a:t>);</a:t>
            </a:r>
          </a:p>
          <a:p>
            <a:pPr algn="l"/>
            <a:r>
              <a:rPr lang="en-US" sz="4800" dirty="0" smtClean="0"/>
              <a:t>}</a:t>
            </a:r>
          </a:p>
          <a:p>
            <a:pPr algn="l"/>
            <a:r>
              <a:rPr lang="en-US" sz="4800" dirty="0" smtClean="0"/>
              <a:t>}</a:t>
            </a:r>
          </a:p>
          <a:p>
            <a:pPr algn="l"/>
            <a:endParaRPr lang="en-US" sz="4800" dirty="0" smtClean="0"/>
          </a:p>
          <a:p>
            <a:pPr algn="l"/>
            <a:endParaRPr lang="en-US" sz="6400" dirty="0" smtClean="0"/>
          </a:p>
          <a:p>
            <a:endParaRPr lang="en-US" sz="6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428736"/>
            <a:ext cx="38766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852"/>
            <a:ext cx="7851648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4313" y="1071563"/>
            <a:ext cx="717561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T15Ct00"/>
              </a:rPr>
              <a:t>Exploring the Swings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As mentioned earlier, Swing is a large system, and it has many features that you will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want to explore on your own.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For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Palatino-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alibri" pitchFamily="34" charset="0"/>
                <a:ea typeface="Times New Roman" pitchFamily="18" charset="0"/>
                <a:cs typeface="Palatino-Roman"/>
              </a:rPr>
              <a:t>i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Palatino-Roman"/>
              </a:rPr>
              <a:t>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Swing provides toolbars, tooltips, and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progress bars.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Palatino-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  <a:ea typeface="Times New Roman" pitchFamily="18" charset="0"/>
                <a:cs typeface="Palatino-Roman"/>
              </a:rPr>
              <a:t>ii)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Swing components can provide a pluggable look and feel, which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means that it is easy to substitute another appearance and behavior for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Palatino-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 smtClean="0">
                <a:latin typeface="Calibri" pitchFamily="34" charset="0"/>
                <a:cs typeface="Arial" pitchFamily="34" charset="0"/>
              </a:rPr>
              <a:t>iii)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 Swing approach to GUI components might replace the AWT classes some time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in the future, so familiarizing yourself with it now is a good idea.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iv)Swing is just one part of the Java Foundation Classes (JFC). You may want to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explore other JFC features. The Accessibility API can be used to build programs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Palatino-Roman"/>
              </a:rPr>
              <a:t>that are usable by people with disabilities.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1000131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357298"/>
            <a:ext cx="8358246" cy="492922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err="1" smtClean="0"/>
              <a:t>Japplet</a:t>
            </a:r>
            <a:endParaRPr lang="en-US" b="1" dirty="0" smtClean="0"/>
          </a:p>
          <a:p>
            <a:pPr algn="l"/>
            <a:r>
              <a:rPr lang="en-US" dirty="0" smtClean="0"/>
              <a:t>Fundamental </a:t>
            </a:r>
            <a:r>
              <a:rPr lang="en-US" dirty="0"/>
              <a:t>to Swing is the </a:t>
            </a:r>
            <a:r>
              <a:rPr lang="en-US" b="1" dirty="0" err="1"/>
              <a:t>JApplet</a:t>
            </a:r>
            <a:r>
              <a:rPr lang="en-US" b="1" dirty="0"/>
              <a:t> </a:t>
            </a:r>
            <a:r>
              <a:rPr lang="en-US" dirty="0"/>
              <a:t>class, which extends </a:t>
            </a:r>
            <a:r>
              <a:rPr lang="en-US" b="1" dirty="0"/>
              <a:t>Applet</a:t>
            </a:r>
            <a:r>
              <a:rPr lang="en-US" dirty="0"/>
              <a:t>. Applets that </a:t>
            </a:r>
            <a:r>
              <a:rPr lang="en-US" dirty="0" err="1" smtClean="0"/>
              <a:t>useSwing</a:t>
            </a:r>
            <a:r>
              <a:rPr lang="en-US" dirty="0" smtClean="0"/>
              <a:t> </a:t>
            </a:r>
            <a:r>
              <a:rPr lang="en-US" dirty="0"/>
              <a:t>must be subclasses of </a:t>
            </a:r>
            <a:r>
              <a:rPr lang="en-US" b="1" dirty="0" err="1"/>
              <a:t>JApplet</a:t>
            </a:r>
            <a:r>
              <a:rPr lang="en-US" dirty="0"/>
              <a:t>. </a:t>
            </a:r>
            <a:r>
              <a:rPr lang="en-US" b="1" dirty="0" err="1"/>
              <a:t>JApplet</a:t>
            </a:r>
            <a:r>
              <a:rPr lang="en-US" b="1" dirty="0"/>
              <a:t> </a:t>
            </a:r>
            <a:r>
              <a:rPr lang="en-US" dirty="0"/>
              <a:t>is rich with functionality that is </a:t>
            </a:r>
            <a:r>
              <a:rPr lang="en-US" dirty="0" err="1" smtClean="0"/>
              <a:t>notfound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b="1" dirty="0"/>
              <a:t>Applet</a:t>
            </a:r>
            <a:r>
              <a:rPr lang="en-US" dirty="0"/>
              <a:t>. For example, </a:t>
            </a:r>
            <a:r>
              <a:rPr lang="en-US" b="1" dirty="0" err="1"/>
              <a:t>JApplet</a:t>
            </a:r>
            <a:r>
              <a:rPr lang="en-US" b="1" dirty="0"/>
              <a:t> </a:t>
            </a:r>
            <a:r>
              <a:rPr lang="en-US" dirty="0"/>
              <a:t>supports various “panes,” such as the </a:t>
            </a:r>
            <a:r>
              <a:rPr lang="en-US" dirty="0" err="1" smtClean="0"/>
              <a:t>contentpane</a:t>
            </a:r>
            <a:r>
              <a:rPr lang="en-US" dirty="0"/>
              <a:t>, the glass pane, and the root pane. </a:t>
            </a:r>
          </a:p>
          <a:p>
            <a:r>
              <a:rPr lang="en-US" dirty="0"/>
              <a:t> </a:t>
            </a:r>
          </a:p>
          <a:p>
            <a:pPr algn="l"/>
            <a:r>
              <a:rPr lang="en-US" b="1" u="sng" dirty="0"/>
              <a:t>Container </a:t>
            </a:r>
            <a:r>
              <a:rPr lang="en-US" b="1" u="sng" dirty="0" err="1"/>
              <a:t>getContentPane</a:t>
            </a:r>
            <a:r>
              <a:rPr lang="en-US" b="1" u="sng" dirty="0"/>
              <a:t>( </a:t>
            </a:r>
            <a:r>
              <a:rPr lang="en-US" b="1" u="sng" dirty="0" smtClean="0"/>
              <a:t>)</a:t>
            </a:r>
            <a:r>
              <a:rPr lang="en-US" dirty="0" smtClean="0"/>
              <a:t>The </a:t>
            </a:r>
            <a:r>
              <a:rPr lang="en-US" b="1" dirty="0"/>
              <a:t>add( ) </a:t>
            </a:r>
            <a:r>
              <a:rPr lang="en-US" dirty="0"/>
              <a:t>method of </a:t>
            </a:r>
            <a:r>
              <a:rPr lang="en-US" b="1" dirty="0"/>
              <a:t>Container </a:t>
            </a:r>
            <a:r>
              <a:rPr lang="en-US" dirty="0"/>
              <a:t>can be used to add a component to a </a:t>
            </a:r>
            <a:r>
              <a:rPr lang="en-US" dirty="0" err="1" smtClean="0"/>
              <a:t>contentpane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b="1" u="sng" dirty="0" smtClean="0"/>
              <a:t>void </a:t>
            </a:r>
            <a:r>
              <a:rPr lang="en-US" b="1" u="sng" dirty="0"/>
              <a:t>add(</a:t>
            </a:r>
            <a:r>
              <a:rPr lang="en-US" b="1" i="1" u="sng" dirty="0"/>
              <a:t>comp</a:t>
            </a:r>
            <a:r>
              <a:rPr lang="en-US" b="1" u="sng" dirty="0"/>
              <a:t>)</a:t>
            </a:r>
            <a:endParaRPr lang="en-US" dirty="0"/>
          </a:p>
          <a:p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i="1" dirty="0"/>
              <a:t>comp </a:t>
            </a:r>
            <a:r>
              <a:rPr lang="en-US" dirty="0"/>
              <a:t>is the component to be added to the content pane.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1071569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5357850" cy="413862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u="sng" dirty="0"/>
              <a:t>Combo </a:t>
            </a:r>
            <a:r>
              <a:rPr lang="en-US" b="1" u="sng" dirty="0" err="1" smtClean="0"/>
              <a:t>Boxes</a:t>
            </a:r>
            <a:r>
              <a:rPr lang="en-US" dirty="0" err="1" smtClean="0"/>
              <a:t>Swing</a:t>
            </a:r>
            <a:r>
              <a:rPr lang="en-US" dirty="0" smtClean="0"/>
              <a:t> </a:t>
            </a:r>
            <a:r>
              <a:rPr lang="en-US" dirty="0"/>
              <a:t>provides a </a:t>
            </a:r>
            <a:r>
              <a:rPr lang="en-US" i="1" dirty="0"/>
              <a:t>combo box </a:t>
            </a:r>
            <a:r>
              <a:rPr lang="en-US" dirty="0"/>
              <a:t>(a combination of a text field and a drop-down </a:t>
            </a:r>
            <a:r>
              <a:rPr lang="en-US" dirty="0" smtClean="0"/>
              <a:t>list)through </a:t>
            </a:r>
            <a:r>
              <a:rPr lang="en-US" dirty="0"/>
              <a:t>the </a:t>
            </a:r>
            <a:r>
              <a:rPr lang="en-US" b="1" dirty="0" err="1"/>
              <a:t>JComboBox</a:t>
            </a:r>
            <a:r>
              <a:rPr lang="en-US" b="1" dirty="0"/>
              <a:t> </a:t>
            </a:r>
            <a:r>
              <a:rPr lang="en-US" dirty="0"/>
              <a:t>class, which extends </a:t>
            </a:r>
            <a:r>
              <a:rPr lang="en-US" b="1" dirty="0" err="1"/>
              <a:t>JComponent</a:t>
            </a:r>
            <a:r>
              <a:rPr lang="en-US" dirty="0"/>
              <a:t>. A combo box </a:t>
            </a:r>
            <a:r>
              <a:rPr lang="en-US" dirty="0" err="1" smtClean="0"/>
              <a:t>normallydisplays</a:t>
            </a:r>
            <a:r>
              <a:rPr lang="en-US" dirty="0" smtClean="0"/>
              <a:t> </a:t>
            </a:r>
            <a:r>
              <a:rPr lang="en-US" dirty="0"/>
              <a:t>one entry. However, it can also display a drop-down list that allows a user </a:t>
            </a:r>
            <a:r>
              <a:rPr lang="en-US" dirty="0" err="1" smtClean="0"/>
              <a:t>toselect</a:t>
            </a:r>
            <a:r>
              <a:rPr lang="en-US" dirty="0" smtClean="0"/>
              <a:t> </a:t>
            </a:r>
            <a:r>
              <a:rPr lang="en-US" dirty="0"/>
              <a:t>a different entry. You can also type your selection into the text field.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Two </a:t>
            </a:r>
            <a:r>
              <a:rPr lang="en-US" dirty="0" err="1" smtClean="0"/>
              <a:t>of</a:t>
            </a:r>
            <a:r>
              <a:rPr lang="en-US" b="1" dirty="0" err="1" smtClean="0"/>
              <a:t>JComboBox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constructors are shown </a:t>
            </a:r>
            <a:r>
              <a:rPr lang="en-US" dirty="0" smtClean="0"/>
              <a:t>here:</a:t>
            </a:r>
          </a:p>
          <a:p>
            <a:pPr algn="l"/>
            <a:r>
              <a:rPr lang="en-US" b="1" u="sng" dirty="0" err="1" smtClean="0"/>
              <a:t>i</a:t>
            </a:r>
            <a:r>
              <a:rPr lang="en-US" b="1" u="sng" dirty="0" smtClean="0"/>
              <a:t>) </a:t>
            </a:r>
            <a:r>
              <a:rPr lang="en-US" b="1" u="sng" dirty="0" err="1" smtClean="0"/>
              <a:t>JComboBox</a:t>
            </a:r>
            <a:r>
              <a:rPr lang="en-US" b="1" u="sng" dirty="0"/>
              <a:t>( </a:t>
            </a:r>
            <a:r>
              <a:rPr lang="en-US" b="1" u="sng" dirty="0" smtClean="0"/>
              <a:t>)</a:t>
            </a:r>
          </a:p>
          <a:p>
            <a:pPr algn="l"/>
            <a:r>
              <a:rPr lang="en-US" b="1" u="sng" dirty="0" smtClean="0"/>
              <a:t>ii) </a:t>
            </a:r>
            <a:r>
              <a:rPr lang="en-US" b="1" u="sng" dirty="0" err="1" smtClean="0"/>
              <a:t>JComboBox</a:t>
            </a:r>
            <a:r>
              <a:rPr lang="en-US" b="1" u="sng" dirty="0" smtClean="0"/>
              <a:t>(Vector </a:t>
            </a:r>
            <a:r>
              <a:rPr lang="en-US" b="1" i="1" u="sng" dirty="0" smtClean="0"/>
              <a:t>v</a:t>
            </a:r>
            <a:r>
              <a:rPr lang="en-US" b="1" u="sng" dirty="0" smtClean="0"/>
              <a:t>)</a:t>
            </a:r>
          </a:p>
          <a:p>
            <a:pPr algn="l"/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i="1" dirty="0"/>
              <a:t>v </a:t>
            </a:r>
            <a:r>
              <a:rPr lang="en-US" dirty="0"/>
              <a:t>is a vector that initializes the combo </a:t>
            </a:r>
            <a:r>
              <a:rPr lang="en-US" dirty="0" smtClean="0"/>
              <a:t>box.</a:t>
            </a:r>
          </a:p>
          <a:p>
            <a:endParaRPr lang="en-US" b="1" u="sng" dirty="0" smtClean="0"/>
          </a:p>
          <a:p>
            <a:pPr algn="l"/>
            <a:r>
              <a:rPr lang="en-US" b="1" u="sng" dirty="0" smtClean="0"/>
              <a:t>void </a:t>
            </a:r>
            <a:r>
              <a:rPr lang="en-US" b="1" u="sng" dirty="0" err="1"/>
              <a:t>addItem</a:t>
            </a:r>
            <a:r>
              <a:rPr lang="en-US" b="1" u="sng" dirty="0"/>
              <a:t>(Object </a:t>
            </a:r>
            <a:r>
              <a:rPr lang="en-US" b="1" i="1" u="sng" dirty="0" err="1"/>
              <a:t>obj</a:t>
            </a:r>
            <a:r>
              <a:rPr lang="en-US" b="1" u="sng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571612"/>
            <a:ext cx="292417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714379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857232"/>
            <a:ext cx="7058052" cy="478156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400" b="1" dirty="0"/>
              <a:t>Example of </a:t>
            </a:r>
            <a:r>
              <a:rPr lang="en-US" sz="4400" b="1" dirty="0" err="1"/>
              <a:t>ComboBox</a:t>
            </a:r>
            <a:r>
              <a:rPr lang="en-US" sz="4400" b="1" dirty="0"/>
              <a:t>:</a:t>
            </a:r>
            <a:endParaRPr lang="en-US" sz="4400" dirty="0"/>
          </a:p>
          <a:p>
            <a:pPr algn="l"/>
            <a:r>
              <a:rPr lang="en-US" sz="4400" dirty="0"/>
              <a:t> </a:t>
            </a:r>
          </a:p>
          <a:p>
            <a:pPr algn="l"/>
            <a:r>
              <a:rPr lang="en-US" sz="4800" dirty="0"/>
              <a:t>import java.awt.*;</a:t>
            </a:r>
          </a:p>
          <a:p>
            <a:pPr algn="l"/>
            <a:r>
              <a:rPr lang="en-US" sz="4800" dirty="0"/>
              <a:t>import </a:t>
            </a:r>
            <a:r>
              <a:rPr lang="en-US" sz="4800" dirty="0" err="1"/>
              <a:t>java.awt.event</a:t>
            </a:r>
            <a:r>
              <a:rPr lang="en-US" sz="4800" dirty="0"/>
              <a:t>.*;</a:t>
            </a:r>
          </a:p>
          <a:p>
            <a:pPr algn="l"/>
            <a:r>
              <a:rPr lang="en-US" sz="4800" dirty="0"/>
              <a:t>import </a:t>
            </a:r>
            <a:r>
              <a:rPr lang="en-US" sz="4800" dirty="0" err="1"/>
              <a:t>javax.swing</a:t>
            </a:r>
            <a:r>
              <a:rPr lang="en-US" sz="4800" dirty="0"/>
              <a:t>.*;</a:t>
            </a:r>
          </a:p>
          <a:p>
            <a:pPr algn="l"/>
            <a:r>
              <a:rPr lang="en-US" sz="4800" dirty="0"/>
              <a:t> </a:t>
            </a:r>
          </a:p>
          <a:p>
            <a:pPr algn="l"/>
            <a:r>
              <a:rPr lang="en-US" sz="4800" dirty="0"/>
              <a:t>public class </a:t>
            </a:r>
            <a:r>
              <a:rPr lang="en-US" sz="4800" dirty="0" err="1"/>
              <a:t>JComboBoxDemo</a:t>
            </a:r>
            <a:r>
              <a:rPr lang="en-US" sz="4800" dirty="0"/>
              <a:t> extends </a:t>
            </a:r>
            <a:r>
              <a:rPr lang="en-US" sz="4800" dirty="0" err="1"/>
              <a:t>JApplet</a:t>
            </a:r>
            <a:endParaRPr lang="en-US" sz="4800" dirty="0"/>
          </a:p>
          <a:p>
            <a:pPr algn="l"/>
            <a:r>
              <a:rPr lang="en-US" sz="4800" dirty="0"/>
              <a:t>implements </a:t>
            </a:r>
            <a:r>
              <a:rPr lang="en-US" sz="4800" dirty="0" err="1"/>
              <a:t>ItemListener</a:t>
            </a:r>
            <a:r>
              <a:rPr lang="en-US" sz="4800" dirty="0"/>
              <a:t> {</a:t>
            </a:r>
          </a:p>
          <a:p>
            <a:pPr algn="l"/>
            <a:r>
              <a:rPr lang="en-US" sz="4800" dirty="0" err="1"/>
              <a:t>JLabel</a:t>
            </a:r>
            <a:r>
              <a:rPr lang="en-US" sz="4800" dirty="0"/>
              <a:t> </a:t>
            </a:r>
            <a:r>
              <a:rPr lang="en-US" sz="4800" dirty="0" err="1"/>
              <a:t>jl</a:t>
            </a:r>
            <a:r>
              <a:rPr lang="en-US" sz="4800" dirty="0"/>
              <a:t>;</a:t>
            </a:r>
          </a:p>
          <a:p>
            <a:pPr algn="l"/>
            <a:r>
              <a:rPr lang="en-US" sz="4800" dirty="0" err="1"/>
              <a:t>ImageIcon</a:t>
            </a:r>
            <a:r>
              <a:rPr lang="en-US" sz="4800" dirty="0"/>
              <a:t> </a:t>
            </a:r>
            <a:r>
              <a:rPr lang="en-US" sz="4800" dirty="0" err="1"/>
              <a:t>france</a:t>
            </a:r>
            <a:r>
              <a:rPr lang="en-US" sz="4800" dirty="0"/>
              <a:t>, </a:t>
            </a:r>
            <a:r>
              <a:rPr lang="en-US" sz="4800" dirty="0" err="1"/>
              <a:t>germany</a:t>
            </a:r>
            <a:r>
              <a:rPr lang="en-US" sz="4800" dirty="0"/>
              <a:t>, </a:t>
            </a:r>
            <a:r>
              <a:rPr lang="en-US" sz="4800" dirty="0" err="1"/>
              <a:t>italy</a:t>
            </a:r>
            <a:r>
              <a:rPr lang="en-US" sz="4800" dirty="0"/>
              <a:t>, </a:t>
            </a:r>
            <a:r>
              <a:rPr lang="en-US" sz="4800" dirty="0" err="1"/>
              <a:t>japan</a:t>
            </a:r>
            <a:r>
              <a:rPr lang="en-US" sz="4800" dirty="0"/>
              <a:t>;</a:t>
            </a:r>
          </a:p>
          <a:p>
            <a:pPr algn="l"/>
            <a:r>
              <a:rPr lang="en-US" sz="4800" dirty="0"/>
              <a:t>public void init() {</a:t>
            </a:r>
          </a:p>
          <a:p>
            <a:pPr algn="l"/>
            <a:r>
              <a:rPr lang="en-US" sz="4800" dirty="0"/>
              <a:t>// Get content pane</a:t>
            </a:r>
          </a:p>
          <a:p>
            <a:pPr algn="l"/>
            <a:r>
              <a:rPr lang="en-US" sz="4800" dirty="0"/>
              <a:t>Container </a:t>
            </a:r>
            <a:r>
              <a:rPr lang="en-US" sz="4800" dirty="0" err="1"/>
              <a:t>contentPane</a:t>
            </a:r>
            <a:r>
              <a:rPr lang="en-US" sz="4800" dirty="0"/>
              <a:t> = </a:t>
            </a:r>
            <a:r>
              <a:rPr lang="en-US" sz="4800" dirty="0" err="1"/>
              <a:t>getContentPane</a:t>
            </a:r>
            <a:r>
              <a:rPr lang="en-US" sz="4800" dirty="0"/>
              <a:t>();</a:t>
            </a:r>
          </a:p>
          <a:p>
            <a:pPr algn="l"/>
            <a:r>
              <a:rPr lang="en-US" sz="4800" dirty="0" err="1"/>
              <a:t>contentPane.setLayout</a:t>
            </a:r>
            <a:r>
              <a:rPr lang="en-US" sz="4800" dirty="0"/>
              <a:t>(new </a:t>
            </a:r>
            <a:r>
              <a:rPr lang="en-US" sz="4800" dirty="0" err="1"/>
              <a:t>FlowLayout</a:t>
            </a:r>
            <a:r>
              <a:rPr lang="en-US" sz="4800" dirty="0"/>
              <a:t>());</a:t>
            </a:r>
          </a:p>
          <a:p>
            <a:pPr algn="l"/>
            <a:r>
              <a:rPr lang="en-US" sz="4800" dirty="0"/>
              <a:t>// Create a combo box and add it</a:t>
            </a:r>
          </a:p>
          <a:p>
            <a:pPr algn="l"/>
            <a:r>
              <a:rPr lang="en-US" sz="4800" dirty="0"/>
              <a:t>// to the panel</a:t>
            </a:r>
          </a:p>
          <a:p>
            <a:pPr algn="l"/>
            <a:r>
              <a:rPr lang="en-US" sz="4800" dirty="0" err="1"/>
              <a:t>JComboBox</a:t>
            </a:r>
            <a:r>
              <a:rPr lang="en-US" sz="4800" dirty="0"/>
              <a:t> </a:t>
            </a:r>
            <a:r>
              <a:rPr lang="en-US" sz="4800" dirty="0" err="1"/>
              <a:t>jc</a:t>
            </a:r>
            <a:r>
              <a:rPr lang="en-US" sz="4800" dirty="0"/>
              <a:t> = new </a:t>
            </a:r>
            <a:r>
              <a:rPr lang="en-US" sz="4800" dirty="0" err="1"/>
              <a:t>JComboBox</a:t>
            </a:r>
            <a:r>
              <a:rPr lang="en-US" sz="4800" dirty="0"/>
              <a:t>();</a:t>
            </a:r>
          </a:p>
          <a:p>
            <a:pPr algn="l"/>
            <a:r>
              <a:rPr lang="en-US" sz="4800" dirty="0" err="1"/>
              <a:t>jc.addItem</a:t>
            </a:r>
            <a:r>
              <a:rPr lang="en-US" sz="4800" dirty="0"/>
              <a:t>("France");</a:t>
            </a:r>
          </a:p>
          <a:p>
            <a:pPr algn="l"/>
            <a:r>
              <a:rPr lang="en-US" sz="4800" dirty="0" err="1"/>
              <a:t>jc.addItem</a:t>
            </a:r>
            <a:r>
              <a:rPr lang="en-US" sz="4800" dirty="0"/>
              <a:t>("Germany");</a:t>
            </a:r>
          </a:p>
          <a:p>
            <a:pPr algn="l"/>
            <a:r>
              <a:rPr lang="en-US" sz="4800" dirty="0" err="1"/>
              <a:t>jc.addItem</a:t>
            </a:r>
            <a:r>
              <a:rPr lang="en-US" sz="4800" dirty="0"/>
              <a:t>("Italy");</a:t>
            </a:r>
          </a:p>
          <a:p>
            <a:pPr algn="l"/>
            <a:r>
              <a:rPr lang="en-US" sz="4800" dirty="0" err="1"/>
              <a:t>jc.addItem</a:t>
            </a:r>
            <a:r>
              <a:rPr lang="en-US" sz="4800" dirty="0"/>
              <a:t>("Japan");</a:t>
            </a:r>
          </a:p>
          <a:p>
            <a:pPr algn="l"/>
            <a:r>
              <a:rPr lang="en-US" sz="4800" dirty="0" err="1"/>
              <a:t>jc.addItemListener</a:t>
            </a:r>
            <a:r>
              <a:rPr lang="en-US" sz="4800" dirty="0"/>
              <a:t>(this);</a:t>
            </a:r>
          </a:p>
          <a:p>
            <a:pPr algn="l"/>
            <a:r>
              <a:rPr lang="en-US" sz="4800" dirty="0" err="1"/>
              <a:t>contentPane.add</a:t>
            </a:r>
            <a:r>
              <a:rPr lang="en-US" sz="4800" dirty="0"/>
              <a:t>(</a:t>
            </a:r>
            <a:r>
              <a:rPr lang="en-US" sz="4800" dirty="0" err="1"/>
              <a:t>jc</a:t>
            </a:r>
            <a:r>
              <a:rPr lang="en-US" sz="4800" dirty="0"/>
              <a:t>);</a:t>
            </a:r>
          </a:p>
          <a:p>
            <a:pPr algn="l"/>
            <a:r>
              <a:rPr lang="en-US" sz="4800" dirty="0"/>
              <a:t>// Create label</a:t>
            </a:r>
          </a:p>
          <a:p>
            <a:pPr algn="l"/>
            <a:r>
              <a:rPr lang="en-US" sz="4800" dirty="0" err="1"/>
              <a:t>jl</a:t>
            </a:r>
            <a:r>
              <a:rPr lang="en-US" sz="4800" dirty="0"/>
              <a:t> = new </a:t>
            </a:r>
            <a:r>
              <a:rPr lang="en-US" sz="4800" dirty="0" err="1"/>
              <a:t>JLabel</a:t>
            </a:r>
            <a:r>
              <a:rPr lang="en-US" sz="4800" dirty="0"/>
              <a:t>(new </a:t>
            </a:r>
            <a:r>
              <a:rPr lang="en-US" sz="4800" dirty="0" err="1"/>
              <a:t>ImageIcon</a:t>
            </a:r>
            <a:r>
              <a:rPr lang="en-US" sz="4800" dirty="0"/>
              <a:t>("france.gif"));</a:t>
            </a:r>
          </a:p>
          <a:p>
            <a:pPr algn="l"/>
            <a:r>
              <a:rPr lang="en-US" sz="4800" dirty="0" err="1"/>
              <a:t>contentPane.add</a:t>
            </a:r>
            <a:r>
              <a:rPr lang="en-US" sz="4800" dirty="0"/>
              <a:t>(</a:t>
            </a:r>
            <a:r>
              <a:rPr lang="en-US" sz="4800" dirty="0" err="1"/>
              <a:t>jl</a:t>
            </a:r>
            <a:r>
              <a:rPr lang="en-US" sz="4800" dirty="0"/>
              <a:t>);</a:t>
            </a:r>
          </a:p>
          <a:p>
            <a:pPr algn="l"/>
            <a:r>
              <a:rPr lang="en-US" sz="4800" dirty="0"/>
              <a:t>}</a:t>
            </a:r>
          </a:p>
          <a:p>
            <a:pPr algn="l"/>
            <a:r>
              <a:rPr lang="en-US" sz="4800" dirty="0"/>
              <a:t>public void </a:t>
            </a:r>
            <a:r>
              <a:rPr lang="en-US" sz="4800" dirty="0" err="1"/>
              <a:t>itemStateChanged</a:t>
            </a:r>
            <a:r>
              <a:rPr lang="en-US" sz="4800" dirty="0"/>
              <a:t>(</a:t>
            </a:r>
            <a:r>
              <a:rPr lang="en-US" sz="4800" dirty="0" err="1"/>
              <a:t>ItemEvent</a:t>
            </a:r>
            <a:r>
              <a:rPr lang="en-US" sz="4800" dirty="0"/>
              <a:t> </a:t>
            </a:r>
            <a:r>
              <a:rPr lang="en-US" sz="4800" dirty="0" err="1"/>
              <a:t>ie</a:t>
            </a:r>
            <a:r>
              <a:rPr lang="en-US" sz="4800" dirty="0"/>
              <a:t>) {</a:t>
            </a:r>
          </a:p>
          <a:p>
            <a:pPr algn="l"/>
            <a:r>
              <a:rPr lang="en-US" sz="4800" dirty="0"/>
              <a:t>String s = (String)</a:t>
            </a:r>
            <a:r>
              <a:rPr lang="en-US" sz="4800" dirty="0" err="1"/>
              <a:t>ie.getItem</a:t>
            </a:r>
            <a:r>
              <a:rPr lang="en-US" sz="4800" dirty="0"/>
              <a:t>();</a:t>
            </a:r>
          </a:p>
          <a:p>
            <a:pPr algn="l"/>
            <a:r>
              <a:rPr lang="en-US" sz="4800" dirty="0" err="1"/>
              <a:t>jl.setIcon</a:t>
            </a:r>
            <a:r>
              <a:rPr lang="en-US" sz="4800" dirty="0"/>
              <a:t>(new </a:t>
            </a:r>
            <a:r>
              <a:rPr lang="en-US" sz="4800" dirty="0" err="1"/>
              <a:t>ImageIcon</a:t>
            </a:r>
            <a:r>
              <a:rPr lang="en-US" sz="4800" dirty="0"/>
              <a:t>(s + ".gif"));</a:t>
            </a:r>
          </a:p>
          <a:p>
            <a:pPr algn="l"/>
            <a:r>
              <a:rPr lang="en-US" sz="4800" dirty="0"/>
              <a:t>}</a:t>
            </a:r>
          </a:p>
          <a:p>
            <a:pPr algn="l"/>
            <a:r>
              <a:rPr lang="en-US" sz="4800" dirty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571612"/>
            <a:ext cx="292417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857255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129490" cy="4424378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b="1" u="sng" dirty="0" smtClean="0"/>
          </a:p>
          <a:p>
            <a:pPr algn="l"/>
            <a:endParaRPr lang="en-US" b="1" u="sng" dirty="0"/>
          </a:p>
          <a:p>
            <a:pPr algn="l"/>
            <a:r>
              <a:rPr lang="en-US" b="1" u="sng" dirty="0" smtClean="0"/>
              <a:t>Tabbed </a:t>
            </a:r>
            <a:r>
              <a:rPr lang="en-US" b="1" u="sng" dirty="0" err="1" smtClean="0"/>
              <a:t>Panes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i="1" dirty="0"/>
              <a:t>tabbed pane </a:t>
            </a:r>
            <a:r>
              <a:rPr lang="en-US" dirty="0"/>
              <a:t>is a component that appears as a group of folders in a file cabinet. </a:t>
            </a:r>
            <a:r>
              <a:rPr lang="en-US" dirty="0" err="1" smtClean="0"/>
              <a:t>Eachfolder</a:t>
            </a:r>
            <a:r>
              <a:rPr lang="en-US" dirty="0" smtClean="0"/>
              <a:t> </a:t>
            </a:r>
            <a:r>
              <a:rPr lang="en-US" dirty="0"/>
              <a:t>has a title. When a user selects a folder, its contents become visible. Only one </a:t>
            </a:r>
            <a:r>
              <a:rPr lang="en-US" dirty="0" err="1" smtClean="0"/>
              <a:t>ofthe</a:t>
            </a:r>
            <a:r>
              <a:rPr lang="en-US" dirty="0" smtClean="0"/>
              <a:t> </a:t>
            </a:r>
            <a:r>
              <a:rPr lang="en-US" dirty="0"/>
              <a:t>folders may be selected at a time. Tabbed panes are commonly used for </a:t>
            </a:r>
            <a:r>
              <a:rPr lang="en-US" dirty="0" err="1" smtClean="0"/>
              <a:t>settingconfiguration</a:t>
            </a:r>
            <a:r>
              <a:rPr lang="en-US" dirty="0" smtClean="0"/>
              <a:t> </a:t>
            </a:r>
            <a:r>
              <a:rPr lang="en-US" dirty="0"/>
              <a:t>options.</a:t>
            </a:r>
          </a:p>
          <a:p>
            <a:r>
              <a:rPr lang="en-US" dirty="0"/>
              <a:t> </a:t>
            </a:r>
          </a:p>
          <a:p>
            <a:pPr algn="l"/>
            <a:r>
              <a:rPr lang="en-US" dirty="0"/>
              <a:t>Tabbed panes are encapsulated by the </a:t>
            </a:r>
            <a:r>
              <a:rPr lang="en-US" b="1" dirty="0" err="1"/>
              <a:t>JTabbedPane</a:t>
            </a:r>
            <a:r>
              <a:rPr lang="en-US" b="1" dirty="0"/>
              <a:t> </a:t>
            </a:r>
            <a:r>
              <a:rPr lang="en-US" dirty="0"/>
              <a:t>class, which extends</a:t>
            </a:r>
          </a:p>
          <a:p>
            <a:pPr algn="l"/>
            <a:r>
              <a:rPr lang="en-US" b="1" dirty="0" err="1"/>
              <a:t>JComponent</a:t>
            </a:r>
            <a:r>
              <a:rPr lang="en-US" dirty="0"/>
              <a:t>. We will use its default constructor. Tabs are defined via the following</a:t>
            </a:r>
          </a:p>
          <a:p>
            <a:pPr algn="l"/>
            <a:r>
              <a:rPr lang="en-US" dirty="0"/>
              <a:t>Method.</a:t>
            </a:r>
          </a:p>
          <a:p>
            <a:pPr algn="l"/>
            <a:r>
              <a:rPr lang="en-US" dirty="0"/>
              <a:t> </a:t>
            </a:r>
            <a:r>
              <a:rPr lang="en-US" b="1" u="sng" dirty="0" smtClean="0"/>
              <a:t>void </a:t>
            </a:r>
            <a:r>
              <a:rPr lang="en-US" b="1" u="sng" dirty="0" err="1"/>
              <a:t>addTab</a:t>
            </a:r>
            <a:r>
              <a:rPr lang="en-US" b="1" u="sng" dirty="0"/>
              <a:t>(String </a:t>
            </a:r>
            <a:r>
              <a:rPr lang="en-US" b="1" i="1" u="sng" dirty="0" err="1"/>
              <a:t>str</a:t>
            </a:r>
            <a:r>
              <a:rPr lang="en-US" b="1" u="sng" dirty="0"/>
              <a:t>, Component </a:t>
            </a:r>
            <a:r>
              <a:rPr lang="en-US" b="1" i="1" u="sng" dirty="0"/>
              <a:t>comp</a:t>
            </a:r>
            <a:r>
              <a:rPr lang="en-US" b="1" u="sng" dirty="0"/>
              <a:t>)</a:t>
            </a:r>
            <a:endParaRPr lang="en-US" dirty="0"/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Here, </a:t>
            </a:r>
            <a:r>
              <a:rPr lang="en-US" i="1" dirty="0" err="1"/>
              <a:t>str</a:t>
            </a:r>
            <a:r>
              <a:rPr lang="en-US" i="1" dirty="0"/>
              <a:t> </a:t>
            </a:r>
            <a:r>
              <a:rPr lang="en-US" dirty="0"/>
              <a:t>is the title for the tab, and </a:t>
            </a:r>
            <a:r>
              <a:rPr lang="en-US" i="1" dirty="0"/>
              <a:t>comp </a:t>
            </a:r>
            <a:r>
              <a:rPr lang="en-US" dirty="0"/>
              <a:t>is the component that should be added to the</a:t>
            </a:r>
          </a:p>
          <a:p>
            <a:pPr algn="l"/>
            <a:r>
              <a:rPr lang="en-US" dirty="0"/>
              <a:t>tab. Typically, a </a:t>
            </a:r>
            <a:r>
              <a:rPr lang="en-US" b="1" dirty="0" err="1"/>
              <a:t>JPanel</a:t>
            </a:r>
            <a:r>
              <a:rPr lang="en-US" b="1" dirty="0"/>
              <a:t> </a:t>
            </a:r>
            <a:r>
              <a:rPr lang="en-US" dirty="0"/>
              <a:t>or a subclass of it is added.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71612"/>
            <a:ext cx="7272366" cy="40671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general procedure to use a tabbed pane in an applet is outlined here: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1. Create a </a:t>
            </a:r>
            <a:r>
              <a:rPr lang="en-US" b="1" dirty="0" err="1"/>
              <a:t>JTabbedPane</a:t>
            </a:r>
            <a:r>
              <a:rPr lang="en-US" b="1" dirty="0"/>
              <a:t> </a:t>
            </a:r>
            <a:r>
              <a:rPr lang="en-US" dirty="0"/>
              <a:t>object.</a:t>
            </a:r>
          </a:p>
          <a:p>
            <a:pPr algn="l"/>
            <a:r>
              <a:rPr lang="en-US" dirty="0"/>
              <a:t>2. Call </a:t>
            </a:r>
            <a:r>
              <a:rPr lang="en-US" b="1" dirty="0" err="1"/>
              <a:t>addTab</a:t>
            </a:r>
            <a:r>
              <a:rPr lang="en-US" b="1" dirty="0"/>
              <a:t>( ) </a:t>
            </a:r>
            <a:r>
              <a:rPr lang="en-US" dirty="0"/>
              <a:t>to add a tab to the pane. (The arguments to this method define</a:t>
            </a:r>
          </a:p>
          <a:p>
            <a:pPr algn="l"/>
            <a:r>
              <a:rPr lang="en-US" dirty="0"/>
              <a:t>the title of the tab and the component it contains.)</a:t>
            </a:r>
          </a:p>
          <a:p>
            <a:pPr algn="l"/>
            <a:r>
              <a:rPr lang="en-US" dirty="0"/>
              <a:t>3. Repeat step 2 for each tab.</a:t>
            </a:r>
          </a:p>
          <a:p>
            <a:pPr algn="l"/>
            <a:r>
              <a:rPr lang="en-US" dirty="0"/>
              <a:t>4. Add the tabbed pane to the content pane of the applet.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428627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642918"/>
            <a:ext cx="8429684" cy="5996014"/>
          </a:xfrm>
        </p:spPr>
        <p:txBody>
          <a:bodyPr>
            <a:noAutofit/>
          </a:bodyPr>
          <a:lstStyle/>
          <a:p>
            <a:pPr algn="l"/>
            <a:endParaRPr lang="en-US" sz="900" b="1" dirty="0" smtClean="0"/>
          </a:p>
          <a:p>
            <a:pPr algn="l"/>
            <a:r>
              <a:rPr lang="en-US" sz="1400" b="1" dirty="0" smtClean="0"/>
              <a:t>Example </a:t>
            </a:r>
            <a:r>
              <a:rPr lang="en-US" sz="1400" b="1" dirty="0"/>
              <a:t>of Tabbed Panes</a:t>
            </a:r>
            <a:endParaRPr lang="en-US" sz="1400" dirty="0"/>
          </a:p>
          <a:p>
            <a:pPr algn="l"/>
            <a:r>
              <a:rPr lang="en-US" sz="1400" dirty="0"/>
              <a:t> </a:t>
            </a:r>
            <a:r>
              <a:rPr lang="en-US" sz="1400" dirty="0" smtClean="0"/>
              <a:t>import </a:t>
            </a:r>
            <a:r>
              <a:rPr lang="en-US" sz="1400" dirty="0" err="1"/>
              <a:t>javax.swing</a:t>
            </a:r>
            <a:r>
              <a:rPr lang="en-US" sz="1400" dirty="0"/>
              <a:t>.*</a:t>
            </a:r>
          </a:p>
          <a:p>
            <a:pPr algn="l"/>
            <a:r>
              <a:rPr lang="en-US" sz="1400" dirty="0"/>
              <a:t> </a:t>
            </a: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JTabbedPaneDemo</a:t>
            </a:r>
            <a:r>
              <a:rPr lang="en-US" sz="1400" dirty="0"/>
              <a:t> extends </a:t>
            </a:r>
            <a:r>
              <a:rPr lang="en-US" sz="1400" dirty="0" err="1"/>
              <a:t>JApplet</a:t>
            </a:r>
            <a:r>
              <a:rPr lang="en-US" sz="1400" dirty="0"/>
              <a:t> {</a:t>
            </a:r>
          </a:p>
          <a:p>
            <a:pPr algn="l"/>
            <a:r>
              <a:rPr lang="en-US" sz="1400" dirty="0"/>
              <a:t>public void init() {</a:t>
            </a:r>
          </a:p>
          <a:p>
            <a:pPr algn="l"/>
            <a:r>
              <a:rPr lang="en-US" sz="1400" dirty="0" err="1"/>
              <a:t>JTabbedPane</a:t>
            </a:r>
            <a:r>
              <a:rPr lang="en-US" sz="1400" dirty="0"/>
              <a:t> </a:t>
            </a:r>
            <a:r>
              <a:rPr lang="en-US" sz="1400" dirty="0" err="1"/>
              <a:t>jtp</a:t>
            </a:r>
            <a:r>
              <a:rPr lang="en-US" sz="1400" dirty="0"/>
              <a:t> = new </a:t>
            </a:r>
            <a:r>
              <a:rPr lang="en-US" sz="1400" dirty="0" err="1"/>
              <a:t>JTabbedPane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 err="1"/>
              <a:t>jtp.addTab</a:t>
            </a:r>
            <a:r>
              <a:rPr lang="en-US" sz="1400" dirty="0"/>
              <a:t>("Cities", new </a:t>
            </a:r>
            <a:r>
              <a:rPr lang="en-US" sz="1400" dirty="0" err="1"/>
              <a:t>CitiesPanel</a:t>
            </a:r>
            <a:r>
              <a:rPr lang="en-US" sz="1400" dirty="0"/>
              <a:t>());</a:t>
            </a:r>
          </a:p>
          <a:p>
            <a:pPr algn="l"/>
            <a:r>
              <a:rPr lang="en-US" sz="1400" dirty="0" err="1"/>
              <a:t>jtp.addTab</a:t>
            </a:r>
            <a:r>
              <a:rPr lang="en-US" sz="1400" dirty="0"/>
              <a:t>("Colors", new </a:t>
            </a:r>
            <a:r>
              <a:rPr lang="en-US" sz="1400" dirty="0" err="1"/>
              <a:t>ColorsPanel</a:t>
            </a:r>
            <a:r>
              <a:rPr lang="en-US" sz="1400" dirty="0"/>
              <a:t>());</a:t>
            </a:r>
          </a:p>
          <a:p>
            <a:pPr algn="l"/>
            <a:r>
              <a:rPr lang="en-US" sz="1400" dirty="0" err="1"/>
              <a:t>jtp.addTab</a:t>
            </a:r>
            <a:r>
              <a:rPr lang="en-US" sz="1400" dirty="0"/>
              <a:t>("Flavors", new </a:t>
            </a:r>
            <a:r>
              <a:rPr lang="en-US" sz="1400" dirty="0" err="1"/>
              <a:t>FlavorsPanel</a:t>
            </a:r>
            <a:r>
              <a:rPr lang="en-US" sz="1400" dirty="0"/>
              <a:t>());</a:t>
            </a:r>
          </a:p>
          <a:p>
            <a:pPr algn="l"/>
            <a:r>
              <a:rPr lang="en-US" sz="1400" dirty="0" err="1"/>
              <a:t>getContentPane</a:t>
            </a:r>
            <a:r>
              <a:rPr lang="en-US" sz="1400" dirty="0"/>
              <a:t>().add(</a:t>
            </a:r>
            <a:r>
              <a:rPr lang="en-US" sz="1400" dirty="0" err="1"/>
              <a:t>jtp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r>
              <a:rPr lang="en-US" sz="1400" dirty="0"/>
              <a:t>class </a:t>
            </a:r>
            <a:r>
              <a:rPr lang="en-US" sz="1400" dirty="0" err="1"/>
              <a:t>CitiesPanel</a:t>
            </a:r>
            <a:r>
              <a:rPr lang="en-US" sz="1400" dirty="0"/>
              <a:t> extends </a:t>
            </a:r>
            <a:r>
              <a:rPr lang="en-US" sz="1400" dirty="0" err="1"/>
              <a:t>JPanel</a:t>
            </a:r>
            <a:r>
              <a:rPr lang="en-US" sz="1400" dirty="0"/>
              <a:t> {</a:t>
            </a:r>
          </a:p>
          <a:p>
            <a:pPr algn="l"/>
            <a:r>
              <a:rPr lang="en-US" sz="1400" dirty="0"/>
              <a:t>public </a:t>
            </a:r>
            <a:r>
              <a:rPr lang="en-US" sz="1400" dirty="0" err="1"/>
              <a:t>CitiesPanel</a:t>
            </a:r>
            <a:r>
              <a:rPr lang="en-US" sz="1400" dirty="0"/>
              <a:t>() {</a:t>
            </a:r>
          </a:p>
          <a:p>
            <a:pPr algn="l"/>
            <a:r>
              <a:rPr lang="en-US" sz="1400" dirty="0" err="1"/>
              <a:t>JButton</a:t>
            </a:r>
            <a:r>
              <a:rPr lang="en-US" sz="1400" dirty="0"/>
              <a:t> b1 = new </a:t>
            </a:r>
            <a:r>
              <a:rPr lang="en-US" sz="1400" dirty="0" err="1"/>
              <a:t>JButton</a:t>
            </a:r>
            <a:r>
              <a:rPr lang="en-US" sz="1400" dirty="0"/>
              <a:t>("New York");</a:t>
            </a:r>
          </a:p>
          <a:p>
            <a:pPr algn="l"/>
            <a:r>
              <a:rPr lang="en-US" sz="1400" dirty="0"/>
              <a:t>add(b1);</a:t>
            </a:r>
          </a:p>
          <a:p>
            <a:pPr algn="l"/>
            <a:r>
              <a:rPr lang="en-US" sz="1400" dirty="0" err="1"/>
              <a:t>JButton</a:t>
            </a:r>
            <a:r>
              <a:rPr lang="en-US" sz="1400" dirty="0"/>
              <a:t> b2 = new </a:t>
            </a:r>
            <a:r>
              <a:rPr lang="en-US" sz="1400" dirty="0" err="1"/>
              <a:t>JButton</a:t>
            </a:r>
            <a:r>
              <a:rPr lang="en-US" sz="1400" dirty="0"/>
              <a:t>("London");</a:t>
            </a:r>
          </a:p>
          <a:p>
            <a:pPr algn="l"/>
            <a:r>
              <a:rPr lang="en-US" sz="1400" dirty="0"/>
              <a:t>add(b2);</a:t>
            </a:r>
          </a:p>
          <a:p>
            <a:pPr algn="l"/>
            <a:r>
              <a:rPr lang="en-US" sz="1400" dirty="0" err="1"/>
              <a:t>JButton</a:t>
            </a:r>
            <a:r>
              <a:rPr lang="en-US" sz="1400" dirty="0"/>
              <a:t> b3 = new </a:t>
            </a:r>
            <a:r>
              <a:rPr lang="en-US" sz="1400" dirty="0" err="1"/>
              <a:t>JButton</a:t>
            </a:r>
            <a:r>
              <a:rPr lang="en-US" sz="1400" dirty="0"/>
              <a:t>("Hong Kong");</a:t>
            </a:r>
          </a:p>
          <a:p>
            <a:pPr algn="l"/>
            <a:r>
              <a:rPr lang="en-US" sz="1400" dirty="0"/>
              <a:t>add(b3);</a:t>
            </a:r>
          </a:p>
          <a:p>
            <a:pPr algn="l"/>
            <a:r>
              <a:rPr lang="en-US" sz="1400" dirty="0" err="1"/>
              <a:t>JButton</a:t>
            </a:r>
            <a:r>
              <a:rPr lang="en-US" sz="1400" dirty="0"/>
              <a:t> b4 = new </a:t>
            </a:r>
            <a:r>
              <a:rPr lang="en-US" sz="1400" dirty="0" err="1"/>
              <a:t>JButton</a:t>
            </a:r>
            <a:r>
              <a:rPr lang="en-US" sz="1400" dirty="0"/>
              <a:t>("Tokyo");</a:t>
            </a:r>
          </a:p>
          <a:p>
            <a:pPr algn="l"/>
            <a:r>
              <a:rPr lang="en-US" sz="1400" dirty="0"/>
              <a:t>add(b4);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714379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7486680" cy="471013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class </a:t>
            </a:r>
            <a:r>
              <a:rPr lang="en-US" dirty="0" err="1" smtClean="0"/>
              <a:t>ColorsPanel</a:t>
            </a:r>
            <a:r>
              <a:rPr lang="en-US" dirty="0" smtClean="0"/>
              <a:t> extends </a:t>
            </a:r>
            <a:r>
              <a:rPr lang="en-US" dirty="0" err="1" smtClean="0"/>
              <a:t>JPanel</a:t>
            </a:r>
            <a:r>
              <a:rPr lang="en-US" dirty="0" smtClean="0"/>
              <a:t> {</a:t>
            </a:r>
          </a:p>
          <a:p>
            <a:pPr algn="l"/>
            <a:r>
              <a:rPr lang="en-US" dirty="0" smtClean="0"/>
              <a:t>public </a:t>
            </a:r>
            <a:r>
              <a:rPr lang="en-US" dirty="0" err="1" smtClean="0"/>
              <a:t>ColorsPanel</a:t>
            </a:r>
            <a:r>
              <a:rPr lang="en-US" dirty="0" smtClean="0"/>
              <a:t>() {</a:t>
            </a:r>
          </a:p>
          <a:p>
            <a:pPr algn="l"/>
            <a:r>
              <a:rPr lang="en-US" dirty="0" err="1" smtClean="0"/>
              <a:t>JCheckBox</a:t>
            </a:r>
            <a:r>
              <a:rPr lang="en-US" dirty="0" smtClean="0"/>
              <a:t> cb1 = new </a:t>
            </a:r>
            <a:r>
              <a:rPr lang="en-US" dirty="0" err="1" smtClean="0"/>
              <a:t>JCheckBox</a:t>
            </a:r>
            <a:r>
              <a:rPr lang="en-US" dirty="0" smtClean="0"/>
              <a:t>("Red");</a:t>
            </a:r>
          </a:p>
          <a:p>
            <a:pPr algn="l"/>
            <a:r>
              <a:rPr lang="en-US" dirty="0" smtClean="0"/>
              <a:t>add(cb1);</a:t>
            </a:r>
          </a:p>
          <a:p>
            <a:pPr algn="l"/>
            <a:r>
              <a:rPr lang="en-US" dirty="0" err="1" smtClean="0"/>
              <a:t>JCheckBox</a:t>
            </a:r>
            <a:r>
              <a:rPr lang="en-US" dirty="0" smtClean="0"/>
              <a:t> cb2 = new </a:t>
            </a:r>
            <a:r>
              <a:rPr lang="en-US" dirty="0" err="1" smtClean="0"/>
              <a:t>JCheckBox</a:t>
            </a:r>
            <a:r>
              <a:rPr lang="en-US" dirty="0" smtClean="0"/>
              <a:t>("Green");</a:t>
            </a:r>
          </a:p>
          <a:p>
            <a:pPr algn="l"/>
            <a:r>
              <a:rPr lang="en-US" dirty="0" smtClean="0"/>
              <a:t>add(cb2);</a:t>
            </a:r>
          </a:p>
          <a:p>
            <a:pPr algn="l"/>
            <a:r>
              <a:rPr lang="en-US" dirty="0" err="1" smtClean="0"/>
              <a:t>JCheckBox</a:t>
            </a:r>
            <a:r>
              <a:rPr lang="en-US" dirty="0" smtClean="0"/>
              <a:t> cb3 = new </a:t>
            </a:r>
            <a:r>
              <a:rPr lang="en-US" dirty="0" err="1" smtClean="0"/>
              <a:t>JCheckBox</a:t>
            </a:r>
            <a:r>
              <a:rPr lang="en-US" dirty="0" smtClean="0"/>
              <a:t>("Blue");</a:t>
            </a:r>
          </a:p>
          <a:p>
            <a:pPr algn="l"/>
            <a:r>
              <a:rPr lang="en-US" dirty="0" smtClean="0"/>
              <a:t>add(cb3);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class </a:t>
            </a:r>
            <a:r>
              <a:rPr lang="en-US" dirty="0" err="1" smtClean="0"/>
              <a:t>FlavorsPanel</a:t>
            </a:r>
            <a:r>
              <a:rPr lang="en-US" dirty="0" smtClean="0"/>
              <a:t> extends </a:t>
            </a:r>
            <a:r>
              <a:rPr lang="en-US" dirty="0" err="1" smtClean="0"/>
              <a:t>JPanel</a:t>
            </a:r>
            <a:r>
              <a:rPr lang="en-US" dirty="0" smtClean="0"/>
              <a:t> {</a:t>
            </a:r>
          </a:p>
          <a:p>
            <a:pPr algn="l"/>
            <a:r>
              <a:rPr lang="en-US" dirty="0" smtClean="0"/>
              <a:t>public </a:t>
            </a:r>
            <a:r>
              <a:rPr lang="en-US" dirty="0" err="1" smtClean="0"/>
              <a:t>FlavorsPanel</a:t>
            </a:r>
            <a:r>
              <a:rPr lang="en-US" dirty="0" smtClean="0"/>
              <a:t>() {</a:t>
            </a:r>
          </a:p>
          <a:p>
            <a:pPr algn="l"/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 err="1" smtClean="0"/>
              <a:t>jcb</a:t>
            </a:r>
            <a:r>
              <a:rPr lang="en-US" dirty="0" smtClean="0"/>
              <a:t> = new </a:t>
            </a:r>
            <a:r>
              <a:rPr lang="en-US" dirty="0" err="1" smtClean="0"/>
              <a:t>JComboBox</a:t>
            </a:r>
            <a:r>
              <a:rPr lang="en-US" dirty="0" smtClean="0"/>
              <a:t>();</a:t>
            </a:r>
          </a:p>
          <a:p>
            <a:pPr algn="l"/>
            <a:r>
              <a:rPr lang="en-US" dirty="0" err="1" smtClean="0"/>
              <a:t>jcb.addItem</a:t>
            </a:r>
            <a:r>
              <a:rPr lang="en-US" dirty="0" smtClean="0"/>
              <a:t>("Vanilla");</a:t>
            </a:r>
          </a:p>
          <a:p>
            <a:pPr algn="l"/>
            <a:r>
              <a:rPr lang="en-US" dirty="0" err="1" smtClean="0"/>
              <a:t>jcb.addItem</a:t>
            </a:r>
            <a:r>
              <a:rPr lang="en-US" dirty="0" smtClean="0"/>
              <a:t>("Chocolate");</a:t>
            </a:r>
          </a:p>
          <a:p>
            <a:pPr algn="l"/>
            <a:r>
              <a:rPr lang="en-US" dirty="0" err="1" smtClean="0"/>
              <a:t>jcb.addItem</a:t>
            </a:r>
            <a:r>
              <a:rPr lang="en-US" dirty="0" smtClean="0"/>
              <a:t>("Strawberry");</a:t>
            </a:r>
          </a:p>
          <a:p>
            <a:pPr algn="l"/>
            <a:r>
              <a:rPr lang="en-US" dirty="0" smtClean="0"/>
              <a:t>add(</a:t>
            </a:r>
            <a:r>
              <a:rPr lang="en-US" dirty="0" err="1" smtClean="0"/>
              <a:t>jcb</a:t>
            </a:r>
            <a:r>
              <a:rPr lang="en-US" dirty="0" smtClean="0"/>
              <a:t>);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428736"/>
            <a:ext cx="3878263" cy="1608138"/>
          </a:xfrm>
          <a:prstGeom prst="rect">
            <a:avLst/>
          </a:prstGeom>
          <a:noFill/>
        </p:spPr>
      </p:pic>
      <p:pic>
        <p:nvPicPr>
          <p:cNvPr id="1536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500438"/>
            <a:ext cx="3878263" cy="1608137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4130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</TotalTime>
  <Words>1092</Words>
  <Application>Microsoft Office PowerPoint</Application>
  <PresentationFormat>On-screen Show (4:3)</PresentationFormat>
  <Paragraphs>391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molay</dc:creator>
  <cp:lastModifiedBy>molay</cp:lastModifiedBy>
  <cp:revision>25</cp:revision>
  <dcterms:created xsi:type="dcterms:W3CDTF">2020-03-18T16:12:29Z</dcterms:created>
  <dcterms:modified xsi:type="dcterms:W3CDTF">2020-03-21T13:56:53Z</dcterms:modified>
</cp:coreProperties>
</file>