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E42D-5E79-8E19-7D01-483034DC7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0A524-5B72-2F7B-87BC-B74F660A8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041902-6089-8216-3F39-F8AF69D39A37}"/>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70FAEEBA-BD57-D96D-396A-FB21FD42E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80ED3-F266-0EDC-ABC7-CBDA33A71F86}"/>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13021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72D9-EEF3-F121-5D86-7437D9ED59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6EEED-5629-6858-B52B-9BED5A6B5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E9210-4FEA-7AC7-4465-B8BE8F233F9B}"/>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385BD724-C3E7-D1C4-EAF7-5AAF830873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5F1CA-5953-7C53-7FDC-EDD386642B44}"/>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243218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36B7A-965A-2502-5350-9B506C2F74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EA4734-6236-C27A-2ED7-600200F06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40761-07F8-42C4-695B-F6BD6617897C}"/>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70EC40A7-9283-FA1E-4491-56CF37F0B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F4708-4C80-CC40-7EF5-F48680620F89}"/>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52886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DD8C-A37C-D50A-C666-972FD3D856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C4FA74-B787-5329-0C2B-7FE1D8A218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2D064-7250-0E92-2F6E-BC768673C060}"/>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27B720A7-14C6-61D9-1B05-FE2D7243B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E9ED3-A819-E39C-4084-FDAEA3B2E131}"/>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185797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033D-5A38-D72D-59D6-A9F25DA1A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C46DD0-4C32-8A36-8987-E8A2C33E2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D247C-89F8-75E1-5789-0A9F40EB38C2}"/>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685733E6-DED9-32C6-4C73-7A95AEA58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C2CBD-E05D-0676-A721-9CC816112ADC}"/>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317040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6B62-94C4-2A10-5024-D8B712CA7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A5C57-F794-705E-9C14-807187AB2D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1320A2-E5CB-07FC-024C-AF392F2F7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A28A12-3168-AA39-D4BA-15E860DDFA2F}"/>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6" name="Footer Placeholder 5">
            <a:extLst>
              <a:ext uri="{FF2B5EF4-FFF2-40B4-BE49-F238E27FC236}">
                <a16:creationId xmlns:a16="http://schemas.microsoft.com/office/drawing/2014/main" id="{FD115CBB-0E91-26F8-61DE-5088C1C6E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345F9E-D3FA-B918-F7CC-493099C82D8F}"/>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133142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200E-79EA-DE70-EBBF-448214E593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819A8-1246-D578-A4A5-3A51292D1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9D9D5-134D-A497-C71B-AF1ACE1AEA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BF553-AD2A-1BC5-D137-068D7BC81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87B34-2341-051D-445D-6A9800370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173B9B-6BD3-2205-E756-145A74A09C67}"/>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8" name="Footer Placeholder 7">
            <a:extLst>
              <a:ext uri="{FF2B5EF4-FFF2-40B4-BE49-F238E27FC236}">
                <a16:creationId xmlns:a16="http://schemas.microsoft.com/office/drawing/2014/main" id="{633ECFC7-15FC-30BE-85FF-94C62FCDE1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4B0C6F-A5CB-9609-694F-5558FEDF0F13}"/>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13943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F06E-167F-878C-5D90-3990EB405F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A7C390-750B-CDF4-0968-C277613164A4}"/>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4" name="Footer Placeholder 3">
            <a:extLst>
              <a:ext uri="{FF2B5EF4-FFF2-40B4-BE49-F238E27FC236}">
                <a16:creationId xmlns:a16="http://schemas.microsoft.com/office/drawing/2014/main" id="{54C82897-828C-D2F4-673C-683634C41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28DB2E-58BA-70D4-DF33-91B5F3581464}"/>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38219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9D426-DE3A-6885-8664-2033CDC3BA03}"/>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3" name="Footer Placeholder 2">
            <a:extLst>
              <a:ext uri="{FF2B5EF4-FFF2-40B4-BE49-F238E27FC236}">
                <a16:creationId xmlns:a16="http://schemas.microsoft.com/office/drawing/2014/main" id="{09FF845E-A883-2D20-9B71-9846A3D4B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2BC6FC-C15F-251F-E636-9B70854C0943}"/>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392430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6790-FAC8-C978-1651-01FB79544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D5F6D3-E1DF-B003-00B0-E17ABDE76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180AA4-C0C7-EF60-5F27-63B0B3278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111B2-60ED-629D-D1D8-7236001A5CC1}"/>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6" name="Footer Placeholder 5">
            <a:extLst>
              <a:ext uri="{FF2B5EF4-FFF2-40B4-BE49-F238E27FC236}">
                <a16:creationId xmlns:a16="http://schemas.microsoft.com/office/drawing/2014/main" id="{9743BD16-CA4A-FF08-1EBC-8EB5A621C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993A2-1950-7A57-2C6C-E9CB4FE2E1F4}"/>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407192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1A32-CEBE-644B-E658-F1D0496D0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B1468D-6FE1-C6C6-567D-7307060C2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F2378A-0579-E3EA-9D68-8969B6F08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CF3B6-EF44-B96A-A67D-946C470C44C8}"/>
              </a:ext>
            </a:extLst>
          </p:cNvPr>
          <p:cNvSpPr>
            <a:spLocks noGrp="1"/>
          </p:cNvSpPr>
          <p:nvPr>
            <p:ph type="dt" sz="half" idx="10"/>
          </p:nvPr>
        </p:nvSpPr>
        <p:spPr/>
        <p:txBody>
          <a:bodyPr/>
          <a:lstStyle/>
          <a:p>
            <a:fld id="{9747D466-E091-4B70-AF51-DED44295632C}" type="datetimeFigureOut">
              <a:rPr lang="en-IN" smtClean="0"/>
              <a:t>09-09-2022</a:t>
            </a:fld>
            <a:endParaRPr lang="en-IN"/>
          </a:p>
        </p:txBody>
      </p:sp>
      <p:sp>
        <p:nvSpPr>
          <p:cNvPr id="6" name="Footer Placeholder 5">
            <a:extLst>
              <a:ext uri="{FF2B5EF4-FFF2-40B4-BE49-F238E27FC236}">
                <a16:creationId xmlns:a16="http://schemas.microsoft.com/office/drawing/2014/main" id="{D4987639-7D46-B63F-E858-A17454330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9E05E-04FA-7A45-0303-C7758DA49493}"/>
              </a:ext>
            </a:extLst>
          </p:cNvPr>
          <p:cNvSpPr>
            <a:spLocks noGrp="1"/>
          </p:cNvSpPr>
          <p:nvPr>
            <p:ph type="sldNum" sz="quarter" idx="12"/>
          </p:nvPr>
        </p:nvSpPr>
        <p:spPr/>
        <p:txBody>
          <a:bodyPr/>
          <a:lstStyle/>
          <a:p>
            <a:fld id="{F0DC4FC6-81E7-4BC8-8AE9-B63B59366461}" type="slidenum">
              <a:rPr lang="en-IN" smtClean="0"/>
              <a:t>‹#›</a:t>
            </a:fld>
            <a:endParaRPr lang="en-IN"/>
          </a:p>
        </p:txBody>
      </p:sp>
    </p:spTree>
    <p:extLst>
      <p:ext uri="{BB962C8B-B14F-4D97-AF65-F5344CB8AC3E}">
        <p14:creationId xmlns:p14="http://schemas.microsoft.com/office/powerpoint/2010/main" val="148605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D084E4-EA08-8BA1-63D6-D52668CDB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F91B6-4B37-D1DF-97CE-2ED504B91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88F7D-3A9D-E58D-D08B-145CDAD92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7D466-E091-4B70-AF51-DED44295632C}" type="datetimeFigureOut">
              <a:rPr lang="en-IN" smtClean="0"/>
              <a:t>09-09-2022</a:t>
            </a:fld>
            <a:endParaRPr lang="en-IN"/>
          </a:p>
        </p:txBody>
      </p:sp>
      <p:sp>
        <p:nvSpPr>
          <p:cNvPr id="5" name="Footer Placeholder 4">
            <a:extLst>
              <a:ext uri="{FF2B5EF4-FFF2-40B4-BE49-F238E27FC236}">
                <a16:creationId xmlns:a16="http://schemas.microsoft.com/office/drawing/2014/main" id="{0B0F3ACC-2774-E6CC-A45A-0888C930C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096373-B1AD-754C-6DDF-68F9ED4B5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C4FC6-81E7-4BC8-8AE9-B63B59366461}" type="slidenum">
              <a:rPr lang="en-IN" smtClean="0"/>
              <a:t>‹#›</a:t>
            </a:fld>
            <a:endParaRPr lang="en-IN"/>
          </a:p>
        </p:txBody>
      </p:sp>
    </p:spTree>
    <p:extLst>
      <p:ext uri="{BB962C8B-B14F-4D97-AF65-F5344CB8AC3E}">
        <p14:creationId xmlns:p14="http://schemas.microsoft.com/office/powerpoint/2010/main" val="215068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ec2/pricing/on-deman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5C238D7-99B7-9C71-FF7C-6F14874E7958}"/>
              </a:ext>
            </a:extLst>
          </p:cNvPr>
          <p:cNvGrpSpPr/>
          <p:nvPr/>
        </p:nvGrpSpPr>
        <p:grpSpPr>
          <a:xfrm>
            <a:off x="458165" y="77122"/>
            <a:ext cx="2786222" cy="2434841"/>
            <a:chOff x="1758808" y="410967"/>
            <a:chExt cx="2786222" cy="2434841"/>
          </a:xfrm>
        </p:grpSpPr>
        <p:sp>
          <p:nvSpPr>
            <p:cNvPr id="4" name="Rectangle 3">
              <a:extLst>
                <a:ext uri="{FF2B5EF4-FFF2-40B4-BE49-F238E27FC236}">
                  <a16:creationId xmlns:a16="http://schemas.microsoft.com/office/drawing/2014/main" id="{9827F028-9323-00AC-98C2-18EF34BC7D73}"/>
                </a:ext>
              </a:extLst>
            </p:cNvPr>
            <p:cNvSpPr/>
            <p:nvPr/>
          </p:nvSpPr>
          <p:spPr>
            <a:xfrm>
              <a:off x="1758808" y="410967"/>
              <a:ext cx="2786222" cy="19726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TextBox 4">
              <a:extLst>
                <a:ext uri="{FF2B5EF4-FFF2-40B4-BE49-F238E27FC236}">
                  <a16:creationId xmlns:a16="http://schemas.microsoft.com/office/drawing/2014/main" id="{0637386B-23E8-D5B4-CF37-0663D468BAFE}"/>
                </a:ext>
              </a:extLst>
            </p:cNvPr>
            <p:cNvSpPr txBox="1"/>
            <p:nvPr/>
          </p:nvSpPr>
          <p:spPr>
            <a:xfrm>
              <a:off x="2486348" y="2476207"/>
              <a:ext cx="1140431" cy="369601"/>
            </a:xfrm>
            <a:prstGeom prst="rect">
              <a:avLst/>
            </a:prstGeom>
            <a:noFill/>
          </p:spPr>
          <p:txBody>
            <a:bodyPr wrap="square" rtlCol="0">
              <a:spAutoFit/>
            </a:bodyPr>
            <a:lstStyle/>
            <a:p>
              <a:r>
                <a:rPr lang="en-US" dirty="0"/>
                <a:t>Aws cloud</a:t>
              </a:r>
              <a:endParaRPr lang="en-IN" dirty="0"/>
            </a:p>
          </p:txBody>
        </p:sp>
        <p:sp>
          <p:nvSpPr>
            <p:cNvPr id="6" name="Oval 5">
              <a:extLst>
                <a:ext uri="{FF2B5EF4-FFF2-40B4-BE49-F238E27FC236}">
                  <a16:creationId xmlns:a16="http://schemas.microsoft.com/office/drawing/2014/main" id="{EE6CE702-2D20-751E-C287-2FBF8B322D2F}"/>
                </a:ext>
              </a:extLst>
            </p:cNvPr>
            <p:cNvSpPr/>
            <p:nvPr/>
          </p:nvSpPr>
          <p:spPr>
            <a:xfrm>
              <a:off x="2414428" y="534256"/>
              <a:ext cx="1510301" cy="15205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vpc</a:t>
              </a:r>
              <a:endParaRPr lang="en-IN" dirty="0"/>
            </a:p>
          </p:txBody>
        </p:sp>
      </p:grpSp>
      <p:sp>
        <p:nvSpPr>
          <p:cNvPr id="7" name="Rectangle 6">
            <a:extLst>
              <a:ext uri="{FF2B5EF4-FFF2-40B4-BE49-F238E27FC236}">
                <a16:creationId xmlns:a16="http://schemas.microsoft.com/office/drawing/2014/main" id="{FDEF24FF-7300-25B4-5038-45C0FF82BE9A}"/>
              </a:ext>
            </a:extLst>
          </p:cNvPr>
          <p:cNvSpPr/>
          <p:nvPr/>
        </p:nvSpPr>
        <p:spPr>
          <a:xfrm>
            <a:off x="4958566" y="102870"/>
            <a:ext cx="2095928" cy="17877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datacenter of corporate office</a:t>
            </a:r>
            <a:endParaRPr lang="en-IN" dirty="0"/>
          </a:p>
        </p:txBody>
      </p:sp>
      <p:cxnSp>
        <p:nvCxnSpPr>
          <p:cNvPr id="9" name="Straight Arrow Connector 8">
            <a:extLst>
              <a:ext uri="{FF2B5EF4-FFF2-40B4-BE49-F238E27FC236}">
                <a16:creationId xmlns:a16="http://schemas.microsoft.com/office/drawing/2014/main" id="{ADDD22B7-F6B9-8D6B-1F13-3478AC7A2AB0}"/>
              </a:ext>
            </a:extLst>
          </p:cNvPr>
          <p:cNvCxnSpPr/>
          <p:nvPr/>
        </p:nvCxnSpPr>
        <p:spPr>
          <a:xfrm>
            <a:off x="2671282" y="1078786"/>
            <a:ext cx="30719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9DA60-60B6-B36A-AA62-F8198E024EB3}"/>
              </a:ext>
            </a:extLst>
          </p:cNvPr>
          <p:cNvSpPr txBox="1"/>
          <p:nvPr/>
        </p:nvSpPr>
        <p:spPr>
          <a:xfrm>
            <a:off x="3086100" y="627390"/>
            <a:ext cx="1872466" cy="369332"/>
          </a:xfrm>
          <a:prstGeom prst="rect">
            <a:avLst/>
          </a:prstGeom>
          <a:noFill/>
        </p:spPr>
        <p:txBody>
          <a:bodyPr wrap="square">
            <a:spAutoFit/>
          </a:bodyPr>
          <a:lstStyle/>
          <a:p>
            <a:r>
              <a:rPr lang="en-IN" dirty="0"/>
              <a:t>Site-to-Site </a:t>
            </a:r>
            <a:r>
              <a:rPr lang="en-IN" dirty="0" err="1"/>
              <a:t>vpn</a:t>
            </a:r>
            <a:endParaRPr lang="en-IN" dirty="0"/>
          </a:p>
        </p:txBody>
      </p:sp>
      <p:sp>
        <p:nvSpPr>
          <p:cNvPr id="12" name="TextBox 11">
            <a:extLst>
              <a:ext uri="{FF2B5EF4-FFF2-40B4-BE49-F238E27FC236}">
                <a16:creationId xmlns:a16="http://schemas.microsoft.com/office/drawing/2014/main" id="{A0DB60D8-C075-EB2E-521C-F622FB617950}"/>
              </a:ext>
            </a:extLst>
          </p:cNvPr>
          <p:cNvSpPr txBox="1"/>
          <p:nvPr/>
        </p:nvSpPr>
        <p:spPr>
          <a:xfrm>
            <a:off x="7233008" y="2856216"/>
            <a:ext cx="4828854" cy="2585323"/>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AWS Classic VPN or an AWS VPN</a:t>
            </a:r>
          </a:p>
          <a:p>
            <a:pPr marL="285750" indent="-285750">
              <a:buFont typeface="Arial" panose="020B0604020202020204" pitchFamily="34" charset="0"/>
              <a:buChar char="•"/>
            </a:pPr>
            <a:r>
              <a:rPr lang="en-US" b="0" i="0" dirty="0">
                <a:solidFill>
                  <a:srgbClr val="16191F"/>
                </a:solidFill>
                <a:effectLst/>
                <a:latin typeface="Amazon Ember"/>
              </a:rPr>
              <a:t>charged for each VPN connection hour that your VPN connection is provisioned and available.</a:t>
            </a:r>
          </a:p>
          <a:p>
            <a:pPr marL="285750" indent="-285750">
              <a:buFont typeface="Arial" panose="020B0604020202020204" pitchFamily="34" charset="0"/>
              <a:buChar char="•"/>
            </a:pPr>
            <a:r>
              <a:rPr lang="en-US" b="0" i="0" dirty="0">
                <a:solidFill>
                  <a:srgbClr val="16191F"/>
                </a:solidFill>
                <a:effectLst/>
                <a:latin typeface="Amazon Ember"/>
              </a:rPr>
              <a:t>You are charged for data transfer out from Amazon EC2 to the internet</a:t>
            </a:r>
            <a:r>
              <a:rPr lang="en-US" dirty="0">
                <a:solidFill>
                  <a:srgbClr val="16191F"/>
                </a:solidFill>
                <a:latin typeface="Amazon Ember"/>
              </a:rPr>
              <a:t>.</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uses Internet Protocol Security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IPSec</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all data gets travels in an encrypted VPN connection .</a:t>
            </a:r>
            <a:endParaRPr lang="en-IN" dirty="0"/>
          </a:p>
        </p:txBody>
      </p:sp>
      <p:pic>
        <p:nvPicPr>
          <p:cNvPr id="1026" name="Picture 2" descr="AWS Site-to-Site VPN - User Guide">
            <a:extLst>
              <a:ext uri="{FF2B5EF4-FFF2-40B4-BE49-F238E27FC236}">
                <a16:creationId xmlns:a16="http://schemas.microsoft.com/office/drawing/2014/main" id="{57AE7702-70BB-73B4-5EDE-29C40B095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62" y="3183987"/>
            <a:ext cx="5953188" cy="175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4BEFFA-A9D1-9731-A26E-A0F68725329D}"/>
              </a:ext>
            </a:extLst>
          </p:cNvPr>
          <p:cNvSpPr txBox="1"/>
          <p:nvPr/>
        </p:nvSpPr>
        <p:spPr>
          <a:xfrm>
            <a:off x="239730" y="688368"/>
            <a:ext cx="11712539" cy="1200329"/>
          </a:xfrm>
          <a:prstGeom prst="rect">
            <a:avLst/>
          </a:prstGeom>
          <a:noFill/>
        </p:spPr>
        <p:txBody>
          <a:bodyPr wrap="square">
            <a:spAutoFit/>
          </a:bodyPr>
          <a:lstStyle/>
          <a:p>
            <a:r>
              <a:rPr lang="en-US" dirty="0"/>
              <a:t>AWS PrivateLink is a highly available, scalable technology that enables you to privately connect your VPC to services as if they were in your VPC. You do not need to use an internet gateway, NAT device, public IP address, AWS Direct Connect connection, or AWS Site-to-Site VPN connection to allow communication with the service from your private subnets. Therefore, you control the specific API endpoints, sites, and services that are reachable from your VPC.</a:t>
            </a:r>
            <a:endParaRPr lang="en-IN" dirty="0"/>
          </a:p>
        </p:txBody>
      </p:sp>
      <p:sp>
        <p:nvSpPr>
          <p:cNvPr id="7" name="TextBox 6">
            <a:extLst>
              <a:ext uri="{FF2B5EF4-FFF2-40B4-BE49-F238E27FC236}">
                <a16:creationId xmlns:a16="http://schemas.microsoft.com/office/drawing/2014/main" id="{7F355192-F4BF-3E78-F8C5-C467AAAF562F}"/>
              </a:ext>
            </a:extLst>
          </p:cNvPr>
          <p:cNvSpPr txBox="1"/>
          <p:nvPr/>
        </p:nvSpPr>
        <p:spPr>
          <a:xfrm>
            <a:off x="4836559" y="205751"/>
            <a:ext cx="6097712" cy="369332"/>
          </a:xfrm>
          <a:prstGeom prst="rect">
            <a:avLst/>
          </a:prstGeom>
          <a:noFill/>
        </p:spPr>
        <p:txBody>
          <a:bodyPr wrap="square">
            <a:spAutoFit/>
          </a:bodyPr>
          <a:lstStyle/>
          <a:p>
            <a:r>
              <a:rPr lang="en-IN" b="1" u="sng" dirty="0"/>
              <a:t>AWS PrivateLink </a:t>
            </a:r>
          </a:p>
        </p:txBody>
      </p:sp>
    </p:spTree>
    <p:extLst>
      <p:ext uri="{BB962C8B-B14F-4D97-AF65-F5344CB8AC3E}">
        <p14:creationId xmlns:p14="http://schemas.microsoft.com/office/powerpoint/2010/main" val="335271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EE98375-E04C-6793-49FF-71466790D679}"/>
              </a:ext>
            </a:extLst>
          </p:cNvPr>
          <p:cNvGrpSpPr/>
          <p:nvPr/>
        </p:nvGrpSpPr>
        <p:grpSpPr>
          <a:xfrm>
            <a:off x="150789" y="122480"/>
            <a:ext cx="2644521" cy="2616631"/>
            <a:chOff x="150789" y="122480"/>
            <a:chExt cx="2644521" cy="2616631"/>
          </a:xfrm>
        </p:grpSpPr>
        <p:sp>
          <p:nvSpPr>
            <p:cNvPr id="4" name="Rectangle 3">
              <a:extLst>
                <a:ext uri="{FF2B5EF4-FFF2-40B4-BE49-F238E27FC236}">
                  <a16:creationId xmlns:a16="http://schemas.microsoft.com/office/drawing/2014/main" id="{9827F028-9323-00AC-98C2-18EF34BC7D73}"/>
                </a:ext>
              </a:extLst>
            </p:cNvPr>
            <p:cNvSpPr/>
            <p:nvPr/>
          </p:nvSpPr>
          <p:spPr>
            <a:xfrm>
              <a:off x="150789" y="122480"/>
              <a:ext cx="2644521" cy="22233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TextBox 4">
              <a:extLst>
                <a:ext uri="{FF2B5EF4-FFF2-40B4-BE49-F238E27FC236}">
                  <a16:creationId xmlns:a16="http://schemas.microsoft.com/office/drawing/2014/main" id="{0637386B-23E8-D5B4-CF37-0663D468BAFE}"/>
                </a:ext>
              </a:extLst>
            </p:cNvPr>
            <p:cNvSpPr txBox="1"/>
            <p:nvPr/>
          </p:nvSpPr>
          <p:spPr>
            <a:xfrm>
              <a:off x="902833" y="2369510"/>
              <a:ext cx="1140431" cy="369601"/>
            </a:xfrm>
            <a:prstGeom prst="rect">
              <a:avLst/>
            </a:prstGeom>
            <a:noFill/>
          </p:spPr>
          <p:txBody>
            <a:bodyPr wrap="square" rtlCol="0">
              <a:spAutoFit/>
            </a:bodyPr>
            <a:lstStyle/>
            <a:p>
              <a:r>
                <a:rPr lang="en-US" dirty="0"/>
                <a:t>Aws cloud</a:t>
              </a:r>
              <a:endParaRPr lang="en-IN" dirty="0"/>
            </a:p>
          </p:txBody>
        </p:sp>
        <p:sp>
          <p:nvSpPr>
            <p:cNvPr id="6" name="Oval 5">
              <a:extLst>
                <a:ext uri="{FF2B5EF4-FFF2-40B4-BE49-F238E27FC236}">
                  <a16:creationId xmlns:a16="http://schemas.microsoft.com/office/drawing/2014/main" id="{EE6CE702-2D20-751E-C287-2FBF8B322D2F}"/>
                </a:ext>
              </a:extLst>
            </p:cNvPr>
            <p:cNvSpPr/>
            <p:nvPr/>
          </p:nvSpPr>
          <p:spPr>
            <a:xfrm>
              <a:off x="721543" y="515771"/>
              <a:ext cx="1510301" cy="15205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vpc1</a:t>
              </a:r>
              <a:endParaRPr lang="en-IN" dirty="0"/>
            </a:p>
          </p:txBody>
        </p:sp>
      </p:grpSp>
      <p:sp>
        <p:nvSpPr>
          <p:cNvPr id="11" name="TextBox 10">
            <a:extLst>
              <a:ext uri="{FF2B5EF4-FFF2-40B4-BE49-F238E27FC236}">
                <a16:creationId xmlns:a16="http://schemas.microsoft.com/office/drawing/2014/main" id="{F809DA60-60B6-B36A-AA62-F8198E024EB3}"/>
              </a:ext>
            </a:extLst>
          </p:cNvPr>
          <p:cNvSpPr txBox="1"/>
          <p:nvPr/>
        </p:nvSpPr>
        <p:spPr>
          <a:xfrm>
            <a:off x="2868515" y="901380"/>
            <a:ext cx="1437096" cy="369332"/>
          </a:xfrm>
          <a:prstGeom prst="rect">
            <a:avLst/>
          </a:prstGeom>
          <a:noFill/>
        </p:spPr>
        <p:txBody>
          <a:bodyPr wrap="square">
            <a:spAutoFit/>
          </a:bodyPr>
          <a:lstStyle/>
          <a:p>
            <a:r>
              <a:rPr lang="en-US" dirty="0"/>
              <a:t>V</a:t>
            </a:r>
            <a:r>
              <a:rPr lang="en-IN" dirty="0"/>
              <a:t>pc peering</a:t>
            </a:r>
          </a:p>
        </p:txBody>
      </p:sp>
      <p:cxnSp>
        <p:nvCxnSpPr>
          <p:cNvPr id="9" name="Straight Arrow Connector 8">
            <a:extLst>
              <a:ext uri="{FF2B5EF4-FFF2-40B4-BE49-F238E27FC236}">
                <a16:creationId xmlns:a16="http://schemas.microsoft.com/office/drawing/2014/main" id="{ADDD22B7-F6B9-8D6B-1F13-3478AC7A2AB0}"/>
              </a:ext>
            </a:extLst>
          </p:cNvPr>
          <p:cNvCxnSpPr>
            <a:cxnSpLocks/>
          </p:cNvCxnSpPr>
          <p:nvPr/>
        </p:nvCxnSpPr>
        <p:spPr>
          <a:xfrm>
            <a:off x="2231844" y="1270712"/>
            <a:ext cx="25661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865942-CF7A-733A-E4E5-28A6DE9FF896}"/>
              </a:ext>
            </a:extLst>
          </p:cNvPr>
          <p:cNvSpPr txBox="1"/>
          <p:nvPr/>
        </p:nvSpPr>
        <p:spPr>
          <a:xfrm>
            <a:off x="5198724" y="2764187"/>
            <a:ext cx="6616557" cy="3693319"/>
          </a:xfrm>
          <a:prstGeom prst="rect">
            <a:avLst/>
          </a:prstGeom>
          <a:noFill/>
        </p:spPr>
        <p:txBody>
          <a:bodyPr wrap="square" rtlCol="0">
            <a:spAutoFit/>
          </a:bodyPr>
          <a:lstStyle/>
          <a:p>
            <a:pPr marL="342900" indent="-342900">
              <a:buFont typeface="+mj-lt"/>
              <a:buAutoNum type="arabicPeriod"/>
            </a:pPr>
            <a:r>
              <a:rPr lang="en-US" dirty="0" err="1"/>
              <a:t>Vpc</a:t>
            </a:r>
            <a:r>
              <a:rPr lang="en-US" dirty="0"/>
              <a:t> peering allows to transfer traffic through  private IP of each VPC.</a:t>
            </a:r>
          </a:p>
          <a:p>
            <a:pPr marL="342900" indent="-342900">
              <a:buFont typeface="+mj-lt"/>
              <a:buAutoNum type="arabicPeriod"/>
            </a:pPr>
            <a:r>
              <a:rPr lang="en-US" b="0" i="0" dirty="0">
                <a:solidFill>
                  <a:srgbClr val="16191F"/>
                </a:solidFill>
                <a:effectLst/>
                <a:latin typeface="Amazon Ember"/>
              </a:rPr>
              <a:t>Instances in either VPC can communicate with each other as if they are within the same network. You can create a VPC peering connection between your own VPCs, or with a VPC in another AWS account. The VPCs can be in different regions (also known as an inter-region VPC peering connection).</a:t>
            </a:r>
            <a:endParaRPr lang="en-US" dirty="0"/>
          </a:p>
          <a:p>
            <a:pPr marL="342900" indent="-342900">
              <a:buFont typeface="+mj-lt"/>
              <a:buAutoNum type="arabicPeriod"/>
            </a:pPr>
            <a:r>
              <a:rPr lang="en-US" b="0" i="0" dirty="0">
                <a:solidFill>
                  <a:srgbClr val="16191F"/>
                </a:solidFill>
                <a:effectLst/>
                <a:latin typeface="Amazon Ember"/>
              </a:rPr>
              <a:t>Traffic always stays on the global AWS backbone, and never traverses the public internet.</a:t>
            </a:r>
          </a:p>
          <a:p>
            <a:pPr marL="342900" indent="-342900">
              <a:buFont typeface="+mj-lt"/>
              <a:buAutoNum type="arabicPeriod"/>
            </a:pPr>
            <a:r>
              <a:rPr lang="en-US" b="0" i="0" dirty="0">
                <a:solidFill>
                  <a:srgbClr val="333333"/>
                </a:solidFill>
                <a:effectLst/>
                <a:latin typeface="AmazonEmber"/>
              </a:rPr>
              <a:t>all data transfer over a VPC Peering connection that stays within an Availability Zone (AZ) is now free. All data transfer over a VPC Peering connection that crosses Availability Zones will continue to be charged at the standard in-region </a:t>
            </a:r>
            <a:r>
              <a:rPr lang="en-US" b="0" i="0" u="none" strike="noStrike" dirty="0">
                <a:solidFill>
                  <a:srgbClr val="0972D3"/>
                </a:solidFill>
                <a:effectLst/>
                <a:latin typeface="AmazonEmber"/>
                <a:hlinkClick r:id="rId2"/>
              </a:rPr>
              <a:t>data transfer rates</a:t>
            </a:r>
            <a:r>
              <a:rPr lang="en-US" b="0" i="0" dirty="0">
                <a:solidFill>
                  <a:srgbClr val="333333"/>
                </a:solidFill>
                <a:effectLst/>
                <a:latin typeface="AmazonEmber"/>
              </a:rPr>
              <a:t>. </a:t>
            </a:r>
            <a:endParaRPr lang="en-IN" dirty="0"/>
          </a:p>
        </p:txBody>
      </p:sp>
      <p:pic>
        <p:nvPicPr>
          <p:cNvPr id="17" name="Picture 16">
            <a:extLst>
              <a:ext uri="{FF2B5EF4-FFF2-40B4-BE49-F238E27FC236}">
                <a16:creationId xmlns:a16="http://schemas.microsoft.com/office/drawing/2014/main" id="{5DA2EF93-904D-C69E-5B65-B21C94DB3E11}"/>
              </a:ext>
            </a:extLst>
          </p:cNvPr>
          <p:cNvPicPr>
            <a:picLocks noChangeAspect="1"/>
          </p:cNvPicPr>
          <p:nvPr/>
        </p:nvPicPr>
        <p:blipFill>
          <a:blip r:embed="rId3"/>
          <a:stretch>
            <a:fillRect/>
          </a:stretch>
        </p:blipFill>
        <p:spPr>
          <a:xfrm>
            <a:off x="289926" y="3913978"/>
            <a:ext cx="4836877" cy="2042641"/>
          </a:xfrm>
          <a:prstGeom prst="rect">
            <a:avLst/>
          </a:prstGeom>
        </p:spPr>
      </p:pic>
      <p:grpSp>
        <p:nvGrpSpPr>
          <p:cNvPr id="23" name="Group 22">
            <a:extLst>
              <a:ext uri="{FF2B5EF4-FFF2-40B4-BE49-F238E27FC236}">
                <a16:creationId xmlns:a16="http://schemas.microsoft.com/office/drawing/2014/main" id="{B51C881A-E3EE-B9FC-4762-04C9DF9EDD26}"/>
              </a:ext>
            </a:extLst>
          </p:cNvPr>
          <p:cNvGrpSpPr/>
          <p:nvPr/>
        </p:nvGrpSpPr>
        <p:grpSpPr>
          <a:xfrm>
            <a:off x="4819319" y="123866"/>
            <a:ext cx="2644521" cy="2616631"/>
            <a:chOff x="150789" y="122480"/>
            <a:chExt cx="2644521" cy="2616631"/>
          </a:xfrm>
        </p:grpSpPr>
        <p:sp>
          <p:nvSpPr>
            <p:cNvPr id="24" name="Rectangle 23">
              <a:extLst>
                <a:ext uri="{FF2B5EF4-FFF2-40B4-BE49-F238E27FC236}">
                  <a16:creationId xmlns:a16="http://schemas.microsoft.com/office/drawing/2014/main" id="{B2F1D4FF-4277-F74E-FA92-7CC5BC4527AB}"/>
                </a:ext>
              </a:extLst>
            </p:cNvPr>
            <p:cNvSpPr/>
            <p:nvPr/>
          </p:nvSpPr>
          <p:spPr>
            <a:xfrm>
              <a:off x="150789" y="122480"/>
              <a:ext cx="2644521" cy="22233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TextBox 24">
              <a:extLst>
                <a:ext uri="{FF2B5EF4-FFF2-40B4-BE49-F238E27FC236}">
                  <a16:creationId xmlns:a16="http://schemas.microsoft.com/office/drawing/2014/main" id="{B3F8C5F5-3875-82BE-A033-C16982A96B9C}"/>
                </a:ext>
              </a:extLst>
            </p:cNvPr>
            <p:cNvSpPr txBox="1"/>
            <p:nvPr/>
          </p:nvSpPr>
          <p:spPr>
            <a:xfrm>
              <a:off x="902833" y="2369510"/>
              <a:ext cx="1140431" cy="369601"/>
            </a:xfrm>
            <a:prstGeom prst="rect">
              <a:avLst/>
            </a:prstGeom>
            <a:noFill/>
          </p:spPr>
          <p:txBody>
            <a:bodyPr wrap="square" rtlCol="0">
              <a:spAutoFit/>
            </a:bodyPr>
            <a:lstStyle/>
            <a:p>
              <a:r>
                <a:rPr lang="en-US" dirty="0"/>
                <a:t>Aws cloud</a:t>
              </a:r>
              <a:endParaRPr lang="en-IN" dirty="0"/>
            </a:p>
          </p:txBody>
        </p:sp>
        <p:sp>
          <p:nvSpPr>
            <p:cNvPr id="26" name="Oval 25">
              <a:extLst>
                <a:ext uri="{FF2B5EF4-FFF2-40B4-BE49-F238E27FC236}">
                  <a16:creationId xmlns:a16="http://schemas.microsoft.com/office/drawing/2014/main" id="{6A6FB2A2-4736-261E-879D-AC13B0777328}"/>
                </a:ext>
              </a:extLst>
            </p:cNvPr>
            <p:cNvSpPr/>
            <p:nvPr/>
          </p:nvSpPr>
          <p:spPr>
            <a:xfrm>
              <a:off x="721543" y="515771"/>
              <a:ext cx="1510301" cy="15205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vpc1</a:t>
              </a:r>
              <a:endParaRPr lang="en-IN" dirty="0"/>
            </a:p>
          </p:txBody>
        </p:sp>
      </p:grpSp>
    </p:spTree>
    <p:extLst>
      <p:ext uri="{BB962C8B-B14F-4D97-AF65-F5344CB8AC3E}">
        <p14:creationId xmlns:p14="http://schemas.microsoft.com/office/powerpoint/2010/main" val="143884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8D85C7-3340-7DFA-3BC1-1A0FE5B8AE04}"/>
              </a:ext>
            </a:extLst>
          </p:cNvPr>
          <p:cNvSpPr txBox="1"/>
          <p:nvPr/>
        </p:nvSpPr>
        <p:spPr>
          <a:xfrm>
            <a:off x="6020656" y="544530"/>
            <a:ext cx="5928189" cy="3416320"/>
          </a:xfrm>
          <a:prstGeom prst="rect">
            <a:avLst/>
          </a:prstGeom>
          <a:noFill/>
        </p:spPr>
        <p:txBody>
          <a:bodyPr wrap="square" rtlCol="0">
            <a:spAutoFit/>
          </a:bodyPr>
          <a:lstStyle/>
          <a:p>
            <a:pPr marL="342900" indent="-342900">
              <a:buFont typeface="+mj-lt"/>
              <a:buAutoNum type="arabicPeriod"/>
            </a:pPr>
            <a:r>
              <a:rPr lang="en-US" dirty="0">
                <a:solidFill>
                  <a:srgbClr val="232F3E"/>
                </a:solidFill>
                <a:latin typeface="AmazonEmber"/>
              </a:rPr>
              <a:t>When number of VPCs increases to 100s or 1000s </a:t>
            </a:r>
            <a:r>
              <a:rPr lang="en-US" dirty="0" err="1">
                <a:solidFill>
                  <a:srgbClr val="232F3E"/>
                </a:solidFill>
                <a:latin typeface="AmazonEmber"/>
              </a:rPr>
              <a:t>aws</a:t>
            </a:r>
            <a:r>
              <a:rPr lang="en-US" dirty="0">
                <a:solidFill>
                  <a:srgbClr val="232F3E"/>
                </a:solidFill>
                <a:latin typeface="AmazonEmber"/>
              </a:rPr>
              <a:t> </a:t>
            </a:r>
            <a:r>
              <a:rPr lang="en-US" dirty="0" err="1">
                <a:solidFill>
                  <a:srgbClr val="232F3E"/>
                </a:solidFill>
                <a:latin typeface="AmazonEmber"/>
              </a:rPr>
              <a:t>vpn</a:t>
            </a:r>
            <a:r>
              <a:rPr lang="en-US" dirty="0">
                <a:solidFill>
                  <a:srgbClr val="232F3E"/>
                </a:solidFill>
                <a:latin typeface="AmazonEmber"/>
              </a:rPr>
              <a:t> with multiple accounts and direct connect makes everything complicated.</a:t>
            </a:r>
          </a:p>
          <a:p>
            <a:pPr marL="342900" indent="-342900">
              <a:buFont typeface="+mj-lt"/>
              <a:buAutoNum type="arabicPeriod"/>
            </a:pPr>
            <a:r>
              <a:rPr lang="en-US" b="0" i="0" dirty="0">
                <a:solidFill>
                  <a:srgbClr val="232F3E"/>
                </a:solidFill>
                <a:effectLst/>
                <a:latin typeface="AmazonEmber"/>
              </a:rPr>
              <a:t>AWS Transit Gateway connects your Amazon Virtual Private Clouds (VPCs) and on-premises networks through a central hub.</a:t>
            </a:r>
          </a:p>
          <a:p>
            <a:pPr marL="342900" indent="-342900">
              <a:buFont typeface="+mj-lt"/>
              <a:buAutoNum type="arabicPeriod"/>
            </a:pPr>
            <a:r>
              <a:rPr lang="en-US" b="0" i="0" dirty="0">
                <a:solidFill>
                  <a:srgbClr val="232F3E"/>
                </a:solidFill>
                <a:effectLst/>
                <a:latin typeface="AmazonEmber"/>
              </a:rPr>
              <a:t>As you expand globally, inter-Region peering connects AWS Transit Gateways together using the AWS global network. Your data is automatically encrypted and never travels over the public internet.</a:t>
            </a:r>
          </a:p>
          <a:p>
            <a:pPr marL="342900" indent="-342900">
              <a:buFont typeface="+mj-lt"/>
              <a:buAutoNum type="arabicPeriod"/>
            </a:pPr>
            <a:endParaRPr lang="en-US" b="0" i="0" dirty="0">
              <a:solidFill>
                <a:srgbClr val="232F3E"/>
              </a:solidFill>
              <a:effectLst/>
              <a:latin typeface="AmazonEmber"/>
            </a:endParaRPr>
          </a:p>
          <a:p>
            <a:pPr marL="342900" indent="-342900">
              <a:buFont typeface="+mj-lt"/>
              <a:buAutoNum type="arabicPeriod"/>
            </a:pPr>
            <a:endParaRPr lang="en-IN" dirty="0"/>
          </a:p>
        </p:txBody>
      </p:sp>
      <p:grpSp>
        <p:nvGrpSpPr>
          <p:cNvPr id="14" name="Group 13">
            <a:extLst>
              <a:ext uri="{FF2B5EF4-FFF2-40B4-BE49-F238E27FC236}">
                <a16:creationId xmlns:a16="http://schemas.microsoft.com/office/drawing/2014/main" id="{4879A763-BAEC-2A35-38CC-459D2CABB1E9}"/>
              </a:ext>
            </a:extLst>
          </p:cNvPr>
          <p:cNvGrpSpPr/>
          <p:nvPr/>
        </p:nvGrpSpPr>
        <p:grpSpPr>
          <a:xfrm>
            <a:off x="368633" y="544530"/>
            <a:ext cx="4449947" cy="2885621"/>
            <a:chOff x="368633" y="544530"/>
            <a:chExt cx="4449947" cy="2885621"/>
          </a:xfrm>
        </p:grpSpPr>
        <p:pic>
          <p:nvPicPr>
            <p:cNvPr id="5" name="Picture 4">
              <a:extLst>
                <a:ext uri="{FF2B5EF4-FFF2-40B4-BE49-F238E27FC236}">
                  <a16:creationId xmlns:a16="http://schemas.microsoft.com/office/drawing/2014/main" id="{20861CBC-1F1D-9947-7C54-7FC3E7B2F672}"/>
                </a:ext>
              </a:extLst>
            </p:cNvPr>
            <p:cNvPicPr>
              <a:picLocks noChangeAspect="1"/>
            </p:cNvPicPr>
            <p:nvPr/>
          </p:nvPicPr>
          <p:blipFill>
            <a:blip r:embed="rId2"/>
            <a:stretch>
              <a:fillRect/>
            </a:stretch>
          </p:blipFill>
          <p:spPr>
            <a:xfrm>
              <a:off x="368633" y="544530"/>
              <a:ext cx="4449947" cy="2474386"/>
            </a:xfrm>
            <a:prstGeom prst="rect">
              <a:avLst/>
            </a:prstGeom>
          </p:spPr>
        </p:pic>
        <p:sp>
          <p:nvSpPr>
            <p:cNvPr id="10" name="TextBox 9">
              <a:extLst>
                <a:ext uri="{FF2B5EF4-FFF2-40B4-BE49-F238E27FC236}">
                  <a16:creationId xmlns:a16="http://schemas.microsoft.com/office/drawing/2014/main" id="{2C7A932C-9176-BDCE-384C-2A19C602C2EA}"/>
                </a:ext>
              </a:extLst>
            </p:cNvPr>
            <p:cNvSpPr txBox="1"/>
            <p:nvPr/>
          </p:nvSpPr>
          <p:spPr>
            <a:xfrm>
              <a:off x="1304818" y="3060819"/>
              <a:ext cx="2188395" cy="369332"/>
            </a:xfrm>
            <a:prstGeom prst="rect">
              <a:avLst/>
            </a:prstGeom>
            <a:noFill/>
          </p:spPr>
          <p:txBody>
            <a:bodyPr wrap="square" rtlCol="0">
              <a:spAutoFit/>
            </a:bodyPr>
            <a:lstStyle/>
            <a:p>
              <a:r>
                <a:rPr lang="en-US" dirty="0"/>
                <a:t>Aws Transit Gateway</a:t>
              </a:r>
              <a:endParaRPr lang="en-IN" dirty="0"/>
            </a:p>
          </p:txBody>
        </p:sp>
      </p:grpSp>
      <p:grpSp>
        <p:nvGrpSpPr>
          <p:cNvPr id="12" name="Group 11">
            <a:extLst>
              <a:ext uri="{FF2B5EF4-FFF2-40B4-BE49-F238E27FC236}">
                <a16:creationId xmlns:a16="http://schemas.microsoft.com/office/drawing/2014/main" id="{CE56D3E5-762B-2571-84E3-39EE9C8459F8}"/>
              </a:ext>
            </a:extLst>
          </p:cNvPr>
          <p:cNvGrpSpPr/>
          <p:nvPr/>
        </p:nvGrpSpPr>
        <p:grpSpPr>
          <a:xfrm>
            <a:off x="414864" y="3726950"/>
            <a:ext cx="4403716" cy="2768275"/>
            <a:chOff x="414864" y="3726950"/>
            <a:chExt cx="4403716" cy="2768275"/>
          </a:xfrm>
        </p:grpSpPr>
        <p:pic>
          <p:nvPicPr>
            <p:cNvPr id="8" name="Picture 7">
              <a:extLst>
                <a:ext uri="{FF2B5EF4-FFF2-40B4-BE49-F238E27FC236}">
                  <a16:creationId xmlns:a16="http://schemas.microsoft.com/office/drawing/2014/main" id="{3B6C6801-F847-FD58-7EFA-65781AA82E6A}"/>
                </a:ext>
              </a:extLst>
            </p:cNvPr>
            <p:cNvPicPr>
              <a:picLocks noChangeAspect="1"/>
            </p:cNvPicPr>
            <p:nvPr/>
          </p:nvPicPr>
          <p:blipFill>
            <a:blip r:embed="rId3"/>
            <a:stretch>
              <a:fillRect/>
            </a:stretch>
          </p:blipFill>
          <p:spPr>
            <a:xfrm>
              <a:off x="414864" y="3726950"/>
              <a:ext cx="4403716" cy="2357040"/>
            </a:xfrm>
            <a:prstGeom prst="rect">
              <a:avLst/>
            </a:prstGeom>
          </p:spPr>
        </p:pic>
        <p:sp>
          <p:nvSpPr>
            <p:cNvPr id="11" name="TextBox 10">
              <a:extLst>
                <a:ext uri="{FF2B5EF4-FFF2-40B4-BE49-F238E27FC236}">
                  <a16:creationId xmlns:a16="http://schemas.microsoft.com/office/drawing/2014/main" id="{E37DAB9C-2C26-5698-5894-3DE12763D87A}"/>
                </a:ext>
              </a:extLst>
            </p:cNvPr>
            <p:cNvSpPr txBox="1"/>
            <p:nvPr/>
          </p:nvSpPr>
          <p:spPr>
            <a:xfrm>
              <a:off x="1078787" y="6125893"/>
              <a:ext cx="3051425" cy="369332"/>
            </a:xfrm>
            <a:prstGeom prst="rect">
              <a:avLst/>
            </a:prstGeom>
            <a:noFill/>
          </p:spPr>
          <p:txBody>
            <a:bodyPr wrap="square" rtlCol="0">
              <a:spAutoFit/>
            </a:bodyPr>
            <a:lstStyle/>
            <a:p>
              <a:r>
                <a:rPr lang="en-US" dirty="0"/>
                <a:t>Aws VPNs and Direct Connect</a:t>
              </a:r>
              <a:endParaRPr lang="en-IN" dirty="0"/>
            </a:p>
          </p:txBody>
        </p:sp>
      </p:grpSp>
      <p:pic>
        <p:nvPicPr>
          <p:cNvPr id="18" name="Picture 17">
            <a:extLst>
              <a:ext uri="{FF2B5EF4-FFF2-40B4-BE49-F238E27FC236}">
                <a16:creationId xmlns:a16="http://schemas.microsoft.com/office/drawing/2014/main" id="{DE7DE550-90D4-E7DB-37DC-625B31E9DACA}"/>
              </a:ext>
            </a:extLst>
          </p:cNvPr>
          <p:cNvPicPr>
            <a:picLocks noChangeAspect="1"/>
          </p:cNvPicPr>
          <p:nvPr/>
        </p:nvPicPr>
        <p:blipFill>
          <a:blip r:embed="rId4"/>
          <a:stretch>
            <a:fillRect/>
          </a:stretch>
        </p:blipFill>
        <p:spPr>
          <a:xfrm>
            <a:off x="6252466" y="3616153"/>
            <a:ext cx="5059381" cy="2509740"/>
          </a:xfrm>
          <a:prstGeom prst="rect">
            <a:avLst/>
          </a:prstGeom>
        </p:spPr>
      </p:pic>
      <p:sp>
        <p:nvSpPr>
          <p:cNvPr id="20" name="TextBox 19">
            <a:extLst>
              <a:ext uri="{FF2B5EF4-FFF2-40B4-BE49-F238E27FC236}">
                <a16:creationId xmlns:a16="http://schemas.microsoft.com/office/drawing/2014/main" id="{2A8F9A98-90F7-4EA2-E4A0-4E538337D8A6}"/>
              </a:ext>
            </a:extLst>
          </p:cNvPr>
          <p:cNvSpPr txBox="1"/>
          <p:nvPr/>
        </p:nvSpPr>
        <p:spPr>
          <a:xfrm>
            <a:off x="4664467" y="0"/>
            <a:ext cx="2363058" cy="369332"/>
          </a:xfrm>
          <a:prstGeom prst="rect">
            <a:avLst/>
          </a:prstGeom>
          <a:noFill/>
        </p:spPr>
        <p:txBody>
          <a:bodyPr wrap="square" rtlCol="0">
            <a:spAutoFit/>
          </a:bodyPr>
          <a:lstStyle/>
          <a:p>
            <a:r>
              <a:rPr lang="en-US" b="1" i="0" u="sng" dirty="0">
                <a:solidFill>
                  <a:srgbClr val="232F3E"/>
                </a:solidFill>
                <a:effectLst/>
                <a:latin typeface="AmazonEmber"/>
              </a:rPr>
              <a:t>AWS Transit Gateway</a:t>
            </a:r>
            <a:endParaRPr lang="en-IN" b="1" u="sng" dirty="0"/>
          </a:p>
        </p:txBody>
      </p:sp>
    </p:spTree>
    <p:extLst>
      <p:ext uri="{BB962C8B-B14F-4D97-AF65-F5344CB8AC3E}">
        <p14:creationId xmlns:p14="http://schemas.microsoft.com/office/powerpoint/2010/main" val="5427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8EBC00-CB8B-7901-F6E0-B1F3E54E60E5}"/>
              </a:ext>
            </a:extLst>
          </p:cNvPr>
          <p:cNvPicPr>
            <a:picLocks noChangeAspect="1"/>
          </p:cNvPicPr>
          <p:nvPr/>
        </p:nvPicPr>
        <p:blipFill>
          <a:blip r:embed="rId2"/>
          <a:stretch>
            <a:fillRect/>
          </a:stretch>
        </p:blipFill>
        <p:spPr>
          <a:xfrm>
            <a:off x="1438275" y="757237"/>
            <a:ext cx="9315450" cy="5343525"/>
          </a:xfrm>
          <a:prstGeom prst="rect">
            <a:avLst/>
          </a:prstGeom>
        </p:spPr>
      </p:pic>
    </p:spTree>
    <p:extLst>
      <p:ext uri="{BB962C8B-B14F-4D97-AF65-F5344CB8AC3E}">
        <p14:creationId xmlns:p14="http://schemas.microsoft.com/office/powerpoint/2010/main" val="317971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8CFC99-66C9-6DBA-8A40-BE1CAE334256}"/>
              </a:ext>
            </a:extLst>
          </p:cNvPr>
          <p:cNvSpPr txBox="1"/>
          <p:nvPr/>
        </p:nvSpPr>
        <p:spPr>
          <a:xfrm>
            <a:off x="133564" y="113016"/>
            <a:ext cx="11612365" cy="1477328"/>
          </a:xfrm>
          <a:prstGeom prst="rect">
            <a:avLst/>
          </a:prstGeom>
          <a:noFill/>
        </p:spPr>
        <p:txBody>
          <a:bodyPr wrap="square">
            <a:spAutoFit/>
          </a:bodyPr>
          <a:lstStyle/>
          <a:p>
            <a:pPr algn="l"/>
            <a:r>
              <a:rPr lang="en-US" b="1" i="0" u="sng" dirty="0">
                <a:solidFill>
                  <a:srgbClr val="232F3E"/>
                </a:solidFill>
                <a:effectLst/>
                <a:latin typeface="AmazonEmberBold"/>
              </a:rPr>
              <a:t>Global Infrastructure</a:t>
            </a:r>
          </a:p>
          <a:p>
            <a:pPr algn="l"/>
            <a:r>
              <a:rPr lang="en-US" b="0" i="0" dirty="0">
                <a:solidFill>
                  <a:srgbClr val="333333"/>
                </a:solidFill>
                <a:effectLst/>
                <a:latin typeface="AmazonEmber"/>
              </a:rPr>
              <a:t>Every data center, AZ, and AWS Region is interconnected via a purpose-built, highly available, and low-latency private global network infrastructure. The network is built on a global, fully redundant, parallel 100 GbE metro fiber network that is linked via trans-oceanic cables across the Atlantic, Pacific, and Indian Oceans, as well as the Mediterranean, Red Sea, and South China Seas.</a:t>
            </a:r>
          </a:p>
        </p:txBody>
      </p:sp>
      <p:pic>
        <p:nvPicPr>
          <p:cNvPr id="11" name="Picture 10">
            <a:extLst>
              <a:ext uri="{FF2B5EF4-FFF2-40B4-BE49-F238E27FC236}">
                <a16:creationId xmlns:a16="http://schemas.microsoft.com/office/drawing/2014/main" id="{1BC0CE59-B923-4621-EA83-F04CDDC82DB3}"/>
              </a:ext>
            </a:extLst>
          </p:cNvPr>
          <p:cNvPicPr>
            <a:picLocks noChangeAspect="1"/>
          </p:cNvPicPr>
          <p:nvPr/>
        </p:nvPicPr>
        <p:blipFill>
          <a:blip r:embed="rId2"/>
          <a:stretch>
            <a:fillRect/>
          </a:stretch>
        </p:blipFill>
        <p:spPr>
          <a:xfrm>
            <a:off x="914400" y="1712995"/>
            <a:ext cx="9745198" cy="4790278"/>
          </a:xfrm>
          <a:prstGeom prst="rect">
            <a:avLst/>
          </a:prstGeom>
        </p:spPr>
      </p:pic>
    </p:spTree>
    <p:extLst>
      <p:ext uri="{BB962C8B-B14F-4D97-AF65-F5344CB8AC3E}">
        <p14:creationId xmlns:p14="http://schemas.microsoft.com/office/powerpoint/2010/main" val="134735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BB1BFF-E433-B89E-E312-B7BE13F10903}"/>
              </a:ext>
            </a:extLst>
          </p:cNvPr>
          <p:cNvSpPr txBox="1"/>
          <p:nvPr/>
        </p:nvSpPr>
        <p:spPr>
          <a:xfrm>
            <a:off x="562508" y="3765426"/>
            <a:ext cx="11263045" cy="2862322"/>
          </a:xfrm>
          <a:prstGeom prst="rect">
            <a:avLst/>
          </a:prstGeom>
          <a:noFill/>
        </p:spPr>
        <p:txBody>
          <a:bodyPr wrap="square">
            <a:spAutoFit/>
          </a:bodyPr>
          <a:lstStyle/>
          <a:p>
            <a:pPr marL="342900" indent="-342900">
              <a:buFont typeface="+mj-lt"/>
              <a:buAutoNum type="arabicPeriod"/>
            </a:pPr>
            <a:r>
              <a:rPr lang="en-US" dirty="0"/>
              <a:t>AWS Direct Connect links your internal network to an AWS Direct Connect location over a standard Ethernet fiber-optic cable. One end of the cable is connected to your router, the other to an AWS Direct Connect router. </a:t>
            </a:r>
          </a:p>
          <a:p>
            <a:pPr marL="342900" indent="-342900">
              <a:buFont typeface="+mj-lt"/>
              <a:buAutoNum type="arabicPeriod"/>
            </a:pPr>
            <a:r>
              <a:rPr lang="en-US" b="0" i="0" dirty="0">
                <a:solidFill>
                  <a:srgbClr val="16191F"/>
                </a:solidFill>
                <a:effectLst/>
                <a:latin typeface="Amazon Ember"/>
              </a:rPr>
              <a:t>AWS Direct Connect locations in public Regions or AWS GovCloud (US) can access public services in any other public Region (excluding China (Beijing and Ningxia)). In addition, AWS Direct Connect connections in public Regions or AWS GovCloud (US) can be configured to access a VPC in your account in any other public Region (excluding China (Beijing and Ningxia).</a:t>
            </a:r>
          </a:p>
          <a:p>
            <a:pPr marL="342900" indent="-342900">
              <a:buFont typeface="+mj-lt"/>
              <a:buAutoNum type="arabicPeriod"/>
            </a:pPr>
            <a:r>
              <a:rPr lang="en-US" b="0" i="0" dirty="0">
                <a:solidFill>
                  <a:srgbClr val="16191F"/>
                </a:solidFill>
                <a:effectLst/>
                <a:latin typeface="Amazon Ember"/>
              </a:rPr>
              <a:t>You can therefore use a single AWS Direct Connect connection to build multi-Region services. All networking traffic remains on the AWS global network backbone, regardless of whether you access public AWS services or a VPC in another Region.</a:t>
            </a:r>
            <a:endParaRPr lang="en-US" dirty="0"/>
          </a:p>
          <a:p>
            <a:pPr marL="342900" indent="-342900">
              <a:buFont typeface="+mj-lt"/>
              <a:buAutoNum type="arabicPeriod"/>
            </a:pPr>
            <a:endParaRPr lang="en-IN" dirty="0"/>
          </a:p>
        </p:txBody>
      </p:sp>
      <p:grpSp>
        <p:nvGrpSpPr>
          <p:cNvPr id="10" name="Group 9">
            <a:extLst>
              <a:ext uri="{FF2B5EF4-FFF2-40B4-BE49-F238E27FC236}">
                <a16:creationId xmlns:a16="http://schemas.microsoft.com/office/drawing/2014/main" id="{99AEDA4D-E24B-C93C-97AE-CA83F4842344}"/>
              </a:ext>
            </a:extLst>
          </p:cNvPr>
          <p:cNvGrpSpPr/>
          <p:nvPr/>
        </p:nvGrpSpPr>
        <p:grpSpPr>
          <a:xfrm>
            <a:off x="1784837" y="0"/>
            <a:ext cx="8396295" cy="3672205"/>
            <a:chOff x="1795111" y="246580"/>
            <a:chExt cx="8396295" cy="3672205"/>
          </a:xfrm>
        </p:grpSpPr>
        <p:pic>
          <p:nvPicPr>
            <p:cNvPr id="5" name="Picture 4">
              <a:extLst>
                <a:ext uri="{FF2B5EF4-FFF2-40B4-BE49-F238E27FC236}">
                  <a16:creationId xmlns:a16="http://schemas.microsoft.com/office/drawing/2014/main" id="{8B838114-7728-04BC-A6E8-4B7AA00C7C52}"/>
                </a:ext>
              </a:extLst>
            </p:cNvPr>
            <p:cNvPicPr>
              <a:picLocks noChangeAspect="1"/>
            </p:cNvPicPr>
            <p:nvPr/>
          </p:nvPicPr>
          <p:blipFill>
            <a:blip r:embed="rId2"/>
            <a:stretch>
              <a:fillRect/>
            </a:stretch>
          </p:blipFill>
          <p:spPr>
            <a:xfrm>
              <a:off x="1795111" y="246580"/>
              <a:ext cx="8396295" cy="3672205"/>
            </a:xfrm>
            <a:prstGeom prst="rect">
              <a:avLst/>
            </a:prstGeom>
          </p:spPr>
        </p:pic>
        <p:sp>
          <p:nvSpPr>
            <p:cNvPr id="9" name="TextBox 8">
              <a:extLst>
                <a:ext uri="{FF2B5EF4-FFF2-40B4-BE49-F238E27FC236}">
                  <a16:creationId xmlns:a16="http://schemas.microsoft.com/office/drawing/2014/main" id="{6491345C-B183-61E0-6943-EC99A024101E}"/>
                </a:ext>
              </a:extLst>
            </p:cNvPr>
            <p:cNvSpPr txBox="1"/>
            <p:nvPr/>
          </p:nvSpPr>
          <p:spPr>
            <a:xfrm>
              <a:off x="4877656" y="246580"/>
              <a:ext cx="1738901" cy="369332"/>
            </a:xfrm>
            <a:prstGeom prst="rect">
              <a:avLst/>
            </a:prstGeom>
            <a:noFill/>
          </p:spPr>
          <p:txBody>
            <a:bodyPr wrap="square">
              <a:spAutoFit/>
            </a:bodyPr>
            <a:lstStyle/>
            <a:p>
              <a:r>
                <a:rPr lang="en-IN" b="1" u="sng" dirty="0"/>
                <a:t>Direct Connect</a:t>
              </a:r>
            </a:p>
          </p:txBody>
        </p:sp>
      </p:grpSp>
    </p:spTree>
    <p:extLst>
      <p:ext uri="{BB962C8B-B14F-4D97-AF65-F5344CB8AC3E}">
        <p14:creationId xmlns:p14="http://schemas.microsoft.com/office/powerpoint/2010/main" val="117685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9490-02BA-3DA1-4B18-E479C914FC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3D592F-2192-E886-53AB-88E78F95DB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799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7D3F-F339-060C-BA77-EFF4033FB7C8}"/>
              </a:ext>
            </a:extLst>
          </p:cNvPr>
          <p:cNvSpPr txBox="1"/>
          <p:nvPr/>
        </p:nvSpPr>
        <p:spPr>
          <a:xfrm>
            <a:off x="4209836" y="205751"/>
            <a:ext cx="3136187" cy="369332"/>
          </a:xfrm>
          <a:prstGeom prst="rect">
            <a:avLst/>
          </a:prstGeom>
          <a:noFill/>
        </p:spPr>
        <p:txBody>
          <a:bodyPr wrap="square">
            <a:spAutoFit/>
          </a:bodyPr>
          <a:lstStyle/>
          <a:p>
            <a:pPr algn="l"/>
            <a:r>
              <a:rPr lang="en-IN" b="1" i="0" u="sng" dirty="0">
                <a:solidFill>
                  <a:srgbClr val="232F3E"/>
                </a:solidFill>
                <a:latin typeface="AmazonEmberBold"/>
              </a:rPr>
              <a:t>AWS Direct Connect </a:t>
            </a:r>
            <a:r>
              <a:rPr lang="en-IN" b="1" i="0" u="sng" dirty="0" err="1">
                <a:solidFill>
                  <a:srgbClr val="232F3E"/>
                </a:solidFill>
                <a:latin typeface="AmazonEmberBold"/>
              </a:rPr>
              <a:t>SiteLink</a:t>
            </a:r>
            <a:endParaRPr lang="en-IN" b="1" i="0" u="sng" dirty="0">
              <a:solidFill>
                <a:srgbClr val="232F3E"/>
              </a:solidFill>
              <a:latin typeface="AmazonEmberBold"/>
            </a:endParaRPr>
          </a:p>
        </p:txBody>
      </p:sp>
      <p:sp>
        <p:nvSpPr>
          <p:cNvPr id="7" name="TextBox 6">
            <a:extLst>
              <a:ext uri="{FF2B5EF4-FFF2-40B4-BE49-F238E27FC236}">
                <a16:creationId xmlns:a16="http://schemas.microsoft.com/office/drawing/2014/main" id="{EC248583-7525-605E-9B29-1E991E1C0AFD}"/>
              </a:ext>
            </a:extLst>
          </p:cNvPr>
          <p:cNvSpPr txBox="1"/>
          <p:nvPr/>
        </p:nvSpPr>
        <p:spPr>
          <a:xfrm>
            <a:off x="452063" y="575083"/>
            <a:ext cx="11496782" cy="4524315"/>
          </a:xfrm>
          <a:prstGeom prst="rect">
            <a:avLst/>
          </a:prstGeom>
          <a:noFill/>
        </p:spPr>
        <p:txBody>
          <a:bodyPr wrap="square">
            <a:spAutoFit/>
          </a:bodyPr>
          <a:lstStyle/>
          <a:p>
            <a:r>
              <a:rPr lang="en-US" dirty="0" err="1"/>
              <a:t>SiteLink</a:t>
            </a:r>
            <a:r>
              <a:rPr lang="en-US" dirty="0"/>
              <a:t>, a new feature of AWS Direct Connect (DX), makes it easy to send data from one Direct Connect location to another, bypassing AWS Regions. If you recall, Direct Connect is a cloud service that links your network to AWS, bypassing the internet to deliver more consistent, lower-latency performance. Prior to </a:t>
            </a:r>
            <a:r>
              <a:rPr lang="en-US" dirty="0" err="1"/>
              <a:t>SiteLink</a:t>
            </a:r>
            <a:r>
              <a:rPr lang="en-US" dirty="0"/>
              <a:t>, it was not possible to route traffic directly between Direct Connect locations. Now, you can create global, reliable, and pay-as-you-go connections between the offices and data centers in your global network by sending data over the fastest path between AWS Direct Connect locations.</a:t>
            </a:r>
          </a:p>
          <a:p>
            <a:endParaRPr lang="en-US" dirty="0"/>
          </a:p>
          <a:p>
            <a:r>
              <a:rPr lang="en-US" dirty="0"/>
              <a:t>When using </a:t>
            </a:r>
            <a:r>
              <a:rPr lang="en-US" dirty="0" err="1"/>
              <a:t>SiteLink</a:t>
            </a:r>
            <a:r>
              <a:rPr lang="en-US" dirty="0"/>
              <a:t>, you first connect your on-premises networks to AWS at any of over 100 Direct Connect locations worldwide. Then, you create Virtual Interfaces (VIFs) on those connections and enable </a:t>
            </a:r>
            <a:r>
              <a:rPr lang="en-US" dirty="0" err="1"/>
              <a:t>SiteLink</a:t>
            </a:r>
            <a:r>
              <a:rPr lang="en-US" dirty="0"/>
              <a:t>. Once all VIFs are attached to the same Direct Connect gateway (DXGW), which is a global and highly available AWS resource, you can start sending data between them. Your data follows the shortest path between AWS Direct Connect locations to its destination, using the fast, secure, and reliable AWS global network. You don’t need to have any resources in any AWS Region to use </a:t>
            </a:r>
            <a:r>
              <a:rPr lang="en-US" dirty="0" err="1"/>
              <a:t>SiteLink</a:t>
            </a:r>
            <a:r>
              <a:rPr lang="en-US" dirty="0"/>
              <a:t>. </a:t>
            </a:r>
            <a:r>
              <a:rPr lang="en-US" dirty="0" err="1"/>
              <a:t>SiteLink</a:t>
            </a:r>
            <a:r>
              <a:rPr lang="en-US" dirty="0"/>
              <a:t> is available at all AWS Direct Connect locations today, except for those used by GovCloud or those in China. If you are using Direct Connect now, either through a direct or hosted connection, you have everything you need to use </a:t>
            </a:r>
            <a:r>
              <a:rPr lang="en-US" dirty="0" err="1"/>
              <a:t>SiteLink</a:t>
            </a:r>
            <a:r>
              <a:rPr lang="en-US" dirty="0"/>
              <a:t>. No new connections are required. Please refer to the Direct Connect </a:t>
            </a:r>
            <a:r>
              <a:rPr lang="en-US" dirty="0" err="1"/>
              <a:t>SiteLink</a:t>
            </a:r>
            <a:r>
              <a:rPr lang="en-US" dirty="0"/>
              <a:t> pricing for our most current pricing information.</a:t>
            </a:r>
            <a:endParaRPr lang="en-IN" dirty="0"/>
          </a:p>
        </p:txBody>
      </p:sp>
    </p:spTree>
    <p:extLst>
      <p:ext uri="{BB962C8B-B14F-4D97-AF65-F5344CB8AC3E}">
        <p14:creationId xmlns:p14="http://schemas.microsoft.com/office/powerpoint/2010/main" val="58541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DF75D7-4B44-533F-FF99-C639F23D57CD}"/>
              </a:ext>
            </a:extLst>
          </p:cNvPr>
          <p:cNvPicPr>
            <a:picLocks noChangeAspect="1"/>
          </p:cNvPicPr>
          <p:nvPr/>
        </p:nvPicPr>
        <p:blipFill>
          <a:blip r:embed="rId2"/>
          <a:stretch>
            <a:fillRect/>
          </a:stretch>
        </p:blipFill>
        <p:spPr>
          <a:xfrm>
            <a:off x="933450" y="785812"/>
            <a:ext cx="10325100" cy="5286375"/>
          </a:xfrm>
          <a:prstGeom prst="rect">
            <a:avLst/>
          </a:prstGeom>
        </p:spPr>
      </p:pic>
    </p:spTree>
    <p:extLst>
      <p:ext uri="{BB962C8B-B14F-4D97-AF65-F5344CB8AC3E}">
        <p14:creationId xmlns:p14="http://schemas.microsoft.com/office/powerpoint/2010/main" val="92153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10045</TotalTime>
  <Words>895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Amazon Ember</vt:lpstr>
      <vt:lpstr>AmazonEmber</vt:lpstr>
      <vt:lpstr>AmazonEmberBold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Panigrahi</dc:creator>
  <cp:lastModifiedBy>Niranjan Panigrahi</cp:lastModifiedBy>
  <cp:revision>49</cp:revision>
  <dcterms:created xsi:type="dcterms:W3CDTF">2022-08-29T11:23:14Z</dcterms:created>
  <dcterms:modified xsi:type="dcterms:W3CDTF">2022-09-09T18:37:55Z</dcterms:modified>
</cp:coreProperties>
</file>