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76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7D6C387-66CD-418C-A1F7-217B0F3A52D9}">
          <p14:sldIdLst>
            <p14:sldId id="256"/>
            <p14:sldId id="257"/>
            <p14:sldId id="277"/>
            <p14:sldId id="276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1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2133601"/>
            <a:ext cx="10363200" cy="1470025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92600"/>
            <a:ext cx="8534400" cy="1346200"/>
          </a:xfrm>
        </p:spPr>
        <p:txBody>
          <a:bodyPr/>
          <a:lstStyle>
            <a:lvl1pPr marL="0" indent="0" algn="ctr">
              <a:buFontTx/>
              <a:buNone/>
              <a:defRPr b="1">
                <a:ea typeface="휴먼모음T" pitchFamily="18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17" name="Picture 5" descr="bg01-1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81750"/>
            <a:ext cx="12192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" y="6524625"/>
            <a:ext cx="51350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© 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rPr>
              <a:t>Information Security &amp; Privacy Laboratory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0033001" y="6453188"/>
            <a:ext cx="1636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aseline="0" dirty="0" err="1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Hanyang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 University</a:t>
            </a:r>
          </a:p>
        </p:txBody>
      </p:sp>
      <p:pic>
        <p:nvPicPr>
          <p:cNvPr id="21" name="그림 20" descr="untitle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22400" y="6382800"/>
            <a:ext cx="672000" cy="504000"/>
          </a:xfrm>
          <a:prstGeom prst="rect">
            <a:avLst/>
          </a:prstGeom>
        </p:spPr>
      </p:pic>
      <p:pic>
        <p:nvPicPr>
          <p:cNvPr id="22" name="Picture 4" descr="bg01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"/>
            <a:ext cx="121920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2" descr="untitle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97467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7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28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02700" y="692150"/>
            <a:ext cx="2762251" cy="56165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692150"/>
            <a:ext cx="8089900" cy="56165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0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 b="1"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22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8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425017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37818" y="1600201"/>
            <a:ext cx="5427133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08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2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6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7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0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61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92150"/>
            <a:ext cx="109728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1"/>
            <a:ext cx="11055351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8" name="Picture 4" descr="bg01-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bg01-1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81750"/>
            <a:ext cx="12192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" y="6524625"/>
            <a:ext cx="51350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© 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rPr>
              <a:t>Information Security &amp; Privacy Laboratory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624418" y="1484313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22901" y="6524625"/>
            <a:ext cx="12488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solidFill>
                  <a:schemeClr val="bg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0033001" y="6453188"/>
            <a:ext cx="1636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aseline="0" dirty="0" err="1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Hanyang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 University</a:t>
            </a:r>
          </a:p>
        </p:txBody>
      </p:sp>
      <p:pic>
        <p:nvPicPr>
          <p:cNvPr id="16" name="그림 15" descr="untitled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897467" cy="673100"/>
          </a:xfrm>
          <a:prstGeom prst="rect">
            <a:avLst/>
          </a:prstGeom>
        </p:spPr>
      </p:pic>
      <p:pic>
        <p:nvPicPr>
          <p:cNvPr id="17" name="그림 16" descr="untitled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422400" y="6382800"/>
            <a:ext cx="672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2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launchpad.net/ubuntu/+cdmirrors?_ga=2.14994166.1986148529.1584332001-183141395.158433200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AD48D-EB32-43BF-8DF5-AE63896E9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운영체제론 실습 </a:t>
            </a:r>
            <a:r>
              <a:rPr lang="en-US" altLang="ko-KR" dirty="0"/>
              <a:t>1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76627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E0283-EACC-4E98-99A9-179D7CAB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환경 구성</a:t>
            </a:r>
            <a:r>
              <a:rPr lang="en-US" altLang="ko-KR" dirty="0"/>
              <a:t>(VirtualBox </a:t>
            </a:r>
            <a:r>
              <a:rPr lang="ko-KR" altLang="en-US" dirty="0"/>
              <a:t>다운로드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BD308-5CCD-49CB-A1AF-DFF5ADA78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https://www.virtualbox.org/wiki/Downloads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6D6CE8-8A9C-47BF-996A-DC1C46E6D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033" y="2088562"/>
            <a:ext cx="7592485" cy="42201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A0D172-21AD-4ED0-B896-3D8C4BEBAF0E}"/>
              </a:ext>
            </a:extLst>
          </p:cNvPr>
          <p:cNvSpPr txBox="1"/>
          <p:nvPr/>
        </p:nvSpPr>
        <p:spPr>
          <a:xfrm>
            <a:off x="6137275" y="5110832"/>
            <a:ext cx="2747071" cy="7833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FF0000"/>
                </a:solidFill>
                <a:latin typeface="나눔 고딕"/>
                <a:ea typeface="方正兰亭超细黑简体" panose="02000000000000000000" pitchFamily="2" charset="-122"/>
              </a:rPr>
              <a:t>사용 중인 운영체제에</a:t>
            </a:r>
            <a:endParaRPr lang="en-US" altLang="ko-KR" sz="2400" b="1" dirty="0">
              <a:solidFill>
                <a:srgbClr val="FF0000"/>
              </a:solidFill>
              <a:latin typeface="나눔 고딕"/>
              <a:ea typeface="方正兰亭超细黑简体" panose="020000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FF0000"/>
                </a:solidFill>
                <a:latin typeface="나눔 고딕"/>
                <a:ea typeface="方正兰亭超细黑简体" panose="02000000000000000000" pitchFamily="2" charset="-122"/>
              </a:rPr>
              <a:t>맞는</a:t>
            </a:r>
            <a:r>
              <a:rPr lang="en-US" altLang="ko-KR" sz="2400" b="1" dirty="0">
                <a:solidFill>
                  <a:srgbClr val="FF0000"/>
                </a:solidFill>
                <a:latin typeface="나눔 고딕"/>
                <a:ea typeface="方正兰亭超细黑简体" panose="02000000000000000000" pitchFamily="2" charset="-122"/>
              </a:rPr>
              <a:t> VirtualBox </a:t>
            </a:r>
            <a:r>
              <a:rPr lang="ko-KR" altLang="en-US" sz="2400" b="1" dirty="0">
                <a:solidFill>
                  <a:srgbClr val="FF0000"/>
                </a:solidFill>
                <a:latin typeface="나눔 고딕"/>
                <a:ea typeface="方正兰亭超细黑简体" panose="02000000000000000000" pitchFamily="2" charset="-122"/>
              </a:rPr>
              <a:t>설치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DFFA94-E82B-4E07-813B-EE8D0C960090}"/>
              </a:ext>
            </a:extLst>
          </p:cNvPr>
          <p:cNvSpPr/>
          <p:nvPr/>
        </p:nvSpPr>
        <p:spPr>
          <a:xfrm>
            <a:off x="4295453" y="5257799"/>
            <a:ext cx="1434787" cy="691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1B02755-1E16-405D-BEE7-07B7FE263BA7}"/>
              </a:ext>
            </a:extLst>
          </p:cNvPr>
          <p:cNvCxnSpPr/>
          <p:nvPr/>
        </p:nvCxnSpPr>
        <p:spPr>
          <a:xfrm flipH="1">
            <a:off x="5762897" y="5502510"/>
            <a:ext cx="666205" cy="2024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06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A3124-0622-46AA-B66A-BCD340C4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설치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ABEE8-38A3-4D04-B6F0-E3ED64F6A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VirtualBox</a:t>
            </a:r>
            <a:r>
              <a:rPr lang="ko-KR" altLang="en-US" dirty="0"/>
              <a:t> 실행 </a:t>
            </a:r>
            <a:r>
              <a:rPr lang="en-US" altLang="ko-KR" dirty="0"/>
              <a:t>– </a:t>
            </a:r>
            <a:r>
              <a:rPr lang="ko-KR" altLang="en-US" dirty="0"/>
              <a:t>새로 만들기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FE9997-7B47-4368-9A01-2351FF0EA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191" y="2222149"/>
            <a:ext cx="5440170" cy="394370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E6070E6-F23B-4EC7-8F1B-3E968238A6AA}"/>
              </a:ext>
            </a:extLst>
          </p:cNvPr>
          <p:cNvCxnSpPr/>
          <p:nvPr/>
        </p:nvCxnSpPr>
        <p:spPr>
          <a:xfrm>
            <a:off x="6237731" y="1987437"/>
            <a:ext cx="0" cy="388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C30A75-EA60-4E98-A4B5-10287523FC89}"/>
              </a:ext>
            </a:extLst>
          </p:cNvPr>
          <p:cNvSpPr/>
          <p:nvPr/>
        </p:nvSpPr>
        <p:spPr>
          <a:xfrm>
            <a:off x="5977537" y="2398395"/>
            <a:ext cx="520387" cy="423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685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6AC05F0-8F3E-4EF9-9133-0E9111ECAA74}"/>
              </a:ext>
            </a:extLst>
          </p:cNvPr>
          <p:cNvGrpSpPr/>
          <p:nvPr/>
        </p:nvGrpSpPr>
        <p:grpSpPr>
          <a:xfrm>
            <a:off x="3482913" y="2171498"/>
            <a:ext cx="4801009" cy="3756369"/>
            <a:chOff x="2998176" y="1744286"/>
            <a:chExt cx="5750169" cy="474272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C5577A6-1D67-4E02-8CBB-688DCF9972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4362" t="29492" r="21364" b="34913"/>
            <a:stretch/>
          </p:blipFill>
          <p:spPr>
            <a:xfrm>
              <a:off x="2998176" y="1744286"/>
              <a:ext cx="5750169" cy="474272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E07192C-6D71-4375-B287-DFBD3EA2AEB5}"/>
                </a:ext>
              </a:extLst>
            </p:cNvPr>
            <p:cNvSpPr/>
            <p:nvPr/>
          </p:nvSpPr>
          <p:spPr>
            <a:xfrm>
              <a:off x="4800599" y="4413739"/>
              <a:ext cx="3446585" cy="2461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rgbClr val="FF0000"/>
                  </a:solidFill>
                </a:rPr>
                <a:t>그대로 두는 것을 추천</a:t>
              </a:r>
              <a:r>
                <a:rPr lang="en-US" altLang="ko-KR" sz="1200" b="1">
                  <a:solidFill>
                    <a:srgbClr val="FF0000"/>
                  </a:solidFill>
                </a:rPr>
                <a:t>!</a:t>
              </a:r>
              <a:endParaRPr lang="ko-KR" altLang="en-US" sz="1200" b="1">
                <a:solidFill>
                  <a:srgbClr val="FF0000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87A3124-0622-46AA-B66A-BCD340C4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설치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ABEE8-38A3-4D04-B6F0-E3ED64F6A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가상머신 이름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ubuntu</a:t>
            </a:r>
            <a:r>
              <a:rPr lang="en-US" altLang="ko-KR" dirty="0"/>
              <a:t> – </a:t>
            </a:r>
            <a:r>
              <a:rPr lang="ko-KR" altLang="en-US" dirty="0"/>
              <a:t>종류 </a:t>
            </a:r>
            <a:r>
              <a:rPr lang="en-US" altLang="ko-KR" dirty="0"/>
              <a:t>: Linux – </a:t>
            </a:r>
            <a:r>
              <a:rPr lang="ko-KR" altLang="en-US" dirty="0"/>
              <a:t>버전 </a:t>
            </a:r>
            <a:r>
              <a:rPr lang="en-US" altLang="ko-KR" dirty="0"/>
              <a:t>: Ubuntu(64-bit)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E6070E6-F23B-4EC7-8F1B-3E968238A6AA}"/>
              </a:ext>
            </a:extLst>
          </p:cNvPr>
          <p:cNvCxnSpPr>
            <a:cxnSpLocks/>
          </p:cNvCxnSpPr>
          <p:nvPr/>
        </p:nvCxnSpPr>
        <p:spPr>
          <a:xfrm flipH="1">
            <a:off x="5413248" y="3919590"/>
            <a:ext cx="555378" cy="19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A5D136-89A7-45D7-9A5B-A5232191D890}"/>
              </a:ext>
            </a:extLst>
          </p:cNvPr>
          <p:cNvSpPr/>
          <p:nvPr/>
        </p:nvSpPr>
        <p:spPr>
          <a:xfrm>
            <a:off x="4712059" y="4005332"/>
            <a:ext cx="551514" cy="2255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52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F77CDAA-CC30-4BB8-8D30-6E8F45BB6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32" t="24076" r="24388" b="18556"/>
          <a:stretch/>
        </p:blipFill>
        <p:spPr>
          <a:xfrm>
            <a:off x="3446713" y="2048301"/>
            <a:ext cx="4995058" cy="41175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87A3124-0622-46AA-B66A-BCD340C4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설치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ABEE8-38A3-4D04-B6F0-E3ED64F6A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  <a:r>
              <a:rPr lang="en-US" altLang="ko-KR" dirty="0"/>
              <a:t>(RAM) : 2048MB</a:t>
            </a:r>
            <a:r>
              <a:rPr lang="ko-KR" altLang="en-US" dirty="0"/>
              <a:t> 이상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권장</a:t>
            </a:r>
            <a:r>
              <a:rPr lang="en-US" altLang="ko-KR" dirty="0">
                <a:solidFill>
                  <a:srgbClr val="FF0000"/>
                </a:solidFill>
              </a:rPr>
              <a:t>: 4096MB)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E6070E6-F23B-4EC7-8F1B-3E968238A6AA}"/>
              </a:ext>
            </a:extLst>
          </p:cNvPr>
          <p:cNvCxnSpPr>
            <a:cxnSpLocks/>
          </p:cNvCxnSpPr>
          <p:nvPr/>
        </p:nvCxnSpPr>
        <p:spPr>
          <a:xfrm flipH="1">
            <a:off x="8059931" y="3590406"/>
            <a:ext cx="555378" cy="19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A5D136-89A7-45D7-9A5B-A5232191D890}"/>
              </a:ext>
            </a:extLst>
          </p:cNvPr>
          <p:cNvSpPr/>
          <p:nvPr/>
        </p:nvSpPr>
        <p:spPr>
          <a:xfrm>
            <a:off x="7479643" y="3906064"/>
            <a:ext cx="551514" cy="2255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63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6E957CD-07E7-4148-B111-06522A82F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40" y="2191532"/>
            <a:ext cx="3749188" cy="402759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87A3124-0622-46AA-B66A-BCD340C4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설치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ABEE8-38A3-4D04-B6F0-E3ED64F6A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하드 디스크</a:t>
            </a:r>
            <a:r>
              <a:rPr lang="en-US" altLang="ko-KR" dirty="0"/>
              <a:t>: </a:t>
            </a:r>
            <a:r>
              <a:rPr lang="ko-KR" altLang="en-US" dirty="0"/>
              <a:t>새 가상 하드 디스크</a:t>
            </a:r>
            <a:r>
              <a:rPr lang="en-US" altLang="ko-KR" dirty="0"/>
              <a:t>, VDI (VirtualBox </a:t>
            </a:r>
            <a:r>
              <a:rPr lang="ko-KR" altLang="en-US" dirty="0"/>
              <a:t>디스크 이미지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E6070E6-F23B-4EC7-8F1B-3E968238A6AA}"/>
              </a:ext>
            </a:extLst>
          </p:cNvPr>
          <p:cNvCxnSpPr>
            <a:cxnSpLocks/>
          </p:cNvCxnSpPr>
          <p:nvPr/>
        </p:nvCxnSpPr>
        <p:spPr>
          <a:xfrm>
            <a:off x="6329905" y="3634432"/>
            <a:ext cx="524256" cy="219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5160651A-FF44-4FC1-9405-DD41C5407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81" y="2191532"/>
            <a:ext cx="4846771" cy="40235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4DC0F4D-4012-426F-AF62-BFB77498D3EC}"/>
              </a:ext>
            </a:extLst>
          </p:cNvPr>
          <p:cNvCxnSpPr>
            <a:cxnSpLocks/>
          </p:cNvCxnSpPr>
          <p:nvPr/>
        </p:nvCxnSpPr>
        <p:spPr>
          <a:xfrm>
            <a:off x="755453" y="4739481"/>
            <a:ext cx="524256" cy="219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882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43623D6-9286-4D9D-8234-2BFD5C6CF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31" y="2197578"/>
            <a:ext cx="3598253" cy="387504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BB8A97E-336F-408E-AA38-BC3E37FB0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517" y="2197578"/>
            <a:ext cx="3608411" cy="387504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87A3124-0622-46AA-B66A-BCD340C4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설치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ABEE8-38A3-4D04-B6F0-E3ED64F6A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하드 디스크</a:t>
            </a:r>
            <a:r>
              <a:rPr lang="en-US" altLang="ko-KR" dirty="0"/>
              <a:t>: </a:t>
            </a:r>
            <a:r>
              <a:rPr lang="ko-KR" altLang="en-US" dirty="0"/>
              <a:t>동적 할당</a:t>
            </a:r>
            <a:r>
              <a:rPr lang="en-US" altLang="ko-KR" dirty="0"/>
              <a:t>, </a:t>
            </a:r>
            <a:r>
              <a:rPr lang="ko-KR" altLang="en-US" dirty="0"/>
              <a:t>디스크 크기 설정 </a:t>
            </a:r>
            <a:r>
              <a:rPr lang="en-US" altLang="ko-KR" dirty="0">
                <a:solidFill>
                  <a:srgbClr val="FF0000"/>
                </a:solidFill>
              </a:rPr>
              <a:t>40 GB </a:t>
            </a:r>
            <a:r>
              <a:rPr lang="ko-KR" altLang="en-US" dirty="0">
                <a:solidFill>
                  <a:srgbClr val="FF0000"/>
                </a:solidFill>
              </a:rPr>
              <a:t>이상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E6070E6-F23B-4EC7-8F1B-3E968238A6AA}"/>
              </a:ext>
            </a:extLst>
          </p:cNvPr>
          <p:cNvCxnSpPr>
            <a:cxnSpLocks/>
          </p:cNvCxnSpPr>
          <p:nvPr/>
        </p:nvCxnSpPr>
        <p:spPr>
          <a:xfrm flipH="1">
            <a:off x="9960864" y="4150975"/>
            <a:ext cx="531785" cy="3263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A5D136-89A7-45D7-9A5B-A5232191D890}"/>
              </a:ext>
            </a:extLst>
          </p:cNvPr>
          <p:cNvSpPr/>
          <p:nvPr/>
        </p:nvSpPr>
        <p:spPr>
          <a:xfrm>
            <a:off x="9363456" y="4370431"/>
            <a:ext cx="597408" cy="213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668879-1AB5-476E-B4FF-18A01CDED655}"/>
              </a:ext>
            </a:extLst>
          </p:cNvPr>
          <p:cNvCxnSpPr>
            <a:cxnSpLocks/>
          </p:cNvCxnSpPr>
          <p:nvPr/>
        </p:nvCxnSpPr>
        <p:spPr>
          <a:xfrm>
            <a:off x="1853184" y="4314143"/>
            <a:ext cx="524256" cy="2700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207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AD5F445C-3545-4F8C-8731-F6A5BFBA6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408" y="2076040"/>
            <a:ext cx="3582776" cy="213729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628F625-D310-47E0-826E-7DC726B06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550" y="4327180"/>
            <a:ext cx="5050491" cy="186123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5D4FC3-9AF2-4116-B309-85A3F995D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210" y="2946412"/>
            <a:ext cx="2330832" cy="22334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87A3124-0622-46AA-B66A-BCD340C4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설치 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ABEE8-38A3-4D04-B6F0-E3ED64F6A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시동디스크 선택</a:t>
            </a:r>
            <a:r>
              <a:rPr lang="en-US" altLang="ko-KR" dirty="0"/>
              <a:t>:</a:t>
            </a:r>
            <a:r>
              <a:rPr lang="ko-KR" altLang="en-US" dirty="0"/>
              <a:t>다운로드한 우분투 이미지 가져오기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E6070E6-F23B-4EC7-8F1B-3E968238A6AA}"/>
              </a:ext>
            </a:extLst>
          </p:cNvPr>
          <p:cNvCxnSpPr>
            <a:cxnSpLocks/>
          </p:cNvCxnSpPr>
          <p:nvPr/>
        </p:nvCxnSpPr>
        <p:spPr>
          <a:xfrm>
            <a:off x="5312550" y="4762323"/>
            <a:ext cx="486192" cy="3145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668879-1AB5-476E-B4FF-18A01CDED655}"/>
              </a:ext>
            </a:extLst>
          </p:cNvPr>
          <p:cNvCxnSpPr>
            <a:cxnSpLocks/>
          </p:cNvCxnSpPr>
          <p:nvPr/>
        </p:nvCxnSpPr>
        <p:spPr>
          <a:xfrm flipH="1">
            <a:off x="3132565" y="4144617"/>
            <a:ext cx="452766" cy="498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19A0DEB-8A1D-4168-9754-9732746C8EB5}"/>
              </a:ext>
            </a:extLst>
          </p:cNvPr>
          <p:cNvSpPr/>
          <p:nvPr/>
        </p:nvSpPr>
        <p:spPr bwMode="auto">
          <a:xfrm>
            <a:off x="3812440" y="2930150"/>
            <a:ext cx="679888" cy="4988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58F1C7-B851-4EDC-B275-D5AD304E72AE}"/>
              </a:ext>
            </a:extLst>
          </p:cNvPr>
          <p:cNvSpPr/>
          <p:nvPr/>
        </p:nvSpPr>
        <p:spPr>
          <a:xfrm>
            <a:off x="6046408" y="2370942"/>
            <a:ext cx="415352" cy="347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ED1D97-2BE8-4AA8-A087-84B8CB5C0D1C}"/>
              </a:ext>
            </a:extLst>
          </p:cNvPr>
          <p:cNvCxnSpPr>
            <a:cxnSpLocks/>
          </p:cNvCxnSpPr>
          <p:nvPr/>
        </p:nvCxnSpPr>
        <p:spPr>
          <a:xfrm>
            <a:off x="5429556" y="2515378"/>
            <a:ext cx="61685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59A42D5E-383B-4A6B-8366-05D1877D0205}"/>
              </a:ext>
            </a:extLst>
          </p:cNvPr>
          <p:cNvSpPr/>
          <p:nvPr/>
        </p:nvSpPr>
        <p:spPr bwMode="auto">
          <a:xfrm>
            <a:off x="7700430" y="4144617"/>
            <a:ext cx="350567" cy="49885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768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735E086-145F-4DB3-8AC6-62F56AFAA3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" t="11949" r="2139" b="4595"/>
          <a:stretch/>
        </p:blipFill>
        <p:spPr>
          <a:xfrm>
            <a:off x="704749" y="2240635"/>
            <a:ext cx="5982789" cy="390579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87A3124-0622-46AA-B66A-BCD340C4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설치 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ABEE8-38A3-4D04-B6F0-E3ED64F6A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우분투 설치</a:t>
            </a:r>
            <a:r>
              <a:rPr lang="en-US" altLang="ko-KR" dirty="0"/>
              <a:t>: English, Install Ubuntu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58F1C7-B851-4EDC-B275-D5AD304E72AE}"/>
              </a:ext>
            </a:extLst>
          </p:cNvPr>
          <p:cNvSpPr/>
          <p:nvPr/>
        </p:nvSpPr>
        <p:spPr>
          <a:xfrm>
            <a:off x="4729672" y="4136827"/>
            <a:ext cx="951800" cy="33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399028-D5B2-489A-B236-D5B59A065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538" y="2157448"/>
            <a:ext cx="5355277" cy="400840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D24609-58E4-4AB6-9F0E-D045DC09BDB6}"/>
              </a:ext>
            </a:extLst>
          </p:cNvPr>
          <p:cNvSpPr/>
          <p:nvPr/>
        </p:nvSpPr>
        <p:spPr>
          <a:xfrm>
            <a:off x="11160450" y="5257799"/>
            <a:ext cx="653601" cy="168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526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5D88140D-498F-43B7-9588-425459B8F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2070069"/>
            <a:ext cx="5463275" cy="409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87A3124-0622-46AA-B66A-BCD340C4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설치 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ABEE8-38A3-4D04-B6F0-E3ED64F6A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디스크 생성</a:t>
            </a:r>
            <a:r>
              <a:rPr lang="en-US" altLang="ko-KR" dirty="0"/>
              <a:t>: Minimal Installation, Erase disk and install Ubuntu</a:t>
            </a:r>
            <a:r>
              <a:rPr lang="ko-KR" altLang="en-US" dirty="0"/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58F1C7-B851-4EDC-B275-D5AD304E72AE}"/>
              </a:ext>
            </a:extLst>
          </p:cNvPr>
          <p:cNvSpPr/>
          <p:nvPr/>
        </p:nvSpPr>
        <p:spPr>
          <a:xfrm>
            <a:off x="779464" y="3657600"/>
            <a:ext cx="1146872" cy="207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D24609-58E4-4AB6-9F0E-D045DC09BDB6}"/>
              </a:ext>
            </a:extLst>
          </p:cNvPr>
          <p:cNvSpPr/>
          <p:nvPr/>
        </p:nvSpPr>
        <p:spPr>
          <a:xfrm>
            <a:off x="5235138" y="5257799"/>
            <a:ext cx="653601" cy="168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F18B16-3A0A-45B5-B426-C783517EC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744" y="2070069"/>
            <a:ext cx="5463276" cy="410082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A42B54-D5DF-46DC-8FDB-4BA628DE22D5}"/>
              </a:ext>
            </a:extLst>
          </p:cNvPr>
          <p:cNvSpPr/>
          <p:nvPr/>
        </p:nvSpPr>
        <p:spPr>
          <a:xfrm>
            <a:off x="6637720" y="3325368"/>
            <a:ext cx="4457000" cy="332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C9C454-1D89-4416-9A4C-5728AABDCC23}"/>
              </a:ext>
            </a:extLst>
          </p:cNvPr>
          <p:cNvSpPr/>
          <p:nvPr/>
        </p:nvSpPr>
        <p:spPr>
          <a:xfrm>
            <a:off x="10919281" y="5257799"/>
            <a:ext cx="653601" cy="168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925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6">
            <a:extLst>
              <a:ext uri="{FF2B5EF4-FFF2-40B4-BE49-F238E27FC236}">
                <a16:creationId xmlns:a16="http://schemas.microsoft.com/office/drawing/2014/main" id="{DD5C4FBA-9A90-4A83-A72F-2104535A8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23004" y="2002779"/>
            <a:ext cx="5745991" cy="430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87A3124-0622-46AA-B66A-BCD340C4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설치 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ABEE8-38A3-4D04-B6F0-E3ED64F6A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디스크 생성</a:t>
            </a:r>
            <a:r>
              <a:rPr lang="en-US" altLang="ko-KR" dirty="0"/>
              <a:t>: Continue ……</a:t>
            </a:r>
            <a:r>
              <a:rPr lang="ko-KR" altLang="en-US" dirty="0"/>
              <a:t>이하 생략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D24609-58E4-4AB6-9F0E-D045DC09BDB6}"/>
              </a:ext>
            </a:extLst>
          </p:cNvPr>
          <p:cNvSpPr/>
          <p:nvPr/>
        </p:nvSpPr>
        <p:spPr>
          <a:xfrm>
            <a:off x="8266175" y="4916423"/>
            <a:ext cx="548641" cy="155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1833289-0280-4C7B-A5D5-8EDC4D1BDFD1}"/>
              </a:ext>
            </a:extLst>
          </p:cNvPr>
          <p:cNvCxnSpPr>
            <a:cxnSpLocks/>
          </p:cNvCxnSpPr>
          <p:nvPr/>
        </p:nvCxnSpPr>
        <p:spPr>
          <a:xfrm flipH="1">
            <a:off x="8814816" y="4417573"/>
            <a:ext cx="452766" cy="498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98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FE89A-3ED0-4613-93D0-732D9669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조교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F48B2-4326-40E3-B115-C31A66546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2020</a:t>
            </a:r>
            <a:r>
              <a:rPr lang="ko-KR" altLang="en-US" dirty="0"/>
              <a:t>년도 </a:t>
            </a:r>
            <a:r>
              <a:rPr lang="en-US" altLang="ko-KR" dirty="0"/>
              <a:t>1</a:t>
            </a:r>
            <a:r>
              <a:rPr lang="ko-KR" altLang="en-US" dirty="0"/>
              <a:t>학기 운영체제론 </a:t>
            </a:r>
            <a:r>
              <a:rPr lang="en-US" altLang="ko-KR" dirty="0"/>
              <a:t>(</a:t>
            </a:r>
            <a:r>
              <a:rPr lang="ko-KR" altLang="en-US" dirty="0" err="1"/>
              <a:t>오희국</a:t>
            </a:r>
            <a:r>
              <a:rPr lang="ko-KR" altLang="en-US" dirty="0"/>
              <a:t> 교수님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>
                <a:solidFill>
                  <a:schemeClr val="accent1"/>
                </a:solidFill>
              </a:rPr>
              <a:t>실습조교</a:t>
            </a:r>
            <a:r>
              <a:rPr lang="en-US" altLang="ko-KR" dirty="0">
                <a:solidFill>
                  <a:schemeClr val="accent1"/>
                </a:solidFill>
              </a:rPr>
              <a:t>:		</a:t>
            </a:r>
            <a:r>
              <a:rPr lang="ko-KR" altLang="en-US" sz="2400" dirty="0"/>
              <a:t>유동민</a:t>
            </a:r>
            <a:endParaRPr lang="en-US" altLang="ko-KR" sz="2400" dirty="0"/>
          </a:p>
          <a:p>
            <a:r>
              <a:rPr lang="ko-KR" altLang="en-US" dirty="0">
                <a:solidFill>
                  <a:schemeClr val="accent1"/>
                </a:solidFill>
              </a:rPr>
              <a:t>연구실</a:t>
            </a:r>
            <a:r>
              <a:rPr lang="en-US" altLang="ko-KR" dirty="0">
                <a:solidFill>
                  <a:schemeClr val="accent1"/>
                </a:solidFill>
              </a:rPr>
              <a:t>:</a:t>
            </a:r>
            <a:r>
              <a:rPr lang="ko-KR" altLang="en-US" dirty="0"/>
              <a:t> </a:t>
            </a:r>
            <a:r>
              <a:rPr lang="en-US" altLang="ko-KR" dirty="0"/>
              <a:t>		</a:t>
            </a:r>
            <a:r>
              <a:rPr lang="ko-KR" altLang="en-US" sz="2400" dirty="0"/>
              <a:t>제 </a:t>
            </a:r>
            <a:r>
              <a:rPr lang="en-US" altLang="ko-KR" sz="2400" dirty="0"/>
              <a:t>3</a:t>
            </a:r>
            <a:r>
              <a:rPr lang="ko-KR" altLang="en-US" sz="2400" dirty="0"/>
              <a:t>공학관 </a:t>
            </a:r>
            <a:r>
              <a:rPr lang="en-US" altLang="ko-KR" sz="2400" dirty="0"/>
              <a:t>519-2</a:t>
            </a:r>
            <a:r>
              <a:rPr lang="ko-KR" altLang="en-US" sz="2400" dirty="0"/>
              <a:t>호 정보보호연구실</a:t>
            </a:r>
            <a:endParaRPr lang="en-US" altLang="ko-KR" dirty="0"/>
          </a:p>
          <a:p>
            <a:r>
              <a:rPr lang="ko-KR" altLang="en-US" dirty="0">
                <a:solidFill>
                  <a:schemeClr val="accent1"/>
                </a:solidFill>
              </a:rPr>
              <a:t>담당 실습실</a:t>
            </a:r>
            <a:r>
              <a:rPr lang="en-US" altLang="ko-KR" dirty="0">
                <a:solidFill>
                  <a:schemeClr val="accent1"/>
                </a:solidFill>
              </a:rPr>
              <a:t>: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R" altLang="en-US" sz="2400" dirty="0"/>
              <a:t>제 </a:t>
            </a:r>
            <a:r>
              <a:rPr lang="en-US" altLang="ko-KR" sz="2400" dirty="0"/>
              <a:t>3</a:t>
            </a:r>
            <a:r>
              <a:rPr lang="ko-KR" altLang="en-US" sz="2400" dirty="0"/>
              <a:t>공학관 </a:t>
            </a:r>
            <a:r>
              <a:rPr lang="en-US" altLang="ko-KR" sz="2400" dirty="0"/>
              <a:t>318</a:t>
            </a:r>
            <a:r>
              <a:rPr lang="ko-KR" altLang="en-US" sz="2400" dirty="0"/>
              <a:t>호실 보안실습실</a:t>
            </a:r>
            <a:endParaRPr lang="en-US" altLang="ko-KR" dirty="0"/>
          </a:p>
          <a:p>
            <a:r>
              <a:rPr lang="ko-KR" altLang="en-US" dirty="0">
                <a:solidFill>
                  <a:schemeClr val="accent1"/>
                </a:solidFill>
              </a:rPr>
              <a:t>이메일</a:t>
            </a:r>
            <a:r>
              <a:rPr lang="en-US" altLang="ko-KR" dirty="0">
                <a:solidFill>
                  <a:schemeClr val="accent1"/>
                </a:solidFill>
              </a:rPr>
              <a:t>:</a:t>
            </a:r>
            <a:r>
              <a:rPr lang="ko-KR" altLang="en-US" dirty="0"/>
              <a:t> </a:t>
            </a:r>
            <a:r>
              <a:rPr lang="en-US" altLang="ko-KR" dirty="0"/>
              <a:t>		ehdals614@naver.com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4474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E507D-73B3-4AFB-BDCB-5A68B195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VirtualBox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BD6D4-D4FC-445F-B59A-698026418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2"/>
            <a:ext cx="10972797" cy="360000"/>
          </a:xfrm>
        </p:spPr>
        <p:txBody>
          <a:bodyPr/>
          <a:lstStyle/>
          <a:p>
            <a:r>
              <a:rPr lang="en-US" altLang="ko-KR" dirty="0"/>
              <a:t>Host</a:t>
            </a:r>
            <a:r>
              <a:rPr lang="ko-KR" altLang="en-US" dirty="0"/>
              <a:t>와 </a:t>
            </a:r>
            <a:r>
              <a:rPr lang="en-US" altLang="ko-KR" dirty="0"/>
              <a:t>Guest </a:t>
            </a:r>
            <a:r>
              <a:rPr lang="ko-KR" altLang="en-US" dirty="0"/>
              <a:t>간 자유롭게 파일 이동하는 방법 </a:t>
            </a:r>
            <a:r>
              <a:rPr lang="en-US" altLang="ko-KR" dirty="0"/>
              <a:t>+ [</a:t>
            </a:r>
            <a:r>
              <a:rPr lang="ko-KR" altLang="en-US" dirty="0"/>
              <a:t>해상도 조절</a:t>
            </a:r>
            <a:r>
              <a:rPr lang="en-US" altLang="ko-KR" dirty="0"/>
              <a:t>]</a:t>
            </a:r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92FD01-AE29-4251-A751-D9CBA6E6B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02" t="29908" r="45067" b="25131"/>
          <a:stretch/>
        </p:blipFill>
        <p:spPr>
          <a:xfrm>
            <a:off x="4859034" y="2335962"/>
            <a:ext cx="6710214" cy="35704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C0AAE4F-31BC-47DD-9CD3-B4221C75A2F5}"/>
              </a:ext>
            </a:extLst>
          </p:cNvPr>
          <p:cNvCxnSpPr>
            <a:stCxn id="6" idx="5"/>
          </p:cNvCxnSpPr>
          <p:nvPr/>
        </p:nvCxnSpPr>
        <p:spPr>
          <a:xfrm>
            <a:off x="4600745" y="2501862"/>
            <a:ext cx="1781666" cy="15355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E3EF6540-A585-4C20-9A90-E9ADB4F95F74}"/>
              </a:ext>
            </a:extLst>
          </p:cNvPr>
          <p:cNvSpPr/>
          <p:nvPr/>
        </p:nvSpPr>
        <p:spPr>
          <a:xfrm>
            <a:off x="4293466" y="2194582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1</a:t>
            </a:r>
            <a:endParaRPr lang="ko-KR" altLang="en-US" b="1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C0490BB-0FEB-4BED-850F-EB7D5F89C546}"/>
              </a:ext>
            </a:extLst>
          </p:cNvPr>
          <p:cNvCxnSpPr>
            <a:stCxn id="8" idx="6"/>
          </p:cNvCxnSpPr>
          <p:nvPr/>
        </p:nvCxnSpPr>
        <p:spPr>
          <a:xfrm flipV="1">
            <a:off x="4519150" y="3955292"/>
            <a:ext cx="968519" cy="820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3227B936-01E7-481A-B99F-7FE26F8590C7}"/>
              </a:ext>
            </a:extLst>
          </p:cNvPr>
          <p:cNvSpPr/>
          <p:nvPr/>
        </p:nvSpPr>
        <p:spPr>
          <a:xfrm>
            <a:off x="4159149" y="3857380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2</a:t>
            </a:r>
            <a:endParaRPr lang="ko-KR" altLang="en-US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EF7880-2F3B-4EE6-A6B2-B64B2C845C72}"/>
              </a:ext>
            </a:extLst>
          </p:cNvPr>
          <p:cNvSpPr/>
          <p:nvPr/>
        </p:nvSpPr>
        <p:spPr>
          <a:xfrm>
            <a:off x="5487669" y="3667774"/>
            <a:ext cx="604597" cy="69191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95734C6-A583-407E-BCF9-AAE98F48A366}"/>
              </a:ext>
            </a:extLst>
          </p:cNvPr>
          <p:cNvSpPr/>
          <p:nvPr/>
        </p:nvSpPr>
        <p:spPr>
          <a:xfrm>
            <a:off x="11832000" y="2863329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3</a:t>
            </a:r>
            <a:endParaRPr lang="ko-KR" altLang="en-US" b="1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3C94000-60E1-49CD-AB8D-EE8E24529A26}"/>
              </a:ext>
            </a:extLst>
          </p:cNvPr>
          <p:cNvCxnSpPr>
            <a:stCxn id="10" idx="2"/>
          </p:cNvCxnSpPr>
          <p:nvPr/>
        </p:nvCxnSpPr>
        <p:spPr>
          <a:xfrm flipH="1">
            <a:off x="7455074" y="3043330"/>
            <a:ext cx="4376927" cy="6244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739B88B-7EA5-4D12-A2F5-25B17348D6C5}"/>
              </a:ext>
            </a:extLst>
          </p:cNvPr>
          <p:cNvCxnSpPr>
            <a:stCxn id="10" idx="3"/>
          </p:cNvCxnSpPr>
          <p:nvPr/>
        </p:nvCxnSpPr>
        <p:spPr>
          <a:xfrm flipH="1">
            <a:off x="8782711" y="3170608"/>
            <a:ext cx="3102010" cy="11890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1B8165D-A9FE-4010-AB5C-F5C2B7697C68}"/>
              </a:ext>
            </a:extLst>
          </p:cNvPr>
          <p:cNvSpPr txBox="1">
            <a:spLocks/>
          </p:cNvSpPr>
          <p:nvPr/>
        </p:nvSpPr>
        <p:spPr bwMode="auto">
          <a:xfrm>
            <a:off x="82811" y="2394064"/>
            <a:ext cx="4057016" cy="383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ko-KR" altLang="en-US" kern="0" baseline="0" dirty="0"/>
              <a:t>게스트 확장 </a:t>
            </a:r>
            <a:r>
              <a:rPr lang="en-US" altLang="ko-KR" kern="0" baseline="0" dirty="0"/>
              <a:t>CD </a:t>
            </a:r>
            <a:r>
              <a:rPr lang="ko-KR" altLang="en-US" kern="0" baseline="0" dirty="0"/>
              <a:t>이미지 삽입 클릭</a:t>
            </a:r>
            <a:endParaRPr lang="en-US" altLang="ko-KR" kern="0" baseline="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kern="0" baseline="0" dirty="0"/>
              <a:t>Guest </a:t>
            </a:r>
            <a:r>
              <a:rPr lang="ko-KR" altLang="en-US" kern="0" baseline="0" dirty="0"/>
              <a:t>바탕화면에 </a:t>
            </a:r>
            <a:r>
              <a:rPr lang="en-US" altLang="ko-KR" kern="0" baseline="0" dirty="0"/>
              <a:t>CD</a:t>
            </a:r>
            <a:r>
              <a:rPr lang="ko-KR" altLang="en-US" kern="0" baseline="0" dirty="0"/>
              <a:t>가 삽입된 모습을 확인하고 클릭하여 </a:t>
            </a:r>
            <a:r>
              <a:rPr lang="en-US" altLang="ko-KR" kern="0" baseline="0" dirty="0">
                <a:solidFill>
                  <a:srgbClr val="FF0000"/>
                </a:solidFill>
              </a:rPr>
              <a:t>Run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kern="0" baseline="0" dirty="0"/>
              <a:t>‘</a:t>
            </a:r>
            <a:r>
              <a:rPr lang="ko-KR" altLang="en-US" kern="0" baseline="0" dirty="0"/>
              <a:t>클립보트 공유</a:t>
            </a:r>
            <a:r>
              <a:rPr lang="en-US" altLang="ko-KR" kern="0" baseline="0" dirty="0"/>
              <a:t>’, ‘</a:t>
            </a:r>
            <a:r>
              <a:rPr lang="ko-KR" altLang="en-US" kern="0" baseline="0" dirty="0"/>
              <a:t>드래그 앤 드롭에서 </a:t>
            </a:r>
            <a:r>
              <a:rPr lang="ko-KR" altLang="en-US" kern="0" baseline="0" dirty="0">
                <a:solidFill>
                  <a:srgbClr val="FF0000"/>
                </a:solidFill>
              </a:rPr>
              <a:t>양방향 선택</a:t>
            </a:r>
            <a:r>
              <a:rPr lang="en-US" altLang="ko-KR" kern="0" baseline="0" dirty="0"/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kern="0" baseline="0" dirty="0"/>
              <a:t>Reboot</a:t>
            </a:r>
            <a:endParaRPr lang="ko-KR" altLang="en-US" kern="0" baseline="0" dirty="0"/>
          </a:p>
        </p:txBody>
      </p:sp>
    </p:spTree>
    <p:extLst>
      <p:ext uri="{BB962C8B-B14F-4D97-AF65-F5344CB8AC3E}">
        <p14:creationId xmlns:p14="http://schemas.microsoft.com/office/powerpoint/2010/main" val="305584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08592-3E70-47C9-A58A-81416F6A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운영체제란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9B30195-14E3-4DE5-97B7-C030F3EDA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74752"/>
            <a:ext cx="9011908" cy="36009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C0A0AE-ECCA-4C31-9C23-CE92D6A93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628" y="1974752"/>
            <a:ext cx="2667372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5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3D36B-19DC-4FA0-B978-666CE67E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we use Linux?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75521-9CE6-4F72-B050-BFDBD0A7E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세계적으로 널리 사용되는 운영체제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오픈소스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우수한 운영체제 프로그래머들이 개발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+ </a:t>
            </a:r>
            <a:r>
              <a:rPr lang="ko-KR" altLang="en-US" dirty="0"/>
              <a:t>커널이 작고 간소하다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38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1669F-0FBA-4003-A848-EE71C140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진행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A04D7-249D-4B31-B195-5A1A19BD8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ko-KR" altLang="en-US" dirty="0"/>
              <a:t>프로젝트 설명</a:t>
            </a:r>
            <a:endParaRPr lang="en-US" altLang="ko-KR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운영체제론 이론 시간에 습득한 내용 간단하게 요약설명</a:t>
            </a:r>
            <a:endParaRPr lang="en-US" altLang="ko-KR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프로젝트 구현에 사용할 수 있는 간단한 예제 코드 및 설명</a:t>
            </a:r>
            <a:endParaRPr lang="en-US" altLang="ko-KR" dirty="0"/>
          </a:p>
          <a:p>
            <a:pPr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AutoNum type="arabicParenR"/>
            </a:pPr>
            <a:r>
              <a:rPr lang="ko-KR" altLang="en-US" dirty="0"/>
              <a:t>프로젝트 수행</a:t>
            </a:r>
            <a:endParaRPr lang="en-US" altLang="ko-KR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각 팀으로 나뉘어 본 프로젝트에 대해 논의하고 수행</a:t>
            </a:r>
            <a:endParaRPr lang="en-US" altLang="ko-KR" dirty="0"/>
          </a:p>
          <a:p>
            <a:pPr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AutoNum type="arabicParenR"/>
            </a:pPr>
            <a:r>
              <a:rPr lang="ko-KR" altLang="en-US" dirty="0"/>
              <a:t>결과물 평가</a:t>
            </a:r>
            <a:endParaRPr lang="en-US" altLang="ko-KR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각 팀으로 나뉘어 본 프로젝트에 대해 논의하고 수행</a:t>
            </a:r>
            <a:endParaRPr lang="en-US" altLang="ko-KR" dirty="0"/>
          </a:p>
          <a:p>
            <a:pPr marL="40005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818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EF6F2-26B4-491B-AEFC-BD3E0E80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8744A2A8-6668-43DE-A346-3307233DF4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883508"/>
              </p:ext>
            </p:extLst>
          </p:nvPr>
        </p:nvGraphicFramePr>
        <p:xfrm>
          <a:off x="609600" y="1417638"/>
          <a:ext cx="1105535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104">
                  <a:extLst>
                    <a:ext uri="{9D8B030D-6E8A-4147-A177-3AD203B41FA5}">
                      <a16:colId xmlns:a16="http://schemas.microsoft.com/office/drawing/2014/main" val="1249406259"/>
                    </a:ext>
                  </a:extLst>
                </a:gridCol>
                <a:gridCol w="6032246">
                  <a:extLst>
                    <a:ext uri="{9D8B030D-6E8A-4147-A177-3AD203B41FA5}">
                      <a16:colId xmlns:a16="http://schemas.microsoft.com/office/drawing/2014/main" val="3870881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4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운영체제 실습 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운영체제의 기본환경을 갖춘다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3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Linux </a:t>
                      </a:r>
                      <a:r>
                        <a:rPr lang="ko-KR" altLang="en-US" dirty="0"/>
                        <a:t>커널 모듈 작성해보기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커널에 기능을 추가하는 프로젝트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337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생일 목록 나타내는 모듈 추가하기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Linked List, </a:t>
                      </a:r>
                      <a:r>
                        <a:rPr lang="ko-KR" altLang="en-US" dirty="0"/>
                        <a:t>커널 모듈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36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UNIX</a:t>
                      </a:r>
                      <a:r>
                        <a:rPr lang="ko-KR" altLang="en-US" dirty="0"/>
                        <a:t>쉘과 히스토리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프로세스 생성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깊이 우선 탐색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0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Sudoku </a:t>
                      </a:r>
                      <a:r>
                        <a:rPr lang="ko-KR" altLang="en-US" dirty="0"/>
                        <a:t>답 </a:t>
                      </a:r>
                      <a:r>
                        <a:rPr lang="ko-KR" altLang="en-US" dirty="0" err="1"/>
                        <a:t>검증기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다중 스레드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02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다중 스레드 정렬 응용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다중 스레드와 정렬 알고리즘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793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잠자는 수업 조교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다중 스레드 동기화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0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식사하는 철학자 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적은 수의 포크를 가지고 어떻게 교대로 식사할 것인가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34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생산자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소비자 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세마포어</a:t>
                      </a:r>
                      <a:r>
                        <a:rPr lang="ko-KR" altLang="en-US" dirty="0"/>
                        <a:t>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273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은행원 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다중 스레드 교착상태를 안전한 상태로 만듦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6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가상 메모리 매니저 정의하기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논리주소를 물리주소로 변환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48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Linux </a:t>
                      </a:r>
                      <a:r>
                        <a:rPr lang="ko-KR" altLang="en-US" dirty="0"/>
                        <a:t>시스템의 파일과 </a:t>
                      </a:r>
                      <a:r>
                        <a:rPr lang="en-US" altLang="ko-KR" dirty="0" err="1"/>
                        <a:t>inode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관계 탐구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파일이 어떻게 </a:t>
                      </a:r>
                      <a:r>
                        <a:rPr lang="en-US" altLang="ko-KR" dirty="0" err="1"/>
                        <a:t>inode</a:t>
                      </a:r>
                      <a:r>
                        <a:rPr lang="ko-KR" altLang="en-US" dirty="0"/>
                        <a:t>로 나타나는가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617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76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DDC4E-A0EC-456F-ABE5-06C76927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환경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A125B-8A7E-4A12-9CBB-B94D1E8A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0208" y="1551433"/>
            <a:ext cx="4291583" cy="4708525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Ubuntu </a:t>
            </a:r>
            <a:r>
              <a:rPr lang="ko-KR" altLang="en-US" dirty="0"/>
              <a:t>이미지 다운로드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Virtualbox</a:t>
            </a:r>
            <a:r>
              <a:rPr lang="en-US" altLang="ko-KR" dirty="0"/>
              <a:t> </a:t>
            </a:r>
            <a:r>
              <a:rPr lang="ko-KR" altLang="en-US" dirty="0"/>
              <a:t>다운로드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Ubuntu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Kernel </a:t>
            </a:r>
            <a:r>
              <a:rPr lang="ko-KR" altLang="en-US" dirty="0" err="1"/>
              <a:t>압축본</a:t>
            </a:r>
            <a:r>
              <a:rPr lang="ko-KR" altLang="en-US" dirty="0"/>
              <a:t> 다운로드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Kernel </a:t>
            </a:r>
            <a:r>
              <a:rPr lang="ko-KR" altLang="en-US" dirty="0"/>
              <a:t>본격 설치</a:t>
            </a:r>
          </a:p>
        </p:txBody>
      </p:sp>
    </p:spTree>
    <p:extLst>
      <p:ext uri="{BB962C8B-B14F-4D97-AF65-F5344CB8AC3E}">
        <p14:creationId xmlns:p14="http://schemas.microsoft.com/office/powerpoint/2010/main" val="391913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3BD36-718E-4815-8B3B-E51C915F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환경 구성</a:t>
            </a:r>
            <a:r>
              <a:rPr lang="en-US" altLang="ko-KR" dirty="0"/>
              <a:t>(Ubuntu </a:t>
            </a:r>
            <a:r>
              <a:rPr lang="ko-KR" altLang="en-US" dirty="0"/>
              <a:t>다운로드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B6716-4BD9-4D5A-83AE-30B28447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[Ubuntu 18.04.4 LTS] </a:t>
            </a:r>
            <a:r>
              <a:rPr lang="ko-KR" altLang="en-US" dirty="0"/>
              <a:t>버전 다운로드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https://ubuntu.com/download/desktop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D80575-605E-42A4-8C48-666C78208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969" y="2474068"/>
            <a:ext cx="7395410" cy="383465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835E235-E940-4BBD-A0CD-75C5A9161AA9}"/>
              </a:ext>
            </a:extLst>
          </p:cNvPr>
          <p:cNvSpPr/>
          <p:nvPr/>
        </p:nvSpPr>
        <p:spPr bwMode="auto">
          <a:xfrm>
            <a:off x="7042484" y="4706112"/>
            <a:ext cx="1668379" cy="331109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44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8F1DF-39DC-4773-8FBD-1A9A03E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환경 구성</a:t>
            </a:r>
            <a:r>
              <a:rPr lang="en-US" altLang="ko-KR" dirty="0"/>
              <a:t>(Ubuntu </a:t>
            </a:r>
            <a:r>
              <a:rPr lang="ko-KR" altLang="en-US" dirty="0"/>
              <a:t>다운로드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8405F-43D3-4703-8352-E9C869DE5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https://launchpad.net/ubuntu/+cdmirrors?_ga=2.14994166.1986148529.1584332001-183141395.1584332001</a:t>
            </a:r>
            <a:r>
              <a:rPr lang="en-US" altLang="ko-KR" dirty="0"/>
              <a:t>   (</a:t>
            </a:r>
            <a:r>
              <a:rPr lang="ko-KR" altLang="en-US" dirty="0" err="1"/>
              <a:t>미러사이트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23A42C-DD0D-4805-ACB1-AC0CFBBC8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986" y="2396389"/>
            <a:ext cx="8042027" cy="391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1330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홈네트워크_1001_세미나">
      <a:majorFont>
        <a:latin typeface="Arial"/>
        <a:ea typeface="휴먼모음T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홈네트워크_1001_세미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 양식</Template>
  <TotalTime>1758</TotalTime>
  <Words>451</Words>
  <Application>Microsoft Office PowerPoint</Application>
  <PresentationFormat>와이드스크린</PresentationFormat>
  <Paragraphs>108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굴림</vt:lpstr>
      <vt:lpstr>나눔 고딕</vt:lpstr>
      <vt:lpstr>맑은 고딕</vt:lpstr>
      <vt:lpstr>Arial</vt:lpstr>
      <vt:lpstr>Times New Roman</vt:lpstr>
      <vt:lpstr>테마1</vt:lpstr>
      <vt:lpstr>운영체제론 실습 1주차</vt:lpstr>
      <vt:lpstr>실습 조교 소개</vt:lpstr>
      <vt:lpstr>운영체제란</vt:lpstr>
      <vt:lpstr>Why we use Linux?</vt:lpstr>
      <vt:lpstr>실습 진행 설명</vt:lpstr>
      <vt:lpstr>프로젝트 소개</vt:lpstr>
      <vt:lpstr>실습 환경 구성</vt:lpstr>
      <vt:lpstr>실습 환경 구성(Ubuntu 다운로드)</vt:lpstr>
      <vt:lpstr>실습 환경 구성(Ubuntu 다운로드)</vt:lpstr>
      <vt:lpstr>실습 환경 구성(VirtualBox 다운로드)</vt:lpstr>
      <vt:lpstr>Linux 설치 (1)</vt:lpstr>
      <vt:lpstr>Linux 설치 (2)</vt:lpstr>
      <vt:lpstr>Linux 설치 (3)</vt:lpstr>
      <vt:lpstr>Linux 설치 (5)</vt:lpstr>
      <vt:lpstr>Linux 설치 (6)</vt:lpstr>
      <vt:lpstr>Linux 설치 (7)</vt:lpstr>
      <vt:lpstr>Linux 설치 (8)</vt:lpstr>
      <vt:lpstr>Linux 설치 (9)</vt:lpstr>
      <vt:lpstr>Linux 설치 (10)</vt:lpstr>
      <vt:lpstr>VirtualBox설정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운영체제론 실습 1주차</dc:title>
  <dc:creator>유동민</dc:creator>
  <cp:lastModifiedBy>유동민</cp:lastModifiedBy>
  <cp:revision>51</cp:revision>
  <dcterms:created xsi:type="dcterms:W3CDTF">2020-03-19T00:09:44Z</dcterms:created>
  <dcterms:modified xsi:type="dcterms:W3CDTF">2020-03-20T05:33:07Z</dcterms:modified>
</cp:coreProperties>
</file>