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7" r:id="rId4"/>
    <p:sldId id="297" r:id="rId5"/>
    <p:sldId id="296" r:id="rId6"/>
    <p:sldId id="298" r:id="rId7"/>
    <p:sldId id="278" r:id="rId8"/>
    <p:sldId id="279" r:id="rId9"/>
    <p:sldId id="258" r:id="rId10"/>
    <p:sldId id="280" r:id="rId11"/>
    <p:sldId id="282" r:id="rId12"/>
    <p:sldId id="281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5" r:id="rId2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D6C387-66CD-418C-A1F7-217B0F3A52D9}">
          <p14:sldIdLst>
            <p14:sldId id="256"/>
            <p14:sldId id="261"/>
            <p14:sldId id="277"/>
            <p14:sldId id="297"/>
            <p14:sldId id="296"/>
            <p14:sldId id="298"/>
            <p14:sldId id="278"/>
            <p14:sldId id="279"/>
            <p14:sldId id="258"/>
            <p14:sldId id="280"/>
            <p14:sldId id="282"/>
            <p14:sldId id="281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92600"/>
            <a:ext cx="8534400" cy="1346200"/>
          </a:xfrm>
        </p:spPr>
        <p:txBody>
          <a:bodyPr/>
          <a:lstStyle>
            <a:lvl1pPr marL="0" indent="0" algn="ctr">
              <a:buFontTx/>
              <a:buNone/>
              <a:defRPr b="1">
                <a:ea typeface="휴먼모음T" pitchFamily="18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17" name="Picture 5" descr="bg01-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21" name="그림 20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  <p:pic>
        <p:nvPicPr>
          <p:cNvPr id="22" name="Picture 4" descr="bg01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2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8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02700" y="692150"/>
            <a:ext cx="2762251" cy="56165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692150"/>
            <a:ext cx="8089900" cy="56165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2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8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425017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7818" y="1600201"/>
            <a:ext cx="5427133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2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7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0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1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Picture 4" descr="bg01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bg01-1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624418" y="1484313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2901" y="6524625"/>
            <a:ext cx="12488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16" name="그림 15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  <p:pic>
        <p:nvPicPr>
          <p:cNvPr id="17" name="그림 16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D48D-EB32-43BF-8DF5-AE63896E9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76627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1669F-0FBA-4003-A848-EE71C140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Call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A04D7-249D-4B31-B195-5A1A19BD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lnSpc>
                <a:spcPct val="150000"/>
              </a:lnSpc>
              <a:buNone/>
              <a:defRPr/>
            </a:pPr>
            <a:r>
              <a:rPr lang="en-US" altLang="ko-KR" sz="1600" dirty="0">
                <a:solidFill>
                  <a:prstClr val="black"/>
                </a:solidFill>
              </a:rPr>
              <a:t>  POSIX API (Application Programming Interface)</a:t>
            </a:r>
          </a:p>
          <a:p>
            <a:pPr lvl="1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</a:rPr>
              <a:t>유닉스 운영체계에 기반을 두고 있는 일련의 표준 운영체계 인터페이스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lvl="1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</a:rPr>
              <a:t>application</a:t>
            </a:r>
            <a:r>
              <a:rPr lang="ko-KR" altLang="en-US" sz="1600" dirty="0">
                <a:solidFill>
                  <a:prstClr val="black"/>
                </a:solidFill>
              </a:rPr>
              <a:t>이 시스템에 각 서비스를 요청할 때에 어떠한 함수를 사용해야 하는지 지정한 것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lvl="1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</a:rPr>
              <a:t>표준을 두어 각각 다른 시스템에 응용 프로그램을 </a:t>
            </a:r>
            <a:r>
              <a:rPr lang="en-US" altLang="ko-KR" sz="1600" dirty="0">
                <a:solidFill>
                  <a:prstClr val="black"/>
                </a:solidFill>
              </a:rPr>
              <a:t>porting </a:t>
            </a:r>
            <a:r>
              <a:rPr lang="ko-KR" altLang="en-US" sz="1600" dirty="0">
                <a:solidFill>
                  <a:prstClr val="black"/>
                </a:solidFill>
              </a:rPr>
              <a:t>하는 것이 용이 하게 하기 위한 목적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lvl="1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</a:rPr>
              <a:t>open(), close(), read(), write() </a:t>
            </a:r>
            <a:r>
              <a:rPr lang="ko-KR" altLang="en-US" sz="1600" dirty="0">
                <a:solidFill>
                  <a:prstClr val="black"/>
                </a:solidFill>
              </a:rPr>
              <a:t>등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600" dirty="0">
              <a:solidFill>
                <a:prstClr val="black"/>
              </a:solidFill>
            </a:endParaRPr>
          </a:p>
          <a:p>
            <a:pPr marL="0" indent="0" latinLnBrk="0">
              <a:lnSpc>
                <a:spcPct val="150000"/>
              </a:lnSpc>
              <a:buNone/>
              <a:defRPr/>
            </a:pPr>
            <a:r>
              <a:rPr lang="en-US" altLang="ko-KR" sz="1600" dirty="0">
                <a:solidFill>
                  <a:prstClr val="black"/>
                </a:solidFill>
              </a:rPr>
              <a:t>  System Call</a:t>
            </a:r>
          </a:p>
          <a:p>
            <a:pPr lvl="1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</a:rPr>
              <a:t>소프트웨어 인터럽트를 통해 커널에 서비스를 요청하는 것</a:t>
            </a:r>
          </a:p>
          <a:p>
            <a:pPr lvl="1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</a:rPr>
              <a:t>Linux</a:t>
            </a:r>
            <a:r>
              <a:rPr lang="ko-KR" altLang="en-US" sz="1600" dirty="0">
                <a:solidFill>
                  <a:prstClr val="black"/>
                </a:solidFill>
              </a:rPr>
              <a:t>에서는 </a:t>
            </a:r>
            <a:r>
              <a:rPr lang="en-US" altLang="ko-KR" sz="1600" dirty="0">
                <a:solidFill>
                  <a:prstClr val="black"/>
                </a:solidFill>
              </a:rPr>
              <a:t>POSIX API</a:t>
            </a:r>
            <a:r>
              <a:rPr lang="ko-KR" altLang="en-US" sz="1600" dirty="0">
                <a:solidFill>
                  <a:prstClr val="black"/>
                </a:solidFill>
              </a:rPr>
              <a:t>를 준수하는 </a:t>
            </a:r>
            <a:r>
              <a:rPr lang="en-US" altLang="ko-KR" sz="1600" dirty="0">
                <a:solidFill>
                  <a:prstClr val="black"/>
                </a:solidFill>
              </a:rPr>
              <a:t>library </a:t>
            </a:r>
            <a:r>
              <a:rPr lang="ko-KR" altLang="en-US" sz="1600" dirty="0">
                <a:solidFill>
                  <a:prstClr val="black"/>
                </a:solidFill>
              </a:rPr>
              <a:t>함수 안에서 </a:t>
            </a:r>
            <a:r>
              <a:rPr lang="en-US" altLang="ko-KR" sz="1600" dirty="0">
                <a:solidFill>
                  <a:prstClr val="black"/>
                </a:solidFill>
              </a:rPr>
              <a:t>system call </a:t>
            </a:r>
            <a:r>
              <a:rPr lang="ko-KR" altLang="en-US" sz="1600" dirty="0">
                <a:solidFill>
                  <a:prstClr val="black"/>
                </a:solidFill>
              </a:rPr>
              <a:t>함수를 호출함으로써 </a:t>
            </a:r>
            <a:r>
              <a:rPr lang="en-US" altLang="ko-KR" sz="1600" dirty="0">
                <a:solidFill>
                  <a:prstClr val="black"/>
                </a:solidFill>
              </a:rPr>
              <a:t>system call</a:t>
            </a:r>
            <a:r>
              <a:rPr lang="ko-KR" altLang="en-US" sz="1600" dirty="0">
                <a:solidFill>
                  <a:prstClr val="black"/>
                </a:solidFill>
              </a:rPr>
              <a:t>을 사용한다</a:t>
            </a:r>
          </a:p>
          <a:p>
            <a:pPr marL="400050" lvl="1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984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ACF46-9AA4-4293-9B4A-4D250FD9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Call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동작개념도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457E94-EA53-43A0-8E49-D7A90288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39" y="1690579"/>
            <a:ext cx="4940918" cy="178141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616CB82-FD6A-4977-989D-5B7EACED4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239" y="3744940"/>
            <a:ext cx="4973673" cy="22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7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ACF46-9AA4-4293-9B4A-4D250FD9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Call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7A77D2-233B-469D-92BB-443759F2D65D}"/>
              </a:ext>
            </a:extLst>
          </p:cNvPr>
          <p:cNvSpPr/>
          <p:nvPr/>
        </p:nvSpPr>
        <p:spPr>
          <a:xfrm>
            <a:off x="3059347" y="1499615"/>
            <a:ext cx="5638363" cy="13944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  <a:ea typeface="맑은 고딕"/>
                <a:cs typeface="Calibri"/>
              </a:rPr>
              <a:t> User</a:t>
            </a:r>
            <a:endParaRPr lang="ko-KR" altLang="en-US">
              <a:solidFill>
                <a:schemeClr val="tx1"/>
              </a:solidFill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>
                <a:solidFill>
                  <a:schemeClr val="tx1"/>
                </a:solidFill>
                <a:ea typeface="맑은 고딕"/>
                <a:cs typeface="Calibri"/>
              </a:rPr>
              <a:t> Mode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2F5E3E-8F58-4435-8A56-5A36FC3F3C64}"/>
              </a:ext>
            </a:extLst>
          </p:cNvPr>
          <p:cNvSpPr/>
          <p:nvPr/>
        </p:nvSpPr>
        <p:spPr>
          <a:xfrm>
            <a:off x="3059346" y="2977481"/>
            <a:ext cx="5638363" cy="2074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  <a:ea typeface="맑은 고딕"/>
                <a:cs typeface="Calibri"/>
              </a:rPr>
              <a:t> Kernel</a:t>
            </a:r>
            <a:endParaRPr 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  <a:ea typeface="맑은 고딕"/>
                <a:cs typeface="Calibri"/>
              </a:rPr>
              <a:t> Mode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C7D481-1F5D-4546-B62C-3144E78E355B}"/>
              </a:ext>
            </a:extLst>
          </p:cNvPr>
          <p:cNvSpPr/>
          <p:nvPr/>
        </p:nvSpPr>
        <p:spPr>
          <a:xfrm>
            <a:off x="4620427" y="2953017"/>
            <a:ext cx="3353830" cy="4156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ea typeface="맑은 고딕"/>
                <a:cs typeface="Calibri"/>
              </a:rPr>
              <a:t>system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call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interface</a:t>
            </a: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6CF13E-2AEE-4ED7-B7C0-1D98BC193400}"/>
              </a:ext>
            </a:extLst>
          </p:cNvPr>
          <p:cNvSpPr/>
          <p:nvPr/>
        </p:nvSpPr>
        <p:spPr>
          <a:xfrm>
            <a:off x="4619167" y="1655446"/>
            <a:ext cx="1328497" cy="514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1E4E79"/>
                </a:solidFill>
                <a:ea typeface="맑은 고딕"/>
                <a:cs typeface="Calibri"/>
              </a:rPr>
              <a:t>User application1</a:t>
            </a:r>
            <a:endParaRPr lang="ko-KR">
              <a:solidFill>
                <a:srgbClr val="1E4E79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DB113-836F-4360-8500-6B0E48F613AE}"/>
              </a:ext>
            </a:extLst>
          </p:cNvPr>
          <p:cNvSpPr/>
          <p:nvPr/>
        </p:nvSpPr>
        <p:spPr>
          <a:xfrm>
            <a:off x="6047068" y="1655445"/>
            <a:ext cx="1328497" cy="514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1E4E79"/>
                </a:solidFill>
                <a:ea typeface="맑은 고딕"/>
                <a:cs typeface="Calibri"/>
              </a:rPr>
              <a:t>User application2</a:t>
            </a:r>
            <a:endParaRPr lang="ko-KR">
              <a:solidFill>
                <a:srgbClr val="1E4E79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2FE629-63CC-4705-9355-1C50733708E6}"/>
              </a:ext>
            </a:extLst>
          </p:cNvPr>
          <p:cNvCxnSpPr>
            <a:cxnSpLocks/>
          </p:cNvCxnSpPr>
          <p:nvPr/>
        </p:nvCxnSpPr>
        <p:spPr>
          <a:xfrm>
            <a:off x="5286035" y="3345911"/>
            <a:ext cx="7289" cy="2955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C06DB3-046D-417F-869B-17975E9EF577}"/>
              </a:ext>
            </a:extLst>
          </p:cNvPr>
          <p:cNvSpPr/>
          <p:nvPr/>
        </p:nvSpPr>
        <p:spPr>
          <a:xfrm>
            <a:off x="7457754" y="1655444"/>
            <a:ext cx="442052" cy="514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1E4E79"/>
                </a:solidFill>
                <a:ea typeface="맑은 고딕"/>
                <a:cs typeface="Calibri"/>
              </a:rPr>
              <a:t>...</a:t>
            </a:r>
            <a:endParaRPr lang="ko-KR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30B362E-48C9-4820-9D24-53F3BD32B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338" y="3647459"/>
            <a:ext cx="416342" cy="76382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Arial"/>
                <a:ea typeface="맑은 고딕"/>
                <a:cs typeface="Arial"/>
              </a:rPr>
              <a:t>.</a:t>
            </a:r>
          </a:p>
          <a:p>
            <a:pPr algn="ctr"/>
            <a:r>
              <a:rPr lang="en-US" altLang="ko-KR" sz="1400" b="1">
                <a:latin typeface="Arial"/>
                <a:ea typeface="맑은 고딕"/>
                <a:cs typeface="Arial"/>
              </a:rPr>
              <a:t>.</a:t>
            </a:r>
          </a:p>
          <a:p>
            <a:pPr algn="ctr"/>
            <a:r>
              <a:rPr lang="en-US" altLang="ko-KR" sz="1400" b="1">
                <a:latin typeface="Arial"/>
                <a:ea typeface="맑은 고딕"/>
                <a:cs typeface="Arial"/>
              </a:rPr>
              <a:t>.</a:t>
            </a:r>
            <a:endParaRPr lang="en-US" altLang="ko-KR" sz="1400">
              <a:latin typeface="Arial"/>
              <a:ea typeface="맑은 고딕"/>
              <a:cs typeface="Arial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BC84141-55BD-432B-9747-017916ABB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251" y="3480515"/>
            <a:ext cx="1779370" cy="1097713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err="1">
                <a:latin typeface="Arial"/>
                <a:ea typeface="맑은 고딕"/>
                <a:cs typeface="Arial"/>
              </a:rPr>
              <a:t>sys_write</a:t>
            </a:r>
            <a:r>
              <a:rPr lang="en-US" altLang="ko-KR" sz="1100">
                <a:latin typeface="Arial"/>
                <a:ea typeface="맑은 고딕"/>
                <a:cs typeface="Arial"/>
              </a:rPr>
              <a:t>() </a:t>
            </a:r>
          </a:p>
          <a:p>
            <a:r>
              <a:rPr lang="en-US" altLang="ko-KR" sz="1100">
                <a:latin typeface="Arial"/>
                <a:ea typeface="맑은 고딕"/>
                <a:cs typeface="Arial"/>
              </a:rPr>
              <a:t>{</a:t>
            </a:r>
            <a:endParaRPr lang="ko-KR" altLang="en-US" sz="1400"/>
          </a:p>
          <a:p>
            <a:r>
              <a:rPr lang="en-US" altLang="ko-KR" sz="1100">
                <a:latin typeface="Arial"/>
                <a:ea typeface="맑은 고딕"/>
                <a:cs typeface="Arial"/>
              </a:rPr>
              <a:t>/* </a:t>
            </a:r>
            <a:r>
              <a:rPr lang="ko-KR" altLang="en-US" sz="1100">
                <a:latin typeface="Arial"/>
                <a:ea typeface="맑은 고딕"/>
                <a:cs typeface="Arial"/>
              </a:rPr>
              <a:t>실제 </a:t>
            </a:r>
            <a:r>
              <a:rPr lang="en-US" altLang="ko-KR" sz="1100">
                <a:latin typeface="Arial"/>
                <a:ea typeface="맑은 고딕"/>
                <a:cs typeface="Arial"/>
              </a:rPr>
              <a:t>write system </a:t>
            </a:r>
            <a:br>
              <a:rPr lang="en-US" altLang="ko-KR" sz="1100">
                <a:latin typeface="Arial"/>
                <a:ea typeface="맑은 고딕"/>
                <a:cs typeface="Arial"/>
              </a:rPr>
            </a:br>
            <a:r>
              <a:rPr lang="en-US" altLang="ko-KR" sz="1100">
                <a:latin typeface="Arial"/>
                <a:ea typeface="맑은 고딕"/>
                <a:cs typeface="Arial"/>
              </a:rPr>
              <a:t>    call</a:t>
            </a:r>
            <a:r>
              <a:rPr lang="ko-KR" altLang="en-US" sz="1100">
                <a:latin typeface="Arial"/>
                <a:ea typeface="맑은 고딕"/>
                <a:cs typeface="Arial"/>
              </a:rPr>
              <a:t>에</a:t>
            </a:r>
            <a:r>
              <a:rPr lang="en-US" altLang="ko-KR" sz="1100">
                <a:latin typeface="Arial"/>
                <a:ea typeface="맑은 고딕"/>
                <a:cs typeface="Arial"/>
              </a:rPr>
              <a:t> </a:t>
            </a:r>
            <a:r>
              <a:rPr lang="ko-KR" altLang="en-US" sz="1100">
                <a:latin typeface="Arial"/>
                <a:ea typeface="맑은 고딕"/>
                <a:cs typeface="Arial"/>
              </a:rPr>
              <a:t>대한 구현</a:t>
            </a:r>
            <a:r>
              <a:rPr lang="en-US" altLang="ko-KR" sz="1100">
                <a:latin typeface="Arial"/>
                <a:ea typeface="맑은 고딕"/>
                <a:cs typeface="Arial"/>
              </a:rPr>
              <a:t> */</a:t>
            </a:r>
          </a:p>
          <a:p>
            <a:r>
              <a:rPr lang="en-US" altLang="ko-KR" sz="1100">
                <a:latin typeface="Arial"/>
                <a:ea typeface="맑은 고딕"/>
                <a:cs typeface="Arial"/>
              </a:rPr>
              <a:t>…</a:t>
            </a:r>
          </a:p>
          <a:p>
            <a:r>
              <a:rPr lang="en-US" altLang="ko-KR" sz="1100">
                <a:latin typeface="Arial"/>
                <a:ea typeface="맑은 고딕"/>
                <a:cs typeface="Arial"/>
              </a:rPr>
              <a:t>return</a:t>
            </a:r>
          </a:p>
          <a:p>
            <a:r>
              <a:rPr lang="en-US" sz="1100">
                <a:latin typeface="Arial"/>
                <a:ea typeface="맑은 고딕"/>
                <a:cs typeface="Arial"/>
              </a:rPr>
              <a:t>}</a:t>
            </a:r>
            <a:endParaRPr lang="en-US" sz="14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4A071CD-DD6D-4D2A-B43D-8213E8F44F48}"/>
              </a:ext>
            </a:extLst>
          </p:cNvPr>
          <p:cNvCxnSpPr>
            <a:cxnSpLocks/>
          </p:cNvCxnSpPr>
          <p:nvPr/>
        </p:nvCxnSpPr>
        <p:spPr>
          <a:xfrm>
            <a:off x="5449866" y="4031560"/>
            <a:ext cx="590939" cy="1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660B3BD-0D88-489F-B756-7142373F3D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63798" y="3430180"/>
            <a:ext cx="1034317" cy="927897"/>
          </a:xfrm>
          <a:prstGeom prst="bentConnector3">
            <a:avLst>
              <a:gd name="adj1" fmla="val 957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DE8049-9EC1-45B0-BA67-2233A5AB4247}"/>
              </a:ext>
            </a:extLst>
          </p:cNvPr>
          <p:cNvSpPr/>
          <p:nvPr/>
        </p:nvSpPr>
        <p:spPr>
          <a:xfrm>
            <a:off x="4620427" y="4620832"/>
            <a:ext cx="3353830" cy="4156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  <a:cs typeface="Calibri"/>
              </a:rPr>
              <a:t>hardware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interface</a:t>
            </a: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724023-D9EE-4846-A320-618B3A4472C2}"/>
              </a:ext>
            </a:extLst>
          </p:cNvPr>
          <p:cNvSpPr/>
          <p:nvPr/>
        </p:nvSpPr>
        <p:spPr>
          <a:xfrm>
            <a:off x="3059346" y="5094130"/>
            <a:ext cx="1251285" cy="11899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hardware1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E2BF99-55A4-45EB-8E10-37B0CF657323}"/>
              </a:ext>
            </a:extLst>
          </p:cNvPr>
          <p:cNvSpPr/>
          <p:nvPr/>
        </p:nvSpPr>
        <p:spPr>
          <a:xfrm>
            <a:off x="4534503" y="5097305"/>
            <a:ext cx="1251285" cy="11899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hardware2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21A774-B851-454C-A75E-485F9466D072}"/>
              </a:ext>
            </a:extLst>
          </p:cNvPr>
          <p:cNvSpPr/>
          <p:nvPr/>
        </p:nvSpPr>
        <p:spPr>
          <a:xfrm>
            <a:off x="6009660" y="5094130"/>
            <a:ext cx="1251285" cy="11899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hardware3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536C19-120C-4F8A-9120-3785239946E1}"/>
              </a:ext>
            </a:extLst>
          </p:cNvPr>
          <p:cNvSpPr/>
          <p:nvPr/>
        </p:nvSpPr>
        <p:spPr>
          <a:xfrm>
            <a:off x="7446424" y="5094130"/>
            <a:ext cx="1251285" cy="11899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…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3C9691-CB45-4829-A524-D0D838F6C861}"/>
              </a:ext>
            </a:extLst>
          </p:cNvPr>
          <p:cNvSpPr/>
          <p:nvPr/>
        </p:nvSpPr>
        <p:spPr>
          <a:xfrm>
            <a:off x="4921563" y="2497342"/>
            <a:ext cx="2836396" cy="192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API</a:t>
            </a:r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2BB652-72B0-4966-8C9D-BE863705E270}"/>
              </a:ext>
            </a:extLst>
          </p:cNvPr>
          <p:cNvCxnSpPr>
            <a:cxnSpLocks/>
          </p:cNvCxnSpPr>
          <p:nvPr/>
        </p:nvCxnSpPr>
        <p:spPr>
          <a:xfrm>
            <a:off x="5286037" y="2229383"/>
            <a:ext cx="7287" cy="26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B43296-8C17-4ED7-99CF-8EEF5D91D3F5}"/>
              </a:ext>
            </a:extLst>
          </p:cNvPr>
          <p:cNvSpPr/>
          <p:nvPr/>
        </p:nvSpPr>
        <p:spPr>
          <a:xfrm>
            <a:off x="4557092" y="2247297"/>
            <a:ext cx="736232" cy="2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solidFill>
                  <a:srgbClr val="1E4E79"/>
                </a:solidFill>
                <a:ea typeface="맑은 고딕"/>
                <a:cs typeface="Calibri"/>
              </a:rPr>
              <a:t>printf</a:t>
            </a:r>
            <a:r>
              <a:rPr lang="en-US" altLang="ko-KR" sz="1400">
                <a:solidFill>
                  <a:srgbClr val="1E4E79"/>
                </a:solidFill>
                <a:ea typeface="맑은 고딕"/>
                <a:cs typeface="Calibri"/>
              </a:rPr>
              <a:t>()</a:t>
            </a:r>
            <a:endParaRPr lang="ko-KR" altLang="en-US" sz="1400">
              <a:solidFill>
                <a:srgbClr val="1E4E79"/>
              </a:solidFill>
              <a:ea typeface="맑은 고딕"/>
              <a:cs typeface="Calibri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F36B7A-818C-446D-96F0-E230B9CD4F0D}"/>
              </a:ext>
            </a:extLst>
          </p:cNvPr>
          <p:cNvCxnSpPr>
            <a:cxnSpLocks/>
          </p:cNvCxnSpPr>
          <p:nvPr/>
        </p:nvCxnSpPr>
        <p:spPr>
          <a:xfrm>
            <a:off x="5286037" y="2721745"/>
            <a:ext cx="7287" cy="26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2EE42F-D0E4-411B-9670-940693A23E83}"/>
              </a:ext>
            </a:extLst>
          </p:cNvPr>
          <p:cNvSpPr/>
          <p:nvPr/>
        </p:nvSpPr>
        <p:spPr>
          <a:xfrm>
            <a:off x="4557092" y="2717605"/>
            <a:ext cx="736232" cy="2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1E4E79"/>
                </a:solidFill>
                <a:ea typeface="맑은 고딕"/>
                <a:cs typeface="Calibri"/>
              </a:rPr>
              <a:t>write()</a:t>
            </a:r>
            <a:endParaRPr lang="ko-KR" altLang="en-US" sz="1400">
              <a:solidFill>
                <a:srgbClr val="1E4E79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33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ACF46-9AA4-4293-9B4A-4D250FD9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Call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D64136-B70B-4689-AA11-13BF7397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952" y="1658110"/>
            <a:ext cx="82350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설치된 리눅스 소스를 우분투 소스 디렉토리로 이주시키는 작업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[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설치한 리눅스 소스를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usr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로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이동시켜야함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!]</a:t>
            </a:r>
          </a:p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명령어를 치기 전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먼저 다운받은 리눅스 소스 상위 디렉토리로 이동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나눔고딕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/>
              <a:ea typeface="나눔고딕" panose="020D0604000000000000" pitchFamily="50" charset="-127"/>
            </a:endParaRPr>
          </a:p>
          <a:p>
            <a:r>
              <a:rPr lang="ko-KR" altLang="en-US" sz="1800" dirty="0">
                <a:latin typeface="나눔고딕"/>
                <a:ea typeface="나눔고딕" panose="020D0604000000000000" pitchFamily="50" charset="-127"/>
              </a:rPr>
              <a:t>해당 소스로 이동</a:t>
            </a:r>
            <a:endParaRPr lang="en-US" altLang="ko-KR" sz="1800" dirty="0">
              <a:latin typeface="나눔고딕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나눔고딕"/>
              <a:ea typeface="나눔고딕"/>
            </a:endParaRPr>
          </a:p>
          <a:p>
            <a:pPr marL="0" indent="0">
              <a:buNone/>
            </a:pPr>
            <a:endParaRPr lang="en-US" altLang="ko-KR" sz="1800" dirty="0">
              <a:latin typeface="나눔고딕"/>
              <a:ea typeface="나눔고딕"/>
            </a:endParaRPr>
          </a:p>
          <a:p>
            <a:r>
              <a:rPr lang="en-US" altLang="ko-KR" sz="1800" dirty="0">
                <a:latin typeface="나눔고딕"/>
                <a:ea typeface="나눔고딕"/>
              </a:rPr>
              <a:t>Source</a:t>
            </a:r>
            <a:r>
              <a:rPr lang="ko-KR" altLang="en-US" sz="1800" dirty="0">
                <a:latin typeface="나눔고딕"/>
                <a:ea typeface="나눔고딕"/>
              </a:rPr>
              <a:t>와 </a:t>
            </a:r>
            <a:r>
              <a:rPr lang="en-US" altLang="ko-KR" sz="1800" dirty="0">
                <a:latin typeface="나눔고딕"/>
                <a:ea typeface="나눔고딕"/>
              </a:rPr>
              <a:t>build </a:t>
            </a:r>
            <a:r>
              <a:rPr lang="en-US" altLang="ko-KR" sz="1800" dirty="0" err="1">
                <a:latin typeface="나눔고딕"/>
                <a:ea typeface="나눔고딕"/>
              </a:rPr>
              <a:t>파일</a:t>
            </a:r>
            <a:r>
              <a:rPr lang="ko-KR" altLang="en-US" sz="1800" dirty="0">
                <a:latin typeface="나눔고딕"/>
                <a:ea typeface="나눔고딕"/>
              </a:rPr>
              <a:t>을 변경된 경로로</a:t>
            </a:r>
            <a:r>
              <a:rPr lang="en-US" altLang="ko-KR" sz="1800" dirty="0">
                <a:latin typeface="나눔고딕"/>
                <a:ea typeface="나눔고딕"/>
              </a:rPr>
              <a:t> </a:t>
            </a:r>
            <a:r>
              <a:rPr lang="en-US" altLang="ko-KR" sz="1800" dirty="0" err="1">
                <a:latin typeface="나눔고딕"/>
                <a:ea typeface="나눔고딕"/>
              </a:rPr>
              <a:t>링크시켜줌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459158-5B2D-4AE1-8B4D-68812A89B57C}"/>
              </a:ext>
            </a:extLst>
          </p:cNvPr>
          <p:cNvSpPr/>
          <p:nvPr/>
        </p:nvSpPr>
        <p:spPr>
          <a:xfrm>
            <a:off x="1506003" y="2736497"/>
            <a:ext cx="5286742" cy="4631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mv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-$(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uname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-r) /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4D1DB8-DA66-4997-B1EE-7A8481045F9F}"/>
              </a:ext>
            </a:extLst>
          </p:cNvPr>
          <p:cNvSpPr/>
          <p:nvPr/>
        </p:nvSpPr>
        <p:spPr>
          <a:xfrm>
            <a:off x="1506003" y="3792849"/>
            <a:ext cx="5286742" cy="4631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cd /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-$(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uname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-r)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E4585-6064-4135-8700-807C03DFFCDE}"/>
              </a:ext>
            </a:extLst>
          </p:cNvPr>
          <p:cNvSpPr/>
          <p:nvPr/>
        </p:nvSpPr>
        <p:spPr>
          <a:xfrm>
            <a:off x="1506003" y="4764295"/>
            <a:ext cx="6457267" cy="648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ln -</a:t>
            </a: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Tfs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-$(</a:t>
            </a: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uname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-r) /lib/modules/$(</a:t>
            </a: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uname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-r)/source</a:t>
            </a:r>
          </a:p>
          <a:p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$ </a:t>
            </a: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sudo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ln -</a:t>
            </a: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Tfs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/</a:t>
            </a: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usr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/</a:t>
            </a: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src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/</a:t>
            </a: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linux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-$(</a:t>
            </a: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uname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-r)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/lib/modules/$(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uname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-r)/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build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94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ACF46-9AA4-4293-9B4A-4D250FD9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Call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D64136-B70B-4689-AA11-13BF7397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952" y="1658110"/>
            <a:ext cx="82350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</a:t>
            </a:r>
            <a:r>
              <a:rPr lang="en-US" altLang="ko-KR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system call </a:t>
            </a:r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함수를 만든다</a:t>
            </a:r>
            <a:r>
              <a:rPr lang="en-US" altLang="ko-KR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[kernel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root]/hello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directory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만든다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만들기전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vim, nano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에디터를 인스톨한다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생성한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hello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directory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hello.c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만든다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A99671-621C-423A-82E3-8906B78D1D37}"/>
              </a:ext>
            </a:extLst>
          </p:cNvPr>
          <p:cNvSpPr/>
          <p:nvPr/>
        </p:nvSpPr>
        <p:spPr>
          <a:xfrm>
            <a:off x="1755453" y="2984500"/>
            <a:ext cx="5286742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mkdir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hello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C34324-6AD3-46C6-AE86-55CFF3CFE118}"/>
              </a:ext>
            </a:extLst>
          </p:cNvPr>
          <p:cNvSpPr/>
          <p:nvPr/>
        </p:nvSpPr>
        <p:spPr>
          <a:xfrm>
            <a:off x="1755453" y="5339114"/>
            <a:ext cx="5286742" cy="589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$ cd hello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vi </a:t>
            </a:r>
            <a:r>
              <a:rPr lang="en-US" altLang="ko-KR" dirty="0" err="1"/>
              <a:t>hello.c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80FBF-D47C-44CE-8F2A-62FA9C966E94}"/>
              </a:ext>
            </a:extLst>
          </p:cNvPr>
          <p:cNvSpPr txBox="1"/>
          <p:nvPr/>
        </p:nvSpPr>
        <p:spPr>
          <a:xfrm>
            <a:off x="7626778" y="3898007"/>
            <a:ext cx="4686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에디터는 두개 중 하나만 인스톨해서 사용하는데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초보자는 </a:t>
            </a:r>
            <a:r>
              <a:rPr lang="en-US" altLang="ko-KR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nano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에디터 추천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D277E1-E593-4E6D-87F2-F7AF88D2F231}"/>
              </a:ext>
            </a:extLst>
          </p:cNvPr>
          <p:cNvSpPr/>
          <p:nvPr/>
        </p:nvSpPr>
        <p:spPr>
          <a:xfrm>
            <a:off x="1755453" y="3978927"/>
            <a:ext cx="5286742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apt-get vim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97814B-1C0E-4D8A-A8A7-977279C258D9}"/>
              </a:ext>
            </a:extLst>
          </p:cNvPr>
          <p:cNvSpPr/>
          <p:nvPr/>
        </p:nvSpPr>
        <p:spPr>
          <a:xfrm>
            <a:off x="1755453" y="4344687"/>
            <a:ext cx="5286742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apt-get nano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49967-F574-424E-A6DE-6DD1397DA4A3}"/>
              </a:ext>
            </a:extLst>
          </p:cNvPr>
          <p:cNvSpPr txBox="1"/>
          <p:nvPr/>
        </p:nvSpPr>
        <p:spPr>
          <a:xfrm>
            <a:off x="7701513" y="5382328"/>
            <a:ext cx="3999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Nano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에디터는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nano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적으면 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050CA8-FB55-4DA9-8726-EF85ECCFB18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042195" y="5634070"/>
            <a:ext cx="5785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D22E69-A28A-427D-9B8C-E7288E8441B4}"/>
              </a:ext>
            </a:extLst>
          </p:cNvPr>
          <p:cNvCxnSpPr>
            <a:cxnSpLocks/>
          </p:cNvCxnSpPr>
          <p:nvPr/>
        </p:nvCxnSpPr>
        <p:spPr>
          <a:xfrm flipH="1">
            <a:off x="7042194" y="4327257"/>
            <a:ext cx="5785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7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BBBC6-F125-4254-ADBC-5926F9E7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Call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lang="ko-KR" altLang="en-US" dirty="0"/>
          </a:p>
        </p:txBody>
      </p:sp>
      <p:pic>
        <p:nvPicPr>
          <p:cNvPr id="8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2934B6-69C6-4E4C-950C-D93BB9013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287" y="1865326"/>
            <a:ext cx="7161870" cy="2419432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8C879A46-3527-48EF-AB17-BCD812AE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88" y="2516366"/>
            <a:ext cx="1418223" cy="18315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324C219-15B5-4055-AD83-766A4E5D3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732446"/>
            <a:ext cx="2808287" cy="792163"/>
          </a:xfrm>
          <a:prstGeom prst="wedgeRoundRectCallout">
            <a:avLst>
              <a:gd name="adj1" fmla="val 40086"/>
              <a:gd name="adj2" fmla="val -301225"/>
              <a:gd name="adj3" fmla="val 16667"/>
            </a:avLst>
          </a:prstGeom>
          <a:solidFill>
            <a:schemeClr val="accent1">
              <a:alpha val="100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>
                <a:latin typeface="Arial" panose="020B0604020202020204" pitchFamily="34" charset="0"/>
              </a:rPr>
              <a:t>이 함수가 어셈블리 언어로 구현된 함수에서 호출될 때 사용하는 </a:t>
            </a:r>
            <a:r>
              <a:rPr lang="en-US" altLang="ko-KR" sz="1400">
                <a:latin typeface="Arial" panose="020B0604020202020204" pitchFamily="34" charset="0"/>
              </a:rPr>
              <a:t>keyword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5674771D-B30D-465C-8304-236381974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157" y="4431601"/>
            <a:ext cx="2159000" cy="504825"/>
          </a:xfrm>
          <a:prstGeom prst="wedgeRoundRectCallout">
            <a:avLst>
              <a:gd name="adj1" fmla="val -180368"/>
              <a:gd name="adj2" fmla="val -389364"/>
              <a:gd name="adj3" fmla="val 16667"/>
            </a:avLst>
          </a:prstGeom>
          <a:solidFill>
            <a:schemeClr val="accent1">
              <a:alpha val="10001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1400" dirty="0" err="1">
                <a:latin typeface="Arial" panose="020B0604020202020204" pitchFamily="34" charset="0"/>
              </a:rPr>
              <a:t>calls.S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에 등록한 이름과 동일한 이름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82714C9-F9A1-4056-9926-B8862FE84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287" y="2646519"/>
            <a:ext cx="907634" cy="2528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7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64A55-6F51-40B3-850E-23C4125D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Call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3DD1797-5C1E-4F90-8AD7-7E9871A60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734" y="2981369"/>
            <a:ext cx="6992326" cy="15337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55D882C-362E-4FA8-8DFA-A3248F9D8BB2}"/>
              </a:ext>
            </a:extLst>
          </p:cNvPr>
          <p:cNvSpPr/>
          <p:nvPr/>
        </p:nvSpPr>
        <p:spPr>
          <a:xfrm>
            <a:off x="1172734" y="2387526"/>
            <a:ext cx="5286742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vi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Makefile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02F87B1-711B-41B5-A8A0-2994E3768D85}"/>
              </a:ext>
            </a:extLst>
          </p:cNvPr>
          <p:cNvSpPr txBox="1">
            <a:spLocks/>
          </p:cNvSpPr>
          <p:nvPr/>
        </p:nvSpPr>
        <p:spPr bwMode="auto">
          <a:xfrm>
            <a:off x="609600" y="1844378"/>
            <a:ext cx="5122926" cy="59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altLang="ko-KR" kern="0" baseline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Makefile</a:t>
            </a:r>
            <a:r>
              <a:rPr lang="ko-KR" altLang="en-US" kern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kern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생성한다</a:t>
            </a:r>
            <a:r>
              <a:rPr lang="en-US" altLang="ko-KR" kern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/>
            <a:endParaRPr lang="en-US" altLang="ko-KR" kern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en-US" altLang="ko-KR" kern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en-US" altLang="ko-KR" kern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en-US" altLang="ko-KR" kern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en-US" altLang="ko-KR" kern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FontTx/>
              <a:buNone/>
            </a:pPr>
            <a:endParaRPr lang="en-US" altLang="ko-KR" kern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en-US" altLang="ko-KR" sz="500" kern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396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DCD79C0-2B35-4B5A-B644-62FDB730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60" y="3506107"/>
            <a:ext cx="5714302" cy="25974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0ECB637-F9FE-481B-AB8C-93C2AC1D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Call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3D794-CDE5-4FE2-8FDD-822AF57DF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kernel </a:t>
            </a:r>
            <a:r>
              <a:rPr lang="en-US" altLang="ko-KR" sz="2400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Makefile</a:t>
            </a:r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hello/</a:t>
            </a:r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추가한다</a:t>
            </a:r>
            <a:r>
              <a:rPr lang="en-US" altLang="ko-KR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parent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dir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Makefile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수정한다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Makefile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core-y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hello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폴더를 추가한다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14A4-37C5-4475-A80C-05EBC9644B68}"/>
              </a:ext>
            </a:extLst>
          </p:cNvPr>
          <p:cNvSpPr/>
          <p:nvPr/>
        </p:nvSpPr>
        <p:spPr>
          <a:xfrm>
            <a:off x="1144360" y="2504901"/>
            <a:ext cx="5286742" cy="576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cd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-$(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-r)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vi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Makefile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2328B2-95A2-460D-826F-54678460E72A}"/>
              </a:ext>
            </a:extLst>
          </p:cNvPr>
          <p:cNvSpPr/>
          <p:nvPr/>
        </p:nvSpPr>
        <p:spPr>
          <a:xfrm>
            <a:off x="6274207" y="4761790"/>
            <a:ext cx="514708" cy="198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BF944F9-0CB7-463E-9CE7-480CEF1299CC}"/>
              </a:ext>
            </a:extLst>
          </p:cNvPr>
          <p:cNvCxnSpPr>
            <a:cxnSpLocks/>
          </p:cNvCxnSpPr>
          <p:nvPr/>
        </p:nvCxnSpPr>
        <p:spPr>
          <a:xfrm flipH="1">
            <a:off x="6838043" y="4563256"/>
            <a:ext cx="555378" cy="19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1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7374862-2BCC-4FFB-8B0B-4F34C65C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60" y="3470365"/>
            <a:ext cx="6182588" cy="28674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0ECB637-F9FE-481B-AB8C-93C2AC1D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Call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3D794-CDE5-4FE2-8FDD-822AF57DF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 System Call header file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새로 생성한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system call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sz="2400" u="sng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[kernel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root]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다시 이동한다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>
                <a:ea typeface="나눔고딕" panose="020D0604000000000000" pitchFamily="50" charset="-127"/>
              </a:rPr>
              <a:t>Asmlinkage</a:t>
            </a:r>
            <a:r>
              <a:rPr lang="ko-KR" altLang="en-US" dirty="0">
                <a:ea typeface="나눔고딕" panose="020D0604000000000000" pitchFamily="50" charset="-127"/>
              </a:rPr>
              <a:t> 함수의 마지막</a:t>
            </a:r>
            <a:r>
              <a:rPr lang="en-US" altLang="ko-KR" dirty="0">
                <a:ea typeface="나눔고딕" panose="020D0604000000000000" pitchFamily="50" charset="-127"/>
              </a:rPr>
              <a:t>, #endif</a:t>
            </a:r>
            <a:r>
              <a:rPr lang="ko-KR" altLang="en-US" dirty="0">
                <a:ea typeface="나눔고딕" panose="020D0604000000000000" pitchFamily="50" charset="-127"/>
              </a:rPr>
              <a:t> 전에 생성한 함수를 추가한다</a:t>
            </a:r>
            <a:r>
              <a:rPr lang="en-US" altLang="ko-KR" dirty="0">
                <a:ea typeface="나눔고딕" panose="020D0604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2328B2-95A2-460D-826F-54678460E72A}"/>
              </a:ext>
            </a:extLst>
          </p:cNvPr>
          <p:cNvSpPr/>
          <p:nvPr/>
        </p:nvSpPr>
        <p:spPr>
          <a:xfrm>
            <a:off x="1144360" y="4526280"/>
            <a:ext cx="2851568" cy="260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BF944F9-0CB7-463E-9CE7-480CEF1299C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9600" y="4198135"/>
            <a:ext cx="534760" cy="458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BF3DFA-CFFF-4A8C-ABEF-E7EDB0C3026A}"/>
              </a:ext>
            </a:extLst>
          </p:cNvPr>
          <p:cNvSpPr/>
          <p:nvPr/>
        </p:nvSpPr>
        <p:spPr>
          <a:xfrm>
            <a:off x="1144360" y="2440768"/>
            <a:ext cx="5286742" cy="7053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cd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-$(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-r)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cd include/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vi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syscalls.h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16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F14D8B-22EB-469E-96F5-B99B4BF2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59" y="3657376"/>
            <a:ext cx="6544000" cy="16913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0ECB637-F9FE-481B-AB8C-93C2AC1D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Call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3D794-CDE5-4FE2-8FDD-822AF57DF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 </a:t>
            </a:r>
            <a:r>
              <a:rPr lang="en-US" altLang="ko-KR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System Call table</a:t>
            </a:r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만든 </a:t>
            </a:r>
            <a:r>
              <a:rPr lang="en-US" altLang="ko-KR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System Call </a:t>
            </a:r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lang="en-US" altLang="ko-KR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[kernel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root]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다시 이동한다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>
                <a:ea typeface="나눔고딕" panose="020D0604000000000000" pitchFamily="50" charset="-127"/>
              </a:rPr>
              <a:t>새로운 </a:t>
            </a:r>
            <a:r>
              <a:rPr lang="en-US" altLang="ko-KR" dirty="0">
                <a:ea typeface="나눔고딕" panose="020D0604000000000000" pitchFamily="50" charset="-127"/>
              </a:rPr>
              <a:t>System Call </a:t>
            </a:r>
            <a:r>
              <a:rPr lang="ko-KR" altLang="en-US" dirty="0">
                <a:ea typeface="나눔고딕" panose="020D0604000000000000" pitchFamily="50" charset="-127"/>
              </a:rPr>
              <a:t>함수를 가장 아래에 추가한다</a:t>
            </a:r>
            <a:r>
              <a:rPr lang="en-US" altLang="ko-KR" dirty="0">
                <a:ea typeface="나눔고딕" panose="020D0604000000000000" pitchFamily="50" charset="-127"/>
              </a:rPr>
              <a:t>. (</a:t>
            </a:r>
            <a:r>
              <a:rPr lang="ko-KR" altLang="en-US" dirty="0">
                <a:ea typeface="나눔고딕" panose="020D0604000000000000" pitchFamily="50" charset="-127"/>
              </a:rPr>
              <a:t>반드시 숫자 기억</a:t>
            </a:r>
            <a:r>
              <a:rPr lang="en-US" altLang="ko-KR" dirty="0">
                <a:ea typeface="나눔고딕" panose="020D0604000000000000" pitchFamily="50" charset="-127"/>
              </a:rPr>
              <a:t>!)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2328B2-95A2-460D-826F-54678460E72A}"/>
              </a:ext>
            </a:extLst>
          </p:cNvPr>
          <p:cNvSpPr/>
          <p:nvPr/>
        </p:nvSpPr>
        <p:spPr>
          <a:xfrm>
            <a:off x="1144359" y="4202895"/>
            <a:ext cx="4732334" cy="201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BF944F9-0CB7-463E-9CE7-480CEF1299C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9600" y="3874750"/>
            <a:ext cx="534759" cy="429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BF3DFA-CFFF-4A8C-ABEF-E7EDB0C3026A}"/>
              </a:ext>
            </a:extLst>
          </p:cNvPr>
          <p:cNvSpPr/>
          <p:nvPr/>
        </p:nvSpPr>
        <p:spPr>
          <a:xfrm>
            <a:off x="1144360" y="2440768"/>
            <a:ext cx="5286742" cy="7053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cd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-$(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-r)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cd arch/x86/entry/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syscalls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vi syscall_64.tbl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53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DC4E-A0EC-456F-ABE5-06C76927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125B-8A7E-4A12-9CBB-B94D1E8A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208" y="2637283"/>
            <a:ext cx="4291583" cy="470852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Kernel Programming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System Call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9135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CB637-F9FE-481B-AB8C-93C2AC1D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Call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3D794-CDE5-4FE2-8FDD-822AF57DF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 </a:t>
            </a:r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로드 가능한 커널 이미지를 만들되</a:t>
            </a:r>
            <a:r>
              <a:rPr lang="en-US" altLang="ko-KR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일부만 </a:t>
            </a:r>
            <a:r>
              <a:rPr lang="en-US" altLang="ko-KR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Make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임의로 작성한 시스템 콜 등록을 마쳤으므로 재부팅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2FA42F-D109-4CB5-B034-59A7C718D1CA}"/>
              </a:ext>
            </a:extLst>
          </p:cNvPr>
          <p:cNvSpPr/>
          <p:nvPr/>
        </p:nvSpPr>
        <p:spPr>
          <a:xfrm>
            <a:off x="1132035" y="4407180"/>
            <a:ext cx="6763028" cy="462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reboot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721604-2A04-43C8-B735-7647ACD10313}"/>
              </a:ext>
            </a:extLst>
          </p:cNvPr>
          <p:cNvSpPr/>
          <p:nvPr/>
        </p:nvSpPr>
        <p:spPr>
          <a:xfrm>
            <a:off x="1132035" y="2062837"/>
            <a:ext cx="6763028" cy="1368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$ cd /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-$(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uname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make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bzImage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–j $(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nproc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cp arch/x86/boot/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bzImage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/boot/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vmlinuz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-$(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uname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-r)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33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CB637-F9FE-481B-AB8C-93C2AC1D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Call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3D794-CDE5-4FE2-8FDD-822AF57DF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 </a:t>
            </a:r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콜 호출 프로그램 작성 </a:t>
            </a:r>
            <a:r>
              <a:rPr lang="en-US" altLang="ko-KR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(User mode)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작성할 코드 내용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DE8800-AC57-4D43-B5F5-151651D49527}"/>
              </a:ext>
            </a:extLst>
          </p:cNvPr>
          <p:cNvSpPr/>
          <p:nvPr/>
        </p:nvSpPr>
        <p:spPr>
          <a:xfrm>
            <a:off x="1132035" y="2101270"/>
            <a:ext cx="6300061" cy="1327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cd ~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aseline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kumimoji="0" lang="ko-KR" altLang="en-US" baseline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baseline="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mkdir</a:t>
            </a:r>
            <a:r>
              <a:rPr kumimoji="0" lang="ko-KR" altLang="en-US" baseline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baseline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practice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aseline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kumimoji="0" lang="ko-KR" altLang="en-US" baseline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baseline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 practice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aseline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kumimoji="0" lang="ko-KR" altLang="en-US" baseline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baseline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vim </a:t>
            </a:r>
            <a:r>
              <a:rPr kumimoji="0" lang="en-US" altLang="ko-KR" baseline="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test_sys_tello.c</a:t>
            </a:r>
            <a:endParaRPr kumimoji="0" lang="en-US" altLang="ko-KR" baseline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8E7E40-99A9-427A-9F5C-571ABEF4E12A}"/>
              </a:ext>
            </a:extLst>
          </p:cNvPr>
          <p:cNvSpPr/>
          <p:nvPr/>
        </p:nvSpPr>
        <p:spPr>
          <a:xfrm>
            <a:off x="1132034" y="3913560"/>
            <a:ext cx="6300061" cy="2252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kernel.h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&lt;sys/</a:t>
            </a:r>
            <a:r>
              <a:rPr kumimoji="0" lang="en-US" altLang="ko-KR" sz="1400" baseline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syscall.h</a:t>
            </a:r>
            <a:r>
              <a:rPr kumimoji="0" lang="en-US" altLang="ko-KR" sz="140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unistd.h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kumimoji="0" lang="en-US" altLang="ko-KR" sz="1400" baseline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kumimoji="0" lang="en-US" altLang="ko-KR" sz="140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int main( )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	long int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syscall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40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436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의 시스템 콜 번호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0" lang="en-US" altLang="ko-KR" sz="1400" baseline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0" lang="en-US" altLang="ko-KR" sz="140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(“SYSCALL::SYS_HELLO::RETVAL=%Id\n”,</a:t>
            </a:r>
            <a:r>
              <a:rPr kumimoji="0" lang="en-US" altLang="ko-KR" sz="1400" baseline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0" lang="en-US" altLang="ko-KR" sz="140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	return 0;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140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CB637-F9FE-481B-AB8C-93C2AC1D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Call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3D794-CDE5-4FE2-8FDD-822AF57DF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 </a:t>
            </a:r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r>
              <a:rPr lang="en-US" altLang="ko-KR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콜이 잘 구현되었는지 확인 </a:t>
            </a:r>
            <a:r>
              <a:rPr lang="en-US" altLang="ko-KR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(User</a:t>
            </a:r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mode)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출력내용 </a:t>
            </a:r>
            <a:r>
              <a:rPr lang="en-US" altLang="ko-KR" dirty="0"/>
              <a:t>(0</a:t>
            </a:r>
            <a:r>
              <a:rPr lang="ko-KR" altLang="en-US" dirty="0"/>
              <a:t>이면 제대로 작동을 한 결과임</a:t>
            </a:r>
            <a:r>
              <a:rPr lang="en-US" altLang="ko-K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커널 출력 확인하기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출력내용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DE8800-AC57-4D43-B5F5-151651D49527}"/>
              </a:ext>
            </a:extLst>
          </p:cNvPr>
          <p:cNvSpPr/>
          <p:nvPr/>
        </p:nvSpPr>
        <p:spPr>
          <a:xfrm>
            <a:off x="1132035" y="2101270"/>
            <a:ext cx="6300061" cy="675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baseline="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gcc</a:t>
            </a:r>
            <a:r>
              <a:rPr kumimoji="0" lang="en-US" altLang="ko-KR" baseline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baseline="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test_sys_hello.c</a:t>
            </a:r>
            <a:r>
              <a:rPr kumimoji="0" lang="en-US" altLang="ko-KR" baseline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–o </a:t>
            </a:r>
            <a:r>
              <a:rPr kumimoji="0" lang="en-US" altLang="ko-KR" baseline="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test_sys_hello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aseline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kumimoji="0" lang="ko-KR" altLang="en-US" baseline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baseline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./</a:t>
            </a:r>
            <a:r>
              <a:rPr kumimoji="0" lang="en-US" altLang="ko-KR" baseline="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test_sys_hello</a:t>
            </a:r>
            <a:endParaRPr kumimoji="0" lang="en-US" altLang="ko-KR" baseline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8E7E40-99A9-427A-9F5C-571ABEF4E12A}"/>
              </a:ext>
            </a:extLst>
          </p:cNvPr>
          <p:cNvSpPr/>
          <p:nvPr/>
        </p:nvSpPr>
        <p:spPr>
          <a:xfrm>
            <a:off x="1132034" y="3255897"/>
            <a:ext cx="6300061" cy="346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SYSCALL::SYS_HELLO::RETURN_VALUE=0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E27A8D-4240-435A-AA11-79A15C7C787A}"/>
              </a:ext>
            </a:extLst>
          </p:cNvPr>
          <p:cNvSpPr/>
          <p:nvPr/>
        </p:nvSpPr>
        <p:spPr>
          <a:xfrm>
            <a:off x="1132032" y="5456483"/>
            <a:ext cx="6300061" cy="346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SYSCALL HELLO IS CALLED!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8C64D1-9D0F-4D20-BC49-C534851D069E}"/>
              </a:ext>
            </a:extLst>
          </p:cNvPr>
          <p:cNvSpPr/>
          <p:nvPr/>
        </p:nvSpPr>
        <p:spPr>
          <a:xfrm>
            <a:off x="1132033" y="4280030"/>
            <a:ext cx="6300061" cy="4257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dmesg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38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08592-3E70-47C9-A58A-81416F6A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Kernel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4BB6E3-C2A6-49E2-97DB-BF443BEE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u="sng" dirty="0" err="1">
                <a:solidFill>
                  <a:prstClr val="black"/>
                </a:solidFill>
                <a:cs typeface="Calibri"/>
              </a:rPr>
              <a:t>시스템을</a:t>
            </a:r>
            <a:r>
              <a:rPr lang="en-US" altLang="ko-KR" u="sng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ko-KR" u="sng" dirty="0" err="1">
                <a:solidFill>
                  <a:prstClr val="black"/>
                </a:solidFill>
                <a:cs typeface="Calibri"/>
              </a:rPr>
              <a:t>통제하는</a:t>
            </a:r>
            <a:r>
              <a:rPr lang="en-US" altLang="ko-KR" u="sng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ko-KR" u="sng" dirty="0" err="1">
                <a:solidFill>
                  <a:prstClr val="black"/>
                </a:solidFill>
                <a:cs typeface="Calibri"/>
              </a:rPr>
              <a:t>운영체제의</a:t>
            </a:r>
            <a:r>
              <a:rPr lang="en-US" altLang="ko-KR" u="sng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ko-KR" u="sng" dirty="0" err="1">
                <a:solidFill>
                  <a:prstClr val="black"/>
                </a:solidFill>
                <a:cs typeface="Calibri"/>
              </a:rPr>
              <a:t>핵심</a:t>
            </a:r>
            <a:r>
              <a:rPr lang="en-US" altLang="ko-KR" u="sng" dirty="0">
                <a:solidFill>
                  <a:prstClr val="black"/>
                </a:solidFill>
                <a:cs typeface="Calibri"/>
              </a:rPr>
              <a:t>.</a:t>
            </a:r>
          </a:p>
          <a:p>
            <a:pPr lvl="1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>
                <a:solidFill>
                  <a:prstClr val="black"/>
                </a:solidFill>
                <a:cs typeface="Calibri"/>
              </a:rPr>
              <a:t>보안</a:t>
            </a:r>
            <a:endParaRPr lang="en-US" altLang="ko-KR" b="1" dirty="0">
              <a:solidFill>
                <a:prstClr val="black"/>
              </a:solidFill>
              <a:cs typeface="Calibri"/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  <a:cs typeface="Calibri"/>
              </a:rPr>
              <a:t>컴퓨터 하드웨어와 프로세스의 보안을 책임 짐</a:t>
            </a:r>
            <a:endParaRPr lang="en-US" altLang="ko-KR" dirty="0">
              <a:solidFill>
                <a:prstClr val="black"/>
              </a:solidFill>
              <a:cs typeface="Calibri"/>
            </a:endParaRPr>
          </a:p>
          <a:p>
            <a:pPr lvl="1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>
                <a:solidFill>
                  <a:prstClr val="black"/>
                </a:solidFill>
                <a:cs typeface="Calibri"/>
              </a:rPr>
              <a:t>자원관리</a:t>
            </a:r>
            <a:r>
              <a:rPr lang="en-US" altLang="ko-KR" b="1" dirty="0">
                <a:solidFill>
                  <a:prstClr val="black"/>
                </a:solidFill>
                <a:cs typeface="Calibri"/>
              </a:rPr>
              <a:t>: 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dirty="0" err="1">
                <a:solidFill>
                  <a:prstClr val="black"/>
                </a:solidFill>
                <a:cs typeface="Calibri"/>
              </a:rPr>
              <a:t>한정된</a:t>
            </a:r>
            <a:r>
              <a:rPr lang="en-US" altLang="ko-KR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cs typeface="Calibri"/>
              </a:rPr>
              <a:t>시스템</a:t>
            </a:r>
            <a:r>
              <a:rPr lang="en-US" altLang="ko-KR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cs typeface="Calibri"/>
              </a:rPr>
              <a:t>자원을</a:t>
            </a:r>
            <a:r>
              <a:rPr lang="en-US" altLang="ko-KR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cs typeface="Calibri"/>
              </a:rPr>
              <a:t>효율적으로</a:t>
            </a:r>
            <a:r>
              <a:rPr lang="en-US" altLang="ko-KR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cs typeface="Calibri"/>
              </a:rPr>
              <a:t>관리하여</a:t>
            </a:r>
            <a:r>
              <a:rPr lang="en-US" altLang="ko-KR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cs typeface="Calibri"/>
              </a:rPr>
              <a:t>프로그램의</a:t>
            </a:r>
            <a:r>
              <a:rPr lang="en-US" altLang="ko-KR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cs typeface="Calibri"/>
              </a:rPr>
              <a:t>실행을</a:t>
            </a:r>
            <a:r>
              <a:rPr lang="en-US" altLang="ko-KR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cs typeface="Calibri"/>
              </a:rPr>
              <a:t>원활하게</a:t>
            </a:r>
            <a:r>
              <a:rPr lang="en-US" altLang="ko-KR" dirty="0">
                <a:solidFill>
                  <a:prstClr val="black"/>
                </a:solidFill>
                <a:cs typeface="Calibri"/>
              </a:rPr>
              <a:t> 함.</a:t>
            </a:r>
          </a:p>
          <a:p>
            <a:pPr lvl="1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>
                <a:solidFill>
                  <a:prstClr val="black"/>
                </a:solidFill>
                <a:cs typeface="Calibri"/>
              </a:rPr>
              <a:t>추상화</a:t>
            </a:r>
            <a:r>
              <a:rPr lang="en-US" altLang="ko-KR" b="1" dirty="0">
                <a:solidFill>
                  <a:prstClr val="black"/>
                </a:solidFill>
                <a:cs typeface="Calibri"/>
              </a:rPr>
              <a:t>: 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dirty="0" err="1">
                <a:solidFill>
                  <a:prstClr val="black"/>
                </a:solidFill>
                <a:cs typeface="Calibri"/>
              </a:rPr>
              <a:t>하드웨어에</a:t>
            </a:r>
            <a:r>
              <a:rPr lang="en-US" altLang="ko-KR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cs typeface="Calibri"/>
              </a:rPr>
              <a:t>직접</a:t>
            </a:r>
            <a:r>
              <a:rPr lang="en-US" altLang="ko-KR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cs typeface="Calibri"/>
              </a:rPr>
              <a:t>접근하지</a:t>
            </a:r>
            <a:r>
              <a:rPr lang="en-US" altLang="ko-KR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cs typeface="Calibri"/>
              </a:rPr>
              <a:t>않고</a:t>
            </a:r>
            <a:r>
              <a:rPr lang="en-US" altLang="ko-KR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cs typeface="Calibri"/>
              </a:rPr>
              <a:t>추상화된</a:t>
            </a:r>
            <a:r>
              <a:rPr lang="en-US" altLang="ko-KR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cs typeface="Calibri"/>
              </a:rPr>
              <a:t>인터페이스를</a:t>
            </a:r>
            <a:r>
              <a:rPr lang="en-US" altLang="ko-KR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cs typeface="Calibri"/>
              </a:rPr>
              <a:t>하드웨어에</a:t>
            </a:r>
            <a:r>
              <a:rPr lang="en-US" altLang="ko-KR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cs typeface="Calibri"/>
              </a:rPr>
              <a:t>제공</a:t>
            </a:r>
            <a:r>
              <a:rPr lang="en-US" altLang="ko-KR" dirty="0">
                <a:solidFill>
                  <a:prstClr val="black"/>
                </a:solidFill>
                <a:cs typeface="Calibri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55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2681C-A662-43D1-B1C7-F756F676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Kernel (</a:t>
            </a:r>
            <a:r>
              <a:rPr lang="ko-KR" altLang="en-US" dirty="0"/>
              <a:t>특징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58F2C-81D2-4CE9-B50F-2F4F71F1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리눅스 커널은 </a:t>
            </a:r>
            <a:r>
              <a:rPr lang="ko-KR" altLang="en-US" dirty="0" err="1"/>
              <a:t>모놀리식</a:t>
            </a:r>
            <a:r>
              <a:rPr lang="ko-KR" altLang="en-US" dirty="0"/>
              <a:t> 커널임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파일은 </a:t>
            </a:r>
            <a:r>
              <a:rPr lang="en-US" altLang="ko-KR" dirty="0"/>
              <a:t>/</a:t>
            </a:r>
            <a:r>
              <a:rPr lang="ko-KR" altLang="en-US" dirty="0"/>
              <a:t>디렉토리를 기반으로 단일 </a:t>
            </a:r>
            <a:r>
              <a:rPr lang="en-US" altLang="ko-KR" dirty="0"/>
              <a:t>tree </a:t>
            </a:r>
            <a:r>
              <a:rPr lang="ko-KR" altLang="en-US" dirty="0"/>
              <a:t>구조로 되어 있음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인터럽트 및 시스템 콜 기반의 동작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공유 라이브러리 </a:t>
            </a:r>
            <a:r>
              <a:rPr lang="en-US" altLang="ko-KR" dirty="0"/>
              <a:t>(Shared library)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모듈</a:t>
            </a:r>
            <a:r>
              <a:rPr lang="en-US" altLang="ko-KR" dirty="0"/>
              <a:t>(module)</a:t>
            </a:r>
            <a:r>
              <a:rPr lang="ko-KR" altLang="en-US" dirty="0"/>
              <a:t>에 의한 커널 기능 추가</a:t>
            </a:r>
          </a:p>
        </p:txBody>
      </p:sp>
    </p:spTree>
    <p:extLst>
      <p:ext uri="{BB962C8B-B14F-4D97-AF65-F5344CB8AC3E}">
        <p14:creationId xmlns:p14="http://schemas.microsoft.com/office/powerpoint/2010/main" val="270418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156A3-AB3C-4398-9646-5042E8BD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150"/>
            <a:ext cx="10972800" cy="725488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Linux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커널 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ACBF820-EED3-43A7-98F0-54CB13CC0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050" y="1600200"/>
            <a:ext cx="8298449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5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6ED3E-459A-4F51-9855-0821F7F6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시스템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B4436DA-B993-4CD5-A1A2-F382908A9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56" y="1613028"/>
            <a:ext cx="7012287" cy="4461199"/>
          </a:xfrm>
        </p:spPr>
      </p:pic>
    </p:spTree>
    <p:extLst>
      <p:ext uri="{BB962C8B-B14F-4D97-AF65-F5344CB8AC3E}">
        <p14:creationId xmlns:p14="http://schemas.microsoft.com/office/powerpoint/2010/main" val="395193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3D36B-19DC-4FA0-B978-666CE67E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Kernel Programming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75521-9CE6-4F72-B050-BFDBD0A7E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목적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Linux kernel core </a:t>
            </a:r>
            <a:r>
              <a:rPr lang="ko-KR" altLang="en-US" sz="1600" dirty="0">
                <a:solidFill>
                  <a:prstClr val="black"/>
                </a:solidFill>
              </a:rPr>
              <a:t>기능 추가하기 위함 </a:t>
            </a:r>
            <a:r>
              <a:rPr lang="en-US" altLang="ko-KR" sz="1600" dirty="0">
                <a:solidFill>
                  <a:prstClr val="black"/>
                </a:solidFill>
              </a:rPr>
              <a:t>(system call, data structure)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수단 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prstClr val="black"/>
                </a:solidFill>
              </a:rPr>
              <a:t>Linux kernel module</a:t>
            </a:r>
            <a:r>
              <a:rPr lang="ko-KR" altLang="en-US" sz="1600" dirty="0">
                <a:solidFill>
                  <a:prstClr val="black"/>
                </a:solidFill>
              </a:rPr>
              <a:t> 구현을 통해 가능함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</a:rPr>
              <a:t>커널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ko-KR" altLang="en-US" sz="1600" dirty="0">
                <a:solidFill>
                  <a:prstClr val="black"/>
                </a:solidFill>
              </a:rPr>
              <a:t>혹은 커널 프로그램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  <a:r>
              <a:rPr lang="ko-KR" altLang="en-US" sz="1600" dirty="0">
                <a:solidFill>
                  <a:prstClr val="black"/>
                </a:solidFill>
              </a:rPr>
              <a:t>의 경우</a:t>
            </a:r>
            <a:r>
              <a:rPr lang="en-US" altLang="ko-KR" sz="1600" dirty="0">
                <a:solidFill>
                  <a:prstClr val="black"/>
                </a:solidFill>
              </a:rPr>
              <a:t>,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① </a:t>
            </a:r>
            <a:r>
              <a:rPr lang="en-US" altLang="ko-KR" sz="1600" dirty="0">
                <a:solidFill>
                  <a:srgbClr val="FF0000"/>
                </a:solidFill>
              </a:rPr>
              <a:t>system call </a:t>
            </a:r>
            <a:r>
              <a:rPr lang="ko-KR" altLang="en-US" sz="1600" dirty="0">
                <a:solidFill>
                  <a:prstClr val="black"/>
                </a:solidFill>
              </a:rPr>
              <a:t>이나 </a:t>
            </a:r>
            <a:r>
              <a:rPr lang="ko-KR" altLang="en-US" sz="1600" dirty="0">
                <a:solidFill>
                  <a:srgbClr val="FF0000"/>
                </a:solidFill>
              </a:rPr>
              <a:t>② </a:t>
            </a:r>
            <a:r>
              <a:rPr lang="en-US" altLang="ko-KR" sz="1600" dirty="0">
                <a:solidFill>
                  <a:srgbClr val="FF0000"/>
                </a:solidFill>
              </a:rPr>
              <a:t>interrupt</a:t>
            </a:r>
            <a:r>
              <a:rPr lang="ko-KR" altLang="en-US" sz="1600" dirty="0">
                <a:solidFill>
                  <a:prstClr val="black"/>
                </a:solidFill>
              </a:rPr>
              <a:t>를 처리함</a:t>
            </a:r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3A795F-C3C8-4DF4-A99F-EB4CE6E2A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675" y="3720783"/>
            <a:ext cx="1439862" cy="1727200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Arial" panose="020B0604020202020204" pitchFamily="34" charset="0"/>
              </a:rPr>
              <a:t>Application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DE0C9116-30D7-4776-9C7E-3E4C7FF26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0437" y="3720784"/>
            <a:ext cx="0" cy="7207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AB006232-B47C-44BE-9A0B-930969CA57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0436" y="4944746"/>
            <a:ext cx="0" cy="5032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D04DF87-DCD5-447F-8E10-23D151CF1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142" y="3720784"/>
            <a:ext cx="1368425" cy="1800225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b="1">
                <a:latin typeface="Arial" panose="020B0604020202020204" pitchFamily="34" charset="0"/>
              </a:rPr>
              <a:t>Kernel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041195ED-F3E2-433D-A44A-A6E34CF44C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5598" y="4206240"/>
            <a:ext cx="0" cy="67180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F96CA707-28C9-4A82-A1BD-A30434085C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35030" y="4873308"/>
            <a:ext cx="108108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03AC0820-3577-4A7F-8974-9F1CB3BE3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029" y="4873308"/>
            <a:ext cx="0" cy="6477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727EFC5-F0CC-42DD-9029-AF6A63015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436" y="3619155"/>
            <a:ext cx="14816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b="1" dirty="0">
                <a:solidFill>
                  <a:srgbClr val="FF0000"/>
                </a:solidFill>
                <a:latin typeface="Arial" panose="020B0604020202020204" pitchFamily="34" charset="0"/>
              </a:rPr>
              <a:t>①</a:t>
            </a: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 system call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620299D8-D119-4F8E-AE45-1F78DB3FF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9807" y="4467007"/>
            <a:ext cx="14552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②</a:t>
            </a:r>
            <a:r>
              <a:rPr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 interrupt</a:t>
            </a: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9E89840C-D81E-410E-91A3-9D9514FDC5B6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5400000" flipH="1" flipV="1">
            <a:off x="5410384" y="3676294"/>
            <a:ext cx="235268" cy="1295160"/>
          </a:xfrm>
          <a:prstGeom prst="curvedConnector5">
            <a:avLst>
              <a:gd name="adj1" fmla="val -86801"/>
              <a:gd name="adj2" fmla="val 50000"/>
              <a:gd name="adj3" fmla="val 210121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E062491F-7E92-4903-9288-BAC00FB4A293}"/>
              </a:ext>
            </a:extLst>
          </p:cNvPr>
          <p:cNvCxnSpPr>
            <a:cxnSpLocks/>
            <a:stCxn id="8" idx="1"/>
            <a:endCxn id="6" idx="0"/>
          </p:cNvCxnSpPr>
          <p:nvPr/>
        </p:nvCxnSpPr>
        <p:spPr>
          <a:xfrm rot="16200000" flipH="1" flipV="1">
            <a:off x="5494666" y="4263813"/>
            <a:ext cx="66703" cy="1295161"/>
          </a:xfrm>
          <a:prstGeom prst="curvedConnector5">
            <a:avLst>
              <a:gd name="adj1" fmla="val 498077"/>
              <a:gd name="adj2" fmla="val 50000"/>
              <a:gd name="adj3" fmla="val -187879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3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3D36B-19DC-4FA0-B978-666CE67E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Kernel Programming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75521-9CE6-4F72-B050-BFDBD0A7E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</a:rPr>
              <a:t>Kernel Program</a:t>
            </a:r>
            <a:r>
              <a:rPr lang="ko-KR" altLang="en-US" sz="1600" dirty="0">
                <a:solidFill>
                  <a:prstClr val="black"/>
                </a:solidFill>
              </a:rPr>
              <a:t>은 </a:t>
            </a:r>
            <a:r>
              <a:rPr lang="en-US" altLang="ko-KR" sz="1600" dirty="0">
                <a:solidFill>
                  <a:prstClr val="black"/>
                </a:solidFill>
              </a:rPr>
              <a:t>Application Program</a:t>
            </a:r>
            <a:r>
              <a:rPr lang="ko-KR" altLang="en-US" sz="1600" dirty="0">
                <a:solidFill>
                  <a:prstClr val="black"/>
                </a:solidFill>
              </a:rPr>
              <a:t>과 다른 메모리 </a:t>
            </a:r>
            <a:r>
              <a:rPr lang="ko-KR" altLang="en-US" sz="1600" dirty="0" err="1">
                <a:solidFill>
                  <a:prstClr val="black"/>
                </a:solidFill>
              </a:rPr>
              <a:t>매핑법을</a:t>
            </a:r>
            <a:r>
              <a:rPr lang="ko-KR" altLang="en-US" sz="1600" dirty="0">
                <a:solidFill>
                  <a:prstClr val="black"/>
                </a:solidFill>
              </a:rPr>
              <a:t> 가지며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>각각 다른 주소 영역에 프로그램 코드가 존재함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</a:rPr>
              <a:t>커널 프로그래밍에서는 일반 라이브러리를 </a:t>
            </a:r>
            <a:r>
              <a:rPr lang="ko-KR" altLang="en-US" sz="1600" dirty="0">
                <a:solidFill>
                  <a:srgbClr val="FF0000"/>
                </a:solidFill>
              </a:rPr>
              <a:t>사용하지 못함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ea typeface="맑은 고딕"/>
              </a:rPr>
              <a:t>자주 쓰이는 시스템 콜 함수 </a:t>
            </a:r>
            <a:r>
              <a:rPr lang="en-US" altLang="ko-KR" sz="1600" dirty="0">
                <a:solidFill>
                  <a:prstClr val="black"/>
                </a:solidFill>
                <a:ea typeface="맑은 고딕"/>
              </a:rPr>
              <a:t>:</a:t>
            </a:r>
            <a:br>
              <a:rPr lang="en-US" altLang="ko-KR" sz="1600" dirty="0">
                <a:solidFill>
                  <a:prstClr val="black"/>
                </a:solidFill>
                <a:ea typeface="맑은 고딕"/>
                <a:cs typeface="Calibri"/>
              </a:rPr>
            </a:br>
            <a:r>
              <a:rPr lang="en-US" altLang="ko-KR" sz="1600" dirty="0" err="1">
                <a:solidFill>
                  <a:prstClr val="black"/>
                </a:solidFill>
                <a:ea typeface="맑은 고딕"/>
              </a:rPr>
              <a:t>printk</a:t>
            </a:r>
            <a:r>
              <a:rPr lang="en-US" altLang="ko-KR" sz="1600" dirty="0">
                <a:solidFill>
                  <a:prstClr val="black"/>
                </a:solidFill>
                <a:ea typeface="맑은 고딕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ea typeface="맑은 고딕"/>
              </a:rPr>
              <a:t>kmalloc</a:t>
            </a:r>
            <a:r>
              <a:rPr lang="en-US" altLang="ko-KR" sz="1600" dirty="0">
                <a:solidFill>
                  <a:prstClr val="black"/>
                </a:solidFill>
                <a:ea typeface="맑은 고딕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ea typeface="맑은 고딕"/>
              </a:rPr>
              <a:t>vmalloc</a:t>
            </a:r>
            <a:r>
              <a:rPr lang="en-US" altLang="ko-KR" sz="1600" dirty="0">
                <a:solidFill>
                  <a:prstClr val="black"/>
                </a:solidFill>
                <a:ea typeface="맑은 고딕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ea typeface="맑은 고딕"/>
              </a:rPr>
              <a:t>copy_from_user</a:t>
            </a:r>
            <a:r>
              <a:rPr lang="en-US" altLang="ko-KR" sz="1600" dirty="0">
                <a:solidFill>
                  <a:prstClr val="black"/>
                </a:solidFill>
                <a:ea typeface="맑은 고딕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ea typeface="맑은 고딕"/>
              </a:rPr>
              <a:t>copy_to_user</a:t>
            </a:r>
            <a:endParaRPr lang="en-US" altLang="ko-KR" sz="1600" dirty="0">
              <a:solidFill>
                <a:prstClr val="black"/>
              </a:solidFill>
              <a:ea typeface="맑은 고딕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CBACEEF-EA39-4972-B85F-4B294F9A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63" y="3707975"/>
            <a:ext cx="5275625" cy="23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9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1669F-0FBA-4003-A848-EE71C140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Call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A04D7-249D-4B31-B195-5A1A19BD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latinLnBrk="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</a:rPr>
              <a:t>User process</a:t>
            </a:r>
            <a:r>
              <a:rPr lang="ko-KR" altLang="en-US" sz="1600" dirty="0">
                <a:solidFill>
                  <a:prstClr val="black"/>
                </a:solidFill>
              </a:rPr>
              <a:t>와 </a:t>
            </a:r>
            <a:r>
              <a:rPr lang="en-US" altLang="ko-KR" sz="1600" dirty="0">
                <a:solidFill>
                  <a:prstClr val="black"/>
                </a:solidFill>
              </a:rPr>
              <a:t>kernel </a:t>
            </a:r>
            <a:r>
              <a:rPr lang="ko-KR" altLang="en-US" sz="1600" dirty="0">
                <a:solidFill>
                  <a:prstClr val="black"/>
                </a:solidFill>
              </a:rPr>
              <a:t>간의 </a:t>
            </a:r>
            <a:r>
              <a:rPr lang="en-US" altLang="ko-KR" sz="1600" u="sng" dirty="0">
                <a:solidFill>
                  <a:prstClr val="black"/>
                </a:solidFill>
              </a:rPr>
              <a:t>interface</a:t>
            </a:r>
          </a:p>
          <a:p>
            <a:pPr marL="285750" indent="-285750" latinLnBrk="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</a:rPr>
              <a:t>User process</a:t>
            </a:r>
            <a:r>
              <a:rPr lang="ko-KR" altLang="en-US" sz="1600" dirty="0">
                <a:solidFill>
                  <a:prstClr val="black"/>
                </a:solidFill>
              </a:rPr>
              <a:t>는 일반적으로 </a:t>
            </a:r>
            <a:r>
              <a:rPr lang="en-US" altLang="ko-KR" sz="1600" u="sng" dirty="0">
                <a:solidFill>
                  <a:prstClr val="black"/>
                </a:solidFill>
              </a:rPr>
              <a:t>kernel </a:t>
            </a:r>
            <a:r>
              <a:rPr lang="ko-KR" altLang="en-US" sz="1600" u="sng" dirty="0">
                <a:solidFill>
                  <a:prstClr val="black"/>
                </a:solidFill>
              </a:rPr>
              <a:t>영역에 직접적으로 접근할 수 </a:t>
            </a:r>
            <a:r>
              <a:rPr lang="ko-KR" altLang="en-US" sz="1600" u="sng" dirty="0">
                <a:solidFill>
                  <a:srgbClr val="FF0000"/>
                </a:solidFill>
              </a:rPr>
              <a:t>없다</a:t>
            </a:r>
            <a:r>
              <a:rPr lang="en-US" altLang="ko-KR" sz="1600" u="sng" dirty="0">
                <a:solidFill>
                  <a:srgbClr val="FF0000"/>
                </a:solidFill>
              </a:rPr>
              <a:t>.</a:t>
            </a:r>
            <a:br>
              <a:rPr lang="en-US" altLang="ko-KR" sz="1600" u="sng" dirty="0">
                <a:solidFill>
                  <a:prstClr val="black"/>
                </a:solidFill>
              </a:rPr>
            </a:br>
            <a:r>
              <a:rPr lang="ko-KR" altLang="en-US" sz="2000" dirty="0">
                <a:solidFill>
                  <a:prstClr val="black"/>
                </a:solidFill>
                <a:latin typeface="+mj-ea"/>
              </a:rPr>
              <a:t>→</a:t>
            </a:r>
            <a:r>
              <a:rPr lang="en-US" altLang="ko-KR" sz="1600" dirty="0">
                <a:solidFill>
                  <a:prstClr val="black"/>
                </a:solidFill>
              </a:rPr>
              <a:t> kernel</a:t>
            </a:r>
            <a:r>
              <a:rPr lang="ko-KR" altLang="en-US" sz="1600" dirty="0">
                <a:solidFill>
                  <a:prstClr val="black"/>
                </a:solidFill>
              </a:rPr>
              <a:t>의 자료구조 및 </a:t>
            </a:r>
            <a:r>
              <a:rPr lang="en-US" altLang="ko-KR" sz="1600" dirty="0">
                <a:solidFill>
                  <a:prstClr val="black"/>
                </a:solidFill>
              </a:rPr>
              <a:t>hardware </a:t>
            </a:r>
            <a:r>
              <a:rPr lang="ko-KR" altLang="en-US" sz="1600" dirty="0">
                <a:solidFill>
                  <a:prstClr val="black"/>
                </a:solidFill>
              </a:rPr>
              <a:t>에 대한 접근 불가</a:t>
            </a:r>
          </a:p>
          <a:p>
            <a:pPr marL="285750" indent="-285750" latinLnBrk="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</a:rPr>
              <a:t>User process</a:t>
            </a:r>
            <a:r>
              <a:rPr lang="ko-KR" altLang="en-US" sz="1600" dirty="0">
                <a:solidFill>
                  <a:prstClr val="black"/>
                </a:solidFill>
              </a:rPr>
              <a:t>가 </a:t>
            </a:r>
            <a:r>
              <a:rPr lang="en-US" altLang="ko-KR" sz="1600" dirty="0">
                <a:solidFill>
                  <a:prstClr val="black"/>
                </a:solidFill>
              </a:rPr>
              <a:t>kernel</a:t>
            </a:r>
            <a:r>
              <a:rPr lang="ko-KR" altLang="en-US" sz="1600" dirty="0">
                <a:solidFill>
                  <a:prstClr val="black"/>
                </a:solidFill>
              </a:rPr>
              <a:t>이 가지고 있는 시스템의 상태 정보를 열람하거나 </a:t>
            </a:r>
            <a:r>
              <a:rPr lang="en-US" altLang="ko-KR" sz="1600" dirty="0">
                <a:solidFill>
                  <a:prstClr val="black"/>
                </a:solidFill>
              </a:rPr>
              <a:t>hardware</a:t>
            </a:r>
            <a:r>
              <a:rPr lang="ko-KR" altLang="en-US" sz="1600" dirty="0">
                <a:solidFill>
                  <a:prstClr val="black"/>
                </a:solidFill>
              </a:rPr>
              <a:t>에 접근하여 </a:t>
            </a:r>
            <a:r>
              <a:rPr lang="en-US" altLang="ko-KR" sz="1600" dirty="0">
                <a:solidFill>
                  <a:prstClr val="black"/>
                </a:solidFill>
              </a:rPr>
              <a:t>hardware</a:t>
            </a:r>
            <a:r>
              <a:rPr lang="ko-KR" altLang="en-US" sz="1600" dirty="0">
                <a:solidFill>
                  <a:prstClr val="black"/>
                </a:solidFill>
              </a:rPr>
              <a:t>를 통제하기 위해서는 </a:t>
            </a:r>
            <a:r>
              <a:rPr lang="en-US" altLang="ko-KR" sz="1600" u="sng" dirty="0">
                <a:solidFill>
                  <a:prstClr val="black"/>
                </a:solidFill>
              </a:rPr>
              <a:t>kernel </a:t>
            </a:r>
            <a:r>
              <a:rPr lang="ko-KR" altLang="en-US" sz="1600" u="sng" dirty="0">
                <a:solidFill>
                  <a:prstClr val="black"/>
                </a:solidFill>
              </a:rPr>
              <a:t>과의 </a:t>
            </a:r>
            <a:r>
              <a:rPr lang="en-US" altLang="ko-KR" sz="1600" u="sng" dirty="0">
                <a:solidFill>
                  <a:prstClr val="black"/>
                </a:solidFill>
              </a:rPr>
              <a:t>communication channel</a:t>
            </a:r>
            <a:r>
              <a:rPr lang="ko-KR" altLang="en-US" sz="1600" u="sng" dirty="0">
                <a:solidFill>
                  <a:prstClr val="black"/>
                </a:solidFill>
              </a:rPr>
              <a:t>이 필요</a:t>
            </a:r>
            <a:endParaRPr lang="en-US" altLang="ko-KR" sz="1600" u="sng" dirty="0">
              <a:solidFill>
                <a:prstClr val="black"/>
              </a:solidFill>
            </a:endParaRPr>
          </a:p>
          <a:p>
            <a:pPr marL="400050" lvl="1" indent="0">
              <a:buNone/>
            </a:pPr>
            <a:endParaRPr lang="en-US" altLang="ko-KR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749B1A3-A289-4122-B08C-6A2D8DD7C35B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3355976"/>
            <a:ext cx="6191250" cy="2952750"/>
            <a:chOff x="476" y="2115"/>
            <a:chExt cx="4808" cy="1951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0614429-9E5C-4748-90B0-B79F19B0D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115"/>
              <a:ext cx="4808" cy="1951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065454C-6E11-4B47-9AFA-1DA23F48B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" y="2160"/>
              <a:ext cx="2659" cy="17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300" b="1">
                  <a:latin typeface="Tahoma" panose="020B0604030504040204" pitchFamily="34" charset="0"/>
                </a:rPr>
                <a:t>User Application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23D3CDED-2FC7-47CB-98BD-83A73B38C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" y="2484"/>
              <a:ext cx="2659" cy="13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300" b="1">
                  <a:latin typeface="Tahoma" panose="020B0604030504040204" pitchFamily="34" charset="0"/>
                </a:rPr>
                <a:t>API(</a:t>
              </a:r>
              <a:r>
                <a:rPr lang="ko-KR" altLang="en-US" sz="1300" b="1">
                  <a:latin typeface="Tahoma" panose="020B0604030504040204" pitchFamily="34" charset="0"/>
                </a:rPr>
                <a:t>시스템 라이브러리</a:t>
              </a:r>
              <a:r>
                <a:rPr lang="en-US" altLang="ko-KR" sz="1300" b="1"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056509-5DB0-403F-AE70-AED37854C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744"/>
              <a:ext cx="2642" cy="136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300" b="1">
                  <a:latin typeface="Tahoma" panose="020B0604030504040204" pitchFamily="34" charset="0"/>
                </a:rPr>
                <a:t>System Call Interface</a:t>
              </a: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2EE90117-9362-424A-A186-29EBD049A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681"/>
              <a:ext cx="44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32B53186-6773-4AC2-9A8D-BC4B9BD11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2405"/>
              <a:ext cx="790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300">
                  <a:latin typeface="Tahoma" panose="020B0604030504040204" pitchFamily="34" charset="0"/>
                </a:rPr>
                <a:t>User Level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2A393B0B-F5D8-4313-ACCB-8E6BA1FE0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795"/>
              <a:ext cx="790" cy="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300">
                  <a:latin typeface="Tahoma" panose="020B0604030504040204" pitchFamily="34" charset="0"/>
                </a:rPr>
                <a:t>Kernel Level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6594CFE3-1C1B-4DD0-89F8-378CB6D9D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017"/>
              <a:ext cx="1184" cy="13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300" b="1">
                  <a:latin typeface="Tahoma" panose="020B0604030504040204" pitchFamily="34" charset="0"/>
                </a:rPr>
                <a:t>File System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7E8B0F6D-A434-4E3A-96BC-C534B4D22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" y="3257"/>
              <a:ext cx="641" cy="13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100">
                  <a:latin typeface="Tahoma" panose="020B0604030504040204" pitchFamily="34" charset="0"/>
                </a:rPr>
                <a:t>Buffer Cache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EBB86928-5778-40A8-8727-75099E4AE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32"/>
              <a:ext cx="592" cy="17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900" err="1">
                  <a:latin typeface="Tahoma" panose="020B0604030504040204" pitchFamily="34" charset="0"/>
                </a:rPr>
                <a:t>Charater</a:t>
              </a:r>
              <a:endParaRPr lang="en-US" altLang="ko-KR" sz="900">
                <a:latin typeface="Tahoma" panose="020B0604030504040204" pitchFamily="34" charset="0"/>
              </a:endParaRPr>
            </a:p>
            <a:p>
              <a:pPr algn="ctr" eaLnBrk="0" latinLnBrk="0" hangingPunct="0">
                <a:lnSpc>
                  <a:spcPct val="50000"/>
                </a:lnSpc>
                <a:spcBef>
                  <a:spcPct val="20000"/>
                </a:spcBef>
              </a:pPr>
              <a:r>
                <a:rPr lang="en-US" altLang="ko-KR" sz="900">
                  <a:latin typeface="Tahoma" panose="020B0604030504040204" pitchFamily="34" charset="0"/>
                </a:rPr>
                <a:t>Device Driver</a:t>
              </a:r>
              <a:endParaRPr lang="en-US" altLang="ko-KR" sz="1200">
                <a:latin typeface="Tahoma" panose="020B0604030504040204" pitchFamily="34" charset="0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D0C34A76-C293-42FF-9A70-8AA688586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3532"/>
              <a:ext cx="592" cy="17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900">
                  <a:latin typeface="Tahoma" panose="020B0604030504040204" pitchFamily="34" charset="0"/>
                </a:rPr>
                <a:t>Block</a:t>
              </a:r>
            </a:p>
            <a:p>
              <a:pPr algn="ctr" eaLnBrk="0" latinLnBrk="0" hangingPunct="0">
                <a:lnSpc>
                  <a:spcPct val="50000"/>
                </a:lnSpc>
                <a:spcBef>
                  <a:spcPct val="20000"/>
                </a:spcBef>
              </a:pPr>
              <a:r>
                <a:rPr lang="en-US" altLang="ko-KR" sz="900">
                  <a:latin typeface="Tahoma" panose="020B0604030504040204" pitchFamily="34" charset="0"/>
                </a:rPr>
                <a:t>Device Driver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F602AD68-3D3A-4790-884D-3A58665C3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3017"/>
              <a:ext cx="1283" cy="65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ko-KR" sz="1200" b="1">
                  <a:latin typeface="Tahoma" panose="020B0604030504040204" pitchFamily="34" charset="0"/>
                </a:rPr>
                <a:t>Process Management</a:t>
              </a:r>
            </a:p>
            <a:p>
              <a:pPr algn="ctr" eaLnBrk="0" latinLnBrk="0" hangingPunct="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ko-KR" sz="1100">
                  <a:latin typeface="Tahoma" panose="020B0604030504040204" pitchFamily="34" charset="0"/>
                </a:rPr>
                <a:t>(IPC-</a:t>
              </a:r>
              <a:r>
                <a:rPr lang="en-US" altLang="ko-KR" sz="1100" err="1">
                  <a:latin typeface="Tahoma" panose="020B0604030504040204" pitchFamily="34" charset="0"/>
                </a:rPr>
                <a:t>interprocess</a:t>
              </a:r>
              <a:endParaRPr lang="en-US" altLang="ko-KR" sz="1100">
                <a:latin typeface="Tahoma" panose="020B0604030504040204" pitchFamily="34" charset="0"/>
              </a:endParaRPr>
            </a:p>
            <a:p>
              <a:pPr algn="ctr" eaLnBrk="0" latinLnBrk="0" hangingPunct="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ko-KR" sz="1100">
                  <a:latin typeface="Tahoma" panose="020B0604030504040204" pitchFamily="34" charset="0"/>
                </a:rPr>
                <a:t>Communication, </a:t>
              </a:r>
            </a:p>
            <a:p>
              <a:pPr algn="ctr" eaLnBrk="0" latinLnBrk="0" hangingPunct="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ko-KR" sz="1100">
                  <a:latin typeface="Tahoma" panose="020B0604030504040204" pitchFamily="34" charset="0"/>
                </a:rPr>
                <a:t>scheduling,</a:t>
              </a:r>
            </a:p>
            <a:p>
              <a:pPr algn="ctr" eaLnBrk="0" latinLnBrk="0" hangingPunct="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ko-KR" sz="1100">
                  <a:latin typeface="Tahoma" panose="020B0604030504040204" pitchFamily="34" charset="0"/>
                </a:rPr>
                <a:t>Memory Management</a:t>
              </a:r>
            </a:p>
            <a:p>
              <a:pPr algn="ctr" eaLnBrk="0" latinLnBrk="0" hangingPunct="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ko-KR" sz="1100">
                  <a:latin typeface="Tahoma" panose="020B0604030504040204" pitchFamily="34" charset="0"/>
                </a:rPr>
                <a:t>Process </a:t>
              </a:r>
              <a:r>
                <a:rPr lang="en-US" altLang="ko-KR" sz="1100" err="1">
                  <a:latin typeface="Tahoma" panose="020B0604030504040204" pitchFamily="34" charset="0"/>
                </a:rPr>
                <a:t>Acounting</a:t>
              </a:r>
              <a:r>
                <a:rPr lang="en-US" altLang="ko-KR" sz="1100">
                  <a:latin typeface="Tahoma" panose="020B0604030504040204" pitchFamily="34" charset="0"/>
                </a:rPr>
                <a:t>, </a:t>
              </a:r>
              <a:r>
                <a:rPr lang="en-US" altLang="ko-KR" sz="1100" err="1">
                  <a:latin typeface="Tahoma" panose="020B0604030504040204" pitchFamily="34" charset="0"/>
                </a:rPr>
                <a:t>etc</a:t>
              </a:r>
              <a:r>
                <a:rPr lang="en-US" altLang="ko-KR" sz="1100"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0C714BA7-3CD7-4BF2-803F-332F4E4B5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0" y="2880"/>
              <a:ext cx="444" cy="13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5AB42244-782F-41D8-B792-3C5454352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4" y="2880"/>
              <a:ext cx="937" cy="13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5EC37C9E-809C-4739-BCC1-9827317483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3" y="3154"/>
              <a:ext cx="248" cy="3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2A56410A-8855-4252-9926-58F87DBB5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" y="3154"/>
              <a:ext cx="296" cy="1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4D14912C-DC29-4118-97E9-F4DCDEE59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6" y="3394"/>
              <a:ext cx="0" cy="1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5920A9C4-3522-4298-AC64-28643D44E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840"/>
              <a:ext cx="2665" cy="13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300" b="1">
                  <a:latin typeface="Tahoma" panose="020B0604030504040204" pitchFamily="34" charset="0"/>
                </a:rPr>
                <a:t>Hardware Interface</a:t>
              </a: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D63578DB-43BC-4EF6-AD19-F014A0783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3" y="3702"/>
              <a:ext cx="543" cy="1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00F9963B-5162-4ACD-AA6E-3C0F2E599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6" y="3702"/>
              <a:ext cx="246" cy="1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CC802467-C5A5-40E3-9976-86D4E0DFB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0" y="3669"/>
              <a:ext cx="642" cy="1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6" name="AutoShape 26">
              <a:extLst>
                <a:ext uri="{FF2B5EF4-FFF2-40B4-BE49-F238E27FC236}">
                  <a16:creationId xmlns:a16="http://schemas.microsoft.com/office/drawing/2014/main" id="{5B0A2706-74BC-4B67-A23A-50E1B9433122}"/>
                </a:ext>
              </a:extLst>
            </p:cNvPr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>
              <a:off x="2061" y="2332"/>
              <a:ext cx="0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7">
              <a:extLst>
                <a:ext uri="{FF2B5EF4-FFF2-40B4-BE49-F238E27FC236}">
                  <a16:creationId xmlns:a16="http://schemas.microsoft.com/office/drawing/2014/main" id="{809332C8-A8F2-489F-8DCC-C38B3C235923}"/>
                </a:ext>
              </a:extLst>
            </p:cNvPr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2061" y="2622"/>
              <a:ext cx="8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48182232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홈네트워크_1001_세미나">
      <a:majorFont>
        <a:latin typeface="Arial"/>
        <a:ea typeface="휴먼모음T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홈네트워크_1001_세미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양식</Template>
  <TotalTime>2600</TotalTime>
  <Words>950</Words>
  <Application>Microsoft Office PowerPoint</Application>
  <PresentationFormat>와이드스크린</PresentationFormat>
  <Paragraphs>220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나눔고딕</vt:lpstr>
      <vt:lpstr>맑은 고딕</vt:lpstr>
      <vt:lpstr>휴먼모음T</vt:lpstr>
      <vt:lpstr>Arial</vt:lpstr>
      <vt:lpstr>Tahoma</vt:lpstr>
      <vt:lpstr>Times New Roman</vt:lpstr>
      <vt:lpstr>테마1</vt:lpstr>
      <vt:lpstr>운영체제론 실습 3주차</vt:lpstr>
      <vt:lpstr>운영체제론 실습 3주차</vt:lpstr>
      <vt:lpstr>Linux Kernel이란</vt:lpstr>
      <vt:lpstr>Linux Kernel (특징)</vt:lpstr>
      <vt:lpstr>Linux 커널 구조</vt:lpstr>
      <vt:lpstr>파일 시스템 구조</vt:lpstr>
      <vt:lpstr>Kernel Programming</vt:lpstr>
      <vt:lpstr>Kernel Programming</vt:lpstr>
      <vt:lpstr>System Call</vt:lpstr>
      <vt:lpstr>System Call</vt:lpstr>
      <vt:lpstr>System Call 동작개념도</vt:lpstr>
      <vt:lpstr>System Call 예시</vt:lpstr>
      <vt:lpstr>System Call 추가하기</vt:lpstr>
      <vt:lpstr>System Call 추가하기</vt:lpstr>
      <vt:lpstr>System Call 추가하기</vt:lpstr>
      <vt:lpstr>System Call 추가하기</vt:lpstr>
      <vt:lpstr>System Call 추가하기</vt:lpstr>
      <vt:lpstr>System Call 추가하기</vt:lpstr>
      <vt:lpstr>System Call 추가하기</vt:lpstr>
      <vt:lpstr>System Call 추가하기</vt:lpstr>
      <vt:lpstr>System Call 추가하기</vt:lpstr>
      <vt:lpstr>System Call 추가하기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운영체제론 실습 1주차</dc:title>
  <dc:creator>유동민</dc:creator>
  <cp:lastModifiedBy>유동민</cp:lastModifiedBy>
  <cp:revision>122</cp:revision>
  <dcterms:created xsi:type="dcterms:W3CDTF">2020-03-19T00:09:44Z</dcterms:created>
  <dcterms:modified xsi:type="dcterms:W3CDTF">2020-04-08T13:47:27Z</dcterms:modified>
</cp:coreProperties>
</file>