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94" r:id="rId4"/>
    <p:sldId id="296" r:id="rId5"/>
    <p:sldId id="29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21" r:id="rId25"/>
    <p:sldId id="316" r:id="rId26"/>
    <p:sldId id="322" r:id="rId27"/>
    <p:sldId id="323" r:id="rId28"/>
    <p:sldId id="317" r:id="rId29"/>
    <p:sldId id="318" r:id="rId30"/>
    <p:sldId id="319" r:id="rId3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294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21"/>
            <p14:sldId id="316"/>
            <p14:sldId id="322"/>
            <p14:sldId id="323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altLang="ko-KR" sz="2400" dirty="0"/>
              <a:t>Module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모듈제거</a:t>
            </a:r>
            <a:br>
              <a:rPr lang="en-US" altLang="ko-KR" sz="1800" dirty="0"/>
            </a:br>
            <a:r>
              <a:rPr lang="en-US" altLang="ko-KR" sz="1800" dirty="0">
                <a:ea typeface="맑은 고딕"/>
              </a:rPr>
              <a:t>$ </a:t>
            </a:r>
            <a:r>
              <a:rPr lang="en-US" altLang="ko-KR" sz="1800" dirty="0" err="1">
                <a:ea typeface="맑은 고딕"/>
              </a:rPr>
              <a:t>sudo</a:t>
            </a:r>
            <a:r>
              <a:rPr lang="en-US" altLang="ko-KR" sz="1800" dirty="0">
                <a:ea typeface="맑은 고딕"/>
              </a:rPr>
              <a:t> </a:t>
            </a:r>
            <a:r>
              <a:rPr lang="en-US" altLang="ko-KR" sz="1800" dirty="0" err="1">
                <a:ea typeface="맑은 고딕"/>
              </a:rPr>
              <a:t>rmmod</a:t>
            </a:r>
            <a:r>
              <a:rPr lang="en-US" altLang="ko-KR" sz="1800" dirty="0">
                <a:ea typeface="맑은 고딕"/>
              </a:rPr>
              <a:t> {</a:t>
            </a:r>
            <a:r>
              <a:rPr lang="en-US" altLang="ko-KR" sz="1800" dirty="0" err="1">
                <a:ea typeface="맑은 고딕"/>
              </a:rPr>
              <a:t>modulename</a:t>
            </a:r>
            <a:r>
              <a:rPr lang="en-US" altLang="ko-KR" sz="1800" dirty="0">
                <a:ea typeface="맑은 고딕"/>
              </a:rPr>
              <a:t>}</a:t>
            </a:r>
            <a:br>
              <a:rPr lang="en-US" altLang="ko-KR" sz="1800" dirty="0">
                <a:ea typeface="맑은 고딕"/>
              </a:rPr>
            </a:br>
            <a:r>
              <a:rPr lang="en-US" altLang="ko-KR" sz="1800" dirty="0">
                <a:ea typeface="맑은 고딕"/>
                <a:cs typeface="Calibri"/>
              </a:rPr>
              <a:t>$ </a:t>
            </a:r>
            <a:r>
              <a:rPr lang="en-US" altLang="ko-KR" sz="1800" dirty="0" err="1">
                <a:ea typeface="맑은 고딕"/>
                <a:cs typeface="Calibri"/>
              </a:rPr>
              <a:t>dmesg</a:t>
            </a:r>
            <a:endParaRPr lang="en-US" altLang="ko-KR" sz="1800" dirty="0">
              <a:ea typeface="맑은 고딕"/>
              <a:cs typeface="Calibri"/>
            </a:endParaRPr>
          </a:p>
          <a:p>
            <a:pPr marL="457200" indent="-457200">
              <a:buAutoNum type="arabicPeriod" startAt="6"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11BAB-24E3-4CFF-BA14-D975CC9A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90" y="1863408"/>
            <a:ext cx="5852709" cy="38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6ABE-317B-4CC2-8AAE-871B4133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5AC42-13F5-4D8E-B12E-2981BA07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u="sng" dirty="0"/>
              <a:t>연결 리스트</a:t>
            </a:r>
            <a:r>
              <a:rPr lang="en-US" altLang="ko-KR" sz="2000" u="sng" dirty="0"/>
              <a:t>(Linked List)</a:t>
            </a:r>
            <a:r>
              <a:rPr lang="ko-KR" altLang="en-US" sz="2000" dirty="0"/>
              <a:t>는 각 데이터들을 </a:t>
            </a:r>
            <a:r>
              <a:rPr lang="ko-KR" altLang="en-US" sz="2000" u="sng" dirty="0"/>
              <a:t>포인터</a:t>
            </a:r>
            <a:r>
              <a:rPr lang="ko-KR" altLang="en-US" sz="2000" dirty="0"/>
              <a:t>로 연결하여 관리하는 구조임</a:t>
            </a:r>
            <a:r>
              <a:rPr lang="en-US" altLang="ko-KR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u="sng" dirty="0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데이터를 저장하는 </a:t>
            </a:r>
            <a:r>
              <a:rPr lang="ko-KR" altLang="en-US" sz="2000" u="sng" dirty="0"/>
              <a:t>데이터 영역</a:t>
            </a:r>
            <a:r>
              <a:rPr lang="ko-KR" altLang="en-US" sz="2000" dirty="0"/>
              <a:t>과 다음 노드를 가리키는 </a:t>
            </a:r>
            <a:r>
              <a:rPr lang="ko-KR" altLang="en-US" sz="2000" u="sng" dirty="0"/>
              <a:t>포인터 영역</a:t>
            </a:r>
            <a:r>
              <a:rPr lang="ko-KR" altLang="en-US" sz="2000" dirty="0"/>
              <a:t>으로 구성됨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3DCFF-AADE-414F-8F3E-229C4E2B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217895"/>
            <a:ext cx="1026938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28C50-3CCC-4144-9804-593C7CFE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ABCFF-8BCD-46A8-9268-6EDB35EC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u="sng" dirty="0"/>
              <a:t>Linked List</a:t>
            </a:r>
            <a:r>
              <a:rPr lang="ko-KR" altLang="en-US" sz="1800" u="sng" dirty="0"/>
              <a:t>를 사용해서 얻는 </a:t>
            </a:r>
            <a:r>
              <a:rPr lang="ko-KR" altLang="en-US" sz="1800" u="sng" dirty="0">
                <a:solidFill>
                  <a:srgbClr val="00B050"/>
                </a:solidFill>
              </a:rPr>
              <a:t>이점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b="1" u="sng" dirty="0"/>
              <a:t>동적</a:t>
            </a:r>
            <a:r>
              <a:rPr lang="ko-KR" altLang="en-US" sz="1800" dirty="0"/>
              <a:t> 자료구조</a:t>
            </a:r>
            <a:endParaRPr lang="en-US" altLang="ko-KR" sz="18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b="1" u="sng" dirty="0"/>
              <a:t>쉬운 생성과 삭제</a:t>
            </a:r>
            <a:endParaRPr lang="en-US" altLang="ko-KR" sz="1800" b="1" u="sng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dirty="0">
                <a:ea typeface="맑은 고딕"/>
              </a:rPr>
              <a:t>노드의 생성과 삭제가 자유롭기 때문에 </a:t>
            </a:r>
            <a:r>
              <a:rPr lang="ko-KR" altLang="en-US" sz="1800" b="1" u="sng" dirty="0">
                <a:ea typeface="맑은 고딕"/>
              </a:rPr>
              <a:t>메모리 낭비가 적음</a:t>
            </a:r>
            <a:r>
              <a:rPr lang="en-US" altLang="ko-KR" sz="1800" dirty="0">
                <a:ea typeface="맑은 고딕"/>
              </a:rPr>
              <a:t>.</a:t>
            </a:r>
            <a:endParaRPr lang="en-US" altLang="ko-KR" sz="1800" dirty="0">
              <a:ea typeface="맑은 고딕"/>
              <a:cs typeface="Calibri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 dirty="0">
                <a:ea typeface="맑은 고딕"/>
              </a:rPr>
              <a:t>Linked List</a:t>
            </a:r>
            <a:r>
              <a:rPr lang="ko-KR" altLang="en-US" sz="1800" dirty="0">
                <a:ea typeface="맑은 고딕"/>
              </a:rPr>
              <a:t>를 통해 </a:t>
            </a:r>
            <a:r>
              <a:rPr lang="ko-KR" altLang="en-US" sz="1800" b="1" u="sng" dirty="0">
                <a:ea typeface="맑은 고딕"/>
              </a:rPr>
              <a:t>다른 자료구조들을 쉽게 구현</a:t>
            </a:r>
            <a:r>
              <a:rPr lang="ko-KR" altLang="en-US" sz="1800" dirty="0">
                <a:ea typeface="맑은 고딕"/>
              </a:rPr>
              <a:t> 가능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pPr marL="457200" lvl="1" indent="0">
              <a:buNone/>
            </a:pPr>
            <a:endParaRPr lang="en-US" altLang="ko-KR" sz="1800" dirty="0"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u="sng" dirty="0">
                <a:ea typeface="맑은 고딕"/>
              </a:rPr>
              <a:t>Linked List</a:t>
            </a:r>
            <a:r>
              <a:rPr lang="ko-KR" altLang="en-US" sz="1800" u="sng" dirty="0">
                <a:ea typeface="맑은 고딕"/>
              </a:rPr>
              <a:t>의 </a:t>
            </a:r>
            <a:r>
              <a:rPr lang="ko-KR" altLang="en-US" sz="1800" u="sng" dirty="0">
                <a:solidFill>
                  <a:srgbClr val="FF0000"/>
                </a:solidFill>
                <a:ea typeface="맑은 고딕"/>
              </a:rPr>
              <a:t>단점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dirty="0">
                <a:ea typeface="맑은 고딕"/>
              </a:rPr>
              <a:t>데이터 하나를 표현하기 위해 '</a:t>
            </a:r>
            <a:r>
              <a:rPr lang="ko-KR" altLang="en-US" sz="1800" b="1" u="sng" dirty="0" err="1">
                <a:ea typeface="맑은 고딕"/>
              </a:rPr>
              <a:t>포인터'라는</a:t>
            </a:r>
            <a:r>
              <a:rPr lang="ko-KR" altLang="en-US" sz="1800" b="1" u="sng" dirty="0">
                <a:ea typeface="맑은 고딕"/>
              </a:rPr>
              <a:t> 추가 메모리 사용 </a:t>
            </a:r>
            <a:r>
              <a:rPr lang="en-US" altLang="ko-KR" sz="1800" dirty="0">
                <a:ea typeface="맑은 고딕"/>
              </a:rPr>
              <a:t>(</a:t>
            </a:r>
            <a:r>
              <a:rPr lang="ko-KR" altLang="en-US" sz="1800" dirty="0">
                <a:ea typeface="맑은 고딕"/>
              </a:rPr>
              <a:t>결코 크지 않음</a:t>
            </a:r>
            <a:r>
              <a:rPr lang="en-US" altLang="ko-KR" sz="1800" dirty="0">
                <a:ea typeface="맑은 고딕"/>
              </a:rPr>
              <a:t>)</a:t>
            </a:r>
            <a:endParaRPr lang="en-US" altLang="ko-KR" sz="1800" dirty="0">
              <a:ea typeface="맑은 고딕"/>
              <a:cs typeface="Calibri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dirty="0"/>
              <a:t>데이터 </a:t>
            </a:r>
            <a:r>
              <a:rPr lang="ko-KR" altLang="en-US" sz="1800" b="1" u="sng" dirty="0"/>
              <a:t>탐색하는 시간 복잡도</a:t>
            </a:r>
            <a:r>
              <a:rPr lang="ko-KR" altLang="en-US" sz="1800" dirty="0"/>
              <a:t>가 매우 높음 </a:t>
            </a:r>
            <a:r>
              <a:rPr lang="en-US" altLang="ko-KR" sz="1800" b="1" i="1" dirty="0"/>
              <a:t>O(n)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1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C99D-74FF-4813-BB7A-85279434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Singly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D3625-B475-4E76-A45A-952E3C9F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단순 연결 리스트는 다음 </a:t>
            </a:r>
            <a:r>
              <a:rPr lang="ko-KR" altLang="en-US" sz="1800" dirty="0" err="1"/>
              <a:t>노드만을</a:t>
            </a:r>
            <a:r>
              <a:rPr lang="ko-KR" altLang="en-US" sz="1800" dirty="0"/>
              <a:t> 가리키는 </a:t>
            </a:r>
            <a:r>
              <a:rPr lang="ko-KR" altLang="en-US" sz="1800" u="sng" dirty="0"/>
              <a:t>단방향</a:t>
            </a:r>
            <a:r>
              <a:rPr lang="ko-KR" altLang="en-US" sz="1800" dirty="0"/>
              <a:t> 연결 구조임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함수 예</a:t>
            </a:r>
            <a:r>
              <a:rPr lang="en-US" altLang="ko-KR" sz="1800" dirty="0"/>
              <a:t>) </a:t>
            </a:r>
            <a:r>
              <a:rPr lang="ko-KR" altLang="en-US" sz="1800" dirty="0"/>
              <a:t>노드의 </a:t>
            </a:r>
            <a:r>
              <a:rPr lang="ko-KR" altLang="en-US" sz="1800" u="sng" dirty="0"/>
              <a:t>생성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94169-056A-4B8C-8E52-98939552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18" y="2087276"/>
            <a:ext cx="7250269" cy="1485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514553-A5BD-493D-9228-9EE5EA91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95" y="4244810"/>
            <a:ext cx="6537313" cy="18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96E5-AA03-4219-BBDD-EC0CEE1A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Doubly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7956A-4015-4FE0-91F2-02F0251F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이중 연결 리스트는 이전과 다음 노드를 가리키는 </a:t>
            </a:r>
            <a:r>
              <a:rPr lang="ko-KR" altLang="en-US" sz="1800" u="sng" dirty="0"/>
              <a:t>양방향</a:t>
            </a:r>
            <a:r>
              <a:rPr lang="ko-KR" altLang="en-US" sz="1800" dirty="0"/>
              <a:t> 연결 구조임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87235-B793-4D29-B133-2157FF4F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05" y="2161917"/>
            <a:ext cx="6821542" cy="35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1AB65-FDFD-4D03-A718-72B0C469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Doubly Circular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4766A-D400-4775-BB1E-A6F74CAF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</a:rPr>
              <a:t>이중 원형 연결 리스트는 </a:t>
            </a:r>
            <a:r>
              <a:rPr lang="ko-KR" altLang="en-US" sz="1800" u="sng" dirty="0">
                <a:latin typeface="+mj-ea"/>
              </a:rPr>
              <a:t>처음 노드와 마지막 노드가 </a:t>
            </a:r>
            <a:r>
              <a:rPr lang="ko-KR" altLang="en-US" sz="1800" u="sng" dirty="0" err="1">
                <a:latin typeface="+mj-ea"/>
              </a:rPr>
              <a:t>상호연결</a:t>
            </a:r>
            <a:r>
              <a:rPr lang="ko-KR" altLang="en-US" sz="1800" dirty="0" err="1">
                <a:latin typeface="+mj-ea"/>
              </a:rPr>
              <a:t>되어</a:t>
            </a:r>
            <a:r>
              <a:rPr lang="ko-KR" altLang="en-US" sz="1800" dirty="0">
                <a:latin typeface="+mj-ea"/>
              </a:rPr>
              <a:t> 원형을 이루는 구조임</a:t>
            </a: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F124A-9462-4248-9AEB-4EFC4480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74" y="2089358"/>
            <a:ext cx="7261252" cy="40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7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7FAC1-3A90-4819-9F1C-91C71F92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커널에는 어떻게 구현되어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AD80F-AFA5-4D86-B575-BF466347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spc="100" dirty="0"/>
              <a:t>커널에는 우리가 알고 있는 </a:t>
            </a:r>
            <a:r>
              <a:rPr lang="en-US" altLang="ko-KR" sz="1800" spc="100" dirty="0"/>
              <a:t>Linked List</a:t>
            </a:r>
            <a:r>
              <a:rPr lang="ko-KR" altLang="en-US" sz="1800" spc="100" dirty="0"/>
              <a:t>는 어떤 모습을 하고 있을까</a:t>
            </a:r>
            <a:r>
              <a:rPr lang="en-US" altLang="ko-KR" sz="1800" spc="1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spc="100" dirty="0"/>
              <a:t>이전 노드와 다음 노드를 가리키는 </a:t>
            </a:r>
            <a:r>
              <a:rPr lang="ko-KR" altLang="en-US" sz="1800" u="sng" spc="100" dirty="0"/>
              <a:t>이중 연결 리스트</a:t>
            </a:r>
            <a:r>
              <a:rPr lang="ko-KR" altLang="en-US" sz="1800" spc="100" dirty="0"/>
              <a:t>임을 알 수 있음</a:t>
            </a:r>
            <a:endParaRPr lang="en-US" altLang="ko-KR" sz="1800" spc="1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spc="1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13440-9F7F-4C1C-BC34-B271AB967DDF}"/>
              </a:ext>
            </a:extLst>
          </p:cNvPr>
          <p:cNvSpPr/>
          <p:nvPr/>
        </p:nvSpPr>
        <p:spPr>
          <a:xfrm>
            <a:off x="3259678" y="2224660"/>
            <a:ext cx="4370155" cy="410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a typeface="맑은 고딕"/>
              </a:rPr>
              <a:t>$ vi /</a:t>
            </a:r>
            <a:r>
              <a:rPr lang="en-US" altLang="ko-KR" b="1" dirty="0" err="1">
                <a:ea typeface="맑은 고딕"/>
              </a:rPr>
              <a:t>usr</a:t>
            </a:r>
            <a:r>
              <a:rPr lang="en-US" altLang="ko-KR" b="1" dirty="0">
                <a:ea typeface="맑은 고딕"/>
              </a:rPr>
              <a:t>/</a:t>
            </a:r>
            <a:r>
              <a:rPr lang="en-US" altLang="ko-KR" b="1" dirty="0" err="1">
                <a:ea typeface="맑은 고딕"/>
              </a:rPr>
              <a:t>src</a:t>
            </a:r>
            <a:r>
              <a:rPr lang="en-US" altLang="ko-KR" b="1" dirty="0">
                <a:ea typeface="맑은 고딕"/>
              </a:rPr>
              <a:t>/</a:t>
            </a:r>
            <a:r>
              <a:rPr lang="en-US" altLang="ko-KR" b="1" dirty="0" err="1">
                <a:ea typeface="맑은 고딕"/>
              </a:rPr>
              <a:t>linux</a:t>
            </a:r>
            <a:r>
              <a:rPr lang="en-US" altLang="ko-KR" b="1" dirty="0">
                <a:ea typeface="맑은 고딕"/>
              </a:rPr>
              <a:t>-$(</a:t>
            </a:r>
            <a:r>
              <a:rPr lang="en-US" altLang="ko-KR" b="1" dirty="0" err="1">
                <a:ea typeface="맑은 고딕"/>
              </a:rPr>
              <a:t>uname</a:t>
            </a:r>
            <a:r>
              <a:rPr lang="en-US" altLang="ko-KR" b="1" dirty="0">
                <a:ea typeface="맑은 고딕"/>
              </a:rPr>
              <a:t> –r)/include/</a:t>
            </a:r>
            <a:r>
              <a:rPr lang="en-US" altLang="ko-KR" b="1" dirty="0" err="1">
                <a:ea typeface="맑은 고딕"/>
              </a:rPr>
              <a:t>linux</a:t>
            </a:r>
            <a:r>
              <a:rPr lang="en-US" altLang="ko-KR" b="1" dirty="0">
                <a:ea typeface="맑은 고딕"/>
              </a:rPr>
              <a:t>/</a:t>
            </a:r>
            <a:r>
              <a:rPr lang="en-US" altLang="ko-KR" b="1" dirty="0" err="1">
                <a:ea typeface="맑은 고딕"/>
              </a:rPr>
              <a:t>types.h</a:t>
            </a:r>
            <a:endParaRPr lang="ko-KR" altLang="en-US" b="1" dirty="0"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1EC32-208B-45C5-93E8-B39C6733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91" y="2994589"/>
            <a:ext cx="5708722" cy="1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15196-2816-4CA3-B464-C3C6AF7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커널의 </a:t>
            </a:r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C2BDE-E78F-4100-A8F6-39FEF44B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u="sng" spc="100" dirty="0">
                <a:ea typeface="맑은 고딕"/>
                <a:cs typeface="Calibri"/>
              </a:rPr>
              <a:t>리스트 노드(</a:t>
            </a:r>
            <a:r>
              <a:rPr lang="ko-KR" altLang="en-US" sz="1800" u="sng" spc="100" dirty="0" err="1">
                <a:ea typeface="맑은 고딕"/>
                <a:cs typeface="Calibri"/>
              </a:rPr>
              <a:t>list_head</a:t>
            </a:r>
            <a:r>
              <a:rPr lang="ko-KR" altLang="en-US" sz="1800" u="sng" spc="100" dirty="0">
                <a:ea typeface="맑은 고딕"/>
                <a:cs typeface="Calibri"/>
              </a:rPr>
              <a:t> 구조체)</a:t>
            </a:r>
            <a:r>
              <a:rPr lang="ko-KR" altLang="en-US" sz="1800" u="sng" spc="100" dirty="0" err="1">
                <a:ea typeface="맑은 고딕"/>
                <a:cs typeface="Calibri"/>
              </a:rPr>
              <a:t>를</a:t>
            </a:r>
            <a:r>
              <a:rPr lang="ko-KR" altLang="en-US" sz="1800" u="sng" spc="100" dirty="0">
                <a:ea typeface="맑은 고딕"/>
                <a:cs typeface="Calibri"/>
              </a:rPr>
              <a:t> 사용자가 만든 데이터 안에 넣는 방식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F3E930-A0DD-4FD5-9C68-4D6856F4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96" y="2134151"/>
            <a:ext cx="6583408" cy="38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E0507-2995-45F0-BB50-DBAB2CFA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영역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BE1ED-B97D-491D-84F4-5B7759D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커널에 구현되어 있는 리스트의 모습은 </a:t>
            </a:r>
            <a:r>
              <a:rPr lang="en-US" altLang="ko-KR" sz="2000" u="sng" dirty="0"/>
              <a:t>Doubly Circular Linked List</a:t>
            </a:r>
            <a:r>
              <a:rPr lang="ko-KR" altLang="en-US" sz="2000" dirty="0">
                <a:ea typeface="맑은 고딕"/>
              </a:rPr>
              <a:t>임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임의의 구조체</a:t>
            </a:r>
            <a:r>
              <a:rPr lang="en-US" altLang="ko-KR" sz="2000" dirty="0"/>
              <a:t>(struct </a:t>
            </a:r>
            <a:r>
              <a:rPr lang="en-US" altLang="ko-KR" sz="2000" dirty="0" err="1"/>
              <a:t>my_struct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ko-KR" altLang="en-US" sz="2000" dirty="0">
                <a:ea typeface="맑은 고딕"/>
              </a:rPr>
              <a:t>선언</a:t>
            </a:r>
            <a:r>
              <a:rPr lang="en-US" altLang="ko-KR" sz="2000" dirty="0">
                <a:ea typeface="맑은 고딕"/>
              </a:rPr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맑은 고딕"/>
                <a:cs typeface="Calibri"/>
              </a:rPr>
              <a:t>struct </a:t>
            </a:r>
            <a:r>
              <a:rPr lang="en-US" altLang="ko-KR" b="1" dirty="0" err="1">
                <a:ea typeface="맑은 고딕"/>
                <a:cs typeface="Calibri"/>
              </a:rPr>
              <a:t>list_head</a:t>
            </a:r>
            <a:r>
              <a:rPr lang="ko-KR" altLang="en-US" b="1" dirty="0">
                <a:ea typeface="맑은 고딕"/>
                <a:cs typeface="Calibri"/>
              </a:rPr>
              <a:t>를 멤버로 </a:t>
            </a:r>
            <a:r>
              <a:rPr lang="ko-KR" altLang="en-US" b="1" dirty="0" err="1">
                <a:ea typeface="맑은 고딕"/>
                <a:cs typeface="Calibri"/>
              </a:rPr>
              <a:t>넣어줌</a:t>
            </a:r>
            <a:endParaRPr lang="ko-KR" altLang="en-US" b="1" dirty="0">
              <a:ea typeface="맑은 고딕"/>
              <a:cs typeface="Calibri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ea typeface="맑은 고딕"/>
                <a:cs typeface="Calibri"/>
              </a:rPr>
              <a:t>Head </a:t>
            </a:r>
            <a:r>
              <a:rPr lang="ko-KR" altLang="en-US" sz="2000" dirty="0">
                <a:ea typeface="맑은 고딕"/>
                <a:cs typeface="Calibri"/>
              </a:rPr>
              <a:t>선언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>
                <a:ea typeface="맑은 고딕"/>
                <a:cs typeface="Calibri"/>
              </a:rPr>
              <a:t>list.h</a:t>
            </a:r>
            <a:r>
              <a:rPr lang="en-US" altLang="ko-KR" sz="2000" dirty="0">
                <a:ea typeface="맑은 고딕"/>
                <a:cs typeface="Calibri"/>
              </a:rPr>
              <a:t> </a:t>
            </a:r>
            <a:r>
              <a:rPr lang="ko-KR" altLang="en-US" sz="2000" dirty="0">
                <a:ea typeface="맑은 고딕"/>
                <a:cs typeface="Calibri"/>
              </a:rPr>
              <a:t>에서 제공하는 연산을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45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73C5-E394-45F4-AB95-07DE48E8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list_head</a:t>
            </a:r>
            <a:r>
              <a:rPr lang="ko-KR" altLang="en-US" dirty="0"/>
              <a:t> 인터페이스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36EBE-422E-4441-AF99-DC6424B1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맑은 고딕"/>
                <a:cs typeface="Calibri"/>
              </a:rPr>
              <a:t>데이터 영역을 가지는 임의의 구조체를 만들고 </a:t>
            </a:r>
            <a:r>
              <a:rPr lang="ko-KR" altLang="en-US" sz="2400" dirty="0" err="1">
                <a:ea typeface="맑은 고딕"/>
                <a:cs typeface="Calibri"/>
              </a:rPr>
              <a:t>list_head를</a:t>
            </a:r>
            <a:r>
              <a:rPr lang="ko-KR" altLang="en-US" sz="2400" dirty="0">
                <a:ea typeface="맑은 고딕"/>
                <a:cs typeface="Calibri"/>
              </a:rPr>
              <a:t> 가리키게 함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989E1-C764-4423-94EB-6B942B06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59" y="2200186"/>
            <a:ext cx="7196881" cy="38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10" y="1457325"/>
            <a:ext cx="5616579" cy="47085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Module Programming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생일 목록 불러오는 모듈 프로그래밍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D1BE-81FE-4715-A2B0-2334A7A4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B0442-5321-45B9-9902-564AF968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연결리스트의 구조체</a:t>
            </a:r>
            <a:r>
              <a:rPr lang="en-US" altLang="ko-KR" sz="1800" dirty="0"/>
              <a:t>, </a:t>
            </a:r>
            <a:r>
              <a:rPr lang="ko-KR" altLang="en-US" sz="1800" dirty="0"/>
              <a:t>함수 등이 구현되어 있는 헤더 파일을 살펴보자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3C98D-0086-4722-85D5-3EE111E5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02" y="2597646"/>
            <a:ext cx="5999596" cy="36506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0A38C1-C020-4EFD-A4FF-880D7D576765}"/>
              </a:ext>
            </a:extLst>
          </p:cNvPr>
          <p:cNvSpPr/>
          <p:nvPr/>
        </p:nvSpPr>
        <p:spPr>
          <a:xfrm>
            <a:off x="3910922" y="2024638"/>
            <a:ext cx="4370155" cy="410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a typeface="맑은 고딕"/>
              </a:rPr>
              <a:t>$ vi /</a:t>
            </a:r>
            <a:r>
              <a:rPr lang="en-US" altLang="ko-KR" b="1" dirty="0" err="1">
                <a:ea typeface="맑은 고딕"/>
              </a:rPr>
              <a:t>usr</a:t>
            </a:r>
            <a:r>
              <a:rPr lang="en-US" altLang="ko-KR" b="1" dirty="0">
                <a:ea typeface="맑은 고딕"/>
              </a:rPr>
              <a:t>/</a:t>
            </a:r>
            <a:r>
              <a:rPr lang="en-US" altLang="ko-KR" b="1" dirty="0" err="1">
                <a:ea typeface="맑은 고딕"/>
              </a:rPr>
              <a:t>src</a:t>
            </a:r>
            <a:r>
              <a:rPr lang="en-US" altLang="ko-KR" b="1" dirty="0">
                <a:ea typeface="맑은 고딕"/>
              </a:rPr>
              <a:t>/</a:t>
            </a:r>
            <a:r>
              <a:rPr lang="en-US" altLang="ko-KR" b="1" dirty="0" err="1">
                <a:ea typeface="맑은 고딕"/>
              </a:rPr>
              <a:t>linux</a:t>
            </a:r>
            <a:r>
              <a:rPr lang="en-US" altLang="ko-KR" b="1" dirty="0">
                <a:ea typeface="맑은 고딕"/>
              </a:rPr>
              <a:t>-$(</a:t>
            </a:r>
            <a:r>
              <a:rPr lang="en-US" altLang="ko-KR" b="1" dirty="0" err="1">
                <a:ea typeface="맑은 고딕"/>
              </a:rPr>
              <a:t>uname</a:t>
            </a:r>
            <a:r>
              <a:rPr lang="en-US" altLang="ko-KR" b="1" dirty="0">
                <a:ea typeface="맑은 고딕"/>
              </a:rPr>
              <a:t> –r)/include/</a:t>
            </a:r>
            <a:r>
              <a:rPr lang="en-US" altLang="ko-KR" b="1" dirty="0" err="1">
                <a:ea typeface="맑은 고딕"/>
              </a:rPr>
              <a:t>linux</a:t>
            </a:r>
            <a:r>
              <a:rPr lang="en-US" altLang="ko-KR" b="1" dirty="0">
                <a:ea typeface="맑은 고딕"/>
              </a:rPr>
              <a:t>/</a:t>
            </a:r>
            <a:r>
              <a:rPr lang="en-US" altLang="ko-KR" b="1" dirty="0" err="1">
                <a:ea typeface="맑은 고딕"/>
              </a:rPr>
              <a:t>list.h</a:t>
            </a:r>
            <a:endParaRPr lang="ko-KR" altLang="en-US" b="1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41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94FB6-B811-4BF2-AD23-F3D033C3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6B0EC-774C-460A-8627-F8FA32EA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  <a:cs typeface="Calibri"/>
              </a:rPr>
              <a:t>기본적인 함수</a:t>
            </a:r>
            <a:endParaRPr lang="ko-KR" altLang="en-US" dirty="0">
              <a:cs typeface="Calibri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E9EA36A-DB69-4AB6-875B-8EAFA61B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98146"/>
              </p:ext>
            </p:extLst>
          </p:nvPr>
        </p:nvGraphicFramePr>
        <p:xfrm>
          <a:off x="1098244" y="2238121"/>
          <a:ext cx="10078064" cy="3462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9032">
                  <a:extLst>
                    <a:ext uri="{9D8B030D-6E8A-4147-A177-3AD203B41FA5}">
                      <a16:colId xmlns:a16="http://schemas.microsoft.com/office/drawing/2014/main" val="122162097"/>
                    </a:ext>
                  </a:extLst>
                </a:gridCol>
                <a:gridCol w="5039032">
                  <a:extLst>
                    <a:ext uri="{9D8B030D-6E8A-4147-A177-3AD203B41FA5}">
                      <a16:colId xmlns:a16="http://schemas.microsoft.com/office/drawing/2014/main" val="2065194233"/>
                    </a:ext>
                  </a:extLst>
                </a:gridCol>
              </a:tblGrid>
              <a:tr h="24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 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03647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LIST_HEAD(ptr)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Ptr란 이름의 list_head를 정의 후 리스트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자료구조를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72908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list_add(</a:t>
                      </a:r>
                      <a:r>
                        <a:rPr lang="en-US" alt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ko-KR" altLang="en-US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list_head</a:t>
                      </a:r>
                      <a:r>
                        <a:rPr lang="ko-KR" altLang="en-US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r>
                        <a:rPr 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ko-KR" altLang="en-US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list_head</a:t>
                      </a:r>
                      <a:r>
                        <a:rPr lang="ko-KR" altLang="en-US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이전에 만든 리스트에 새로운 entry(list_head)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맨 앞에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4621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list_add_tail(</a:t>
                      </a:r>
                      <a:r>
                        <a:rPr 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list_head *</a:t>
                      </a:r>
                      <a:r>
                        <a:rPr 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list_head *head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list_add와 동일하나 맨 뒤에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60454"/>
                  </a:ext>
                </a:extLst>
              </a:tr>
              <a:tr h="2433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list_del(</a:t>
                      </a:r>
                      <a:r>
                        <a:rPr 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list_head *entry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entry</a:t>
                      </a:r>
                      <a:r>
                        <a:rPr lang="en-US" alt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list_head</a:t>
                      </a:r>
                      <a:r>
                        <a:rPr lang="en-US" alt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2590"/>
                  </a:ext>
                </a:extLst>
              </a:tr>
              <a:tr h="2433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list_empty(</a:t>
                      </a:r>
                      <a:r>
                        <a:rPr lang="ko-KR" sz="1400" b="1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list_head *head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있는지 체크 (비면 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20493"/>
                  </a:ext>
                </a:extLst>
              </a:tr>
              <a:tr h="5612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list_for_each_entry(pos, head, member)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노드들을 한바퀴 순환하면서, 각 노드들을</a:t>
                      </a:r>
                      <a:b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참조하는 포인터를 시작주소 지점(entry)으로 옮기는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91867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list_for_each_safe(pos, n, head)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entry 의 복사본을 사용함으로써 </a:t>
                      </a:r>
                      <a:r>
                        <a:rPr lang="ko-KR" altLang="en-US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시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</a:t>
                      </a:r>
                      <a:r>
                        <a:rPr lang="ko-KR" altLang="en-US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자료가 삭제되더라도</a:t>
                      </a:r>
                      <a:r>
                        <a:rPr lang="ko-KR" sz="1400" b="0" i="0" u="none" strike="noStrik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오류가 나지 않게 하는 것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3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18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96403-C659-458E-BCE5-A4FD182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CBA7-BC95-461C-9CCC-545CD272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cs typeface="Calibri"/>
              </a:rPr>
              <a:t>Kmalloc</a:t>
            </a:r>
            <a:r>
              <a:rPr lang="ko-KR" altLang="en-US" dirty="0">
                <a:ea typeface="맑은 고딕"/>
                <a:cs typeface="Calibri"/>
              </a:rPr>
              <a:t>을 통해 메모리공간 할당</a:t>
            </a:r>
            <a:endParaRPr lang="en-US" altLang="ko-KR" dirty="0">
              <a:ea typeface="맑은 고딕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맑은 고딕"/>
              </a:rPr>
              <a:t>kmalloc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는 커널 내부에 페이지 크기보다 작은 크기의 메모리 공간을 할당할 때 사용함</a:t>
            </a:r>
            <a:endParaRPr lang="en-US" altLang="ko-KR" dirty="0">
              <a:ea typeface="맑은 고딕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  <a:cs typeface="Calibri"/>
              </a:rPr>
              <a:t>GFP_KERNEL : </a:t>
            </a:r>
            <a:r>
              <a:rPr lang="ko-KR" altLang="en-US" dirty="0">
                <a:ea typeface="맑은 고딕"/>
                <a:cs typeface="Calibri"/>
              </a:rPr>
              <a:t>보통 커널 </a:t>
            </a:r>
            <a:r>
              <a:rPr lang="en-US" altLang="ko-KR" dirty="0">
                <a:ea typeface="맑은 고딕"/>
                <a:cs typeface="Calibri"/>
              </a:rPr>
              <a:t>RAM </a:t>
            </a:r>
            <a:r>
              <a:rPr lang="ko-KR" altLang="en-US" dirty="0">
                <a:ea typeface="맑은 고딕"/>
                <a:cs typeface="Calibri"/>
              </a:rPr>
              <a:t>메모리를 할당함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9EE0B-8711-4C37-85A7-84C7F8DA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73" y="4152045"/>
            <a:ext cx="6734379" cy="8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E8DC-D001-49A3-B689-2DB979DF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삽입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358030-422E-41CB-A60F-5DD28D659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42" y="2095492"/>
            <a:ext cx="7821116" cy="2162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1934FC-5FC1-49FD-A841-D3843A98C2A5}"/>
              </a:ext>
            </a:extLst>
          </p:cNvPr>
          <p:cNvSpPr/>
          <p:nvPr/>
        </p:nvSpPr>
        <p:spPr>
          <a:xfrm>
            <a:off x="2479448" y="3131011"/>
            <a:ext cx="3807052" cy="46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4F1C912-3319-4066-B22B-7436811468AE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000" kern="0" baseline="0" dirty="0" err="1">
                <a:ea typeface="맑은 고딕"/>
                <a:cs typeface="Calibri"/>
              </a:rPr>
              <a:t>list_add_tail</a:t>
            </a:r>
            <a:r>
              <a:rPr lang="en-US" altLang="ko-KR" sz="2000" kern="0" baseline="0" dirty="0">
                <a:ea typeface="맑은 고딕"/>
                <a:cs typeface="Calibri"/>
              </a:rPr>
              <a:t> </a:t>
            </a:r>
            <a:r>
              <a:rPr lang="ko-KR" altLang="en-US" sz="2000" kern="0" baseline="0" dirty="0">
                <a:ea typeface="맑은 고딕"/>
                <a:cs typeface="Calibri"/>
              </a:rPr>
              <a:t>함수 사용</a:t>
            </a:r>
            <a:endParaRPr lang="en-US" altLang="ko-KR" sz="2000" kern="0" baseline="0" dirty="0">
              <a:ea typeface="맑은 고딕"/>
              <a:cs typeface="Calibr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6F2F07-2B3A-4E8C-88EF-2ED2051B6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442" y="4329618"/>
            <a:ext cx="7821116" cy="19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067F-2C24-4147-A9ED-328E76CE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Inline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9176-82A8-47AE-A99D-99D041B1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a typeface="맑은 고딕"/>
              </a:rPr>
              <a:t>실행 과정이 일반 함수와 크게 다르지 않음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a typeface="맑은 고딕"/>
              </a:rPr>
              <a:t>컴파일러는 함수를 사용하는 부분에 함수의 코드를 복제해서 </a:t>
            </a:r>
            <a:r>
              <a:rPr lang="ko-KR" altLang="en-US" sz="1800" dirty="0" err="1">
                <a:ea typeface="맑은 고딕"/>
              </a:rPr>
              <a:t>넣어줌</a:t>
            </a:r>
            <a:endParaRPr lang="en-US" altLang="ko-KR" sz="1800" dirty="0"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4" name="Picture 2" descr="https://dojang.io/pluginfile.php/812/mod_page/content/20/unit85-4.png">
            <a:extLst>
              <a:ext uri="{FF2B5EF4-FFF2-40B4-BE49-F238E27FC236}">
                <a16:creationId xmlns:a16="http://schemas.microsoft.com/office/drawing/2014/main" id="{DA561761-59BA-4B42-A60C-67172EB0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95" y="2357436"/>
            <a:ext cx="6922375" cy="3951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5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5F6CC-4EE4-4F8C-B27F-36A2CF8B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EDFAF-2F29-4143-A2B0-698876ED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list_for_each_entry</a:t>
            </a:r>
            <a:r>
              <a:rPr lang="ko-KR" altLang="en-US" sz="1800" dirty="0"/>
              <a:t>라는 매크로 함수를 사용</a:t>
            </a:r>
            <a:r>
              <a:rPr lang="en-US" altLang="ko-KR" sz="1800" dirty="0"/>
              <a:t>(</a:t>
            </a:r>
            <a:r>
              <a:rPr lang="ko-KR" altLang="en-US" sz="1800" dirty="0"/>
              <a:t>반복적으로 탐색하며 주어진 타입을 확인</a:t>
            </a:r>
            <a:r>
              <a:rPr lang="en-US" altLang="ko-KR" sz="1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897CB-3AA4-48B4-9C95-49642F1A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215048"/>
            <a:ext cx="643027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4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8E22-336E-4C92-8BC5-F2FAF34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FD7B3-336D-4E4A-8DDC-8436EA5C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>
                <a:cs typeface="Calibri"/>
              </a:rPr>
              <a:t>list_for_each_safe</a:t>
            </a:r>
            <a:r>
              <a:rPr lang="en-US" altLang="ko-KR" sz="1800" dirty="0">
                <a:cs typeface="Calibri"/>
              </a:rPr>
              <a:t> </a:t>
            </a:r>
            <a:r>
              <a:rPr lang="ko-KR" altLang="en-US" sz="1800" dirty="0">
                <a:cs typeface="Calibri"/>
              </a:rPr>
              <a:t>매크로 함수 사용 </a:t>
            </a:r>
            <a:r>
              <a:rPr lang="en-US" altLang="ko-KR" sz="1800" dirty="0">
                <a:cs typeface="Calibri"/>
              </a:rPr>
              <a:t>(</a:t>
            </a:r>
            <a:r>
              <a:rPr lang="ko-KR" altLang="en-US" sz="1800" dirty="0">
                <a:cs typeface="Calibri"/>
              </a:rPr>
              <a:t>반복적으로 탐색하며 노드마다 함수 수행</a:t>
            </a:r>
            <a:r>
              <a:rPr lang="en-US" altLang="ko-KR" sz="1800" dirty="0">
                <a:cs typeface="Calibri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 marL="0" indent="0">
              <a:buNone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cs typeface="Calibri"/>
              </a:rPr>
              <a:t>본 매크로 함수에 추가할 내용</a:t>
            </a:r>
            <a:endParaRPr lang="en-US" altLang="ko-KR" sz="1600" dirty="0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err="1">
                <a:cs typeface="Calibri"/>
              </a:rPr>
              <a:t>printk</a:t>
            </a:r>
            <a:r>
              <a:rPr lang="en-US" altLang="ko-KR" sz="1400" dirty="0">
                <a:cs typeface="Calibri"/>
              </a:rPr>
              <a:t>(</a:t>
            </a:r>
            <a:r>
              <a:rPr lang="ko-KR" altLang="en-US" sz="1400" dirty="0">
                <a:cs typeface="Calibri"/>
              </a:rPr>
              <a:t>출력할 구조체의 내용</a:t>
            </a:r>
            <a:r>
              <a:rPr lang="en-US" altLang="ko-KR" sz="1400" dirty="0">
                <a:cs typeface="Calibri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err="1">
                <a:cs typeface="Calibri"/>
              </a:rPr>
              <a:t>list_del</a:t>
            </a:r>
            <a:r>
              <a:rPr lang="en-US" altLang="ko-KR" sz="1400" dirty="0">
                <a:cs typeface="Calibri"/>
              </a:rPr>
              <a:t>(</a:t>
            </a:r>
            <a:r>
              <a:rPr lang="ko-KR" altLang="en-US" sz="1400" dirty="0">
                <a:cs typeface="Calibri"/>
              </a:rPr>
              <a:t>삭제할 구조체의 </a:t>
            </a:r>
            <a:r>
              <a:rPr lang="en-US" altLang="ko-KR" sz="1400" dirty="0">
                <a:cs typeface="Calibri"/>
              </a:rPr>
              <a:t>list_head</a:t>
            </a:r>
            <a:r>
              <a:rPr lang="ko-KR" altLang="en-US" sz="1400" dirty="0">
                <a:cs typeface="Calibri"/>
              </a:rPr>
              <a:t>의</a:t>
            </a:r>
            <a:r>
              <a:rPr lang="en-US" altLang="ko-KR" sz="1400" dirty="0">
                <a:cs typeface="Calibri"/>
              </a:rPr>
              <a:t> </a:t>
            </a:r>
            <a:r>
              <a:rPr lang="ko-KR" altLang="en-US" sz="1400" dirty="0" err="1">
                <a:cs typeface="Calibri"/>
              </a:rPr>
              <a:t>주소값</a:t>
            </a:r>
            <a:r>
              <a:rPr lang="en-US" altLang="ko-KR" sz="1400" dirty="0">
                <a:cs typeface="Calibri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 err="1">
                <a:cs typeface="Calibri"/>
              </a:rPr>
              <a:t>kfree</a:t>
            </a:r>
            <a:r>
              <a:rPr lang="en-US" altLang="ko-KR" sz="1400" dirty="0">
                <a:cs typeface="Calibri"/>
              </a:rPr>
              <a:t>(</a:t>
            </a:r>
            <a:r>
              <a:rPr lang="ko-KR" altLang="en-US" sz="1400" dirty="0">
                <a:cs typeface="Calibri"/>
              </a:rPr>
              <a:t>삭제할 구조체 메모리의 포인터</a:t>
            </a:r>
            <a:r>
              <a:rPr lang="en-US" altLang="ko-KR" sz="1400" dirty="0">
                <a:cs typeface="Calibri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3B439-2365-4927-BAE7-CCD93886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60" y="2295714"/>
            <a:ext cx="7311067" cy="178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99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86AB-B20A-426B-8B96-5E94E689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매크로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0AF34-AE9F-4EAD-BBF8-AB080C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매크로 함수 예제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>
              <a:cs typeface="Calibri"/>
            </a:endParaRPr>
          </a:p>
          <a:p>
            <a:endParaRPr lang="en-US" altLang="ko-KR" sz="2400" dirty="0"/>
          </a:p>
          <a:p>
            <a:r>
              <a:rPr lang="ko-KR" altLang="en-US" sz="2400" dirty="0"/>
              <a:t>코드 내부에 다음과 같이 매크로 함수를 사용했을 경우</a:t>
            </a:r>
            <a:endParaRPr lang="en-US" altLang="ko-KR" sz="2400" dirty="0">
              <a:cs typeface="Calibri"/>
            </a:endParaRPr>
          </a:p>
          <a:p>
            <a:endParaRPr lang="en-US" altLang="ko-KR" sz="2400" dirty="0">
              <a:cs typeface="Calibri"/>
            </a:endParaRPr>
          </a:p>
          <a:p>
            <a:endParaRPr lang="en-US" altLang="ko-KR" sz="2400" dirty="0">
              <a:cs typeface="Calibri"/>
            </a:endParaRPr>
          </a:p>
          <a:p>
            <a:pPr marL="0" indent="0">
              <a:buNone/>
            </a:pPr>
            <a:endParaRPr lang="en-US" altLang="ko-KR" sz="2400" dirty="0">
              <a:cs typeface="Calibri"/>
            </a:endParaRPr>
          </a:p>
          <a:p>
            <a:r>
              <a:rPr lang="ko-KR" altLang="en-US" sz="2400" dirty="0">
                <a:cs typeface="Calibri"/>
              </a:rPr>
              <a:t>연산을 수행하기 이전에 </a:t>
            </a:r>
            <a:r>
              <a:rPr lang="ko-KR" altLang="en-US" sz="2400" u="sng" dirty="0">
                <a:cs typeface="Calibri"/>
              </a:rPr>
              <a:t>전처리기</a:t>
            </a:r>
            <a:r>
              <a:rPr lang="ko-KR" altLang="en-US" sz="2400" dirty="0">
                <a:cs typeface="Calibri"/>
              </a:rPr>
              <a:t>에 의해 코드가 그대로 치환됨</a:t>
            </a:r>
            <a:endParaRPr lang="en-US" altLang="ko-KR" sz="2400" dirty="0">
              <a:cs typeface="Calibri"/>
            </a:endParaRP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497CD2-3EDE-44F0-AF1F-79F2090DC0F0}"/>
              </a:ext>
            </a:extLst>
          </p:cNvPr>
          <p:cNvSpPr/>
          <p:nvPr/>
        </p:nvSpPr>
        <p:spPr>
          <a:xfrm>
            <a:off x="1038140" y="2260969"/>
            <a:ext cx="7461006" cy="4484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20000"/>
              </a:lnSpc>
            </a:pPr>
            <a:r>
              <a:rPr lang="it-IT" altLang="ko-KR" b="1" spc="100">
                <a:solidFill>
                  <a:schemeClr val="tx1"/>
                </a:solidFill>
                <a:latin typeface="Arial" panose="020B0604020202020204" pitchFamily="34" charset="0"/>
              </a:rPr>
              <a:t>#define ADD(a , b) a + b</a:t>
            </a:r>
            <a:endParaRPr lang="ko-KR" altLang="ko-KR" b="1" spc="1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2068B-9531-4C4B-A344-E43B6CEF32B3}"/>
              </a:ext>
            </a:extLst>
          </p:cNvPr>
          <p:cNvSpPr/>
          <p:nvPr/>
        </p:nvSpPr>
        <p:spPr>
          <a:xfrm>
            <a:off x="1038140" y="3370144"/>
            <a:ext cx="7461006" cy="11686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20000"/>
              </a:lnSpc>
            </a:pP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b="1" spc="1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 result = </a:t>
            </a:r>
            <a:r>
              <a:rPr lang="en-US" altLang="ko-KR" b="1" spc="100" dirty="0">
                <a:solidFill>
                  <a:srgbClr val="FF0000"/>
                </a:solidFill>
                <a:latin typeface="Arial" panose="020B0604020202020204" pitchFamily="34" charset="0"/>
              </a:rPr>
              <a:t>ADD(2,3)</a:t>
            </a: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endParaRPr lang="ko-KR" altLang="ko-KR" b="1" spc="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A31D09-82D9-4D5B-8A74-4A4084FF4EFA}"/>
              </a:ext>
            </a:extLst>
          </p:cNvPr>
          <p:cNvSpPr/>
          <p:nvPr/>
        </p:nvSpPr>
        <p:spPr>
          <a:xfrm>
            <a:off x="1038140" y="5147462"/>
            <a:ext cx="7461006" cy="11686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120000"/>
              </a:lnSpc>
            </a:pP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b="1" spc="1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 result = </a:t>
            </a:r>
            <a:r>
              <a:rPr lang="en-US" altLang="ko-KR" b="1" spc="100" dirty="0">
                <a:solidFill>
                  <a:srgbClr val="FF0000"/>
                </a:solidFill>
                <a:latin typeface="Arial" panose="020B0604020202020204" pitchFamily="34" charset="0"/>
              </a:rPr>
              <a:t>2 + 3</a:t>
            </a: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1" spc="1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endParaRPr lang="ko-KR" altLang="ko-KR" b="1" spc="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2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5767-236F-4B78-A625-A8BF9294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생일 목록을 불러오는 모듈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1131B-F00F-4229-A66D-4E2A3FBA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TODO: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생일 데이터를 가지는 구조체를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생일 데이터들끼리 커널의 연결리스트를 통해 연결한다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데이터들을 전부 출력한다</a:t>
            </a:r>
          </a:p>
        </p:txBody>
      </p:sp>
    </p:spTree>
    <p:extLst>
      <p:ext uri="{BB962C8B-B14F-4D97-AF65-F5344CB8AC3E}">
        <p14:creationId xmlns:p14="http://schemas.microsoft.com/office/powerpoint/2010/main" val="270589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D42A-CAE3-43B9-B137-ABB7822D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스켈레톤 코드</a:t>
            </a:r>
            <a:r>
              <a:rPr lang="en-US" altLang="ko-KR" dirty="0"/>
              <a:t>(</a:t>
            </a:r>
            <a:r>
              <a:rPr lang="en-US" altLang="ko-KR" dirty="0" err="1"/>
              <a:t>bdlist.c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316D77-1837-4AC4-B216-57B7A36A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7351"/>
            <a:ext cx="5144218" cy="3934374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A4750966-4284-4F68-B116-50C16FACC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4340" y="1928603"/>
            <a:ext cx="526806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2800" dirty="0"/>
              <a:t>Module </a:t>
            </a:r>
            <a:r>
              <a:rPr lang="ko-KR" altLang="en-US" sz="2800" dirty="0"/>
              <a:t>프로그래밍 설명</a:t>
            </a:r>
            <a:endParaRPr lang="en-US" altLang="ko-KR" sz="2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커널 변경 시 커널 전체를 다시 컴파일 </a:t>
            </a:r>
            <a:r>
              <a:rPr lang="en-US" altLang="ko-KR" sz="1800" dirty="0"/>
              <a:t>ex) system call </a:t>
            </a:r>
            <a:r>
              <a:rPr lang="ko-KR" altLang="en-US" sz="1800" dirty="0"/>
              <a:t>등록 등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모듈 프로그램으로 개발하면 </a:t>
            </a:r>
            <a:r>
              <a:rPr lang="ko-KR" altLang="en-US" sz="1800" dirty="0">
                <a:highlight>
                  <a:srgbClr val="FFFF00"/>
                </a:highlight>
              </a:rPr>
              <a:t>해당 모듈만 컴파일 </a:t>
            </a:r>
            <a:r>
              <a:rPr lang="ko-KR" altLang="en-US" sz="1800" dirty="0"/>
              <a:t>하고 </a:t>
            </a:r>
            <a:r>
              <a:rPr lang="ko-KR" altLang="en-US" sz="1800" dirty="0">
                <a:highlight>
                  <a:srgbClr val="FFFF00"/>
                </a:highlight>
              </a:rPr>
              <a:t>필요할 때만 </a:t>
            </a:r>
            <a:br>
              <a:rPr lang="en-US" altLang="ko-KR" sz="1800" dirty="0">
                <a:highlight>
                  <a:srgbClr val="FFFF00"/>
                </a:highlight>
              </a:rPr>
            </a:br>
            <a:r>
              <a:rPr lang="ko-KR" altLang="en-US" sz="1800" dirty="0">
                <a:highlight>
                  <a:srgbClr val="FFFF00"/>
                </a:highlight>
              </a:rPr>
              <a:t>동적으로 링크</a:t>
            </a:r>
            <a:r>
              <a:rPr lang="ko-KR" altLang="en-US" sz="1800" dirty="0"/>
              <a:t> 시켜 커널의 일부로 사용가능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자주 사용하지 않는 커널 기능은 메모리에 상주시키지 않아도 됨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highlight>
                  <a:srgbClr val="FFFF00"/>
                </a:highlight>
              </a:rPr>
              <a:t>확장성</a:t>
            </a:r>
            <a:r>
              <a:rPr lang="ko-KR" altLang="en-US" sz="1800" dirty="0"/>
              <a:t>과 </a:t>
            </a:r>
            <a:r>
              <a:rPr lang="ko-KR" altLang="en-US" sz="1800" dirty="0">
                <a:highlight>
                  <a:srgbClr val="FFFF00"/>
                </a:highlight>
              </a:rPr>
              <a:t>재사용성</a:t>
            </a:r>
            <a:r>
              <a:rPr lang="ko-KR" altLang="en-US" sz="1800" dirty="0"/>
              <a:t>을 높일 수 있음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highlight>
                  <a:srgbClr val="FFFF00"/>
                </a:highlight>
              </a:rPr>
              <a:t>사건 구동형 </a:t>
            </a:r>
            <a:r>
              <a:rPr lang="en-US" altLang="ko-KR" sz="1800" dirty="0">
                <a:highlight>
                  <a:srgbClr val="FFFF00"/>
                </a:highlight>
              </a:rPr>
              <a:t>(event-driven program)</a:t>
            </a:r>
            <a:r>
              <a:rPr lang="en-US" altLang="ko-KR" sz="1800" dirty="0"/>
              <a:t> </a:t>
            </a:r>
            <a:r>
              <a:rPr lang="ko-KR" altLang="en-US" sz="1800" dirty="0"/>
              <a:t>방식으로 작성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내부에 </a:t>
            </a:r>
            <a:r>
              <a:rPr lang="en-US" altLang="ko-KR" sz="1800" dirty="0"/>
              <a:t>main() </a:t>
            </a:r>
            <a:r>
              <a:rPr lang="ko-KR" altLang="en-US" sz="1800" dirty="0"/>
              <a:t>함수 </a:t>
            </a:r>
            <a:r>
              <a:rPr lang="en-US" altLang="ko-KR" sz="1800" dirty="0"/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커널에 적재 </a:t>
            </a:r>
            <a:r>
              <a:rPr lang="en-US" altLang="ko-KR" sz="1800" dirty="0"/>
              <a:t>/ </a:t>
            </a:r>
            <a:r>
              <a:rPr lang="ko-KR" altLang="en-US" sz="1800" dirty="0"/>
              <a:t>제거하기 위한 규칙과 유틸리티가 필요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커널에 적재된 모듈 프로그램은 시스템 내부에서 </a:t>
            </a:r>
            <a:br>
              <a:rPr lang="en-US" altLang="ko-KR" sz="1800" dirty="0"/>
            </a:br>
            <a:r>
              <a:rPr lang="ko-KR" altLang="en-US" sz="1800" dirty="0">
                <a:highlight>
                  <a:srgbClr val="FFFF00"/>
                </a:highlight>
              </a:rPr>
              <a:t>모든 특권</a:t>
            </a:r>
            <a:r>
              <a:rPr lang="ko-KR" altLang="en-US" sz="1800" dirty="0"/>
              <a:t>을 가지므로 신중하게 작성해야 함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DEDA-1889-4FB9-96AA-C823141E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결과화면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E1A188B-F181-47F0-A98E-7E96F68D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309" y="2331396"/>
            <a:ext cx="5409381" cy="324293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D3312C-6939-43F6-9F61-6000FC02748A}"/>
              </a:ext>
            </a:extLst>
          </p:cNvPr>
          <p:cNvSpPr txBox="1">
            <a:spLocks/>
          </p:cNvSpPr>
          <p:nvPr/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800" kern="0" baseline="0" dirty="0"/>
              <a:t>모듈 생성 후 삭제</a:t>
            </a: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kern="0" baseline="0" dirty="0"/>
              <a:t>$ </a:t>
            </a:r>
            <a:r>
              <a:rPr lang="en-US" altLang="ko-KR" sz="1800" kern="0" baseline="0" dirty="0" err="1"/>
              <a:t>dmesg</a:t>
            </a:r>
            <a:r>
              <a:rPr lang="en-US" altLang="ko-KR" sz="1800" kern="0" baseline="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kern="0" baseline="0" dirty="0"/>
          </a:p>
        </p:txBody>
      </p:sp>
    </p:spTree>
    <p:extLst>
      <p:ext uri="{BB962C8B-B14F-4D97-AF65-F5344CB8AC3E}">
        <p14:creationId xmlns:p14="http://schemas.microsoft.com/office/powerpoint/2010/main" val="372523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AA13-45C9-4FAD-B281-8A046DFF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FC614-47E1-4952-901E-8AFD479A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2.   Module </a:t>
            </a:r>
            <a:r>
              <a:rPr lang="ko-KR" altLang="en-US" sz="2800" dirty="0"/>
              <a:t>프로그래밍 설명</a:t>
            </a:r>
            <a:endParaRPr lang="en-US" altLang="ko-KR" sz="2800" dirty="0"/>
          </a:p>
          <a:p>
            <a:pPr marL="514350" indent="-514350">
              <a:buFont typeface="+mj-lt"/>
              <a:buAutoNum type="arabicParenR"/>
            </a:pP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endParaRPr lang="en-US" altLang="ko-KR" sz="20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1800" dirty="0"/>
              <a:t>모듈 프로그램 작성</a:t>
            </a:r>
            <a:endParaRPr lang="en-US" altLang="ko-KR" sz="1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1800" dirty="0"/>
              <a:t>모듈 프로그램 컴파일</a:t>
            </a:r>
            <a:endParaRPr lang="en-US" altLang="ko-KR" sz="1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1800" dirty="0"/>
              <a:t>모듈 로드</a:t>
            </a:r>
            <a:endParaRPr lang="en-US" altLang="ko-KR" sz="1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1800" dirty="0" err="1"/>
              <a:t>로드된</a:t>
            </a:r>
            <a:r>
              <a:rPr lang="ko-KR" altLang="en-US" sz="1800" dirty="0"/>
              <a:t> 모듈 확인</a:t>
            </a:r>
            <a:endParaRPr lang="en-US" altLang="ko-KR" sz="1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1800" dirty="0"/>
              <a:t>모듈 제거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BFF3C-37F1-4009-9937-C9D88E8D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237" y="2450926"/>
            <a:ext cx="6950162" cy="26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CD9187D-845D-4A36-871E-BB876994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72" y="2180405"/>
            <a:ext cx="6473719" cy="39565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3.   Module </a:t>
            </a:r>
            <a:r>
              <a:rPr lang="ko-KR" altLang="en-US" sz="2400" dirty="0"/>
              <a:t>프로그래밍 작성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8AEAC997-02EC-4885-80E3-CDF4E1BC07C1}"/>
              </a:ext>
            </a:extLst>
          </p:cNvPr>
          <p:cNvSpPr/>
          <p:nvPr/>
        </p:nvSpPr>
        <p:spPr>
          <a:xfrm>
            <a:off x="2726572" y="3474733"/>
            <a:ext cx="4355357" cy="1163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AEC15401-B781-4A58-AAD7-7484C071BBA1}"/>
              </a:ext>
            </a:extLst>
          </p:cNvPr>
          <p:cNvSpPr/>
          <p:nvPr/>
        </p:nvSpPr>
        <p:spPr>
          <a:xfrm>
            <a:off x="2726572" y="4638134"/>
            <a:ext cx="4355357" cy="897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265FBD0D-ADB6-4BBB-B339-A85E1DE25E4C}"/>
              </a:ext>
            </a:extLst>
          </p:cNvPr>
          <p:cNvSpPr/>
          <p:nvPr/>
        </p:nvSpPr>
        <p:spPr>
          <a:xfrm>
            <a:off x="2726571" y="5523907"/>
            <a:ext cx="4355357" cy="388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F0A51-D771-4C19-98F4-A3FE2814CA17}"/>
              </a:ext>
            </a:extLst>
          </p:cNvPr>
          <p:cNvSpPr txBox="1"/>
          <p:nvPr/>
        </p:nvSpPr>
        <p:spPr>
          <a:xfrm>
            <a:off x="7142891" y="38551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초기화 루틴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4CACD-6AE8-4066-896F-16FB2BB0F2C1}"/>
              </a:ext>
            </a:extLst>
          </p:cNvPr>
          <p:cNvSpPr txBox="1"/>
          <p:nvPr/>
        </p:nvSpPr>
        <p:spPr>
          <a:xfrm>
            <a:off x="7142891" y="4902855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종료 루틴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FC3F8-712C-4D88-8465-77F55727EE51}"/>
              </a:ext>
            </a:extLst>
          </p:cNvPr>
          <p:cNvSpPr txBox="1"/>
          <p:nvPr/>
        </p:nvSpPr>
        <p:spPr>
          <a:xfrm>
            <a:off x="7142891" y="5536541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초기화</a:t>
            </a:r>
            <a:r>
              <a:rPr lang="en-US" altLang="ko-KR" dirty="0">
                <a:solidFill>
                  <a:schemeClr val="bg1"/>
                </a:solidFill>
                <a:ea typeface="맑은 고딕"/>
                <a:cs typeface="Calibri"/>
              </a:rPr>
              <a:t>, </a:t>
            </a:r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종료 루틴 설정</a:t>
            </a:r>
          </a:p>
        </p:txBody>
      </p:sp>
    </p:spTree>
    <p:extLst>
      <p:ext uri="{BB962C8B-B14F-4D97-AF65-F5344CB8AC3E}">
        <p14:creationId xmlns:p14="http://schemas.microsoft.com/office/powerpoint/2010/main" val="42884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4.   Module </a:t>
            </a:r>
            <a:r>
              <a:rPr lang="en-US" altLang="ko-KR" sz="2400" dirty="0" err="1"/>
              <a:t>Makefile</a:t>
            </a:r>
            <a:r>
              <a:rPr lang="en-US" altLang="ko-KR" sz="2400" dirty="0"/>
              <a:t>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457E8-453B-4BC2-8FAF-25804AA0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21" y="2355202"/>
            <a:ext cx="7298204" cy="2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6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5.   Module </a:t>
            </a:r>
            <a:r>
              <a:rPr lang="ko-KR" altLang="en-US" sz="2400" dirty="0"/>
              <a:t>컴파일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모듈컴파일</a:t>
            </a:r>
            <a:r>
              <a:rPr lang="en-US" altLang="ko-KR" sz="1800" dirty="0"/>
              <a:t> $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/>
              <a:t>make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945C3-1D03-4CA7-BF71-1619086D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01" y="2417985"/>
            <a:ext cx="9301598" cy="26136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04295A-81B1-48B1-A329-AD93D4D4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1" y="5031657"/>
            <a:ext cx="9063769" cy="8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altLang="ko-KR" sz="2400" dirty="0"/>
              <a:t>Module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ea typeface="맑은 고딕"/>
              </a:rPr>
              <a:t>모듈 설치</a:t>
            </a:r>
            <a:br>
              <a:rPr lang="en-US" altLang="ko-KR" sz="1800" dirty="0"/>
            </a:br>
            <a:r>
              <a:rPr lang="en-US" altLang="ko-KR" sz="1800" dirty="0">
                <a:ea typeface="맑은 고딕"/>
              </a:rPr>
              <a:t>$ </a:t>
            </a:r>
            <a:r>
              <a:rPr lang="en-US" altLang="ko-KR" sz="1800" dirty="0" err="1">
                <a:ea typeface="맑은 고딕"/>
              </a:rPr>
              <a:t>sudo</a:t>
            </a:r>
            <a:r>
              <a:rPr lang="en-US" altLang="ko-KR" sz="1800" dirty="0">
                <a:ea typeface="맑은 고딕"/>
              </a:rPr>
              <a:t> </a:t>
            </a:r>
            <a:r>
              <a:rPr lang="en-US" altLang="ko-KR" sz="1800" dirty="0" err="1">
                <a:ea typeface="맑은 고딕"/>
              </a:rPr>
              <a:t>insmod</a:t>
            </a:r>
            <a:r>
              <a:rPr lang="en-US" altLang="ko-KR" sz="1800" dirty="0">
                <a:ea typeface="맑은 고딕"/>
              </a:rPr>
              <a:t> {</a:t>
            </a:r>
            <a:r>
              <a:rPr lang="en-US" altLang="ko-KR" sz="1800" dirty="0" err="1">
                <a:ea typeface="맑은 고딕"/>
              </a:rPr>
              <a:t>modulename</a:t>
            </a:r>
            <a:r>
              <a:rPr lang="en-US" altLang="ko-KR" sz="1800" dirty="0">
                <a:ea typeface="맑은 고딕"/>
              </a:rPr>
              <a:t>}.ko</a:t>
            </a:r>
            <a:br>
              <a:rPr lang="en-US" altLang="ko-KR" sz="1800" dirty="0">
                <a:ea typeface="맑은 고딕"/>
              </a:rPr>
            </a:br>
            <a:r>
              <a:rPr lang="en-US" altLang="ko-KR" sz="1800" dirty="0">
                <a:ea typeface="맑은 고딕"/>
                <a:cs typeface="Calibri"/>
              </a:rPr>
              <a:t>$ </a:t>
            </a:r>
            <a:r>
              <a:rPr lang="en-US" altLang="ko-KR" sz="1800" dirty="0" err="1">
                <a:ea typeface="맑은 고딕"/>
                <a:cs typeface="Calibri"/>
              </a:rPr>
              <a:t>dmesg</a:t>
            </a:r>
            <a:endParaRPr lang="en-US" altLang="ko-KR" sz="1800" dirty="0">
              <a:ea typeface="맑은 고딕"/>
              <a:cs typeface="Calibri"/>
            </a:endParaRPr>
          </a:p>
          <a:p>
            <a:pPr marL="457200" indent="-457200">
              <a:buAutoNum type="arabicPeriod" startAt="6"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056A2-B4C8-4DEC-A179-7D1028C0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17" y="2019646"/>
            <a:ext cx="5710874" cy="33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810C36-84D6-4184-B4A0-40AA8808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35" y="2928780"/>
            <a:ext cx="7228910" cy="30376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altLang="ko-KR" sz="2400" dirty="0"/>
              <a:t>Module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설치된 모듈 확인</a:t>
            </a:r>
            <a:br>
              <a:rPr lang="en-US" altLang="ko-KR" sz="2000" dirty="0"/>
            </a:br>
            <a:r>
              <a:rPr lang="en-US" altLang="ko-KR" sz="2000" dirty="0">
                <a:ea typeface="맑은 고딕"/>
              </a:rPr>
              <a:t>$ </a:t>
            </a:r>
            <a:r>
              <a:rPr lang="en-US" altLang="ko-KR" sz="2000" dirty="0" err="1">
                <a:ea typeface="맑은 고딕"/>
              </a:rPr>
              <a:t>lsmod</a:t>
            </a:r>
            <a:endParaRPr lang="en-US" altLang="ko-KR" sz="2000" dirty="0">
              <a:ea typeface="맑은 고딕"/>
              <a:cs typeface="Calibri"/>
            </a:endParaRPr>
          </a:p>
          <a:p>
            <a:pPr marL="457200" indent="-457200">
              <a:buAutoNum type="arabicPeriod" startAt="6"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14">
            <a:extLst>
              <a:ext uri="{FF2B5EF4-FFF2-40B4-BE49-F238E27FC236}">
                <a16:creationId xmlns:a16="http://schemas.microsoft.com/office/drawing/2014/main" id="{8A5C874B-CC76-459B-9EFC-8159A3042A58}"/>
              </a:ext>
            </a:extLst>
          </p:cNvPr>
          <p:cNvSpPr/>
          <p:nvPr/>
        </p:nvSpPr>
        <p:spPr>
          <a:xfrm>
            <a:off x="2632335" y="3659799"/>
            <a:ext cx="3699885" cy="226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811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2781</TotalTime>
  <Words>756</Words>
  <Application>Microsoft Office PowerPoint</Application>
  <PresentationFormat>와이드스크린</PresentationFormat>
  <Paragraphs>168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맑은 고딕</vt:lpstr>
      <vt:lpstr>휴먼모음T</vt:lpstr>
      <vt:lpstr>Arial</vt:lpstr>
      <vt:lpstr>Times New Roman</vt:lpstr>
      <vt:lpstr>테마1</vt:lpstr>
      <vt:lpstr>운영체제론 실습 4주차</vt:lpstr>
      <vt:lpstr>운영체제론 실습 4주차</vt:lpstr>
      <vt:lpstr>Module Programming</vt:lpstr>
      <vt:lpstr>Module Programming</vt:lpstr>
      <vt:lpstr>Module Programming</vt:lpstr>
      <vt:lpstr>Module Programming</vt:lpstr>
      <vt:lpstr>Module Programming</vt:lpstr>
      <vt:lpstr>Module Programming</vt:lpstr>
      <vt:lpstr>Module Programming</vt:lpstr>
      <vt:lpstr>Module Programming</vt:lpstr>
      <vt:lpstr>Linked List</vt:lpstr>
      <vt:lpstr>Linked List</vt:lpstr>
      <vt:lpstr>Singly Linked List</vt:lpstr>
      <vt:lpstr>Doubly Linked List</vt:lpstr>
      <vt:lpstr>Doubly Circular Linked List</vt:lpstr>
      <vt:lpstr>커널에는 어떻게 구현되어 있는가?</vt:lpstr>
      <vt:lpstr>Linux 커널의 Linked List</vt:lpstr>
      <vt:lpstr>데이터 영역 구현</vt:lpstr>
      <vt:lpstr>list_head 인터페이스 사용 방법</vt:lpstr>
      <vt:lpstr>List.h</vt:lpstr>
      <vt:lpstr>List.h</vt:lpstr>
      <vt:lpstr>데이터 생성</vt:lpstr>
      <vt:lpstr>데이터 삽입</vt:lpstr>
      <vt:lpstr>Inline함수</vt:lpstr>
      <vt:lpstr>데이터 출력</vt:lpstr>
      <vt:lpstr>데이터 삭제</vt:lpstr>
      <vt:lpstr>매크로 함수</vt:lpstr>
      <vt:lpstr>실습: 생일 목록을 불러오는 모듈 프로그래밍</vt:lpstr>
      <vt:lpstr>실습: 스켈레톤 코드(bdlist.c)</vt:lpstr>
      <vt:lpstr>실습 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123</cp:revision>
  <dcterms:created xsi:type="dcterms:W3CDTF">2020-03-19T00:09:44Z</dcterms:created>
  <dcterms:modified xsi:type="dcterms:W3CDTF">2020-04-09T10:42:16Z</dcterms:modified>
</cp:coreProperties>
</file>