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330" r:id="rId4"/>
    <p:sldId id="294" r:id="rId5"/>
    <p:sldId id="331" r:id="rId6"/>
    <p:sldId id="332" r:id="rId7"/>
    <p:sldId id="333" r:id="rId8"/>
    <p:sldId id="335" r:id="rId9"/>
    <p:sldId id="343" r:id="rId10"/>
    <p:sldId id="336" r:id="rId11"/>
    <p:sldId id="337" r:id="rId12"/>
    <p:sldId id="338" r:id="rId13"/>
    <p:sldId id="339" r:id="rId14"/>
    <p:sldId id="340" r:id="rId15"/>
    <p:sldId id="344" r:id="rId16"/>
    <p:sldId id="341" r:id="rId17"/>
    <p:sldId id="342" r:id="rId1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330"/>
            <p14:sldId id="294"/>
            <p14:sldId id="331"/>
            <p14:sldId id="332"/>
            <p14:sldId id="333"/>
            <p14:sldId id="335"/>
            <p14:sldId id="343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8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Sudoku </a:t>
            </a:r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답 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  <a:cs typeface="Calibri Light"/>
              </a:rPr>
              <a:t>검증기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2616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Sudoku </a:t>
            </a:r>
            <a:r>
              <a:rPr lang="ko-KR" altLang="en-US" dirty="0" err="1"/>
              <a:t>검증기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2</a:t>
            </a:r>
            <a:r>
              <a:rPr lang="ko-KR" altLang="en-US" sz="1800" b="0" dirty="0"/>
              <a:t>차원 배열로 만들어진 </a:t>
            </a:r>
            <a:r>
              <a:rPr lang="ko-KR" altLang="en-US" sz="1800" b="0" dirty="0" err="1"/>
              <a:t>스도쿠의</a:t>
            </a:r>
            <a:r>
              <a:rPr lang="ko-KR" altLang="en-US" sz="1800" b="0" dirty="0"/>
              <a:t> 유효성을 판단한다</a:t>
            </a:r>
            <a:r>
              <a:rPr lang="en-US" altLang="ko-KR" sz="18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아래 조건별로 숫자 </a:t>
            </a:r>
            <a:r>
              <a:rPr lang="en-US" altLang="ko-KR" sz="1800" b="0" dirty="0"/>
              <a:t>1~9</a:t>
            </a:r>
            <a:r>
              <a:rPr lang="ko-KR" altLang="en-US" sz="1800" b="0" dirty="0"/>
              <a:t>를 갖는지 쓰레드를 생성해 검사한다</a:t>
            </a:r>
            <a:r>
              <a:rPr lang="en-US" altLang="ko-KR" sz="1800" b="0" dirty="0"/>
              <a:t>.</a:t>
            </a:r>
          </a:p>
          <a:p>
            <a:pPr marL="800100" lvl="1" indent="-342900">
              <a:buAutoNum type="arabicParenR"/>
            </a:pPr>
            <a:r>
              <a:rPr lang="en-US" altLang="ko-KR" sz="1600" dirty="0"/>
              <a:t>3x3</a:t>
            </a:r>
            <a:r>
              <a:rPr lang="ko-KR" altLang="en-US" sz="1600" dirty="0"/>
              <a:t> </a:t>
            </a:r>
            <a:r>
              <a:rPr lang="en-US" altLang="ko-KR" sz="1600" dirty="0"/>
              <a:t>Matrix</a:t>
            </a:r>
          </a:p>
          <a:p>
            <a:pPr marL="800100" lvl="1" indent="-342900">
              <a:buAutoNum type="arabicParenR"/>
            </a:pPr>
            <a:r>
              <a:rPr lang="en-US" altLang="ko-KR" sz="1600" dirty="0"/>
              <a:t>Column</a:t>
            </a:r>
          </a:p>
          <a:p>
            <a:pPr marL="800100" lvl="1" indent="-342900">
              <a:buAutoNum type="arabicParenR"/>
            </a:pPr>
            <a:r>
              <a:rPr lang="en-US" altLang="ko-KR" sz="1600" dirty="0"/>
              <a:t>Row</a:t>
            </a:r>
            <a:endParaRPr lang="ko-KR" altLang="en-US" sz="1600" dirty="0"/>
          </a:p>
        </p:txBody>
      </p:sp>
      <p:pic>
        <p:nvPicPr>
          <p:cNvPr id="4" name="그림 48">
            <a:extLst>
              <a:ext uri="{FF2B5EF4-FFF2-40B4-BE49-F238E27FC236}">
                <a16:creationId xmlns:a16="http://schemas.microsoft.com/office/drawing/2014/main" id="{49E594D6-5594-4BD3-A9F9-4F7025DE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912" y="3343324"/>
            <a:ext cx="2654055" cy="2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Sudoku </a:t>
            </a:r>
            <a:r>
              <a:rPr lang="ko-KR" altLang="en-US" dirty="0" err="1"/>
              <a:t>검증기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0" dirty="0"/>
              <a:t>1) 3x3 </a:t>
            </a:r>
            <a:r>
              <a:rPr lang="ko-KR" altLang="en-US" sz="1800" b="0" dirty="0"/>
              <a:t>크기마다 </a:t>
            </a:r>
            <a:r>
              <a:rPr lang="en-US" altLang="ko-KR" sz="1800" b="0" dirty="0"/>
              <a:t>1-9</a:t>
            </a:r>
            <a:r>
              <a:rPr lang="ko-KR" altLang="en-US" sz="1800" b="0" dirty="0"/>
              <a:t>의 숫자를 모두 가지고 있는지 검사</a:t>
            </a:r>
            <a:endParaRPr lang="ko-KR" altLang="en-US" sz="1600" dirty="0"/>
          </a:p>
        </p:txBody>
      </p:sp>
      <p:pic>
        <p:nvPicPr>
          <p:cNvPr id="6" name="그림 48">
            <a:extLst>
              <a:ext uri="{FF2B5EF4-FFF2-40B4-BE49-F238E27FC236}">
                <a16:creationId xmlns:a16="http://schemas.microsoft.com/office/drawing/2014/main" id="{E8936C55-59B1-47F3-9654-68AB1A77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27" y="2057187"/>
            <a:ext cx="3992083" cy="41086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C9ED92-9A38-428E-8CF4-07C3F4EED7C9}"/>
              </a:ext>
            </a:extLst>
          </p:cNvPr>
          <p:cNvSpPr/>
          <p:nvPr/>
        </p:nvSpPr>
        <p:spPr>
          <a:xfrm>
            <a:off x="4385388" y="2408054"/>
            <a:ext cx="1110343" cy="10816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0134E-2FBB-4505-992F-6BADB9519507}"/>
              </a:ext>
            </a:extLst>
          </p:cNvPr>
          <p:cNvSpPr/>
          <p:nvPr/>
        </p:nvSpPr>
        <p:spPr>
          <a:xfrm>
            <a:off x="4385387" y="4595945"/>
            <a:ext cx="1110343" cy="10419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818F2C-5E6C-43FE-927F-A98A5A4C4C1C}"/>
              </a:ext>
            </a:extLst>
          </p:cNvPr>
          <p:cNvSpPr/>
          <p:nvPr/>
        </p:nvSpPr>
        <p:spPr>
          <a:xfrm>
            <a:off x="5489420" y="2408052"/>
            <a:ext cx="1110343" cy="10816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9C9D2-483F-4CFC-A10D-A0C820D3B364}"/>
              </a:ext>
            </a:extLst>
          </p:cNvPr>
          <p:cNvSpPr/>
          <p:nvPr/>
        </p:nvSpPr>
        <p:spPr>
          <a:xfrm>
            <a:off x="5489420" y="3502371"/>
            <a:ext cx="1110343" cy="10816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FDE0FB-EAA4-4643-84CA-D29F939A308D}"/>
              </a:ext>
            </a:extLst>
          </p:cNvPr>
          <p:cNvSpPr/>
          <p:nvPr/>
        </p:nvSpPr>
        <p:spPr>
          <a:xfrm>
            <a:off x="5489420" y="4576390"/>
            <a:ext cx="1110343" cy="10816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B3820E-6785-4F8E-860D-91ECC00168E6}"/>
              </a:ext>
            </a:extLst>
          </p:cNvPr>
          <p:cNvSpPr/>
          <p:nvPr/>
        </p:nvSpPr>
        <p:spPr>
          <a:xfrm>
            <a:off x="4385386" y="3494212"/>
            <a:ext cx="1110343" cy="10816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6143AA-46AC-4C5F-A72C-A3F77770F919}"/>
              </a:ext>
            </a:extLst>
          </p:cNvPr>
          <p:cNvSpPr/>
          <p:nvPr/>
        </p:nvSpPr>
        <p:spPr>
          <a:xfrm>
            <a:off x="6599761" y="2404261"/>
            <a:ext cx="1110343" cy="10816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25903-DF93-45AC-B9EB-F69477A81F2B}"/>
              </a:ext>
            </a:extLst>
          </p:cNvPr>
          <p:cNvSpPr/>
          <p:nvPr/>
        </p:nvSpPr>
        <p:spPr>
          <a:xfrm>
            <a:off x="6593450" y="3497813"/>
            <a:ext cx="1110343" cy="10816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6F0537-02B0-4F7A-86C9-A5F29CD29EDD}"/>
              </a:ext>
            </a:extLst>
          </p:cNvPr>
          <p:cNvSpPr/>
          <p:nvPr/>
        </p:nvSpPr>
        <p:spPr>
          <a:xfrm>
            <a:off x="6595686" y="4574806"/>
            <a:ext cx="1110343" cy="10816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4EA07C36-A626-40A9-8086-6E97A46C64B5}"/>
              </a:ext>
            </a:extLst>
          </p:cNvPr>
          <p:cNvSpPr txBox="1">
            <a:spLocks/>
          </p:cNvSpPr>
          <p:nvPr/>
        </p:nvSpPr>
        <p:spPr>
          <a:xfrm>
            <a:off x="3156541" y="2097492"/>
            <a:ext cx="1657209" cy="52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[0][0]    ✔ </a:t>
            </a:r>
            <a:endParaRPr lang="ko-KR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B0511A3-D5AA-4EF9-ACA8-502FE1CD02D4}"/>
              </a:ext>
            </a:extLst>
          </p:cNvPr>
          <p:cNvSpPr txBox="1">
            <a:spLocks/>
          </p:cNvSpPr>
          <p:nvPr/>
        </p:nvSpPr>
        <p:spPr>
          <a:xfrm>
            <a:off x="3156541" y="3156689"/>
            <a:ext cx="1657209" cy="52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[3][0]    ✔ </a:t>
            </a:r>
            <a:endParaRPr lang="ko-KR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394D018-35AD-478A-BE4D-8BA631D6205C}"/>
              </a:ext>
            </a:extLst>
          </p:cNvPr>
          <p:cNvSpPr txBox="1">
            <a:spLocks/>
          </p:cNvSpPr>
          <p:nvPr/>
        </p:nvSpPr>
        <p:spPr>
          <a:xfrm>
            <a:off x="3156539" y="4315189"/>
            <a:ext cx="1657209" cy="52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[6][0]    ✔ </a:t>
            </a:r>
            <a:endParaRPr lang="ko-KR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2839D8CD-8D23-443D-8454-DE6FD48D10FC}"/>
              </a:ext>
            </a:extLst>
          </p:cNvPr>
          <p:cNvSpPr txBox="1">
            <a:spLocks/>
          </p:cNvSpPr>
          <p:nvPr/>
        </p:nvSpPr>
        <p:spPr>
          <a:xfrm>
            <a:off x="4767710" y="5071537"/>
            <a:ext cx="1657209" cy="111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✔ </a:t>
            </a:r>
          </a:p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[6][3]    </a:t>
            </a:r>
            <a:endParaRPr lang="ko-KR" sz="2700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3CC6F40B-4EF0-44BE-AC36-8645977B3464}"/>
              </a:ext>
            </a:extLst>
          </p:cNvPr>
          <p:cNvSpPr txBox="1">
            <a:spLocks/>
          </p:cNvSpPr>
          <p:nvPr/>
        </p:nvSpPr>
        <p:spPr>
          <a:xfrm>
            <a:off x="5941925" y="5102159"/>
            <a:ext cx="1657209" cy="111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✔ </a:t>
            </a:r>
          </a:p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[6][6]    </a:t>
            </a:r>
            <a:endParaRPr lang="ko-KR" sz="2700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B7DFDF8-E5FB-490F-8B8D-B724E499A054}"/>
              </a:ext>
            </a:extLst>
          </p:cNvPr>
          <p:cNvSpPr txBox="1">
            <a:spLocks/>
          </p:cNvSpPr>
          <p:nvPr/>
        </p:nvSpPr>
        <p:spPr>
          <a:xfrm>
            <a:off x="5917780" y="1410865"/>
            <a:ext cx="1657209" cy="111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[0][3]</a:t>
            </a:r>
          </a:p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✔     </a:t>
            </a:r>
            <a:endParaRPr lang="ko-KR" sz="2700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F4EADA74-C862-4277-A70C-C0A5593CC395}"/>
              </a:ext>
            </a:extLst>
          </p:cNvPr>
          <p:cNvSpPr txBox="1">
            <a:spLocks/>
          </p:cNvSpPr>
          <p:nvPr/>
        </p:nvSpPr>
        <p:spPr>
          <a:xfrm>
            <a:off x="7025368" y="1406307"/>
            <a:ext cx="1657209" cy="111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[0][6]</a:t>
            </a:r>
          </a:p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✔     </a:t>
            </a:r>
            <a:endParaRPr lang="ko-KR" sz="2700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C811DB4D-AD52-4890-BCD1-9F01C0108A49}"/>
              </a:ext>
            </a:extLst>
          </p:cNvPr>
          <p:cNvSpPr txBox="1">
            <a:spLocks/>
          </p:cNvSpPr>
          <p:nvPr/>
        </p:nvSpPr>
        <p:spPr>
          <a:xfrm>
            <a:off x="7269122" y="3171054"/>
            <a:ext cx="1657209" cy="111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✔ [3][6]</a:t>
            </a:r>
          </a:p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     </a:t>
            </a:r>
            <a:endParaRPr lang="ko-KR" sz="2700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9CF269F1-1D19-4B11-9C06-F8B8B3E3E017}"/>
              </a:ext>
            </a:extLst>
          </p:cNvPr>
          <p:cNvSpPr txBox="1">
            <a:spLocks/>
          </p:cNvSpPr>
          <p:nvPr/>
        </p:nvSpPr>
        <p:spPr>
          <a:xfrm>
            <a:off x="5113320" y="3026212"/>
            <a:ext cx="1657209" cy="111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✔ [3][3]</a:t>
            </a:r>
          </a:p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     </a:t>
            </a:r>
            <a:endParaRPr lang="ko-KR" sz="2700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915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Sudoku </a:t>
            </a:r>
            <a:r>
              <a:rPr lang="ko-KR" altLang="en-US" dirty="0" err="1"/>
              <a:t>검증기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0" dirty="0"/>
              <a:t>2) </a:t>
            </a:r>
            <a:r>
              <a:rPr lang="ko-KR" altLang="en-US" sz="1800" b="0" dirty="0"/>
              <a:t>세로</a:t>
            </a:r>
            <a:r>
              <a:rPr lang="en-US" altLang="ko-KR" sz="1800" b="0" dirty="0"/>
              <a:t>(Column)</a:t>
            </a:r>
            <a:r>
              <a:rPr lang="ko-KR" altLang="en-US" sz="1800" b="0" dirty="0"/>
              <a:t>가 </a:t>
            </a:r>
            <a:r>
              <a:rPr lang="en-US" altLang="ko-KR" sz="1800" b="0" dirty="0"/>
              <a:t>1-9</a:t>
            </a:r>
            <a:r>
              <a:rPr lang="ko-KR" altLang="en-US" sz="1800" b="0" dirty="0"/>
              <a:t>의 숫자를 모두 가지고 있는지 검사</a:t>
            </a:r>
            <a:endParaRPr lang="ko-KR" altLang="en-US" sz="1600" dirty="0"/>
          </a:p>
        </p:txBody>
      </p:sp>
      <p:pic>
        <p:nvPicPr>
          <p:cNvPr id="6" name="그림 48">
            <a:extLst>
              <a:ext uri="{FF2B5EF4-FFF2-40B4-BE49-F238E27FC236}">
                <a16:creationId xmlns:a16="http://schemas.microsoft.com/office/drawing/2014/main" id="{E8936C55-59B1-47F3-9654-68AB1A77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27" y="2057187"/>
            <a:ext cx="3992083" cy="41086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C9ED92-9A38-428E-8CF4-07C3F4EED7C9}"/>
              </a:ext>
            </a:extLst>
          </p:cNvPr>
          <p:cNvSpPr/>
          <p:nvPr/>
        </p:nvSpPr>
        <p:spPr>
          <a:xfrm>
            <a:off x="4378927" y="2326513"/>
            <a:ext cx="337532" cy="33196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4EA07C36-A626-40A9-8086-6E97A46C64B5}"/>
              </a:ext>
            </a:extLst>
          </p:cNvPr>
          <p:cNvSpPr txBox="1">
            <a:spLocks/>
          </p:cNvSpPr>
          <p:nvPr/>
        </p:nvSpPr>
        <p:spPr>
          <a:xfrm>
            <a:off x="3200118" y="5117616"/>
            <a:ext cx="1657209" cy="52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[0][0]✔ </a:t>
            </a:r>
            <a:endParaRPr lang="ko-KR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D5FB8E-FE94-4887-80DB-BC5D9A3F64BC}"/>
              </a:ext>
            </a:extLst>
          </p:cNvPr>
          <p:cNvSpPr/>
          <p:nvPr/>
        </p:nvSpPr>
        <p:spPr>
          <a:xfrm>
            <a:off x="4769906" y="2326513"/>
            <a:ext cx="337532" cy="33196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ACCB16-78B0-4330-9AAF-D48C6AC24C45}"/>
              </a:ext>
            </a:extLst>
          </p:cNvPr>
          <p:cNvSpPr/>
          <p:nvPr/>
        </p:nvSpPr>
        <p:spPr>
          <a:xfrm>
            <a:off x="5155286" y="2326513"/>
            <a:ext cx="337532" cy="33196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C5CF51DB-54FD-42EF-A1D0-9513C4EE06AB}"/>
              </a:ext>
            </a:extLst>
          </p:cNvPr>
          <p:cNvSpPr txBox="1">
            <a:spLocks/>
          </p:cNvSpPr>
          <p:nvPr/>
        </p:nvSpPr>
        <p:spPr>
          <a:xfrm>
            <a:off x="3795438" y="5493032"/>
            <a:ext cx="1657209" cy="52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[0][1]✔ </a:t>
            </a:r>
            <a:endParaRPr lang="ko-KR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3F003455-CB16-43EF-BCA8-973D82D533F1}"/>
              </a:ext>
            </a:extLst>
          </p:cNvPr>
          <p:cNvSpPr txBox="1">
            <a:spLocks/>
          </p:cNvSpPr>
          <p:nvPr/>
        </p:nvSpPr>
        <p:spPr>
          <a:xfrm>
            <a:off x="4998196" y="5157303"/>
            <a:ext cx="1657209" cy="52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✔</a:t>
            </a: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[0][2] </a:t>
            </a:r>
            <a:endParaRPr lang="ko-KR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678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Sudoku </a:t>
            </a:r>
            <a:r>
              <a:rPr lang="ko-KR" altLang="en-US" dirty="0" err="1"/>
              <a:t>검증기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0" dirty="0"/>
              <a:t>2) </a:t>
            </a:r>
            <a:r>
              <a:rPr lang="ko-KR" altLang="en-US" sz="1800" b="0" dirty="0"/>
              <a:t>세로</a:t>
            </a:r>
            <a:r>
              <a:rPr lang="en-US" altLang="ko-KR" sz="1800" b="0" dirty="0"/>
              <a:t>(Column)</a:t>
            </a:r>
            <a:r>
              <a:rPr lang="ko-KR" altLang="en-US" sz="1800" b="0" dirty="0"/>
              <a:t>가 </a:t>
            </a:r>
            <a:r>
              <a:rPr lang="en-US" altLang="ko-KR" sz="1800" b="0" dirty="0"/>
              <a:t>1-9</a:t>
            </a:r>
            <a:r>
              <a:rPr lang="ko-KR" altLang="en-US" sz="1800" b="0" dirty="0"/>
              <a:t>의 숫자를 모두 가지고 있는지 검사</a:t>
            </a:r>
            <a:endParaRPr lang="ko-KR" altLang="en-US" sz="1600" dirty="0"/>
          </a:p>
        </p:txBody>
      </p:sp>
      <p:pic>
        <p:nvPicPr>
          <p:cNvPr id="6" name="그림 48">
            <a:extLst>
              <a:ext uri="{FF2B5EF4-FFF2-40B4-BE49-F238E27FC236}">
                <a16:creationId xmlns:a16="http://schemas.microsoft.com/office/drawing/2014/main" id="{E8936C55-59B1-47F3-9654-68AB1A77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27" y="2057187"/>
            <a:ext cx="3992083" cy="4108663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EA07C36-A626-40A9-8086-6E97A46C64B5}"/>
              </a:ext>
            </a:extLst>
          </p:cNvPr>
          <p:cNvSpPr txBox="1">
            <a:spLocks/>
          </p:cNvSpPr>
          <p:nvPr/>
        </p:nvSpPr>
        <p:spPr>
          <a:xfrm>
            <a:off x="3007729" y="2173348"/>
            <a:ext cx="1657209" cy="52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[0][0]✔ </a:t>
            </a:r>
            <a:endParaRPr lang="ko-KR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ACCB16-78B0-4330-9AAF-D48C6AC24C45}"/>
              </a:ext>
            </a:extLst>
          </p:cNvPr>
          <p:cNvSpPr/>
          <p:nvPr/>
        </p:nvSpPr>
        <p:spPr>
          <a:xfrm>
            <a:off x="4363004" y="2437639"/>
            <a:ext cx="3465606" cy="3499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10839C-DDCB-404F-9F01-6C5CCD6D9C57}"/>
              </a:ext>
            </a:extLst>
          </p:cNvPr>
          <p:cNvSpPr/>
          <p:nvPr/>
        </p:nvSpPr>
        <p:spPr>
          <a:xfrm>
            <a:off x="4363197" y="2761274"/>
            <a:ext cx="3465606" cy="3499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F1E18-6909-4EBF-BBDA-B628DC567625}"/>
              </a:ext>
            </a:extLst>
          </p:cNvPr>
          <p:cNvSpPr/>
          <p:nvPr/>
        </p:nvSpPr>
        <p:spPr>
          <a:xfrm>
            <a:off x="4363004" y="3118812"/>
            <a:ext cx="3465606" cy="3499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9FAD940-2EA3-4445-B593-895C5217D74C}"/>
              </a:ext>
            </a:extLst>
          </p:cNvPr>
          <p:cNvSpPr txBox="1">
            <a:spLocks/>
          </p:cNvSpPr>
          <p:nvPr/>
        </p:nvSpPr>
        <p:spPr>
          <a:xfrm>
            <a:off x="3007729" y="2553800"/>
            <a:ext cx="1657209" cy="52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[1][0]✔ </a:t>
            </a:r>
            <a:endParaRPr lang="ko-KR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F11BCAE-BEBD-402F-A4B6-8FE2F126601F}"/>
              </a:ext>
            </a:extLst>
          </p:cNvPr>
          <p:cNvSpPr txBox="1">
            <a:spLocks/>
          </p:cNvSpPr>
          <p:nvPr/>
        </p:nvSpPr>
        <p:spPr>
          <a:xfrm>
            <a:off x="3007729" y="2926084"/>
            <a:ext cx="1657209" cy="52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2700" dirty="0">
                <a:solidFill>
                  <a:srgbClr val="FF0000"/>
                </a:solidFill>
                <a:latin typeface="Malgun Gothic"/>
                <a:ea typeface="Malgun Gothic"/>
                <a:cs typeface="Calibri Light"/>
              </a:rPr>
              <a:t>[2][0]✔ </a:t>
            </a:r>
            <a:endParaRPr lang="ko-KR" dirty="0">
              <a:solidFill>
                <a:srgbClr val="FF0000"/>
              </a:solidFill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042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56EA-F125-4616-A8EE-929B944E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ko-KR" altLang="en-US"/>
              <a:t>뼈대코드</a:t>
            </a:r>
            <a:r>
              <a:rPr lang="en-US" altLang="ko-KR"/>
              <a:t>(sudoku_validator.c)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18F4EEC-4F07-44AA-876C-D6EC52CA6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821" y="1600200"/>
            <a:ext cx="6390908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화면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47A245-10B0-4C52-BCD8-7F027C605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892" y="1600200"/>
            <a:ext cx="5090766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0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E71423-71DA-4E47-9C80-3DA458BA0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296" y="1600200"/>
            <a:ext cx="3361957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6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84" y="1675018"/>
            <a:ext cx="6554380" cy="359507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Thread </a:t>
            </a:r>
            <a:r>
              <a:rPr lang="ko-KR" altLang="en-US" dirty="0"/>
              <a:t>설명 및 관련함수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Sudoku </a:t>
            </a:r>
            <a:r>
              <a:rPr lang="ko-KR" altLang="en-US" dirty="0" err="1"/>
              <a:t>검증기</a:t>
            </a:r>
            <a:r>
              <a:rPr lang="ko-KR" altLang="en-US" dirty="0"/>
              <a:t> 프로젝트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Thread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618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프로세스 내에서 실행되는 여러 흐름의 단위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프로세스 </a:t>
            </a:r>
            <a:r>
              <a:rPr lang="en-US" altLang="ko-KR" sz="1800" b="0" dirty="0"/>
              <a:t>1</a:t>
            </a:r>
            <a:r>
              <a:rPr lang="ko-KR" altLang="en-US" sz="1800" b="0" dirty="0"/>
              <a:t>개당 최소 </a:t>
            </a:r>
            <a:r>
              <a:rPr lang="en-US" altLang="ko-KR" sz="1800" b="0" dirty="0"/>
              <a:t>1</a:t>
            </a:r>
            <a:r>
              <a:rPr lang="ko-KR" altLang="en-US" sz="1800" b="0" dirty="0"/>
              <a:t>개의 쓰레드가 존재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CC4A729-7668-4A5F-A69E-771C07AA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04" y="2737891"/>
            <a:ext cx="5932943" cy="34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POSIX thread, POSIX</a:t>
            </a:r>
            <a:r>
              <a:rPr lang="ko-KR" altLang="en-US" sz="1800" b="0" dirty="0"/>
              <a:t>에서 표준으로 제안한 </a:t>
            </a:r>
            <a:r>
              <a:rPr lang="en-US" altLang="ko-KR" sz="1800" b="0" dirty="0"/>
              <a:t>thread </a:t>
            </a:r>
            <a:r>
              <a:rPr lang="ko-KR" altLang="en-US" sz="1800" b="0" dirty="0"/>
              <a:t>함수 모음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기본 </a:t>
            </a:r>
            <a:r>
              <a:rPr lang="en-US" altLang="ko-KR" sz="1800" b="0" dirty="0" err="1"/>
              <a:t>pthread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함수</a:t>
            </a:r>
            <a:endParaRPr lang="en-US" altLang="ko-KR" sz="18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</a:t>
            </a:r>
            <a:r>
              <a:rPr lang="en-US" altLang="ko-KR" sz="1600" b="0" dirty="0" err="1"/>
              <a:t>thread_create</a:t>
            </a:r>
            <a:r>
              <a:rPr lang="en-US" altLang="ko-KR" sz="1600" b="0" dirty="0"/>
              <a:t>(): thread</a:t>
            </a:r>
            <a:r>
              <a:rPr lang="ko-KR" altLang="en-US" sz="1600" b="0" dirty="0"/>
              <a:t>를 생성한다</a:t>
            </a:r>
            <a:r>
              <a:rPr lang="en-US" altLang="ko-KR" sz="1600" b="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pthread_exit</a:t>
            </a:r>
            <a:r>
              <a:rPr lang="en-US" altLang="ko-KR" sz="1600" dirty="0"/>
              <a:t>(): thread</a:t>
            </a:r>
            <a:r>
              <a:rPr lang="ko-KR" altLang="en-US" sz="1600" dirty="0"/>
              <a:t>를 종료한다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pthread_join</a:t>
            </a:r>
            <a:r>
              <a:rPr lang="en-US" altLang="ko-KR" sz="1600" dirty="0"/>
              <a:t>(): thread</a:t>
            </a:r>
            <a:r>
              <a:rPr lang="ko-KR" altLang="en-US" sz="1600" dirty="0"/>
              <a:t> 종료를 기다린다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5" name="Picture 4" descr="pthread_join에 대한 이미지 검색결과">
            <a:extLst>
              <a:ext uri="{FF2B5EF4-FFF2-40B4-BE49-F238E27FC236}">
                <a16:creationId xmlns:a16="http://schemas.microsoft.com/office/drawing/2014/main" id="{7E8F9A17-C4C3-4132-9271-2C9DA921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84" y="2545520"/>
            <a:ext cx="3236384" cy="28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0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pthread_create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Int </a:t>
            </a:r>
            <a:r>
              <a:rPr lang="en-US" altLang="ko-KR" sz="1800" b="0" dirty="0" err="1"/>
              <a:t>pthread_create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(</a:t>
            </a:r>
            <a:r>
              <a:rPr lang="en-US" altLang="ko-KR" sz="1800" b="0" dirty="0" err="1"/>
              <a:t>pthread_t</a:t>
            </a:r>
            <a:r>
              <a:rPr lang="en-US" altLang="ko-KR" sz="1800" b="0" dirty="0"/>
              <a:t> *thread, const </a:t>
            </a:r>
            <a:r>
              <a:rPr lang="en-US" altLang="ko-KR" sz="1800" b="0" dirty="0" err="1"/>
              <a:t>pthread_attr_t</a:t>
            </a:r>
            <a:r>
              <a:rPr lang="en-US" altLang="ko-KR" sz="1800" b="0" dirty="0"/>
              <a:t> *</a:t>
            </a:r>
            <a:r>
              <a:rPr lang="en-US" altLang="ko-KR" sz="1800" b="0" dirty="0" err="1"/>
              <a:t>attr</a:t>
            </a:r>
            <a:r>
              <a:rPr lang="en-US" altLang="ko-KR" sz="1800" b="0" dirty="0"/>
              <a:t>, void *(*</a:t>
            </a:r>
            <a:r>
              <a:rPr lang="en-US" altLang="ko-KR" sz="1800" b="0" dirty="0" err="1"/>
              <a:t>start_routine</a:t>
            </a:r>
            <a:r>
              <a:rPr lang="en-US" altLang="ko-KR" sz="1800" b="0" dirty="0"/>
              <a:t>)(void *), void *</a:t>
            </a:r>
            <a:r>
              <a:rPr lang="en-US" altLang="ko-KR" sz="1800" b="0" dirty="0" err="1"/>
              <a:t>arg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en-US" altLang="ko-KR" sz="1800" b="0" dirty="0"/>
              <a:t>     : </a:t>
            </a:r>
            <a:r>
              <a:rPr lang="ko-KR" altLang="en-US" sz="1800" b="0" dirty="0"/>
              <a:t>새로운 쓰레드를 생성한다</a:t>
            </a:r>
            <a:r>
              <a:rPr lang="en-US" altLang="ko-KR" sz="1800" b="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1) </a:t>
            </a:r>
            <a:r>
              <a:rPr lang="en-US" altLang="ko-KR" sz="1600" dirty="0" err="1"/>
              <a:t>pthread_t</a:t>
            </a:r>
            <a:r>
              <a:rPr lang="en-US" altLang="ko-KR" sz="1600" dirty="0"/>
              <a:t> *thread: </a:t>
            </a:r>
            <a:r>
              <a:rPr lang="ko-KR" altLang="en-US" sz="1600" dirty="0"/>
              <a:t>쓰레드가 성공적으로 생성되었을 때 생성된 쓰레드를 식별하기 위해 사용되는 식별자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/>
              <a:t>2) </a:t>
            </a:r>
            <a:r>
              <a:rPr lang="en-US" altLang="ko-KR" sz="1600" dirty="0" err="1"/>
              <a:t>pthread_attr_t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attr</a:t>
            </a:r>
            <a:r>
              <a:rPr lang="en-US" altLang="ko-KR" sz="1600" dirty="0"/>
              <a:t> : </a:t>
            </a:r>
            <a:r>
              <a:rPr lang="ko-KR" altLang="en-US" sz="1600" dirty="0"/>
              <a:t>쓰레드 특성을 지정</a:t>
            </a:r>
            <a:r>
              <a:rPr lang="en-US" altLang="ko-KR" sz="1600" dirty="0"/>
              <a:t>, default</a:t>
            </a:r>
            <a:r>
              <a:rPr lang="ko-KR" altLang="en-US" sz="1600" dirty="0"/>
              <a:t>로 지정할 경우 </a:t>
            </a:r>
            <a:r>
              <a:rPr lang="en-US" altLang="ko-KR" sz="1600" dirty="0"/>
              <a:t>NULL</a:t>
            </a:r>
            <a:r>
              <a:rPr lang="ko-KR" altLang="en-US" sz="1600" dirty="0"/>
              <a:t>로 설정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/>
              <a:t>3) void *(*</a:t>
            </a:r>
            <a:r>
              <a:rPr lang="en-US" altLang="ko-KR" sz="1600" dirty="0" err="1"/>
              <a:t>start_routine</a:t>
            </a:r>
            <a:r>
              <a:rPr lang="en-US" altLang="ko-KR" sz="1600" dirty="0"/>
              <a:t>)(void *) : thread</a:t>
            </a:r>
            <a:r>
              <a:rPr lang="ko-KR" altLang="en-US" sz="1600" dirty="0"/>
              <a:t>가 실행할 함수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/>
              <a:t>4) void *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start_routine</a:t>
            </a:r>
            <a:r>
              <a:rPr lang="ko-KR" altLang="en-US" sz="1600" dirty="0"/>
              <a:t>으로 넘어갈 매개변수</a:t>
            </a:r>
            <a:br>
              <a:rPr lang="ko-KR" altLang="en-US" sz="1600" dirty="0"/>
            </a:b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5) </a:t>
            </a:r>
            <a:r>
              <a:rPr lang="ko-KR" altLang="en-US" sz="1600" dirty="0"/>
              <a:t>리턴 </a:t>
            </a:r>
            <a:r>
              <a:rPr lang="en-US" altLang="ko-KR" sz="1600" dirty="0"/>
              <a:t>0 : </a:t>
            </a:r>
            <a:r>
              <a:rPr lang="ko-KR" altLang="en-US" sz="1600" dirty="0"/>
              <a:t>정상종료 </a:t>
            </a:r>
            <a:r>
              <a:rPr lang="en-US" altLang="ko-KR" sz="1600" dirty="0"/>
              <a:t>, 0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아닌값은</a:t>
            </a:r>
            <a:r>
              <a:rPr lang="ko-KR" altLang="en-US" sz="1600" dirty="0"/>
              <a:t> 에러</a:t>
            </a:r>
            <a:endParaRPr lang="en-US" altLang="ko-KR" sz="16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891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pthread_exit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void </a:t>
            </a:r>
            <a:r>
              <a:rPr lang="en-US" altLang="ko-KR" sz="1800" b="0" dirty="0" err="1"/>
              <a:t>pthread_exit</a:t>
            </a:r>
            <a:r>
              <a:rPr lang="en-US" altLang="ko-KR" sz="1800" b="0" dirty="0"/>
              <a:t>(void *</a:t>
            </a:r>
            <a:r>
              <a:rPr lang="en-US" altLang="ko-KR" sz="1800" b="0" dirty="0" err="1"/>
              <a:t>retval</a:t>
            </a:r>
            <a:r>
              <a:rPr lang="en-US" altLang="ko-KR" sz="1800" b="0" dirty="0"/>
              <a:t>) </a:t>
            </a:r>
          </a:p>
          <a:p>
            <a:pPr marL="0" indent="0">
              <a:buNone/>
            </a:pPr>
            <a:r>
              <a:rPr lang="en-US" altLang="ko-KR" sz="1800" b="0" dirty="0"/>
              <a:t>    : thread</a:t>
            </a:r>
            <a:r>
              <a:rPr lang="ko-KR" altLang="en-US" sz="1800" b="0" dirty="0"/>
              <a:t>를 종료한다</a:t>
            </a:r>
            <a:r>
              <a:rPr lang="en-US" altLang="ko-KR" sz="1800" b="0" dirty="0"/>
              <a:t>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  1) </a:t>
            </a:r>
            <a:r>
              <a:rPr lang="en-US" altLang="ko-KR" sz="1800" b="0" dirty="0" err="1"/>
              <a:t>retval</a:t>
            </a:r>
            <a:r>
              <a:rPr lang="en-US" altLang="ko-KR" sz="1800" b="0" dirty="0"/>
              <a:t> : </a:t>
            </a:r>
            <a:r>
              <a:rPr lang="ko-KR" altLang="en-US" sz="1800" b="0" dirty="0"/>
              <a:t>쓰레드 종료 시 자원을 반납해야 하는 등의 처리작업이 필요할 때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     </a:t>
            </a:r>
            <a:r>
              <a:rPr lang="en-US" altLang="ko-KR" sz="1800" b="0" dirty="0" err="1"/>
              <a:t>pthread_cleanup_push</a:t>
            </a:r>
            <a:r>
              <a:rPr lang="en-US" altLang="ko-KR" sz="1800" b="0" dirty="0"/>
              <a:t>()</a:t>
            </a:r>
            <a:r>
              <a:rPr lang="ko-KR" altLang="en-US" sz="1800" b="0" dirty="0"/>
              <a:t>를 사용해 콜백함수를 등록해 이 인자를 사용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     </a:t>
            </a:r>
            <a:r>
              <a:rPr lang="ko-KR" altLang="en-US" sz="1800" b="0" dirty="0"/>
              <a:t>사용하지 않아도 </a:t>
            </a:r>
            <a:r>
              <a:rPr lang="ko-KR" altLang="en-US" sz="1800" b="0" dirty="0" err="1"/>
              <a:t>되는경우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NULL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235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pthread_exit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int </a:t>
            </a:r>
            <a:r>
              <a:rPr lang="en-US" altLang="ko-KR" sz="1800" b="0" dirty="0" err="1"/>
              <a:t>pthread_join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pthread_t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th</a:t>
            </a:r>
            <a:r>
              <a:rPr lang="en-US" altLang="ko-KR" sz="1800" b="0" dirty="0"/>
              <a:t>, void **</a:t>
            </a:r>
            <a:r>
              <a:rPr lang="en-US" altLang="ko-KR" sz="1800" b="0" dirty="0" err="1"/>
              <a:t>thread_return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en-US" altLang="ko-KR" sz="1800" b="0" dirty="0"/>
              <a:t>     : </a:t>
            </a:r>
            <a:r>
              <a:rPr lang="en-US" altLang="ko-KR" sz="1800" b="0" dirty="0" err="1"/>
              <a:t>th</a:t>
            </a:r>
            <a:r>
              <a:rPr lang="ko-KR" altLang="en-US" sz="1800" b="0" dirty="0"/>
              <a:t>번호를 가지는 </a:t>
            </a:r>
            <a:r>
              <a:rPr lang="en-US" altLang="ko-KR" sz="1800" b="0" dirty="0"/>
              <a:t>thread</a:t>
            </a:r>
            <a:r>
              <a:rPr lang="ko-KR" altLang="en-US" sz="1800" b="0" dirty="0"/>
              <a:t>의 종료를 기다린다</a:t>
            </a:r>
            <a:r>
              <a:rPr lang="en-US" altLang="ko-KR" sz="18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1) </a:t>
            </a:r>
            <a:r>
              <a:rPr lang="en-US" altLang="ko-KR" sz="1800" b="0" dirty="0" err="1"/>
              <a:t>pthread_t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th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    </a:t>
            </a:r>
            <a:r>
              <a:rPr lang="en-US" altLang="ko-KR" sz="1800" b="0" dirty="0" err="1"/>
              <a:t>pthread_t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th</a:t>
            </a:r>
            <a:r>
              <a:rPr lang="ko-KR" altLang="en-US" sz="1800" b="0" dirty="0"/>
              <a:t>를 식별번호로 가지는 쓰레드가 종료될 때까지 기다린다</a:t>
            </a:r>
            <a:r>
              <a:rPr lang="en-US" altLang="ko-KR" sz="18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2) void **</a:t>
            </a:r>
            <a:r>
              <a:rPr lang="en-US" altLang="ko-KR" sz="1800" b="0" dirty="0" err="1"/>
              <a:t>thread_return</a:t>
            </a:r>
            <a:br>
              <a:rPr lang="en-US" altLang="ko-KR" sz="1800" b="0" dirty="0"/>
            </a:br>
            <a:r>
              <a:rPr lang="en-US" altLang="ko-KR" sz="1800" b="0" dirty="0"/>
              <a:t>    </a:t>
            </a:r>
            <a:r>
              <a:rPr lang="en-US" altLang="ko-KR" sz="1800" b="0" dirty="0" err="1"/>
              <a:t>th</a:t>
            </a:r>
            <a:r>
              <a:rPr lang="ko-KR" altLang="en-US" sz="1800" b="0" dirty="0"/>
              <a:t>의 </a:t>
            </a:r>
            <a:r>
              <a:rPr lang="ko-KR" altLang="en-US" sz="1800" b="0" dirty="0" err="1"/>
              <a:t>리턴값을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NULL</a:t>
            </a:r>
            <a:r>
              <a:rPr lang="ko-KR" altLang="en-US" sz="1800" b="0" dirty="0"/>
              <a:t>이 아니면 </a:t>
            </a:r>
            <a:r>
              <a:rPr lang="en-US" altLang="ko-KR" sz="1800" b="0" dirty="0" err="1"/>
              <a:t>thread_return</a:t>
            </a:r>
            <a:r>
              <a:rPr lang="ko-KR" altLang="en-US" sz="1800" b="0" dirty="0"/>
              <a:t>에 전달</a:t>
            </a:r>
            <a:r>
              <a:rPr lang="en-US" altLang="ko-KR" sz="18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 err="1"/>
              <a:t>성공시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0</a:t>
            </a:r>
            <a:r>
              <a:rPr lang="ko-KR" altLang="en-US" sz="1800" b="0" dirty="0"/>
              <a:t>을 리턴</a:t>
            </a:r>
            <a:r>
              <a:rPr lang="en-US" altLang="ko-KR" sz="1800" b="0" dirty="0"/>
              <a:t>, 0</a:t>
            </a:r>
            <a:r>
              <a:rPr lang="ko-KR" altLang="en-US" sz="1800" b="0" dirty="0" err="1"/>
              <a:t>이아닌</a:t>
            </a:r>
            <a:r>
              <a:rPr lang="ko-KR" altLang="en-US" sz="1800" b="0" dirty="0"/>
              <a:t> 경우 에러 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7175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168F-5694-4C01-B0F8-8D3A5E81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ko-KR" altLang="en-US" dirty="0"/>
              <a:t>예제코드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D14FC5-DECB-4CAD-8082-9E7E8D51F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540" y="1544215"/>
            <a:ext cx="4820042" cy="470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9BBC8B-6FF7-498E-8223-C92A2439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64" y="2429711"/>
            <a:ext cx="1606393" cy="29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3553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5931</TotalTime>
  <Words>458</Words>
  <Application>Microsoft Office PowerPoint</Application>
  <PresentationFormat>와이드스크린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Malgun Gothic</vt:lpstr>
      <vt:lpstr>Malgun Gothic</vt:lpstr>
      <vt:lpstr>Arial</vt:lpstr>
      <vt:lpstr>Times New Roman</vt:lpstr>
      <vt:lpstr>테마1</vt:lpstr>
      <vt:lpstr>운영체제론 실습 7주차</vt:lpstr>
      <vt:lpstr>운영체제론 실습 7주차</vt:lpstr>
      <vt:lpstr>PowerPoint 프레젠테이션</vt:lpstr>
      <vt:lpstr>Thread</vt:lpstr>
      <vt:lpstr>pthread</vt:lpstr>
      <vt:lpstr>pthread_create</vt:lpstr>
      <vt:lpstr>pthread_exit</vt:lpstr>
      <vt:lpstr>pthread_exit</vt:lpstr>
      <vt:lpstr>예제코드</vt:lpstr>
      <vt:lpstr>PowerPoint 프레젠테이션</vt:lpstr>
      <vt:lpstr>Sudoku 검증기 설명</vt:lpstr>
      <vt:lpstr>Sudoku 검증기 설명</vt:lpstr>
      <vt:lpstr>Sudoku 검증기 설명</vt:lpstr>
      <vt:lpstr>Sudoku 검증기 설명</vt:lpstr>
      <vt:lpstr>뼈대코드(sudoku_validator.c)</vt:lpstr>
      <vt:lpstr>결과 화면 (1)</vt:lpstr>
      <vt:lpstr>결과화면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266</cp:revision>
  <dcterms:created xsi:type="dcterms:W3CDTF">2020-03-19T00:09:44Z</dcterms:created>
  <dcterms:modified xsi:type="dcterms:W3CDTF">2020-04-29T05:57:36Z</dcterms:modified>
</cp:coreProperties>
</file>