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330" r:id="rId4"/>
    <p:sldId id="294" r:id="rId5"/>
    <p:sldId id="331" r:id="rId6"/>
    <p:sldId id="332" r:id="rId7"/>
    <p:sldId id="334" r:id="rId8"/>
    <p:sldId id="335" r:id="rId9"/>
    <p:sldId id="340" r:id="rId10"/>
    <p:sldId id="336" r:id="rId11"/>
    <p:sldId id="348" r:id="rId12"/>
    <p:sldId id="349" r:id="rId13"/>
    <p:sldId id="350" r:id="rId14"/>
    <p:sldId id="341" r:id="rId15"/>
    <p:sldId id="351" r:id="rId1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D6C387-66CD-418C-A1F7-217B0F3A52D9}">
          <p14:sldIdLst>
            <p14:sldId id="256"/>
            <p14:sldId id="261"/>
            <p14:sldId id="330"/>
            <p14:sldId id="294"/>
            <p14:sldId id="331"/>
            <p14:sldId id="332"/>
            <p14:sldId id="334"/>
            <p14:sldId id="335"/>
            <p14:sldId id="340"/>
            <p14:sldId id="336"/>
            <p14:sldId id="348"/>
            <p14:sldId id="349"/>
            <p14:sldId id="350"/>
            <p14:sldId id="341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82" autoAdjust="0"/>
  </p:normalViewPr>
  <p:slideViewPr>
    <p:cSldViewPr snapToGrid="0">
      <p:cViewPr varScale="1">
        <p:scale>
          <a:sx n="98" d="100"/>
          <a:sy n="98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43804-B3A1-4035-960A-092A7FD978A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1E652-3056-433E-9E61-8EB5D495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9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5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3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6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5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8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6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7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07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코드 세그먼트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E652-3056-433E-9E61-8EB5D49535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2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92600"/>
            <a:ext cx="8534400" cy="1346200"/>
          </a:xfrm>
        </p:spPr>
        <p:txBody>
          <a:bodyPr/>
          <a:lstStyle>
            <a:lvl1pPr marL="0" indent="0" algn="ctr">
              <a:buFontTx/>
              <a:buNone/>
              <a:defRPr b="1">
                <a:ea typeface="휴먼모음T" pitchFamily="18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17" name="Picture 5" descr="bg01-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21" name="그림 20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  <p:pic>
        <p:nvPicPr>
          <p:cNvPr id="22" name="Picture 4" descr="bg01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2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8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02700" y="692150"/>
            <a:ext cx="2762251" cy="56165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692150"/>
            <a:ext cx="8089900" cy="56165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425017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7818" y="1600201"/>
            <a:ext cx="5427133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2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7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1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Picture 4" descr="bg01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bg01-1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624418" y="1484313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2901" y="6524625"/>
            <a:ext cx="12488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16" name="그림 15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  <p:pic>
        <p:nvPicPr>
          <p:cNvPr id="17" name="그림 16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D48D-EB32-43BF-8DF5-AE63896E9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76627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) Process Hacking (Basic)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923F81-265C-47DD-A3AE-31E8439E1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68" y="2044889"/>
            <a:ext cx="7607263" cy="4191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A7F5C-5A47-4D97-B94C-187DC743056D}"/>
              </a:ext>
            </a:extLst>
          </p:cNvPr>
          <p:cNvSpPr txBox="1"/>
          <p:nvPr/>
        </p:nvSpPr>
        <p:spPr>
          <a:xfrm>
            <a:off x="2169150" y="1511144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tracee.c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05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) Process Hacking (Basic)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F0619-8065-41F9-944C-1F672628E043}"/>
              </a:ext>
            </a:extLst>
          </p:cNvPr>
          <p:cNvSpPr txBox="1"/>
          <p:nvPr/>
        </p:nvSpPr>
        <p:spPr>
          <a:xfrm>
            <a:off x="1347775" y="1393171"/>
            <a:ext cx="2292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ea typeface="맑은 고딕"/>
              </a:rPr>
              <a:t>In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b="1" dirty="0" err="1">
                <a:ea typeface="맑은 고딕"/>
              </a:rPr>
              <a:t>tracee.c</a:t>
            </a:r>
            <a:endParaRPr lang="ko-KR" altLang="en-US" sz="2400" b="1" dirty="0">
              <a:ea typeface="맑은 고딕"/>
              <a:cs typeface="Calibri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85F7B7F0-F60F-4042-94C3-63475D36D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48" y="3395173"/>
            <a:ext cx="4275160" cy="2904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42B860A-23AC-4442-81A6-2AF628299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446" y="1869720"/>
            <a:ext cx="4275161" cy="782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E2ACC-994F-465F-AEFF-7EE4E20723ED}"/>
              </a:ext>
            </a:extLst>
          </p:cNvPr>
          <p:cNvSpPr txBox="1"/>
          <p:nvPr/>
        </p:nvSpPr>
        <p:spPr>
          <a:xfrm>
            <a:off x="1323419" y="2935435"/>
            <a:ext cx="2292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In </a:t>
            </a:r>
            <a:r>
              <a:rPr lang="ko-KR" altLang="en-US" sz="2400" b="1">
                <a:ea typeface="맑은 고딕"/>
              </a:rPr>
              <a:t>tracee.s</a:t>
            </a:r>
            <a:endParaRPr lang="ko-KR" sz="2400" b="1">
              <a:ea typeface="맑은 고딕"/>
              <a:cs typeface="Calibri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694378E-7C28-4BE8-AE58-5D2A956A1C64}"/>
              </a:ext>
            </a:extLst>
          </p:cNvPr>
          <p:cNvSpPr/>
          <p:nvPr/>
        </p:nvSpPr>
        <p:spPr>
          <a:xfrm>
            <a:off x="2302885" y="4127385"/>
            <a:ext cx="2674312" cy="72396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935E246-D98B-419F-A2A3-A085CDC3DD95}"/>
              </a:ext>
            </a:extLst>
          </p:cNvPr>
          <p:cNvSpPr/>
          <p:nvPr/>
        </p:nvSpPr>
        <p:spPr>
          <a:xfrm>
            <a:off x="2302885" y="5342780"/>
            <a:ext cx="3388131" cy="957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5002204-5EEC-4D35-8D61-635FE3E33D97}"/>
              </a:ext>
            </a:extLst>
          </p:cNvPr>
          <p:cNvSpPr/>
          <p:nvPr/>
        </p:nvSpPr>
        <p:spPr>
          <a:xfrm>
            <a:off x="2127965" y="1875252"/>
            <a:ext cx="3327808" cy="217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E568DC49-0EB6-4103-8B88-4411DBBC500A}"/>
              </a:ext>
            </a:extLst>
          </p:cNvPr>
          <p:cNvSpPr/>
          <p:nvPr/>
        </p:nvSpPr>
        <p:spPr>
          <a:xfrm>
            <a:off x="2252190" y="2160501"/>
            <a:ext cx="603228" cy="21723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1">
            <a:extLst>
              <a:ext uri="{FF2B5EF4-FFF2-40B4-BE49-F238E27FC236}">
                <a16:creationId xmlns:a16="http://schemas.microsoft.com/office/drawing/2014/main" id="{0AC3C546-4F99-42B3-B5F4-95AA82FA4716}"/>
              </a:ext>
            </a:extLst>
          </p:cNvPr>
          <p:cNvCxnSpPr>
            <a:stCxn id="14" idx="0"/>
            <a:endCxn id="13" idx="3"/>
          </p:cNvCxnSpPr>
          <p:nvPr/>
        </p:nvCxnSpPr>
        <p:spPr>
          <a:xfrm rot="16200000" flipH="1">
            <a:off x="2768406" y="2898715"/>
            <a:ext cx="3946072" cy="1899147"/>
          </a:xfrm>
          <a:prstGeom prst="bentConnector4">
            <a:avLst>
              <a:gd name="adj1" fmla="val -5793"/>
              <a:gd name="adj2" fmla="val 11203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2">
            <a:extLst>
              <a:ext uri="{FF2B5EF4-FFF2-40B4-BE49-F238E27FC236}">
                <a16:creationId xmlns:a16="http://schemas.microsoft.com/office/drawing/2014/main" id="{73F72784-8357-44F9-BA6A-70C4DF963A32}"/>
              </a:ext>
            </a:extLst>
          </p:cNvPr>
          <p:cNvCxnSpPr>
            <a:stCxn id="15" idx="3"/>
            <a:endCxn id="12" idx="3"/>
          </p:cNvCxnSpPr>
          <p:nvPr/>
        </p:nvCxnSpPr>
        <p:spPr>
          <a:xfrm>
            <a:off x="2855418" y="2269121"/>
            <a:ext cx="2121779" cy="2220245"/>
          </a:xfrm>
          <a:prstGeom prst="bentConnector3">
            <a:avLst>
              <a:gd name="adj1" fmla="val 110774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77FCD4-41FE-4BE4-A9F9-8A9BC0726061}"/>
              </a:ext>
            </a:extLst>
          </p:cNvPr>
          <p:cNvSpPr txBox="1"/>
          <p:nvPr/>
        </p:nvSpPr>
        <p:spPr>
          <a:xfrm>
            <a:off x="6184432" y="4327117"/>
            <a:ext cx="4202430" cy="101566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50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번째 줄의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movl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을 수행하고 나면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, </a:t>
            </a:r>
          </a:p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rax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레지스터는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my_flag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의 값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(0xabcd)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을 저장함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.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rip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레지스터는 다음 명령어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(51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번째 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를 가리키며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,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해당 명령어 중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abcd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(10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진수로는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43981)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값을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다른 값으로 변경하는 프로세스 해킹을 수행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84A875-9097-491B-8D59-944D0C22C89D}"/>
              </a:ext>
            </a:extLst>
          </p:cNvPr>
          <p:cNvSpPr txBox="1"/>
          <p:nvPr/>
        </p:nvSpPr>
        <p:spPr>
          <a:xfrm>
            <a:off x="6184432" y="2381672"/>
            <a:ext cx="420243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각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c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코드를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Assembly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코드로 변환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C65DA-7E47-49B8-ABAF-03619F6433A8}"/>
              </a:ext>
            </a:extLst>
          </p:cNvPr>
          <p:cNvSpPr txBox="1"/>
          <p:nvPr/>
        </p:nvSpPr>
        <p:spPr>
          <a:xfrm>
            <a:off x="6184433" y="2901547"/>
            <a:ext cx="420243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16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진수인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0xabcd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10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진수로 변환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Wingdings" panose="05000000000000000000" pitchFamily="2" charset="2"/>
              </a:rPr>
              <a:t> 43981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0D76F5-997F-4B15-942D-E3557D95D971}"/>
              </a:ext>
            </a:extLst>
          </p:cNvPr>
          <p:cNvSpPr txBox="1"/>
          <p:nvPr/>
        </p:nvSpPr>
        <p:spPr>
          <a:xfrm>
            <a:off x="6184432" y="3421422"/>
            <a:ext cx="4202431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레지스터 설명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rax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일반 목적으로 사용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eax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와 동일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rip: Instruction pointer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다음 수행할 명령어 주소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70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) Process Hacking (Basic)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A7F5C-5A47-4D97-B94C-187DC743056D}"/>
              </a:ext>
            </a:extLst>
          </p:cNvPr>
          <p:cNvSpPr txBox="1"/>
          <p:nvPr/>
        </p:nvSpPr>
        <p:spPr>
          <a:xfrm>
            <a:off x="2169150" y="1511144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tracee.c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809E32-8D31-46EE-BC15-7E78A9A56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96" y="1799959"/>
            <a:ext cx="5487265" cy="4508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649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E4387-B88F-418A-8429-B7BEE457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) Process Hacking (Basic)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D4DD7-2AFE-47D6-AC93-EFCB3F7A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ea typeface="맑은 고딕"/>
              </a:rPr>
              <a:t>&lt;</a:t>
            </a:r>
            <a:r>
              <a:rPr lang="en-US" altLang="ko-KR" sz="1800" dirty="0" err="1">
                <a:ea typeface="맑은 고딕"/>
              </a:rPr>
              <a:t>tracee</a:t>
            </a:r>
            <a:r>
              <a:rPr lang="en-US" altLang="ko-KR" sz="1800" dirty="0">
                <a:ea typeface="맑은 고딕"/>
              </a:rPr>
              <a:t> </a:t>
            </a:r>
            <a:r>
              <a:rPr lang="ko-KR" altLang="en-US" sz="1800" dirty="0">
                <a:ea typeface="맑은 고딕"/>
              </a:rPr>
              <a:t>실행</a:t>
            </a:r>
            <a:r>
              <a:rPr lang="en-US" altLang="ko-KR" sz="1800" dirty="0">
                <a:ea typeface="맑은 고딕"/>
              </a:rPr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>
                <a:ea typeface="맑은 고딕"/>
              </a:rPr>
              <a:t>$ ./</a:t>
            </a:r>
            <a:r>
              <a:rPr lang="en-US" altLang="ko-KR" sz="1800" dirty="0" err="1">
                <a:ea typeface="맑은 고딕"/>
              </a:rPr>
              <a:t>tracee</a:t>
            </a:r>
            <a:endParaRPr lang="en-US" altLang="ko-KR" sz="1800" dirty="0">
              <a:ea typeface="맑은 고딕"/>
            </a:endParaRPr>
          </a:p>
          <a:p>
            <a:pPr marL="0" indent="0">
              <a:buNone/>
            </a:pPr>
            <a:endParaRPr lang="en-US" altLang="ko-KR" sz="1800" dirty="0">
              <a:ea typeface="맑은 고딕"/>
            </a:endParaRPr>
          </a:p>
          <a:p>
            <a:pPr marL="0" indent="0">
              <a:buNone/>
            </a:pPr>
            <a:r>
              <a:rPr lang="en-US" altLang="ko-KR" sz="1800" dirty="0">
                <a:ea typeface="맑은 고딕"/>
              </a:rPr>
              <a:t>&lt;tracer</a:t>
            </a:r>
            <a:r>
              <a:rPr lang="ko-KR" altLang="en-US" sz="1800" dirty="0">
                <a:ea typeface="맑은 고딕"/>
              </a:rPr>
              <a:t> 실행</a:t>
            </a:r>
            <a:r>
              <a:rPr lang="en-US" altLang="ko-KR" sz="1800" dirty="0">
                <a:ea typeface="맑은 고딕"/>
              </a:rPr>
              <a:t>&gt;</a:t>
            </a:r>
          </a:p>
          <a:p>
            <a:pPr>
              <a:buFont typeface="+mj-lt"/>
              <a:buAutoNum type="arabicPeriod"/>
            </a:pPr>
            <a:r>
              <a:rPr lang="en-US" altLang="ko-KR" sz="1800" dirty="0">
                <a:ea typeface="맑은 고딕"/>
              </a:rPr>
              <a:t>$ </a:t>
            </a:r>
            <a:r>
              <a:rPr lang="en-US" altLang="ko-KR" sz="1800" dirty="0" err="1">
                <a:ea typeface="맑은 고딕"/>
              </a:rPr>
              <a:t>ps</a:t>
            </a:r>
            <a:r>
              <a:rPr lang="en-US" altLang="ko-KR" sz="1800" dirty="0">
                <a:ea typeface="맑은 고딕"/>
              </a:rPr>
              <a:t> –C </a:t>
            </a:r>
            <a:r>
              <a:rPr lang="en-US" altLang="ko-KR" sz="1800" dirty="0" err="1">
                <a:ea typeface="맑은 고딕"/>
              </a:rPr>
              <a:t>tracee</a:t>
            </a:r>
            <a:endParaRPr lang="en-US" altLang="ko-KR" sz="1800" dirty="0">
              <a:ea typeface="맑은 고딕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ea typeface="맑은 고딕"/>
              </a:rPr>
              <a:t>$ </a:t>
            </a:r>
            <a:r>
              <a:rPr lang="en-US" altLang="ko-KR" sz="1800" dirty="0" err="1">
                <a:ea typeface="맑은 고딕"/>
              </a:rPr>
              <a:t>sudo</a:t>
            </a:r>
            <a:r>
              <a:rPr lang="en-US" altLang="ko-KR" sz="1800" dirty="0">
                <a:ea typeface="맑은 고딕"/>
              </a:rPr>
              <a:t> ./tracer &lt;</a:t>
            </a:r>
            <a:r>
              <a:rPr lang="en-US" altLang="ko-KR" sz="1800" dirty="0" err="1">
                <a:ea typeface="맑은 고딕"/>
              </a:rPr>
              <a:t>pid</a:t>
            </a:r>
            <a:r>
              <a:rPr lang="en-US" altLang="ko-KR" sz="1800" dirty="0">
                <a:ea typeface="맑은 고딕"/>
              </a:rPr>
              <a:t>-of-</a:t>
            </a:r>
            <a:r>
              <a:rPr lang="en-US" altLang="ko-KR" sz="1800" dirty="0" err="1">
                <a:ea typeface="맑은 고딕"/>
              </a:rPr>
              <a:t>tracee</a:t>
            </a:r>
            <a:r>
              <a:rPr lang="en-US" altLang="ko-KR" sz="1800" dirty="0">
                <a:ea typeface="맑은 고딕"/>
              </a:rPr>
              <a:t>&gt;</a:t>
            </a:r>
          </a:p>
          <a:p>
            <a:pPr>
              <a:buFont typeface="+mj-lt"/>
              <a:buAutoNum type="arabicPeriod"/>
            </a:pPr>
            <a:r>
              <a:rPr lang="en-US" altLang="ko-KR" sz="1800" dirty="0" err="1">
                <a:ea typeface="맑은 고딕"/>
              </a:rPr>
              <a:t>rax가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abcd값을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가질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때까지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ea typeface="맑은 고딕"/>
              </a:rPr>
              <a:t>next (s)</a:t>
            </a:r>
            <a:r>
              <a:rPr lang="en-US" altLang="ko-KR" sz="1800" dirty="0" err="1">
                <a:solidFill>
                  <a:srgbClr val="FF0000"/>
                </a:solidFill>
                <a:ea typeface="맑은 고딕"/>
              </a:rPr>
              <a:t>tep</a:t>
            </a:r>
            <a:endParaRPr lang="en-US" altLang="ko-KR" sz="1800" dirty="0">
              <a:solidFill>
                <a:srgbClr val="FF0000"/>
              </a:solidFill>
              <a:ea typeface="맑은 고딕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 err="1">
                <a:ea typeface="맑은 고딕"/>
              </a:rPr>
              <a:t>rax가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abcd값으로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바뀌는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순간</a:t>
            </a:r>
            <a:r>
              <a:rPr lang="en-US" altLang="ko-KR" sz="1800" dirty="0">
                <a:ea typeface="맑은 고딕"/>
              </a:rPr>
              <a:t>, </a:t>
            </a:r>
            <a:r>
              <a:rPr lang="en-US" altLang="ko-KR" sz="1800" dirty="0" err="1">
                <a:ea typeface="맑은 고딕"/>
              </a:rPr>
              <a:t>소문자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p를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입력하여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ea typeface="맑은 고딕"/>
              </a:rPr>
              <a:t>PEEK DATA</a:t>
            </a:r>
          </a:p>
          <a:p>
            <a:pPr>
              <a:buFont typeface="+mj-lt"/>
              <a:buAutoNum type="arabicPeriod"/>
            </a:pPr>
            <a:r>
              <a:rPr lang="en-US" altLang="ko-KR" sz="1800" dirty="0" err="1">
                <a:ea typeface="맑은 고딕"/>
              </a:rPr>
              <a:t>rip에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해당되는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주소를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복사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붙여놓기</a:t>
            </a:r>
            <a:endParaRPr lang="en-US" altLang="ko-KR" sz="1800" dirty="0">
              <a:ea typeface="맑은 고딕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 err="1">
                <a:ea typeface="맑은 고딕"/>
              </a:rPr>
              <a:t>대문자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P를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입력하여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ea typeface="맑은 고딕"/>
              </a:rPr>
              <a:t>POKE DATA</a:t>
            </a:r>
          </a:p>
          <a:p>
            <a:pPr>
              <a:buFont typeface="+mj-lt"/>
              <a:buAutoNum type="arabicPeriod"/>
            </a:pPr>
            <a:r>
              <a:rPr lang="en-US" altLang="ko-KR" sz="1800" dirty="0" err="1">
                <a:ea typeface="맑은 고딕"/>
              </a:rPr>
              <a:t>Rip에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해당되는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주소를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붙여놓기</a:t>
            </a:r>
            <a:endParaRPr lang="en-US" altLang="ko-KR" sz="1800" dirty="0">
              <a:ea typeface="맑은 고딕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ea typeface="맑은 고딕"/>
              </a:rPr>
              <a:t>PEEK </a:t>
            </a:r>
            <a:r>
              <a:rPr lang="en-US" altLang="ko-KR" sz="1800" dirty="0" err="1">
                <a:ea typeface="맑은 고딕"/>
              </a:rPr>
              <a:t>DATA를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통해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얻은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데이터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값에서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abcd값만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aaaa</a:t>
            </a:r>
            <a:r>
              <a:rPr lang="en-US" altLang="ko-KR" sz="1800" dirty="0">
                <a:ea typeface="맑은 고딕"/>
              </a:rPr>
              <a:t>(</a:t>
            </a:r>
            <a:r>
              <a:rPr lang="ko-KR" altLang="en-US" sz="1800" dirty="0" err="1">
                <a:ea typeface="맑은 고딕"/>
              </a:rPr>
              <a:t>임의값</a:t>
            </a:r>
            <a:r>
              <a:rPr lang="en-US" altLang="ko-KR" sz="1800" dirty="0">
                <a:ea typeface="맑은 고딕"/>
              </a:rPr>
              <a:t>) </a:t>
            </a:r>
            <a:r>
              <a:rPr lang="en-US" altLang="ko-KR" sz="1800" dirty="0" err="1">
                <a:ea typeface="맑은 고딕"/>
              </a:rPr>
              <a:t>값으로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변경</a:t>
            </a:r>
            <a:endParaRPr lang="en-US" altLang="ko-KR" sz="1800" dirty="0">
              <a:ea typeface="맑은 고딕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ea typeface="맑은 고딕"/>
              </a:rPr>
              <a:t>q </a:t>
            </a:r>
            <a:r>
              <a:rPr lang="en-US" altLang="ko-KR" sz="1800" dirty="0" err="1">
                <a:ea typeface="맑은 고딕"/>
              </a:rPr>
              <a:t>문자를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입력하여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ea typeface="맑은 고딕"/>
              </a:rPr>
              <a:t>tracer를</a:t>
            </a:r>
            <a:r>
              <a:rPr lang="en-US" altLang="ko-KR" sz="1800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ea typeface="맑은 고딕"/>
              </a:rPr>
              <a:t>종료</a:t>
            </a:r>
            <a:r>
              <a:rPr lang="en-US" altLang="ko-KR" sz="1800" dirty="0" err="1">
                <a:ea typeface="맑은 고딕"/>
              </a:rPr>
              <a:t>하면</a:t>
            </a:r>
            <a:r>
              <a:rPr lang="en-US" altLang="ko-KR" sz="1800" dirty="0">
                <a:ea typeface="맑은 고딕"/>
              </a:rPr>
              <a:t>, </a:t>
            </a:r>
            <a:r>
              <a:rPr lang="en-US" altLang="ko-KR" sz="1800" dirty="0" err="1">
                <a:ea typeface="맑은 고딕"/>
              </a:rPr>
              <a:t>tracee가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재개되고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무한루프를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빠져나오게</a:t>
            </a:r>
            <a:r>
              <a:rPr lang="en-US" altLang="ko-KR" sz="1800" dirty="0">
                <a:ea typeface="맑은 고딕"/>
              </a:rPr>
              <a:t> 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82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92675E-6050-4382-AE46-FB2DA159B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52530"/>
            <a:ext cx="4191585" cy="2257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B2C12E-EB42-4959-BAF8-DDAD04D0D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291" y="1577662"/>
            <a:ext cx="4360752" cy="4731064"/>
          </a:xfrm>
          <a:prstGeom prst="rect">
            <a:avLst/>
          </a:prstGeom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55238733-3953-4AA1-B3B3-E8A035D61B25}"/>
              </a:ext>
            </a:extLst>
          </p:cNvPr>
          <p:cNvSpPr/>
          <p:nvPr/>
        </p:nvSpPr>
        <p:spPr>
          <a:xfrm>
            <a:off x="2640707" y="3102856"/>
            <a:ext cx="476251" cy="2689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505308-0EAA-4D49-982D-68F45DB39B49}"/>
              </a:ext>
            </a:extLst>
          </p:cNvPr>
          <p:cNvSpPr txBox="1"/>
          <p:nvPr/>
        </p:nvSpPr>
        <p:spPr>
          <a:xfrm>
            <a:off x="1399050" y="4911046"/>
            <a:ext cx="295956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생각해보기</a:t>
            </a:r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:</a:t>
            </a:r>
          </a:p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my_flag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변수의 값은 변경되지 않은 것을 볼 수 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그렇다면 프로세스 내의 어느 메모리 영역의 값이 변경된 걸까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?</a:t>
            </a:r>
          </a:p>
        </p:txBody>
      </p:sp>
      <p:cxnSp>
        <p:nvCxnSpPr>
          <p:cNvPr id="12" name="Straight Arrow Connector 16">
            <a:extLst>
              <a:ext uri="{FF2B5EF4-FFF2-40B4-BE49-F238E27FC236}">
                <a16:creationId xmlns:a16="http://schemas.microsoft.com/office/drawing/2014/main" id="{80095185-DFDF-4E58-8A95-DFD234CEB375}"/>
              </a:ext>
            </a:extLst>
          </p:cNvPr>
          <p:cNvCxnSpPr>
            <a:cxnSpLocks/>
          </p:cNvCxnSpPr>
          <p:nvPr/>
        </p:nvCxnSpPr>
        <p:spPr>
          <a:xfrm>
            <a:off x="2888357" y="3394389"/>
            <a:ext cx="0" cy="1498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4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6" name="Picture 1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E472DA7E-DDEE-42B7-A7A7-DCA26929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1609" y="1785243"/>
            <a:ext cx="8649679" cy="4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552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DC4E-A0EC-456F-ABE5-06C76927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125B-8A7E-4A12-9CBB-B94D1E8A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284" y="1675018"/>
            <a:ext cx="6554380" cy="3595072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Ptrace</a:t>
            </a:r>
            <a:endParaRPr lang="en-US" altLang="ko-KR" dirty="0"/>
          </a:p>
          <a:p>
            <a:pPr marL="400050" lvl="1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</a:t>
            </a:r>
            <a:r>
              <a:rPr lang="en-US" altLang="ko-KR" dirty="0"/>
              <a:t>: Process</a:t>
            </a:r>
            <a:r>
              <a:rPr lang="ko-KR" altLang="en-US" dirty="0"/>
              <a:t> </a:t>
            </a:r>
            <a:r>
              <a:rPr lang="en-US" altLang="ko-KR" dirty="0"/>
              <a:t>Hacking</a:t>
            </a:r>
            <a:r>
              <a:rPr lang="ko-KR" altLang="en-US" dirty="0"/>
              <a:t> </a:t>
            </a:r>
            <a:r>
              <a:rPr lang="en-US" altLang="ko-KR" dirty="0"/>
              <a:t>(Basic)</a:t>
            </a:r>
          </a:p>
        </p:txBody>
      </p:sp>
    </p:spTree>
    <p:extLst>
      <p:ext uri="{BB962C8B-B14F-4D97-AF65-F5344CB8AC3E}">
        <p14:creationId xmlns:p14="http://schemas.microsoft.com/office/powerpoint/2010/main" val="391913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5C2AFE-9796-435B-95A0-67D6309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278" y="2755900"/>
            <a:ext cx="8534400" cy="1346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rgbClr val="FFFFFF"/>
                </a:solidFill>
                <a:ea typeface="맑은 고딕"/>
                <a:cs typeface="Calibri Light"/>
              </a:rPr>
              <a:t>Ptrace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618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Ptrace</a:t>
            </a:r>
            <a:r>
              <a:rPr lang="en-US" altLang="ko-KR" dirty="0"/>
              <a:t> (=process trace)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한 프로세스</a:t>
            </a:r>
            <a:r>
              <a:rPr lang="en-US" altLang="ko-KR" sz="1800" b="0" dirty="0"/>
              <a:t>(tracer)</a:t>
            </a:r>
            <a:r>
              <a:rPr lang="ko-KR" altLang="en-US" sz="1800" b="0" dirty="0"/>
              <a:t>가 다른 프로세스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tracee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의 실행을 관찰 및 제어할 수 있게 하는 시스템 콜</a:t>
            </a: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피추적자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tracee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의 메모리와 레지스터를 검사 및 변경할 수 있는 방법 제공</a:t>
            </a: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9EBC01-B562-4DAC-9D0C-FD6B936FAB39}"/>
              </a:ext>
            </a:extLst>
          </p:cNvPr>
          <p:cNvSpPr/>
          <p:nvPr/>
        </p:nvSpPr>
        <p:spPr>
          <a:xfrm>
            <a:off x="1764263" y="2799764"/>
            <a:ext cx="8005380" cy="930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#include &lt;sys/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ptrace.h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&gt;</a:t>
            </a:r>
          </a:p>
          <a:p>
            <a:endParaRPr lang="en-US" altLang="ko-KR" sz="2400" b="1" dirty="0">
              <a:latin typeface="맑은 고딕"/>
              <a:ea typeface="맑은 고딕"/>
              <a:cs typeface="Calibri"/>
            </a:endParaRPr>
          </a:p>
          <a:p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long 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ptrace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(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enum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 __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ptrace_request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 request, 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pid_t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pid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, void *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addr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, void *data);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BADF599-B5AF-430E-8F37-F7352E0D448F}"/>
              </a:ext>
            </a:extLst>
          </p:cNvPr>
          <p:cNvCxnSpPr>
            <a:cxnSpLocks/>
          </p:cNvCxnSpPr>
          <p:nvPr/>
        </p:nvCxnSpPr>
        <p:spPr>
          <a:xfrm flipH="1">
            <a:off x="5138597" y="3729789"/>
            <a:ext cx="1507958" cy="1171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2A6C51-73C4-4DEE-8791-BFBBBAC5D1D2}"/>
              </a:ext>
            </a:extLst>
          </p:cNvPr>
          <p:cNvCxnSpPr>
            <a:cxnSpLocks/>
          </p:cNvCxnSpPr>
          <p:nvPr/>
        </p:nvCxnSpPr>
        <p:spPr>
          <a:xfrm flipH="1">
            <a:off x="6785811" y="3729789"/>
            <a:ext cx="1047859" cy="1171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C70BB0-2720-4FDF-B56A-81DABEBE4169}"/>
              </a:ext>
            </a:extLst>
          </p:cNvPr>
          <p:cNvCxnSpPr>
            <a:cxnSpLocks/>
          </p:cNvCxnSpPr>
          <p:nvPr/>
        </p:nvCxnSpPr>
        <p:spPr>
          <a:xfrm>
            <a:off x="9068912" y="3729789"/>
            <a:ext cx="0" cy="1055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014366-0872-4C5E-8202-6CBF9C64C464}"/>
              </a:ext>
            </a:extLst>
          </p:cNvPr>
          <p:cNvCxnSpPr>
            <a:cxnSpLocks/>
          </p:cNvCxnSpPr>
          <p:nvPr/>
        </p:nvCxnSpPr>
        <p:spPr>
          <a:xfrm flipH="1">
            <a:off x="3224156" y="3729789"/>
            <a:ext cx="1914441" cy="1171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654A0D-6163-40A1-B32F-5F3BC36126EB}"/>
              </a:ext>
            </a:extLst>
          </p:cNvPr>
          <p:cNvSpPr txBox="1"/>
          <p:nvPr/>
        </p:nvSpPr>
        <p:spPr>
          <a:xfrm>
            <a:off x="2579705" y="4928601"/>
            <a:ext cx="128753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9B4BE7-2DE9-4BD0-8BAE-7FED7449EF79}"/>
              </a:ext>
            </a:extLst>
          </p:cNvPr>
          <p:cNvSpPr txBox="1"/>
          <p:nvPr/>
        </p:nvSpPr>
        <p:spPr>
          <a:xfrm>
            <a:off x="4334142" y="4784973"/>
            <a:ext cx="160311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Tracee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5859F6-A438-4D60-90A9-7BE46AEA998B}"/>
              </a:ext>
            </a:extLst>
          </p:cNvPr>
          <p:cNvSpPr txBox="1"/>
          <p:nvPr/>
        </p:nvSpPr>
        <p:spPr>
          <a:xfrm>
            <a:off x="6142041" y="4838820"/>
            <a:ext cx="1287539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Tracee</a:t>
            </a:r>
          </a:p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D1BC3A-96B0-4C97-9A5A-A5D1AE1625AE}"/>
              </a:ext>
            </a:extLst>
          </p:cNvPr>
          <p:cNvSpPr txBox="1"/>
          <p:nvPr/>
        </p:nvSpPr>
        <p:spPr>
          <a:xfrm>
            <a:off x="8214515" y="4793409"/>
            <a:ext cx="2954093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Tracee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Tracee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전달할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Tracee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받은 정보를 저장할 위치</a:t>
            </a:r>
          </a:p>
        </p:txBody>
      </p:sp>
    </p:spTree>
    <p:extLst>
      <p:ext uri="{BB962C8B-B14F-4D97-AF65-F5344CB8AC3E}">
        <p14:creationId xmlns:p14="http://schemas.microsoft.com/office/powerpoint/2010/main" val="192773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사용할 </a:t>
            </a:r>
            <a:r>
              <a:rPr lang="en-US" altLang="ko-KR" dirty="0"/>
              <a:t>request </a:t>
            </a:r>
            <a:r>
              <a:rPr lang="ko-KR" altLang="en-US" dirty="0"/>
              <a:t>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014366-0872-4C5E-8202-6CBF9C64C464}"/>
              </a:ext>
            </a:extLst>
          </p:cNvPr>
          <p:cNvCxnSpPr>
            <a:cxnSpLocks/>
          </p:cNvCxnSpPr>
          <p:nvPr/>
        </p:nvCxnSpPr>
        <p:spPr>
          <a:xfrm flipH="1">
            <a:off x="3140242" y="2155677"/>
            <a:ext cx="1744579" cy="299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DDD47F-C8CB-40BC-A855-ECA2B7E7558A}"/>
              </a:ext>
            </a:extLst>
          </p:cNvPr>
          <p:cNvSpPr/>
          <p:nvPr/>
        </p:nvSpPr>
        <p:spPr>
          <a:xfrm>
            <a:off x="1442113" y="1600201"/>
            <a:ext cx="9133645" cy="5554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long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ptrace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(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enum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 __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ptrace_request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 request,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pid_t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pid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void *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addr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void *data);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8589B5-93D0-4774-9EE2-7ED9C8C2981C}"/>
              </a:ext>
            </a:extLst>
          </p:cNvPr>
          <p:cNvSpPr/>
          <p:nvPr/>
        </p:nvSpPr>
        <p:spPr>
          <a:xfrm>
            <a:off x="2905291" y="1800706"/>
            <a:ext cx="3495509" cy="344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69DA77-1315-403B-8CAA-1085DDD5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22706"/>
              </p:ext>
            </p:extLst>
          </p:nvPr>
        </p:nvGraphicFramePr>
        <p:xfrm>
          <a:off x="1442113" y="2510757"/>
          <a:ext cx="9133645" cy="38389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0966">
                  <a:extLst>
                    <a:ext uri="{9D8B030D-6E8A-4147-A177-3AD203B41FA5}">
                      <a16:colId xmlns:a16="http://schemas.microsoft.com/office/drawing/2014/main" val="4254447158"/>
                    </a:ext>
                  </a:extLst>
                </a:gridCol>
                <a:gridCol w="6282679">
                  <a:extLst>
                    <a:ext uri="{9D8B030D-6E8A-4147-A177-3AD203B41FA5}">
                      <a16:colId xmlns:a16="http://schemas.microsoft.com/office/drawing/2014/main" val="2347138704"/>
                    </a:ext>
                  </a:extLst>
                </a:gridCol>
              </a:tblGrid>
              <a:tr h="623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request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설 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743443"/>
                  </a:ext>
                </a:extLst>
              </a:tr>
              <a:tr h="685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PTRACE_ATTACH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pid</a:t>
                      </a: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지정한 프로세스에 붙어서 그 프로세스를 </a:t>
                      </a:r>
                      <a:b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 프로세스의 피추적자로 만든다</a:t>
                      </a:r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94660"/>
                  </a:ext>
                </a:extLst>
              </a:tr>
              <a:tr h="624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PTRACE_DETACH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정지된 피추적자를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재시작하되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먼저 그 프로세스에서 떨어진다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322508"/>
                  </a:ext>
                </a:extLst>
              </a:tr>
              <a:tr h="624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PTRACE_PEEKDATA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피추적자 메모리의 주소 </a:t>
                      </a:r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워드를 읽고 </a:t>
                      </a:r>
                      <a:b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워드를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ptrace()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호출의 결과로 반환한다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368124"/>
                  </a:ext>
                </a:extLst>
              </a:tr>
              <a:tr h="624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PTRACE_POKEDATA</a:t>
                      </a:r>
                      <a:endParaRPr lang="ko-KR" alt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워드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피추적자 메모리의 주소 </a:t>
                      </a:r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복사한다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913788"/>
                  </a:ext>
                </a:extLst>
              </a:tr>
              <a:tr h="624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PTRACE_SINGLESTEP</a:t>
                      </a:r>
                      <a:endParaRPr lang="ko-KR" alt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인스트럭션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단위로 피추적자의 실행을 재개한다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364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22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Ptrace </a:t>
            </a:r>
            <a:r>
              <a:rPr lang="ko-KR" altLang="en-US" dirty="0"/>
              <a:t>사용법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PTRACE_ATTACH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Tracer</a:t>
            </a:r>
            <a:r>
              <a:rPr lang="ko-KR" altLang="en-US" sz="1600" dirty="0"/>
              <a:t>가 </a:t>
            </a:r>
            <a:r>
              <a:rPr lang="en-US" altLang="ko-KR" sz="1600" dirty="0" err="1"/>
              <a:t>pid</a:t>
            </a:r>
            <a:r>
              <a:rPr lang="ko-KR" altLang="en-US" sz="1600" dirty="0"/>
              <a:t>에 해당되는 프로세스</a:t>
            </a:r>
            <a:r>
              <a:rPr lang="en-US" altLang="ko-KR" sz="1600" dirty="0"/>
              <a:t>(Tracee)</a:t>
            </a:r>
            <a:r>
              <a:rPr lang="ko-KR" altLang="en-US" sz="1600" dirty="0"/>
              <a:t>에게 추적자로 붙을 때 사용함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Tracee</a:t>
            </a:r>
            <a:r>
              <a:rPr lang="ko-KR" altLang="en-US" sz="1600" dirty="0"/>
              <a:t>에게 </a:t>
            </a:r>
            <a:r>
              <a:rPr lang="en-US" altLang="ko-KR" sz="1600" dirty="0"/>
              <a:t>SIGSTOP </a:t>
            </a:r>
            <a:r>
              <a:rPr lang="ko-KR" altLang="en-US" sz="1600" dirty="0"/>
              <a:t>시그널을 보내어 멈춤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PTRACE_DETACH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Tracer</a:t>
            </a:r>
            <a:r>
              <a:rPr lang="ko-KR" altLang="en-US" sz="1600" dirty="0"/>
              <a:t>가 </a:t>
            </a:r>
            <a:r>
              <a:rPr lang="en-US" altLang="ko-KR" sz="1600" dirty="0"/>
              <a:t>Tracee</a:t>
            </a:r>
            <a:r>
              <a:rPr lang="ko-KR" altLang="en-US" sz="1600" dirty="0"/>
              <a:t>로부터 떨어질 때 사용하며</a:t>
            </a:r>
            <a:r>
              <a:rPr lang="en-US" altLang="ko-KR" sz="1600" dirty="0"/>
              <a:t>, Tracee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재개시킴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Sig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이며 </a:t>
            </a:r>
            <a:r>
              <a:rPr lang="en-US" altLang="ko-KR" sz="1600" dirty="0"/>
              <a:t>Tracer</a:t>
            </a:r>
            <a:r>
              <a:rPr lang="ko-KR" altLang="en-US" sz="1600" dirty="0"/>
              <a:t>가 시그널을 보내지 않고 떨어짐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8" name="직사각형 4">
            <a:extLst>
              <a:ext uri="{FF2B5EF4-FFF2-40B4-BE49-F238E27FC236}">
                <a16:creationId xmlns:a16="http://schemas.microsoft.com/office/drawing/2014/main" id="{55D57968-ECF7-4CD8-A716-5FDB46AFB621}"/>
              </a:ext>
            </a:extLst>
          </p:cNvPr>
          <p:cNvSpPr/>
          <p:nvPr/>
        </p:nvSpPr>
        <p:spPr>
          <a:xfrm>
            <a:off x="1155193" y="2515763"/>
            <a:ext cx="4940807" cy="480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bIns="18000" rtlCol="0" anchor="t" anchorCtr="0"/>
          <a:lstStyle/>
          <a:p>
            <a:pPr algn="ctr"/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ptrace(</a:t>
            </a:r>
            <a:r>
              <a:rPr lang="en-US" altLang="ko-KR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PTRACE_ATTACH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pid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addr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0);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B304A824-FE47-4278-BA96-35B896A6C229}"/>
              </a:ext>
            </a:extLst>
          </p:cNvPr>
          <p:cNvSpPr/>
          <p:nvPr/>
        </p:nvSpPr>
        <p:spPr>
          <a:xfrm>
            <a:off x="1155192" y="4399274"/>
            <a:ext cx="4940807" cy="480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bIns="18000" rtlCol="0" anchor="t" anchorCtr="0"/>
          <a:lstStyle/>
          <a:p>
            <a:pPr algn="ctr"/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ptrace(</a:t>
            </a:r>
            <a:r>
              <a:rPr lang="en-US" altLang="ko-KR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PTRACE_DETACH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pid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addr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0);</a:t>
            </a:r>
          </a:p>
        </p:txBody>
      </p:sp>
    </p:spTree>
    <p:extLst>
      <p:ext uri="{BB962C8B-B14F-4D97-AF65-F5344CB8AC3E}">
        <p14:creationId xmlns:p14="http://schemas.microsoft.com/office/powerpoint/2010/main" val="367422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Ptrace </a:t>
            </a:r>
            <a:r>
              <a:rPr lang="ko-KR" altLang="en-US" dirty="0"/>
              <a:t>사용법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PTRACE_PEEKDATA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Tracee </a:t>
            </a:r>
            <a:r>
              <a:rPr lang="ko-KR" altLang="en-US" sz="1600" dirty="0"/>
              <a:t>메모리의 주소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</a:t>
            </a:r>
            <a:r>
              <a:rPr lang="ko-KR" altLang="en-US" sz="1600" dirty="0"/>
              <a:t>에서 워드를 읽음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Ptrace() </a:t>
            </a:r>
            <a:r>
              <a:rPr lang="ko-KR" altLang="en-US" sz="1600" dirty="0"/>
              <a:t>호출의 결과로 반환함</a:t>
            </a:r>
            <a:r>
              <a:rPr lang="en-US" altLang="ko-KR" sz="1600" dirty="0"/>
              <a:t>. </a:t>
            </a:r>
            <a:r>
              <a:rPr lang="ko-KR" altLang="en-US" sz="1600" dirty="0"/>
              <a:t>예</a:t>
            </a:r>
            <a:r>
              <a:rPr lang="en-US" altLang="ko-KR" sz="1600" dirty="0"/>
              <a:t>) long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ptrace(PTRACE_PEEKDATA,…);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PTRACE_POKEDATA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워드 </a:t>
            </a:r>
            <a:r>
              <a:rPr lang="en-US" altLang="ko-KR" sz="1600" dirty="0"/>
              <a:t>data</a:t>
            </a:r>
            <a:r>
              <a:rPr lang="ko-KR" altLang="en-US" sz="1600" dirty="0"/>
              <a:t>를 </a:t>
            </a:r>
            <a:r>
              <a:rPr lang="en-US" altLang="ko-KR" sz="1600" dirty="0"/>
              <a:t>Tracee </a:t>
            </a:r>
            <a:r>
              <a:rPr lang="ko-KR" altLang="en-US" sz="1600" dirty="0"/>
              <a:t>메모리의 주소 </a:t>
            </a:r>
            <a:r>
              <a:rPr lang="en-US" altLang="ko-KR" sz="1600" dirty="0" err="1"/>
              <a:t>addr</a:t>
            </a:r>
            <a:r>
              <a:rPr lang="ko-KR" altLang="en-US" sz="1600" dirty="0"/>
              <a:t>에 복사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Data</a:t>
            </a:r>
            <a:r>
              <a:rPr lang="ko-KR" altLang="en-US" sz="1600" dirty="0"/>
              <a:t>의 타입은 </a:t>
            </a:r>
            <a:r>
              <a:rPr lang="en-US" altLang="ko-KR" sz="1600" dirty="0"/>
              <a:t>long </a:t>
            </a:r>
            <a:r>
              <a:rPr lang="ko-KR" altLang="en-US" sz="1600" dirty="0"/>
              <a:t>값임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PTRACE_SINGLESTEP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Tracee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실행을 재개하지만</a:t>
            </a:r>
            <a:r>
              <a:rPr lang="en-US" altLang="ko-KR" sz="1600" dirty="0"/>
              <a:t>, 1</a:t>
            </a:r>
            <a:r>
              <a:rPr lang="ko-KR" altLang="en-US" sz="1600" dirty="0"/>
              <a:t>개의 명령을 실행한 시점에서 실행을 정지시킴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Sig</a:t>
            </a:r>
            <a:r>
              <a:rPr lang="ko-KR" altLang="en-US" sz="1600" dirty="0"/>
              <a:t>는 정지된 </a:t>
            </a:r>
            <a:r>
              <a:rPr lang="en-US" altLang="ko-KR" sz="1600" dirty="0"/>
              <a:t>Tracee</a:t>
            </a:r>
            <a:r>
              <a:rPr lang="ko-KR" altLang="en-US" sz="1600" dirty="0"/>
              <a:t>에게 보낼 시그널 번호</a:t>
            </a:r>
            <a:r>
              <a:rPr lang="en-US" altLang="ko-KR" sz="1600" dirty="0"/>
              <a:t> (0</a:t>
            </a:r>
            <a:r>
              <a:rPr lang="ko-KR" altLang="en-US" sz="1600" dirty="0"/>
              <a:t>이면 시그널을 보내지 않음</a:t>
            </a:r>
            <a:r>
              <a:rPr lang="en-US" altLang="ko-KR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7" name="직사각형 4">
            <a:extLst>
              <a:ext uri="{FF2B5EF4-FFF2-40B4-BE49-F238E27FC236}">
                <a16:creationId xmlns:a16="http://schemas.microsoft.com/office/drawing/2014/main" id="{14D75821-B62E-4D79-9A87-A6E153239AF0}"/>
              </a:ext>
            </a:extLst>
          </p:cNvPr>
          <p:cNvSpPr/>
          <p:nvPr/>
        </p:nvSpPr>
        <p:spPr>
          <a:xfrm>
            <a:off x="1155193" y="2558044"/>
            <a:ext cx="4940807" cy="5061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bIns="18000" rtlCol="0" anchor="t" anchorCtr="0"/>
          <a:lstStyle/>
          <a:p>
            <a:pPr algn="ctr"/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ptrace(</a:t>
            </a:r>
            <a:r>
              <a:rPr lang="en-US" altLang="ko-KR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PTRACE_PEEKDATA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pid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addr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0);</a:t>
            </a:r>
          </a:p>
        </p:txBody>
      </p:sp>
      <p:sp>
        <p:nvSpPr>
          <p:cNvPr id="6" name="직사각형 4">
            <a:extLst>
              <a:ext uri="{FF2B5EF4-FFF2-40B4-BE49-F238E27FC236}">
                <a16:creationId xmlns:a16="http://schemas.microsoft.com/office/drawing/2014/main" id="{F859A5D4-319B-4720-8E76-C4F1FA7A0720}"/>
              </a:ext>
            </a:extLst>
          </p:cNvPr>
          <p:cNvSpPr/>
          <p:nvPr/>
        </p:nvSpPr>
        <p:spPr>
          <a:xfrm>
            <a:off x="1155193" y="4097615"/>
            <a:ext cx="4940807" cy="5061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bIns="18000" rtlCol="0" anchor="t" anchorCtr="0"/>
          <a:lstStyle/>
          <a:p>
            <a:pPr algn="ctr"/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ptrace(</a:t>
            </a:r>
            <a:r>
              <a:rPr lang="en-US" altLang="ko-KR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PTRACE_POKEDATA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pid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addr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0);</a:t>
            </a:r>
          </a:p>
        </p:txBody>
      </p:sp>
      <p:sp>
        <p:nvSpPr>
          <p:cNvPr id="8" name="직사각형 4">
            <a:extLst>
              <a:ext uri="{FF2B5EF4-FFF2-40B4-BE49-F238E27FC236}">
                <a16:creationId xmlns:a16="http://schemas.microsoft.com/office/drawing/2014/main" id="{A3347545-4ED3-4347-8301-A137D7EE47CA}"/>
              </a:ext>
            </a:extLst>
          </p:cNvPr>
          <p:cNvSpPr/>
          <p:nvPr/>
        </p:nvSpPr>
        <p:spPr>
          <a:xfrm>
            <a:off x="1155192" y="5659681"/>
            <a:ext cx="4940807" cy="5061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bIns="18000" rtlCol="0" anchor="t" anchorCtr="0"/>
          <a:lstStyle/>
          <a:p>
            <a:pPr algn="ctr"/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ptrace(</a:t>
            </a:r>
            <a:r>
              <a:rPr lang="en-US" altLang="ko-KR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PTRACE_SINGLESTEP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pid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addr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0);</a:t>
            </a:r>
          </a:p>
        </p:txBody>
      </p:sp>
    </p:spTree>
    <p:extLst>
      <p:ext uri="{BB962C8B-B14F-4D97-AF65-F5344CB8AC3E}">
        <p14:creationId xmlns:p14="http://schemas.microsoft.com/office/powerpoint/2010/main" val="5660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추적과정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C4C7B7F-524D-4F1B-95FD-A2B8337C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114" y="1549986"/>
            <a:ext cx="3503530" cy="248149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1200" dirty="0"/>
              <a:t>추적할 프로세스 </a:t>
            </a:r>
            <a:r>
              <a:rPr lang="en-US" altLang="ko-KR" sz="1200" dirty="0"/>
              <a:t>(Tracer)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4255234-D576-43F8-B275-6929EAA51944}"/>
              </a:ext>
            </a:extLst>
          </p:cNvPr>
          <p:cNvSpPr txBox="1">
            <a:spLocks/>
          </p:cNvSpPr>
          <p:nvPr/>
        </p:nvSpPr>
        <p:spPr bwMode="auto">
          <a:xfrm>
            <a:off x="6524358" y="1549986"/>
            <a:ext cx="3503530" cy="29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ko-KR" altLang="en-US" sz="1200" kern="0" baseline="0" dirty="0"/>
              <a:t>추적될 프로세스 </a:t>
            </a:r>
            <a:r>
              <a:rPr lang="en-US" altLang="ko-KR" sz="1200" kern="0" baseline="0" dirty="0"/>
              <a:t>(Tracee)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7CDF2-BE22-4922-B3BD-E69D3D8D56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6115" y="1847504"/>
            <a:ext cx="6932984" cy="44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6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5C2AFE-9796-435B-95A0-67D6309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278" y="2755900"/>
            <a:ext cx="8534400" cy="1346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rgbClr val="FFFFFF"/>
                </a:solidFill>
                <a:ea typeface="맑은 고딕"/>
                <a:cs typeface="Calibri Light"/>
              </a:rPr>
              <a:t>프로젝트</a:t>
            </a:r>
            <a:r>
              <a:rPr lang="en-US" altLang="ko-KR" dirty="0">
                <a:solidFill>
                  <a:srgbClr val="FFFFFF"/>
                </a:solidFill>
                <a:ea typeface="맑은 고딕"/>
                <a:cs typeface="Calibri Light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FFFFFF"/>
                </a:solidFill>
                <a:ea typeface="맑은 고딕"/>
                <a:cs typeface="Calibri Light"/>
              </a:rPr>
              <a:t>Process</a:t>
            </a:r>
            <a:r>
              <a:rPr lang="ko-KR" altLang="en-US" dirty="0">
                <a:solidFill>
                  <a:srgbClr val="FFFFFF"/>
                </a:solidFill>
                <a:ea typeface="맑은 고딕"/>
                <a:cs typeface="Calibri Light"/>
              </a:rPr>
              <a:t> </a:t>
            </a:r>
            <a:r>
              <a:rPr lang="en-US" altLang="ko-KR" dirty="0">
                <a:solidFill>
                  <a:srgbClr val="FFFFFF"/>
                </a:solidFill>
                <a:ea typeface="맑은 고딕"/>
                <a:cs typeface="Calibri Light"/>
              </a:rPr>
              <a:t>Hacking(Basic)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699221733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홈네트워크_1001_세미나">
      <a:majorFont>
        <a:latin typeface="Arial"/>
        <a:ea typeface="휴먼모음T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홈네트워크_1001_세미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양식</Template>
  <TotalTime>7750</TotalTime>
  <Words>655</Words>
  <Application>Microsoft Office PowerPoint</Application>
  <PresentationFormat>와이드스크린</PresentationFormat>
  <Paragraphs>117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맑은 고딕</vt:lpstr>
      <vt:lpstr>Arial</vt:lpstr>
      <vt:lpstr>Times New Roman</vt:lpstr>
      <vt:lpstr>테마1</vt:lpstr>
      <vt:lpstr>운영체제론 실습 10주차</vt:lpstr>
      <vt:lpstr>운영체제론 실습 10주차</vt:lpstr>
      <vt:lpstr>PowerPoint 프레젠테이션</vt:lpstr>
      <vt:lpstr>Ptrace (=process trace)</vt:lpstr>
      <vt:lpstr>사용할 request 목록</vt:lpstr>
      <vt:lpstr>Ptrace 사용법 (1)</vt:lpstr>
      <vt:lpstr>Ptrace 사용법 (2)</vt:lpstr>
      <vt:lpstr>추적과정</vt:lpstr>
      <vt:lpstr>PowerPoint 프레젠테이션</vt:lpstr>
      <vt:lpstr>프로젝트) Process Hacking (Basic)</vt:lpstr>
      <vt:lpstr>프로젝트) Process Hacking (Basic)</vt:lpstr>
      <vt:lpstr>프로젝트) Process Hacking (Basic)</vt:lpstr>
      <vt:lpstr>프로젝트) Process Hacking (Basic)</vt:lpstr>
      <vt:lpstr>결과화면</vt:lpstr>
      <vt:lpstr>생각해보기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운영체제론 실습 1주차</dc:title>
  <dc:creator>유동민</dc:creator>
  <cp:lastModifiedBy>유동민</cp:lastModifiedBy>
  <cp:revision>359</cp:revision>
  <dcterms:created xsi:type="dcterms:W3CDTF">2020-03-19T00:09:44Z</dcterms:created>
  <dcterms:modified xsi:type="dcterms:W3CDTF">2020-05-21T01:32:29Z</dcterms:modified>
</cp:coreProperties>
</file>