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330" r:id="rId4"/>
    <p:sldId id="294" r:id="rId5"/>
    <p:sldId id="331" r:id="rId6"/>
    <p:sldId id="332" r:id="rId7"/>
    <p:sldId id="363" r:id="rId8"/>
    <p:sldId id="364" r:id="rId9"/>
    <p:sldId id="365" r:id="rId10"/>
    <p:sldId id="353" r:id="rId11"/>
    <p:sldId id="366" r:id="rId12"/>
    <p:sldId id="394" r:id="rId13"/>
    <p:sldId id="395" r:id="rId14"/>
    <p:sldId id="396" r:id="rId15"/>
    <p:sldId id="355" r:id="rId16"/>
    <p:sldId id="397" r:id="rId17"/>
    <p:sldId id="398" r:id="rId18"/>
    <p:sldId id="399" r:id="rId19"/>
    <p:sldId id="340" r:id="rId20"/>
    <p:sldId id="357" r:id="rId21"/>
    <p:sldId id="367" r:id="rId2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330"/>
            <p14:sldId id="294"/>
            <p14:sldId id="331"/>
            <p14:sldId id="332"/>
            <p14:sldId id="363"/>
            <p14:sldId id="364"/>
            <p14:sldId id="365"/>
            <p14:sldId id="353"/>
            <p14:sldId id="366"/>
            <p14:sldId id="394"/>
            <p14:sldId id="395"/>
            <p14:sldId id="396"/>
            <p14:sldId id="355"/>
            <p14:sldId id="397"/>
            <p14:sldId id="398"/>
            <p14:sldId id="399"/>
            <p14:sldId id="340"/>
            <p14:sldId id="357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82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3804-B3A1-4035-960A-092A7FD978A9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1E652-3056-433E-9E61-8EB5D495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5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0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8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6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6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6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4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2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8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96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4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6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1) </a:t>
            </a:r>
            <a:r>
              <a:rPr lang="en-US" altLang="ko-KR" dirty="0" err="1"/>
              <a:t>print_mutex.c</a:t>
            </a:r>
            <a:endParaRPr lang="ko-KR" altLang="en-US" dirty="0"/>
          </a:p>
        </p:txBody>
      </p:sp>
      <p:pic>
        <p:nvPicPr>
          <p:cNvPr id="10" name="그림 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CF57775-B567-430B-BB53-662BDD42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51" y="1730312"/>
            <a:ext cx="8271963" cy="44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9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1) </a:t>
            </a:r>
            <a:r>
              <a:rPr lang="en-US" altLang="ko-KR" dirty="0" err="1"/>
              <a:t>print_mutex.c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1FFE9C-A025-4BD6-8F83-F24C327EE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3" y="1552404"/>
            <a:ext cx="4524362" cy="4754414"/>
          </a:xfrm>
          <a:prstGeom prst="rect">
            <a:avLst/>
          </a:prstGeom>
        </p:spPr>
      </p:pic>
      <p:sp>
        <p:nvSpPr>
          <p:cNvPr id="5" name="직사각형 30">
            <a:extLst>
              <a:ext uri="{FF2B5EF4-FFF2-40B4-BE49-F238E27FC236}">
                <a16:creationId xmlns:a16="http://schemas.microsoft.com/office/drawing/2014/main" id="{BB09D6F1-E9F8-4985-A293-270082968DFD}"/>
              </a:ext>
            </a:extLst>
          </p:cNvPr>
          <p:cNvSpPr/>
          <p:nvPr/>
        </p:nvSpPr>
        <p:spPr>
          <a:xfrm>
            <a:off x="6161474" y="1862679"/>
            <a:ext cx="940053" cy="7495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ea typeface="맑은 고딕"/>
              </a:rPr>
              <a:t>Critical</a:t>
            </a:r>
            <a:endParaRPr lang="en-US" altLang="ko-KR" sz="1400" b="1">
              <a:solidFill>
                <a:schemeClr val="tx1"/>
              </a:solidFill>
              <a:ea typeface="맑은 고딕"/>
              <a:cs typeface="Calibri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ea typeface="맑은 고딕"/>
              </a:rPr>
              <a:t>Section</a:t>
            </a:r>
            <a:endParaRPr lang="ko-KR" altLang="en-US" sz="1400" b="1">
              <a:solidFill>
                <a:schemeClr val="tx1"/>
              </a:solidFill>
              <a:ea typeface="맑은 고딕"/>
              <a:cs typeface="Calibri"/>
            </a:endParaRPr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3A79B09B-DDD5-4950-856A-B689E7CE2939}"/>
              </a:ext>
            </a:extLst>
          </p:cNvPr>
          <p:cNvSpPr/>
          <p:nvPr/>
        </p:nvSpPr>
        <p:spPr>
          <a:xfrm>
            <a:off x="7521058" y="1862679"/>
            <a:ext cx="2294553" cy="753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red가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Critical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Section에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b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진입한 경우, 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blue와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green은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b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진입할 수 없음</a:t>
            </a:r>
            <a:endParaRPr 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/>
            </a:endParaRPr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073F827D-3FD6-4325-A819-56A7C7F70A17}"/>
              </a:ext>
            </a:extLst>
          </p:cNvPr>
          <p:cNvSpPr/>
          <p:nvPr/>
        </p:nvSpPr>
        <p:spPr>
          <a:xfrm>
            <a:off x="1220865" y="1787274"/>
            <a:ext cx="1697595" cy="163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E017B149-D1D3-470C-AF9C-FA352DA9B0C5}"/>
              </a:ext>
            </a:extLst>
          </p:cNvPr>
          <p:cNvSpPr/>
          <p:nvPr/>
        </p:nvSpPr>
        <p:spPr>
          <a:xfrm>
            <a:off x="1220865" y="2531092"/>
            <a:ext cx="1766175" cy="163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4BE625-4D67-4B03-9756-0E0538716A5B}"/>
              </a:ext>
            </a:extLst>
          </p:cNvPr>
          <p:cNvCxnSpPr>
            <a:cxnSpLocks/>
          </p:cNvCxnSpPr>
          <p:nvPr/>
        </p:nvCxnSpPr>
        <p:spPr bwMode="auto">
          <a:xfrm flipV="1">
            <a:off x="2987040" y="1862679"/>
            <a:ext cx="3174434" cy="63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C9B92C-DA10-4161-9754-A36889E1D212}"/>
              </a:ext>
            </a:extLst>
          </p:cNvPr>
          <p:cNvCxnSpPr/>
          <p:nvPr/>
        </p:nvCxnSpPr>
        <p:spPr bwMode="auto">
          <a:xfrm>
            <a:off x="3052514" y="2612815"/>
            <a:ext cx="310896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4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F6C21-D3AE-4854-9077-DEF4487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1) mutex</a:t>
            </a:r>
            <a:r>
              <a:rPr lang="ko-KR" altLang="en-US" dirty="0"/>
              <a:t>를 사용하지 않을 경우</a:t>
            </a:r>
          </a:p>
        </p:txBody>
      </p:sp>
      <p:pic>
        <p:nvPicPr>
          <p:cNvPr id="4" name="그림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D644CE1-F5D6-41E7-B7D8-530496D54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" b="-1"/>
          <a:stretch/>
        </p:blipFill>
        <p:spPr>
          <a:xfrm>
            <a:off x="609600" y="1626836"/>
            <a:ext cx="4730885" cy="47174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04B8CD-8689-480E-A7F7-52BF3732F396}"/>
              </a:ext>
            </a:extLst>
          </p:cNvPr>
          <p:cNvSpPr/>
          <p:nvPr/>
        </p:nvSpPr>
        <p:spPr>
          <a:xfrm>
            <a:off x="530442" y="2426020"/>
            <a:ext cx="4730885" cy="23016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C377C5-91E4-4623-A136-D5134CA23A80}"/>
              </a:ext>
            </a:extLst>
          </p:cNvPr>
          <p:cNvSpPr/>
          <p:nvPr/>
        </p:nvSpPr>
        <p:spPr>
          <a:xfrm>
            <a:off x="575839" y="2649757"/>
            <a:ext cx="4112893" cy="10078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pic>
        <p:nvPicPr>
          <p:cNvPr id="8" name="그림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E1A8890-26C9-4327-8E49-E919169D0D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9" t="17090" r="39584" b="63793"/>
          <a:stretch/>
        </p:blipFill>
        <p:spPr>
          <a:xfrm>
            <a:off x="6981072" y="2286002"/>
            <a:ext cx="3310315" cy="1371599"/>
          </a:xfrm>
          <a:prstGeom prst="rect">
            <a:avLst/>
          </a:prstGeom>
        </p:spPr>
      </p:pic>
      <p:sp>
        <p:nvSpPr>
          <p:cNvPr id="9" name="직사각형 7">
            <a:extLst>
              <a:ext uri="{FF2B5EF4-FFF2-40B4-BE49-F238E27FC236}">
                <a16:creationId xmlns:a16="http://schemas.microsoft.com/office/drawing/2014/main" id="{16F2FEB0-6DD9-474E-8507-76447B4A0FFA}"/>
              </a:ext>
            </a:extLst>
          </p:cNvPr>
          <p:cNvSpPr/>
          <p:nvPr/>
        </p:nvSpPr>
        <p:spPr>
          <a:xfrm>
            <a:off x="6955982" y="1802631"/>
            <a:ext cx="2994024" cy="426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기존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print_blue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함수 출력내용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0CD90A-CE64-4275-ABEE-D4F62458AEEA}"/>
              </a:ext>
            </a:extLst>
          </p:cNvPr>
          <p:cNvSpPr/>
          <p:nvPr/>
        </p:nvSpPr>
        <p:spPr>
          <a:xfrm>
            <a:off x="6572920" y="3897404"/>
            <a:ext cx="3760148" cy="21514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가만히 내버려두길 바랬던 </a:t>
            </a:r>
            <a:r>
              <a:rPr lang="en-US" altLang="ko-KR" sz="2000" b="1" dirty="0">
                <a:solidFill>
                  <a:srgbClr val="2E75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Blue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Green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방해를 받음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공유자원인 표준출력을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Critical Section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지정하고 각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내용을 전부 출력하기 전에는 다른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진입하지 않도록 하는 상호배제를 어떻게 구현해야 할까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b="1" dirty="0">
              <a:solidFill>
                <a:schemeClr val="tx1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5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F6C21-D3AE-4854-9077-DEF4487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1) mutex</a:t>
            </a:r>
            <a:r>
              <a:rPr lang="ko-KR" altLang="en-US" dirty="0"/>
              <a:t>를 사용한 경우</a:t>
            </a:r>
          </a:p>
        </p:txBody>
      </p:sp>
      <p:pic>
        <p:nvPicPr>
          <p:cNvPr id="11" name="그림 10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CE5676F-F9CE-440B-82AF-B39742B9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14" y="1529440"/>
            <a:ext cx="3597727" cy="480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7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세마포어</a:t>
            </a:r>
            <a:r>
              <a:rPr lang="en-US" altLang="ko-KR" dirty="0"/>
              <a:t>(Semaphore)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533FBB-1E05-4747-AC2A-7E5B32076EE9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5867402" y="2373536"/>
            <a:ext cx="34637" cy="477548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63E18D-AE26-4B4E-BBDB-C28AA30908CD}"/>
              </a:ext>
            </a:extLst>
          </p:cNvPr>
          <p:cNvSpPr/>
          <p:nvPr/>
        </p:nvSpPr>
        <p:spPr>
          <a:xfrm>
            <a:off x="2667002" y="1712309"/>
            <a:ext cx="1759528" cy="555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Thread_1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AFF5AE-9001-4DCF-A6DE-0EB99F55254D}"/>
              </a:ext>
            </a:extLst>
          </p:cNvPr>
          <p:cNvSpPr/>
          <p:nvPr/>
        </p:nvSpPr>
        <p:spPr>
          <a:xfrm>
            <a:off x="7377548" y="1712309"/>
            <a:ext cx="1759528" cy="555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Thread_2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C16276-E0C7-4A57-ABE7-5E8681EFE96E}"/>
              </a:ext>
            </a:extLst>
          </p:cNvPr>
          <p:cNvSpPr/>
          <p:nvPr/>
        </p:nvSpPr>
        <p:spPr>
          <a:xfrm>
            <a:off x="5022275" y="1712309"/>
            <a:ext cx="1759528" cy="555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Semaphore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F8174D-98E5-4203-AE84-9BB95C6C00E5}"/>
              </a:ext>
            </a:extLst>
          </p:cNvPr>
          <p:cNvSpPr/>
          <p:nvPr/>
        </p:nvSpPr>
        <p:spPr>
          <a:xfrm>
            <a:off x="3352802" y="2373536"/>
            <a:ext cx="387927" cy="39148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05FA69-AD5E-44B3-A5EB-FA70927E3061}"/>
              </a:ext>
            </a:extLst>
          </p:cNvPr>
          <p:cNvSpPr/>
          <p:nvPr/>
        </p:nvSpPr>
        <p:spPr>
          <a:xfrm>
            <a:off x="8063348" y="2373536"/>
            <a:ext cx="387927" cy="39148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0671E-AC9C-43F8-9A41-999E8ECC57F0}"/>
              </a:ext>
            </a:extLst>
          </p:cNvPr>
          <p:cNvSpPr/>
          <p:nvPr/>
        </p:nvSpPr>
        <p:spPr>
          <a:xfrm>
            <a:off x="5708075" y="2373536"/>
            <a:ext cx="387927" cy="43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1B-7F5D-44AE-86D8-6E74EBF6365C}"/>
              </a:ext>
            </a:extLst>
          </p:cNvPr>
          <p:cNvSpPr/>
          <p:nvPr/>
        </p:nvSpPr>
        <p:spPr>
          <a:xfrm>
            <a:off x="5708075" y="3985425"/>
            <a:ext cx="387927" cy="433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9E7256-8998-4A62-9918-34362EE3FDC6}"/>
              </a:ext>
            </a:extLst>
          </p:cNvPr>
          <p:cNvCxnSpPr>
            <a:cxnSpLocks/>
          </p:cNvCxnSpPr>
          <p:nvPr/>
        </p:nvCxnSpPr>
        <p:spPr>
          <a:xfrm>
            <a:off x="3740729" y="2798132"/>
            <a:ext cx="19673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A61798-E8C5-437F-8853-3EF51095B089}"/>
              </a:ext>
            </a:extLst>
          </p:cNvPr>
          <p:cNvSpPr/>
          <p:nvPr/>
        </p:nvSpPr>
        <p:spPr>
          <a:xfrm>
            <a:off x="4281056" y="2419810"/>
            <a:ext cx="1198417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Lock (-1)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8DBDF7-5122-445A-9128-0CDCE55111B6}"/>
              </a:ext>
            </a:extLst>
          </p:cNvPr>
          <p:cNvCxnSpPr>
            <a:cxnSpLocks/>
          </p:cNvCxnSpPr>
          <p:nvPr/>
        </p:nvCxnSpPr>
        <p:spPr>
          <a:xfrm>
            <a:off x="3740728" y="3985425"/>
            <a:ext cx="19673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F6F8F7-AE24-4CBE-8F26-B4CCB84661D3}"/>
              </a:ext>
            </a:extLst>
          </p:cNvPr>
          <p:cNvSpPr/>
          <p:nvPr/>
        </p:nvSpPr>
        <p:spPr>
          <a:xfrm>
            <a:off x="4281056" y="3679316"/>
            <a:ext cx="1205344" cy="26033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Unlock (+1)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1835A8-C120-4C7B-9EA0-A534DEDC7D80}"/>
              </a:ext>
            </a:extLst>
          </p:cNvPr>
          <p:cNvCxnSpPr>
            <a:cxnSpLocks/>
          </p:cNvCxnSpPr>
          <p:nvPr/>
        </p:nvCxnSpPr>
        <p:spPr>
          <a:xfrm flipH="1">
            <a:off x="6089075" y="3263532"/>
            <a:ext cx="1967345" cy="6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6F66F9-ACD9-4041-9645-BD9AFE91D330}"/>
              </a:ext>
            </a:extLst>
          </p:cNvPr>
          <p:cNvSpPr/>
          <p:nvPr/>
        </p:nvSpPr>
        <p:spPr>
          <a:xfrm>
            <a:off x="3001245" y="2807465"/>
            <a:ext cx="1078921" cy="11686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Critical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Section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D384CD-62A8-4D1E-BCC0-908BFC8777B2}"/>
              </a:ext>
            </a:extLst>
          </p:cNvPr>
          <p:cNvSpPr/>
          <p:nvPr/>
        </p:nvSpPr>
        <p:spPr>
          <a:xfrm>
            <a:off x="7704862" y="3266914"/>
            <a:ext cx="1078921" cy="1152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Critical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Section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F2529-F91B-4818-900F-9AFACA4F0AAF}"/>
              </a:ext>
            </a:extLst>
          </p:cNvPr>
          <p:cNvSpPr/>
          <p:nvPr/>
        </p:nvSpPr>
        <p:spPr>
          <a:xfrm>
            <a:off x="5708073" y="2816449"/>
            <a:ext cx="387927" cy="450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EEAB6A-CF7B-4FDD-8095-26249F3E20D6}"/>
              </a:ext>
            </a:extLst>
          </p:cNvPr>
          <p:cNvSpPr/>
          <p:nvPr/>
        </p:nvSpPr>
        <p:spPr>
          <a:xfrm>
            <a:off x="5701145" y="3263848"/>
            <a:ext cx="394855" cy="721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97D17C-9F13-4A7C-8B16-28EFCFD021B6}"/>
              </a:ext>
            </a:extLst>
          </p:cNvPr>
          <p:cNvSpPr/>
          <p:nvPr/>
        </p:nvSpPr>
        <p:spPr>
          <a:xfrm>
            <a:off x="6477001" y="2869207"/>
            <a:ext cx="1198417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Lock (-1)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DCB357-27A6-4A28-9BAD-D3A71F858BA6}"/>
              </a:ext>
            </a:extLst>
          </p:cNvPr>
          <p:cNvCxnSpPr>
            <a:cxnSpLocks/>
          </p:cNvCxnSpPr>
          <p:nvPr/>
        </p:nvCxnSpPr>
        <p:spPr>
          <a:xfrm flipH="1">
            <a:off x="6082147" y="4428337"/>
            <a:ext cx="1967345" cy="6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D47A57-B083-4659-8251-046DBE0A1E9B}"/>
              </a:ext>
            </a:extLst>
          </p:cNvPr>
          <p:cNvSpPr/>
          <p:nvPr/>
        </p:nvSpPr>
        <p:spPr>
          <a:xfrm>
            <a:off x="6455606" y="4104726"/>
            <a:ext cx="1205344" cy="26033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Unlock (+1)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FBA262-5232-4397-9BD5-C0D907ACBA03}"/>
              </a:ext>
            </a:extLst>
          </p:cNvPr>
          <p:cNvSpPr/>
          <p:nvPr/>
        </p:nvSpPr>
        <p:spPr>
          <a:xfrm>
            <a:off x="5701145" y="4413783"/>
            <a:ext cx="394855" cy="1894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sem_init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Value</a:t>
            </a:r>
            <a:r>
              <a:rPr lang="ko-KR" altLang="en-US" sz="1800" kern="0" baseline="0" dirty="0"/>
              <a:t>의 값을 가진 </a:t>
            </a:r>
            <a:r>
              <a:rPr lang="en-US" altLang="ko-KR" sz="1800" kern="0" baseline="0" dirty="0"/>
              <a:t>semaphore</a:t>
            </a:r>
            <a:r>
              <a:rPr lang="ko-KR" altLang="en-US" sz="1800" kern="0" baseline="0" dirty="0"/>
              <a:t>를 초기화한다</a:t>
            </a:r>
            <a:r>
              <a:rPr lang="en-US" altLang="ko-KR" sz="1800" kern="0" baseline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Sem:</a:t>
            </a:r>
            <a:r>
              <a:rPr lang="ko-KR" altLang="en-US" sz="1600" kern="0" baseline="0" dirty="0"/>
              <a:t> 초기화 하고자 하는 </a:t>
            </a:r>
            <a:r>
              <a:rPr lang="en-US" altLang="ko-KR" sz="1600" kern="0" baseline="0" dirty="0"/>
              <a:t>semaphore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 err="1"/>
              <a:t>Pshared</a:t>
            </a:r>
            <a:r>
              <a:rPr lang="en-US" altLang="ko-KR" sz="1600" kern="0" baseline="0" dirty="0"/>
              <a:t>: 0 </a:t>
            </a:r>
            <a:r>
              <a:rPr lang="ko-KR" altLang="en-US" sz="1600" kern="0" baseline="0" dirty="0"/>
              <a:t>값이면 스레드 간 공유되고</a:t>
            </a:r>
            <a:r>
              <a:rPr lang="en-US" altLang="ko-KR" sz="1600" kern="0" baseline="0" dirty="0"/>
              <a:t>, </a:t>
            </a:r>
            <a:r>
              <a:rPr lang="ko-KR" altLang="en-US" sz="1600" kern="0" baseline="0" dirty="0"/>
              <a:t>아니면 프로세스 간 공유됨</a:t>
            </a:r>
            <a:endParaRPr lang="en-US" altLang="ko-KR" sz="1600" kern="0" baseline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value: semaphore</a:t>
            </a:r>
            <a:r>
              <a:rPr lang="ko-KR" altLang="en-US" sz="1600" kern="0" baseline="0" dirty="0"/>
              <a:t>의 초기값을 지정함</a:t>
            </a:r>
            <a:endParaRPr lang="en-US" altLang="ko-KR" sz="1600" kern="0" baseline="0" dirty="0"/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A702B8-8CA9-4D38-8CC2-3EFCA79FCF1D}"/>
              </a:ext>
            </a:extLst>
          </p:cNvPr>
          <p:cNvSpPr/>
          <p:nvPr/>
        </p:nvSpPr>
        <p:spPr>
          <a:xfrm>
            <a:off x="1646302" y="1600201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#include &lt;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semaphore.h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sem_init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sem_t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*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1F731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int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1F731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pshared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unsigned int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1F731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value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995664-C278-460F-85D6-3A4B948CBD3B}"/>
              </a:ext>
            </a:extLst>
          </p:cNvPr>
          <p:cNvSpPr/>
          <p:nvPr/>
        </p:nvSpPr>
        <p:spPr>
          <a:xfrm>
            <a:off x="1646302" y="4582354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sem_t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sem_init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(&amp;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, </a:t>
            </a:r>
            <a:r>
              <a:rPr kumimoji="0" lang="en-US" altLang="ko-KR" sz="1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0, 1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4145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sem_wait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Semaphore</a:t>
            </a:r>
            <a:r>
              <a:rPr lang="ko-KR" altLang="en-US" sz="1800" kern="0" baseline="0" dirty="0"/>
              <a:t>를 값을 </a:t>
            </a:r>
            <a:r>
              <a:rPr lang="en-US" altLang="ko-KR" sz="1800" kern="0" baseline="0" dirty="0"/>
              <a:t>1 </a:t>
            </a:r>
            <a:r>
              <a:rPr lang="ko-KR" altLang="en-US" sz="1800" kern="0" baseline="0" dirty="0"/>
              <a:t>감소시킨다</a:t>
            </a:r>
            <a:r>
              <a:rPr lang="en-US" altLang="ko-KR" sz="1800" kern="0" baseline="0" dirty="0"/>
              <a:t>. (</a:t>
            </a:r>
            <a:r>
              <a:rPr lang="ko-KR" altLang="en-US" sz="1800" kern="0" baseline="0" dirty="0"/>
              <a:t>즉</a:t>
            </a:r>
            <a:r>
              <a:rPr lang="en-US" altLang="ko-KR" sz="1800" kern="0" baseline="0" dirty="0"/>
              <a:t>, lock</a:t>
            </a:r>
            <a:r>
              <a:rPr lang="ko-KR" altLang="en-US" sz="1800" kern="0" baseline="0" dirty="0"/>
              <a:t>을 수행함</a:t>
            </a:r>
            <a:r>
              <a:rPr lang="en-US" altLang="ko-KR" sz="1800" kern="0" baseline="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Sem:</a:t>
            </a:r>
            <a:r>
              <a:rPr lang="ko-KR" altLang="en-US" sz="1600" kern="0" baseline="0" dirty="0"/>
              <a:t> </a:t>
            </a:r>
            <a:r>
              <a:rPr lang="en-US" altLang="ko-KR" sz="1600" kern="0" baseline="0" dirty="0"/>
              <a:t>lock</a:t>
            </a:r>
            <a:r>
              <a:rPr lang="ko-KR" altLang="en-US" sz="1600" kern="0" baseline="0" dirty="0"/>
              <a:t> 하고자 하는 </a:t>
            </a:r>
            <a:r>
              <a:rPr lang="en-US" altLang="ko-KR" sz="1600" kern="0" baseline="0" dirty="0"/>
              <a:t>semaphore</a:t>
            </a:r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F4B251-B859-40FE-8D60-44CCDA4567B0}"/>
              </a:ext>
            </a:extLst>
          </p:cNvPr>
          <p:cNvSpPr/>
          <p:nvPr/>
        </p:nvSpPr>
        <p:spPr>
          <a:xfrm>
            <a:off x="1646301" y="1685580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#include &lt;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semaphore.h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 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sem_wait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sem_t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*</a:t>
            </a:r>
            <a:r>
              <a:rPr kumimoji="0" lang="en-US" altLang="ko-KR" sz="1800" b="1" i="1" u="none" strike="noStrike" kern="1200" cap="none" spc="0" normalizeH="0" baseline="0" noProof="0" err="1">
                <a:ln>
                  <a:noFill/>
                </a:ln>
                <a:solidFill>
                  <a:srgbClr val="1F731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5DB09F-84CB-4F70-92F8-49B88AD3F9E8}"/>
              </a:ext>
            </a:extLst>
          </p:cNvPr>
          <p:cNvSpPr/>
          <p:nvPr/>
        </p:nvSpPr>
        <p:spPr>
          <a:xfrm>
            <a:off x="1646301" y="4373033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sem_t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sem_wait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(&amp;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05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sem_post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Semaphore</a:t>
            </a:r>
            <a:r>
              <a:rPr lang="ko-KR" altLang="en-US" sz="1800" kern="0" baseline="0" dirty="0"/>
              <a:t>를 값을 </a:t>
            </a:r>
            <a:r>
              <a:rPr lang="en-US" altLang="ko-KR" sz="1800" kern="0" baseline="0" dirty="0"/>
              <a:t>1 </a:t>
            </a:r>
            <a:r>
              <a:rPr lang="ko-KR" altLang="en-US" sz="1800" kern="0" baseline="0" dirty="0"/>
              <a:t>증가시킨다</a:t>
            </a:r>
            <a:r>
              <a:rPr lang="en-US" altLang="ko-KR" sz="1800" kern="0" baseline="0" dirty="0"/>
              <a:t>. (</a:t>
            </a:r>
            <a:r>
              <a:rPr lang="ko-KR" altLang="en-US" sz="1800" kern="0" baseline="0" dirty="0"/>
              <a:t>즉</a:t>
            </a:r>
            <a:r>
              <a:rPr lang="en-US" altLang="ko-KR" sz="1800" kern="0" baseline="0" dirty="0"/>
              <a:t>, unlock</a:t>
            </a:r>
            <a:r>
              <a:rPr lang="ko-KR" altLang="en-US" sz="1800" kern="0" baseline="0" dirty="0"/>
              <a:t>을 수행함</a:t>
            </a:r>
            <a:r>
              <a:rPr lang="en-US" altLang="ko-KR" sz="1800" kern="0" baseline="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Sem:</a:t>
            </a:r>
            <a:r>
              <a:rPr lang="ko-KR" altLang="en-US" sz="1600" kern="0" baseline="0" dirty="0"/>
              <a:t> </a:t>
            </a:r>
            <a:r>
              <a:rPr lang="en-US" altLang="ko-KR" sz="1600" kern="0" baseline="0" dirty="0"/>
              <a:t>unlock</a:t>
            </a:r>
            <a:r>
              <a:rPr lang="ko-KR" altLang="en-US" sz="1600" kern="0" baseline="0" dirty="0"/>
              <a:t> 하고자 하는 </a:t>
            </a:r>
            <a:r>
              <a:rPr lang="en-US" altLang="ko-KR" sz="1600" kern="0" baseline="0" dirty="0"/>
              <a:t>semaphore</a:t>
            </a:r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D8E57-6583-44A6-99D0-1AB6AA45E54F}"/>
              </a:ext>
            </a:extLst>
          </p:cNvPr>
          <p:cNvSpPr/>
          <p:nvPr/>
        </p:nvSpPr>
        <p:spPr>
          <a:xfrm>
            <a:off x="1646301" y="1685580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#include &lt;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semaphore.h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 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sem_post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sem_t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*</a:t>
            </a:r>
            <a:r>
              <a:rPr kumimoji="0" lang="en-US" altLang="ko-KR" sz="1800" b="1" i="1" u="none" strike="noStrike" kern="1200" cap="none" spc="0" normalizeH="0" baseline="0" noProof="0" err="1">
                <a:ln>
                  <a:noFill/>
                </a:ln>
                <a:solidFill>
                  <a:srgbClr val="1F731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02F352-BBA3-437E-8B8A-B18589466AFA}"/>
              </a:ext>
            </a:extLst>
          </p:cNvPr>
          <p:cNvSpPr/>
          <p:nvPr/>
        </p:nvSpPr>
        <p:spPr>
          <a:xfrm>
            <a:off x="1646301" y="4373034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sem_t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sem_post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(&amp;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753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sem_destory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D75AD1-E8D5-4B99-80CE-50BC1B8540F3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Semaphore</a:t>
            </a:r>
            <a:r>
              <a:rPr lang="ko-KR" altLang="en-US" sz="1800" kern="0" baseline="0" dirty="0"/>
              <a:t>를</a:t>
            </a:r>
            <a:r>
              <a:rPr lang="en-US" altLang="ko-KR" sz="1800" kern="0" baseline="0" dirty="0"/>
              <a:t> </a:t>
            </a:r>
            <a:r>
              <a:rPr lang="ko-KR" altLang="en-US" sz="1800" kern="0" baseline="0" dirty="0"/>
              <a:t>파괴한다</a:t>
            </a:r>
            <a:r>
              <a:rPr lang="en-US" altLang="ko-KR" sz="1800" kern="0" baseline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Sem:</a:t>
            </a:r>
            <a:r>
              <a:rPr lang="ko-KR" altLang="en-US" sz="1600" kern="0" baseline="0" dirty="0"/>
              <a:t> 파괴하고자 하는 </a:t>
            </a:r>
            <a:r>
              <a:rPr lang="en-US" altLang="ko-KR" sz="1600" kern="0" baseline="0" dirty="0"/>
              <a:t>semaphore</a:t>
            </a:r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7AAC2A-E9FE-4531-AA56-E771473102BD}"/>
              </a:ext>
            </a:extLst>
          </p:cNvPr>
          <p:cNvSpPr/>
          <p:nvPr/>
        </p:nvSpPr>
        <p:spPr>
          <a:xfrm>
            <a:off x="1646300" y="4275609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sem_t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sem_destroy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(&amp;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sem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Calibri"/>
              </a:rPr>
              <a:t>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A13D5-B522-44A6-839E-F82546F04221}"/>
              </a:ext>
            </a:extLst>
          </p:cNvPr>
          <p:cNvSpPr/>
          <p:nvPr/>
        </p:nvSpPr>
        <p:spPr>
          <a:xfrm>
            <a:off x="1646300" y="1738825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#include &lt;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semaphore.h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 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sem_destroy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1800" b="1" i="0" u="none" strike="noStrike" kern="1200" cap="none" spc="0" normalizeH="0" baseline="0" noProof="0" err="1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sem_t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*</a:t>
            </a:r>
            <a:r>
              <a:rPr kumimoji="0" lang="en-US" altLang="ko-KR" sz="1800" b="1" i="1" u="none" strike="noStrike" kern="1200" cap="none" spc="0" normalizeH="0" baseline="0" noProof="0" err="1">
                <a:ln>
                  <a:noFill/>
                </a:ln>
                <a:solidFill>
                  <a:srgbClr val="1F731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sem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02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93270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생각해보기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:</a:t>
            </a:r>
          </a:p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식사하는 철학자 문제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9922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84" y="1675018"/>
            <a:ext cx="6554380" cy="359507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프로세스 동기화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식사하는 철학자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식사하는 철학자 문제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532D1A-EEDD-4634-8EAA-B104C65C9A14}"/>
              </a:ext>
            </a:extLst>
          </p:cNvPr>
          <p:cNvGrpSpPr/>
          <p:nvPr/>
        </p:nvGrpSpPr>
        <p:grpSpPr>
          <a:xfrm>
            <a:off x="1122706" y="2097152"/>
            <a:ext cx="3398914" cy="3413658"/>
            <a:chOff x="233916" y="1228059"/>
            <a:chExt cx="4901611" cy="4922875"/>
          </a:xfrm>
        </p:grpSpPr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7C760165-9853-4850-84A8-8C4583A3014D}"/>
                </a:ext>
              </a:extLst>
            </p:cNvPr>
            <p:cNvSpPr/>
            <p:nvPr/>
          </p:nvSpPr>
          <p:spPr>
            <a:xfrm>
              <a:off x="1499192" y="2280682"/>
              <a:ext cx="2668772" cy="26900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05FA2524-B15E-4F0C-B716-07233FFAB7BE}"/>
                </a:ext>
              </a:extLst>
            </p:cNvPr>
            <p:cNvSpPr/>
            <p:nvPr/>
          </p:nvSpPr>
          <p:spPr>
            <a:xfrm>
              <a:off x="4221127" y="182348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EF091C7-0FDB-41FB-B7B6-44AA8E8E43B9}"/>
                </a:ext>
              </a:extLst>
            </p:cNvPr>
            <p:cNvSpPr/>
            <p:nvPr/>
          </p:nvSpPr>
          <p:spPr>
            <a:xfrm>
              <a:off x="4221125" y="445642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10">
              <a:extLst>
                <a:ext uri="{FF2B5EF4-FFF2-40B4-BE49-F238E27FC236}">
                  <a16:creationId xmlns:a16="http://schemas.microsoft.com/office/drawing/2014/main" id="{4A5684E2-6148-4C5E-96AF-981EE4CFB8AA}"/>
                </a:ext>
              </a:extLst>
            </p:cNvPr>
            <p:cNvSpPr/>
            <p:nvPr/>
          </p:nvSpPr>
          <p:spPr>
            <a:xfrm>
              <a:off x="1850066" y="5236534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9F1A39CF-89B5-42EB-8863-D3FBD01DA671}"/>
                </a:ext>
              </a:extLst>
            </p:cNvPr>
            <p:cNvSpPr/>
            <p:nvPr/>
          </p:nvSpPr>
          <p:spPr>
            <a:xfrm>
              <a:off x="233916" y="321634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22DA53FA-A079-43F9-9415-6A2D561D5124}"/>
                </a:ext>
              </a:extLst>
            </p:cNvPr>
            <p:cNvSpPr/>
            <p:nvPr/>
          </p:nvSpPr>
          <p:spPr>
            <a:xfrm>
              <a:off x="1711842" y="122805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10">
              <a:extLst>
                <a:ext uri="{FF2B5EF4-FFF2-40B4-BE49-F238E27FC236}">
                  <a16:creationId xmlns:a16="http://schemas.microsoft.com/office/drawing/2014/main" id="{C21DADC0-40D1-4933-850D-9B39520C6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353" y="3960627"/>
              <a:ext cx="754912" cy="754912"/>
            </a:xfrm>
            <a:prstGeom prst="rect">
              <a:avLst/>
            </a:prstGeom>
          </p:spPr>
        </p:pic>
        <p:pic>
          <p:nvPicPr>
            <p:cNvPr id="51" name="Picture 10">
              <a:extLst>
                <a:ext uri="{FF2B5EF4-FFF2-40B4-BE49-F238E27FC236}">
                  <a16:creationId xmlns:a16="http://schemas.microsoft.com/office/drawing/2014/main" id="{34D4DE53-3729-4771-AD15-C1940B181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380000">
              <a:off x="2977116" y="4120114"/>
              <a:ext cx="754912" cy="754912"/>
            </a:xfrm>
            <a:prstGeom prst="rect">
              <a:avLst/>
            </a:prstGeom>
          </p:spPr>
        </p:pic>
        <p:pic>
          <p:nvPicPr>
            <p:cNvPr id="52" name="Picture 10">
              <a:extLst>
                <a:ext uri="{FF2B5EF4-FFF2-40B4-BE49-F238E27FC236}">
                  <a16:creationId xmlns:a16="http://schemas.microsoft.com/office/drawing/2014/main" id="{0999DE55-464F-40A5-8CBD-3CDDF61D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3500000">
              <a:off x="3668233" y="3248244"/>
              <a:ext cx="754912" cy="754912"/>
            </a:xfrm>
            <a:prstGeom prst="rect">
              <a:avLst/>
            </a:prstGeom>
          </p:spPr>
        </p:pic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93A3E43B-7661-4A09-9187-C31F10C4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240000">
              <a:off x="2892055" y="2174355"/>
              <a:ext cx="754912" cy="754912"/>
            </a:xfrm>
            <a:prstGeom prst="rect">
              <a:avLst/>
            </a:prstGeom>
          </p:spPr>
        </p:pic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5A27387D-1F1D-47F6-9DF6-33F7054C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620000">
              <a:off x="1477926" y="2535861"/>
              <a:ext cx="754912" cy="754912"/>
            </a:xfrm>
            <a:prstGeom prst="rect">
              <a:avLst/>
            </a:prstGeom>
          </p:spPr>
        </p:pic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DF1AC9F-E059-45F9-ADD8-6B1B2F56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706" y="1785086"/>
            <a:ext cx="4727128" cy="3980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cs typeface="Calibri"/>
              </a:rPr>
              <a:t>원형 테이블에 5명의 사람과 5개의 포크가 있다. </a:t>
            </a:r>
            <a:r>
              <a:rPr lang="ko-KR" sz="1800" dirty="0">
                <a:cs typeface="Calibri"/>
              </a:rPr>
              <a:t>그림과 같이 </a:t>
            </a:r>
            <a:r>
              <a:rPr lang="ko-KR" altLang="en-US" sz="1800" dirty="0">
                <a:cs typeface="Calibri"/>
              </a:rPr>
              <a:t>각 포크는 두 철학자 사이에 존재한다.</a:t>
            </a:r>
            <a:endParaRPr 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sz="1800" dirty="0">
                <a:cs typeface="Calibri"/>
              </a:rPr>
              <a:t>철학자는 </a:t>
            </a:r>
            <a:r>
              <a:rPr lang="ko-KR" altLang="en-US" sz="1800" dirty="0">
                <a:cs typeface="Calibri"/>
              </a:rPr>
              <a:t>한 번에</a:t>
            </a:r>
            <a:r>
              <a:rPr lang="ko-KR" sz="1800" dirty="0">
                <a:cs typeface="Calibri"/>
              </a:rPr>
              <a:t> 하나의 포크만 집을 수 있다.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cs typeface="Calibri"/>
              </a:rPr>
              <a:t>철학자는 어떤 음식을 먹기 위해 본인 위치에서 가장 가까운 양쪽 2개의 포크를 필요로 한다.</a:t>
            </a:r>
            <a:endParaRPr 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>
                <a:cs typeface="Calibri"/>
              </a:rPr>
              <a:t>2개의 포크를 집게 되면, 철학자는 식사를 한다.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>
                <a:cs typeface="Calibri"/>
              </a:rPr>
              <a:t>그 외의 경우, 철학자는 포크 집기를 시도하거나 생각한다.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98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식사하는 철학자 문제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532D1A-EEDD-4634-8EAA-B104C65C9A14}"/>
              </a:ext>
            </a:extLst>
          </p:cNvPr>
          <p:cNvGrpSpPr/>
          <p:nvPr/>
        </p:nvGrpSpPr>
        <p:grpSpPr>
          <a:xfrm>
            <a:off x="609600" y="2098792"/>
            <a:ext cx="3398914" cy="3413658"/>
            <a:chOff x="233916" y="1228059"/>
            <a:chExt cx="4901611" cy="4922875"/>
          </a:xfrm>
        </p:grpSpPr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7C760165-9853-4850-84A8-8C4583A3014D}"/>
                </a:ext>
              </a:extLst>
            </p:cNvPr>
            <p:cNvSpPr/>
            <p:nvPr/>
          </p:nvSpPr>
          <p:spPr>
            <a:xfrm>
              <a:off x="1499192" y="2280682"/>
              <a:ext cx="2668772" cy="26900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05FA2524-B15E-4F0C-B716-07233FFAB7BE}"/>
                </a:ext>
              </a:extLst>
            </p:cNvPr>
            <p:cNvSpPr/>
            <p:nvPr/>
          </p:nvSpPr>
          <p:spPr>
            <a:xfrm>
              <a:off x="4221127" y="182348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EF091C7-0FDB-41FB-B7B6-44AA8E8E43B9}"/>
                </a:ext>
              </a:extLst>
            </p:cNvPr>
            <p:cNvSpPr/>
            <p:nvPr/>
          </p:nvSpPr>
          <p:spPr>
            <a:xfrm>
              <a:off x="4221125" y="445642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10">
              <a:extLst>
                <a:ext uri="{FF2B5EF4-FFF2-40B4-BE49-F238E27FC236}">
                  <a16:creationId xmlns:a16="http://schemas.microsoft.com/office/drawing/2014/main" id="{4A5684E2-6148-4C5E-96AF-981EE4CFB8AA}"/>
                </a:ext>
              </a:extLst>
            </p:cNvPr>
            <p:cNvSpPr/>
            <p:nvPr/>
          </p:nvSpPr>
          <p:spPr>
            <a:xfrm>
              <a:off x="1850066" y="5236534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9F1A39CF-89B5-42EB-8863-D3FBD01DA671}"/>
                </a:ext>
              </a:extLst>
            </p:cNvPr>
            <p:cNvSpPr/>
            <p:nvPr/>
          </p:nvSpPr>
          <p:spPr>
            <a:xfrm>
              <a:off x="233916" y="321634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22DA53FA-A079-43F9-9415-6A2D561D5124}"/>
                </a:ext>
              </a:extLst>
            </p:cNvPr>
            <p:cNvSpPr/>
            <p:nvPr/>
          </p:nvSpPr>
          <p:spPr>
            <a:xfrm>
              <a:off x="1711842" y="1228059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10">
              <a:extLst>
                <a:ext uri="{FF2B5EF4-FFF2-40B4-BE49-F238E27FC236}">
                  <a16:creationId xmlns:a16="http://schemas.microsoft.com/office/drawing/2014/main" id="{C21DADC0-40D1-4933-850D-9B39520C6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353" y="3960627"/>
              <a:ext cx="754912" cy="754912"/>
            </a:xfrm>
            <a:prstGeom prst="rect">
              <a:avLst/>
            </a:prstGeom>
          </p:spPr>
        </p:pic>
        <p:pic>
          <p:nvPicPr>
            <p:cNvPr id="51" name="Picture 10">
              <a:extLst>
                <a:ext uri="{FF2B5EF4-FFF2-40B4-BE49-F238E27FC236}">
                  <a16:creationId xmlns:a16="http://schemas.microsoft.com/office/drawing/2014/main" id="{34D4DE53-3729-4771-AD15-C1940B181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380000">
              <a:off x="2977116" y="4120114"/>
              <a:ext cx="754912" cy="754912"/>
            </a:xfrm>
            <a:prstGeom prst="rect">
              <a:avLst/>
            </a:prstGeom>
          </p:spPr>
        </p:pic>
        <p:pic>
          <p:nvPicPr>
            <p:cNvPr id="52" name="Picture 10">
              <a:extLst>
                <a:ext uri="{FF2B5EF4-FFF2-40B4-BE49-F238E27FC236}">
                  <a16:creationId xmlns:a16="http://schemas.microsoft.com/office/drawing/2014/main" id="{0999DE55-464F-40A5-8CBD-3CDDF61D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3500000">
              <a:off x="3668233" y="3248244"/>
              <a:ext cx="754912" cy="754912"/>
            </a:xfrm>
            <a:prstGeom prst="rect">
              <a:avLst/>
            </a:prstGeom>
          </p:spPr>
        </p:pic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93A3E43B-7661-4A09-9187-C31F10C4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240000">
              <a:off x="2892055" y="2174355"/>
              <a:ext cx="754912" cy="754912"/>
            </a:xfrm>
            <a:prstGeom prst="rect">
              <a:avLst/>
            </a:prstGeom>
          </p:spPr>
        </p:pic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5A27387D-1F1D-47F6-9DF6-33F7054C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620000">
              <a:off x="1477926" y="2535861"/>
              <a:ext cx="754912" cy="754912"/>
            </a:xfrm>
            <a:prstGeom prst="rect">
              <a:avLst/>
            </a:prstGeom>
          </p:spPr>
        </p:pic>
      </p:grp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8A1A16D2-4D88-4897-B660-B9E12340B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68219"/>
              </p:ext>
            </p:extLst>
          </p:nvPr>
        </p:nvGraphicFramePr>
        <p:xfrm>
          <a:off x="4397514" y="2878538"/>
          <a:ext cx="7184886" cy="1854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78">
                  <a:extLst>
                    <a:ext uri="{9D8B030D-6E8A-4147-A177-3AD203B41FA5}">
                      <a16:colId xmlns:a16="http://schemas.microsoft.com/office/drawing/2014/main" val="1349209821"/>
                    </a:ext>
                  </a:extLst>
                </a:gridCol>
                <a:gridCol w="1232047">
                  <a:extLst>
                    <a:ext uri="{9D8B030D-6E8A-4147-A177-3AD203B41FA5}">
                      <a16:colId xmlns:a16="http://schemas.microsoft.com/office/drawing/2014/main" val="4059183697"/>
                    </a:ext>
                  </a:extLst>
                </a:gridCol>
                <a:gridCol w="1841156">
                  <a:extLst>
                    <a:ext uri="{9D8B030D-6E8A-4147-A177-3AD203B41FA5}">
                      <a16:colId xmlns:a16="http://schemas.microsoft.com/office/drawing/2014/main" val="321481664"/>
                    </a:ext>
                  </a:extLst>
                </a:gridCol>
                <a:gridCol w="1237727">
                  <a:extLst>
                    <a:ext uri="{9D8B030D-6E8A-4147-A177-3AD203B41FA5}">
                      <a16:colId xmlns:a16="http://schemas.microsoft.com/office/drawing/2014/main" val="948012679"/>
                    </a:ext>
                  </a:extLst>
                </a:gridCol>
                <a:gridCol w="1436978">
                  <a:extLst>
                    <a:ext uri="{9D8B030D-6E8A-4147-A177-3AD203B41FA5}">
                      <a16:colId xmlns:a16="http://schemas.microsoft.com/office/drawing/2014/main" val="3512942969"/>
                    </a:ext>
                  </a:extLst>
                </a:gridCol>
              </a:tblGrid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0101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포크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&lt;-- 대응 --&gt;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locked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/>
                        <a:t>공유자원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56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미사용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unlocked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94100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철학자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먹는다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running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프로세스</a:t>
                      </a:r>
                      <a:br>
                        <a:rPr lang="ko-KR" altLang="en-US"/>
                      </a:br>
                      <a:r>
                        <a:rPr lang="ko-KR" altLang="en-US"/>
                        <a:t>/ </a:t>
                      </a:r>
                      <a:r>
                        <a:rPr lang="ko-KR" altLang="en-US" err="1"/>
                        <a:t>스레드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8365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생각한다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waiting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29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프로세스 동기화</a:t>
            </a:r>
            <a:endParaRPr 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상호 배제 </a:t>
            </a:r>
            <a:r>
              <a:rPr lang="en-US" altLang="ko-KR" sz="1800" dirty="0"/>
              <a:t>(Mutual</a:t>
            </a:r>
            <a:r>
              <a:rPr lang="ko-KR" altLang="en-US" sz="1800" dirty="0"/>
              <a:t> </a:t>
            </a:r>
            <a:r>
              <a:rPr lang="en-US" altLang="ko-KR" sz="1800" dirty="0"/>
              <a:t>exclusion)</a:t>
            </a:r>
          </a:p>
          <a:p>
            <a:pPr marL="457200" lvl="1" indent="0">
              <a:buNone/>
            </a:pPr>
            <a:r>
              <a:rPr lang="ko-KR" altLang="en-US" sz="1600" dirty="0"/>
              <a:t>특정 프로세스가 임계구역에서 실행 중이면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ko-KR" altLang="en-US" sz="1600" b="0" dirty="0"/>
              <a:t>다른 프로세스들은 자신들의 임계구역에서 실행될 수 없음</a:t>
            </a:r>
            <a:endParaRPr lang="en-US" altLang="ko-KR" sz="1600" b="0" dirty="0"/>
          </a:p>
          <a:p>
            <a:pPr marL="457200" lvl="1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진행 </a:t>
            </a:r>
            <a:r>
              <a:rPr lang="en-US" altLang="ko-KR" sz="1800" dirty="0"/>
              <a:t>(Progress)</a:t>
            </a:r>
          </a:p>
          <a:p>
            <a:pPr marL="457200" lvl="1" indent="0">
              <a:buNone/>
            </a:pPr>
            <a:r>
              <a:rPr lang="ko-KR" altLang="en-US" sz="1600" dirty="0"/>
              <a:t>임계구역에 아무 프로세스도 실행되고 있지 않고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ko-KR" altLang="en-US" sz="1600" dirty="0"/>
              <a:t>그들 자신의 임계구역으로 진입하려고 하는 프로세스들이 있다면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ko-KR" altLang="en-US" sz="1600" dirty="0"/>
              <a:t>어느 프로세스가 진입할 수 있는지를 결정해야 되며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ko-KR" altLang="en-US" sz="1600" dirty="0"/>
              <a:t>이 결정은 무한정 연기될 수 없음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한정된 대기 </a:t>
            </a:r>
            <a:r>
              <a:rPr lang="en-US" altLang="ko-KR" sz="1800" dirty="0"/>
              <a:t>(bounded waiting)</a:t>
            </a:r>
          </a:p>
          <a:p>
            <a:pPr marL="457200" lvl="1" indent="0">
              <a:buNone/>
            </a:pPr>
            <a:r>
              <a:rPr lang="ko-KR" altLang="en-US" sz="1600" dirty="0"/>
              <a:t>프로세스가 자기의 임계구역에 진입하려는 요청을 한 후부터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그 요청이 허용될 때까지 다른 프로세스들이 그들 자신의 임계구역에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진입하도록 허용되는 횟수에 제한이 있어야함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773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r>
              <a:rPr lang="ko-KR" altLang="en-US" dirty="0"/>
              <a:t>의 역할</a:t>
            </a:r>
            <a:r>
              <a:rPr lang="en-US" altLang="ko-KR" dirty="0"/>
              <a:t>: </a:t>
            </a:r>
            <a:r>
              <a:rPr lang="ko-KR" altLang="en-US" dirty="0"/>
              <a:t>상호배제</a:t>
            </a:r>
            <a:r>
              <a:rPr lang="en-US" altLang="ko-KR" dirty="0"/>
              <a:t>(Mutual Exclusion)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3C14F5-50A7-40AC-AA05-773D8DF3FC80}"/>
              </a:ext>
            </a:extLst>
          </p:cNvPr>
          <p:cNvCxnSpPr>
            <a:cxnSpLocks/>
            <a:stCxn id="41" idx="0"/>
          </p:cNvCxnSpPr>
          <p:nvPr/>
        </p:nvCxnSpPr>
        <p:spPr>
          <a:xfrm flipH="1">
            <a:off x="5608420" y="2261428"/>
            <a:ext cx="34637" cy="477548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AF8BAC-18D8-4561-8836-31975C3C9590}"/>
              </a:ext>
            </a:extLst>
          </p:cNvPr>
          <p:cNvSpPr/>
          <p:nvPr/>
        </p:nvSpPr>
        <p:spPr>
          <a:xfrm>
            <a:off x="2408020" y="1600201"/>
            <a:ext cx="1759528" cy="555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Thread_1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7FE34E-C1F6-49FE-98C5-47129275F6A7}"/>
              </a:ext>
            </a:extLst>
          </p:cNvPr>
          <p:cNvSpPr/>
          <p:nvPr/>
        </p:nvSpPr>
        <p:spPr>
          <a:xfrm>
            <a:off x="7118566" y="1600201"/>
            <a:ext cx="1759528" cy="555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Thread_2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25B4B3-7877-4E3B-816F-5DE98DBEA99D}"/>
              </a:ext>
            </a:extLst>
          </p:cNvPr>
          <p:cNvSpPr/>
          <p:nvPr/>
        </p:nvSpPr>
        <p:spPr>
          <a:xfrm>
            <a:off x="4763293" y="1600201"/>
            <a:ext cx="1759528" cy="555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mutex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4471B1-678A-4073-A6E8-DE3C8C2F64FB}"/>
              </a:ext>
            </a:extLst>
          </p:cNvPr>
          <p:cNvSpPr/>
          <p:nvPr/>
        </p:nvSpPr>
        <p:spPr>
          <a:xfrm>
            <a:off x="3093820" y="2261428"/>
            <a:ext cx="387927" cy="4047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99B18E-C7A5-441D-AD0D-6A5C8F486CA0}"/>
              </a:ext>
            </a:extLst>
          </p:cNvPr>
          <p:cNvSpPr/>
          <p:nvPr/>
        </p:nvSpPr>
        <p:spPr>
          <a:xfrm>
            <a:off x="7804366" y="2261428"/>
            <a:ext cx="387927" cy="4013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EBDDBB-1C1F-4D3F-ADED-178CF14E30C0}"/>
              </a:ext>
            </a:extLst>
          </p:cNvPr>
          <p:cNvSpPr/>
          <p:nvPr/>
        </p:nvSpPr>
        <p:spPr>
          <a:xfrm>
            <a:off x="5449093" y="2261428"/>
            <a:ext cx="387927" cy="43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B7382C-9197-42DD-AAFA-BE22DB0F9DA0}"/>
              </a:ext>
            </a:extLst>
          </p:cNvPr>
          <p:cNvSpPr/>
          <p:nvPr/>
        </p:nvSpPr>
        <p:spPr>
          <a:xfrm>
            <a:off x="5449093" y="3873317"/>
            <a:ext cx="387927" cy="43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CDA0E6-4C74-43EB-9833-F3CD47EF7050}"/>
              </a:ext>
            </a:extLst>
          </p:cNvPr>
          <p:cNvSpPr/>
          <p:nvPr/>
        </p:nvSpPr>
        <p:spPr>
          <a:xfrm>
            <a:off x="5449093" y="5590958"/>
            <a:ext cx="387927" cy="69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326064-04CC-4429-9A4F-22D8BBDAD149}"/>
              </a:ext>
            </a:extLst>
          </p:cNvPr>
          <p:cNvSpPr/>
          <p:nvPr/>
        </p:nvSpPr>
        <p:spPr>
          <a:xfrm>
            <a:off x="5449093" y="3044113"/>
            <a:ext cx="387927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28D7543-7344-43EE-9845-227E830ABED2}"/>
              </a:ext>
            </a:extLst>
          </p:cNvPr>
          <p:cNvSpPr/>
          <p:nvPr/>
        </p:nvSpPr>
        <p:spPr>
          <a:xfrm>
            <a:off x="5449092" y="4728019"/>
            <a:ext cx="387927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CE14665-4AA2-4779-917C-481CEE091B07}"/>
              </a:ext>
            </a:extLst>
          </p:cNvPr>
          <p:cNvCxnSpPr>
            <a:cxnSpLocks/>
          </p:cNvCxnSpPr>
          <p:nvPr/>
        </p:nvCxnSpPr>
        <p:spPr>
          <a:xfrm>
            <a:off x="3481747" y="2686024"/>
            <a:ext cx="19673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866D6C7-4C87-4B4B-8512-3AFF72BF7A8E}"/>
              </a:ext>
            </a:extLst>
          </p:cNvPr>
          <p:cNvSpPr/>
          <p:nvPr/>
        </p:nvSpPr>
        <p:spPr>
          <a:xfrm>
            <a:off x="4022074" y="2307702"/>
            <a:ext cx="872837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Lock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27A4B9-19D8-473A-A24A-9740FBD447F6}"/>
              </a:ext>
            </a:extLst>
          </p:cNvPr>
          <p:cNvCxnSpPr>
            <a:cxnSpLocks/>
          </p:cNvCxnSpPr>
          <p:nvPr/>
        </p:nvCxnSpPr>
        <p:spPr>
          <a:xfrm>
            <a:off x="3481746" y="3873317"/>
            <a:ext cx="19673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C22FB9-F3CC-46AC-B2CC-94DC53B3D260}"/>
              </a:ext>
            </a:extLst>
          </p:cNvPr>
          <p:cNvSpPr/>
          <p:nvPr/>
        </p:nvSpPr>
        <p:spPr>
          <a:xfrm>
            <a:off x="4015147" y="3498377"/>
            <a:ext cx="872837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Unlock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D719B90-583C-427A-A5D8-1FE783ACACA0}"/>
              </a:ext>
            </a:extLst>
          </p:cNvPr>
          <p:cNvCxnSpPr>
            <a:cxnSpLocks/>
          </p:cNvCxnSpPr>
          <p:nvPr/>
        </p:nvCxnSpPr>
        <p:spPr>
          <a:xfrm flipH="1">
            <a:off x="5837020" y="4291250"/>
            <a:ext cx="1967345" cy="6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B3D110-757C-4F3F-A31F-D9F216DEC0F3}"/>
              </a:ext>
            </a:extLst>
          </p:cNvPr>
          <p:cNvSpPr/>
          <p:nvPr/>
        </p:nvSpPr>
        <p:spPr>
          <a:xfrm>
            <a:off x="6377347" y="3950191"/>
            <a:ext cx="872837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Lock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F63473-E05D-4A14-AF73-2AD416405BFD}"/>
              </a:ext>
            </a:extLst>
          </p:cNvPr>
          <p:cNvSpPr/>
          <p:nvPr/>
        </p:nvSpPr>
        <p:spPr>
          <a:xfrm>
            <a:off x="6370420" y="5227031"/>
            <a:ext cx="872837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Unlock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ED93A2-397A-43AA-927E-C10786A41617}"/>
              </a:ext>
            </a:extLst>
          </p:cNvPr>
          <p:cNvCxnSpPr>
            <a:cxnSpLocks/>
          </p:cNvCxnSpPr>
          <p:nvPr/>
        </p:nvCxnSpPr>
        <p:spPr>
          <a:xfrm flipH="1">
            <a:off x="5823165" y="5583652"/>
            <a:ext cx="1967345" cy="6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66CCA2-CC85-441E-9785-07EE56665A21}"/>
              </a:ext>
            </a:extLst>
          </p:cNvPr>
          <p:cNvSpPr/>
          <p:nvPr/>
        </p:nvSpPr>
        <p:spPr>
          <a:xfrm>
            <a:off x="2742263" y="2695357"/>
            <a:ext cx="1078921" cy="11686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Critical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Section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761A00F-F81C-47E4-9103-B0634A78C8AC}"/>
              </a:ext>
            </a:extLst>
          </p:cNvPr>
          <p:cNvSpPr/>
          <p:nvPr/>
        </p:nvSpPr>
        <p:spPr>
          <a:xfrm>
            <a:off x="7458868" y="4291250"/>
            <a:ext cx="1078921" cy="1285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Critical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Section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B88E5-526B-48C8-9715-DB283A0766CA}"/>
              </a:ext>
            </a:extLst>
          </p:cNvPr>
          <p:cNvCxnSpPr>
            <a:cxnSpLocks/>
          </p:cNvCxnSpPr>
          <p:nvPr/>
        </p:nvCxnSpPr>
        <p:spPr>
          <a:xfrm flipH="1">
            <a:off x="5837021" y="3250605"/>
            <a:ext cx="1967345" cy="67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EE8982-BC0F-4835-8BFF-FD49956C5A59}"/>
              </a:ext>
            </a:extLst>
          </p:cNvPr>
          <p:cNvSpPr/>
          <p:nvPr/>
        </p:nvSpPr>
        <p:spPr>
          <a:xfrm>
            <a:off x="5871656" y="2758961"/>
            <a:ext cx="1932709" cy="4339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C.S. </a:t>
            </a:r>
            <a:r>
              <a:rPr lang="ko-KR" altLang="en-US" sz="1400" b="1">
                <a:solidFill>
                  <a:schemeClr val="tx1"/>
                </a:solidFill>
              </a:rPr>
              <a:t>에 진입하려고 </a:t>
            </a:r>
            <a:endParaRPr lang="en-US" altLang="ko-KR" sz="1400" b="1">
              <a:solidFill>
                <a:schemeClr val="tx1"/>
              </a:solidFill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시도하지만 실패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590806D-9752-45D3-9360-69C48FF73975}"/>
              </a:ext>
            </a:extLst>
          </p:cNvPr>
          <p:cNvSpPr/>
          <p:nvPr/>
        </p:nvSpPr>
        <p:spPr>
          <a:xfrm>
            <a:off x="8807452" y="5007668"/>
            <a:ext cx="3221181" cy="9111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예제에서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Critical  Section: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표준출력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stdout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Mutex: mutex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2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presetID="59" presetClass="entr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5" grpId="0"/>
      <p:bldP spid="47" grpId="0"/>
      <p:bldP spid="49" grpId="0"/>
      <p:bldP spid="51" grpId="0"/>
      <p:bldP spid="52" grpId="0"/>
      <p:bldP spid="54" grpId="0" animBg="1"/>
      <p:bldP spid="55" grpId="0" animBg="1"/>
      <p:bldP spid="57" grpId="0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ED75E57-2EA7-416B-9978-FCDBB1781B0D}"/>
              </a:ext>
            </a:extLst>
          </p:cNvPr>
          <p:cNvSpPr txBox="1">
            <a:spLocks/>
          </p:cNvSpPr>
          <p:nvPr/>
        </p:nvSpPr>
        <p:spPr bwMode="auto">
          <a:xfrm>
            <a:off x="609600" y="169252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 err="1"/>
              <a:t>Attr</a:t>
            </a:r>
            <a:r>
              <a:rPr lang="ko-KR" altLang="en-US" sz="1800" kern="0" baseline="0" dirty="0"/>
              <a:t>로 지정하는 속성을 가지고 </a:t>
            </a:r>
            <a:r>
              <a:rPr lang="en-US" altLang="ko-KR" sz="1800" kern="0" baseline="0" dirty="0"/>
              <a:t>mutex</a:t>
            </a:r>
            <a:r>
              <a:rPr lang="ko-KR" altLang="en-US" sz="1800" kern="0" baseline="0" dirty="0"/>
              <a:t>를 초기화한다</a:t>
            </a:r>
            <a:r>
              <a:rPr lang="en-US" altLang="ko-KR" sz="1800" kern="0" baseline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Mutex: </a:t>
            </a:r>
            <a:r>
              <a:rPr lang="ko-KR" altLang="en-US" sz="1600" kern="0" baseline="0" dirty="0"/>
              <a:t>초기화</a:t>
            </a:r>
            <a:r>
              <a:rPr lang="en-US" altLang="ko-KR" sz="1600" kern="0" baseline="0" dirty="0"/>
              <a:t> </a:t>
            </a:r>
            <a:r>
              <a:rPr lang="ko-KR" altLang="en-US" sz="1600" kern="0" baseline="0" dirty="0"/>
              <a:t>하고자 하는 </a:t>
            </a:r>
            <a:r>
              <a:rPr lang="en-US" altLang="ko-KR" sz="1600" kern="0" baseline="0" dirty="0"/>
              <a:t>mutex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 err="1"/>
              <a:t>Attr</a:t>
            </a:r>
            <a:r>
              <a:rPr lang="en-US" altLang="ko-KR" sz="1600" kern="0" baseline="0" dirty="0"/>
              <a:t>: mutex </a:t>
            </a:r>
            <a:r>
              <a:rPr lang="ko-KR" altLang="en-US" sz="1600" kern="0" baseline="0" dirty="0"/>
              <a:t>속성 </a:t>
            </a:r>
            <a:r>
              <a:rPr lang="en-US" altLang="ko-KR" sz="1600" kern="0" baseline="0" dirty="0"/>
              <a:t>(NULL </a:t>
            </a:r>
            <a:r>
              <a:rPr lang="ko-KR" altLang="en-US" sz="1600" kern="0" baseline="0" dirty="0"/>
              <a:t>사용하면 기본값</a:t>
            </a:r>
            <a:r>
              <a:rPr lang="en-US" altLang="ko-KR" sz="1600" kern="0" baseline="0" dirty="0"/>
              <a:t>)</a:t>
            </a: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Pthread_mutex_init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3FEE6-42D9-4FA5-94F4-53468D43AFA6}"/>
              </a:ext>
            </a:extLst>
          </p:cNvPr>
          <p:cNvSpPr/>
          <p:nvPr/>
        </p:nvSpPr>
        <p:spPr>
          <a:xfrm>
            <a:off x="1771160" y="1885071"/>
            <a:ext cx="8649679" cy="1072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#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include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&lt;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pthread.h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ko-KR" altLang="ko-KR" sz="2000" dirty="0">
                <a:solidFill>
                  <a:srgbClr val="18181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sz="2000" dirty="0">
              <a:solidFill>
                <a:srgbClr val="18181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mutex_init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b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	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mutex_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*restrict </a:t>
            </a:r>
            <a:r>
              <a:rPr lang="en-US" altLang="ko-KR" sz="2000" i="1" dirty="0">
                <a:solidFill>
                  <a:srgbClr val="006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b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	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const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attr_t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*restrict </a:t>
            </a:r>
            <a:r>
              <a:rPr lang="ko-KR" altLang="ko-KR" sz="2000" i="1" dirty="0" err="1">
                <a:solidFill>
                  <a:srgbClr val="006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attr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ED9B5D-8176-403F-9D6D-27A36ECA8A41}"/>
              </a:ext>
            </a:extLst>
          </p:cNvPr>
          <p:cNvSpPr/>
          <p:nvPr/>
        </p:nvSpPr>
        <p:spPr>
          <a:xfrm>
            <a:off x="1771160" y="4852032"/>
            <a:ext cx="8807745" cy="626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pthread_mutex_t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mutex; 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pthread_mutex_init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(&amp;mutex, </a:t>
            </a:r>
            <a:r>
              <a:rPr lang="en-US" altLang="ko-KR" sz="2000" i="1" dirty="0">
                <a:solidFill>
                  <a:schemeClr val="accent5"/>
                </a:solidFill>
                <a:latin typeface="맑은 고딕"/>
                <a:ea typeface="맑은 고딕"/>
                <a:cs typeface="Calibri"/>
              </a:rPr>
              <a:t>NULL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42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ED75E57-2EA7-416B-9978-FCDBB1781B0D}"/>
              </a:ext>
            </a:extLst>
          </p:cNvPr>
          <p:cNvSpPr txBox="1">
            <a:spLocks/>
          </p:cNvSpPr>
          <p:nvPr/>
        </p:nvSpPr>
        <p:spPr bwMode="auto">
          <a:xfrm>
            <a:off x="609600" y="169252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Mutex</a:t>
            </a:r>
            <a:r>
              <a:rPr lang="ko-KR" altLang="en-US" sz="1800" kern="0" baseline="0" dirty="0"/>
              <a:t>를 </a:t>
            </a:r>
            <a:r>
              <a:rPr lang="en-US" altLang="ko-KR" sz="1800" kern="0" baseline="0" dirty="0"/>
              <a:t>lock</a:t>
            </a:r>
            <a:r>
              <a:rPr lang="ko-KR" altLang="en-US" sz="1800" kern="0" baseline="0" dirty="0"/>
              <a:t> 한다</a:t>
            </a:r>
            <a:r>
              <a:rPr lang="en-US" altLang="ko-KR" sz="1800" kern="0" baseline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Mutex: lock </a:t>
            </a:r>
            <a:r>
              <a:rPr lang="ko-KR" altLang="en-US" sz="1600" kern="0" baseline="0" dirty="0"/>
              <a:t>하고자 하는 </a:t>
            </a:r>
            <a:r>
              <a:rPr lang="en-US" altLang="ko-KR" sz="1600" kern="0" baseline="0" dirty="0"/>
              <a:t>mutex</a:t>
            </a:r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Pthread_mutex_lock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D0822D-97C1-4406-BA21-61891AF0506C}"/>
              </a:ext>
            </a:extLst>
          </p:cNvPr>
          <p:cNvSpPr/>
          <p:nvPr/>
        </p:nvSpPr>
        <p:spPr>
          <a:xfrm>
            <a:off x="1771158" y="2096515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#</a:t>
            </a:r>
            <a:r>
              <a:rPr lang="ko-KR" altLang="ko-KR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include</a:t>
            </a: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&lt;</a:t>
            </a:r>
            <a:r>
              <a:rPr lang="ko-KR" altLang="ko-KR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pthread.h</a:t>
            </a: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ko-KR" altLang="ko-KR" dirty="0">
                <a:solidFill>
                  <a:srgbClr val="18181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dirty="0">
              <a:solidFill>
                <a:srgbClr val="18181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int</a:t>
            </a: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ko-KR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mutex_lock</a:t>
            </a: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ko-KR" altLang="ko-KR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mutex_</a:t>
            </a:r>
            <a:r>
              <a:rPr lang="ko-KR" altLang="ko-KR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</a:t>
            </a: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i="1" dirty="0">
                <a:solidFill>
                  <a:srgbClr val="006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</a:t>
            </a:r>
            <a:r>
              <a:rPr lang="ko-KR" altLang="ko-KR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A318D7-9CE5-4EA2-B2A9-D4CD4206716A}"/>
              </a:ext>
            </a:extLst>
          </p:cNvPr>
          <p:cNvSpPr/>
          <p:nvPr/>
        </p:nvSpPr>
        <p:spPr>
          <a:xfrm>
            <a:off x="1771158" y="4470363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pthread_mutex_t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mutex; 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pthread_mutex_lock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(&amp;mutex);</a:t>
            </a:r>
          </a:p>
        </p:txBody>
      </p:sp>
    </p:spTree>
    <p:extLst>
      <p:ext uri="{BB962C8B-B14F-4D97-AF65-F5344CB8AC3E}">
        <p14:creationId xmlns:p14="http://schemas.microsoft.com/office/powerpoint/2010/main" val="23088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ED75E57-2EA7-416B-9978-FCDBB1781B0D}"/>
              </a:ext>
            </a:extLst>
          </p:cNvPr>
          <p:cNvSpPr txBox="1">
            <a:spLocks/>
          </p:cNvSpPr>
          <p:nvPr/>
        </p:nvSpPr>
        <p:spPr bwMode="auto">
          <a:xfrm>
            <a:off x="609600" y="169252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Mutex</a:t>
            </a:r>
            <a:r>
              <a:rPr lang="ko-KR" altLang="en-US" sz="1800" kern="0" baseline="0" dirty="0"/>
              <a:t>를 </a:t>
            </a:r>
            <a:r>
              <a:rPr lang="en-US" altLang="ko-KR" sz="1800" kern="0" baseline="0" dirty="0"/>
              <a:t>unlock </a:t>
            </a:r>
            <a:r>
              <a:rPr lang="ko-KR" altLang="en-US" sz="1800" kern="0" baseline="0" dirty="0"/>
              <a:t>한다</a:t>
            </a:r>
            <a:r>
              <a:rPr lang="en-US" altLang="ko-KR" sz="1800" kern="0" baseline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Mutex: unlock </a:t>
            </a:r>
            <a:r>
              <a:rPr lang="ko-KR" altLang="en-US" sz="1600" kern="0" baseline="0" dirty="0"/>
              <a:t>하고자 하는 </a:t>
            </a:r>
            <a:r>
              <a:rPr lang="en-US" altLang="ko-KR" sz="1600" kern="0" baseline="0" dirty="0"/>
              <a:t>mutex</a:t>
            </a:r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Pthread_mutex_unlock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7AA24-B539-436C-BC69-B3EAE4EBFDBB}"/>
              </a:ext>
            </a:extLst>
          </p:cNvPr>
          <p:cNvSpPr/>
          <p:nvPr/>
        </p:nvSpPr>
        <p:spPr>
          <a:xfrm>
            <a:off x="1771157" y="1882362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#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include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&lt;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pthread.h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ko-KR" altLang="ko-KR" sz="2000" dirty="0">
                <a:solidFill>
                  <a:srgbClr val="18181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sz="2000" dirty="0">
              <a:solidFill>
                <a:srgbClr val="18181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mutex_unlock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mutex_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sz="2000" i="1" dirty="0">
                <a:solidFill>
                  <a:srgbClr val="006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409170-7155-47D8-BE14-B5183F904223}"/>
              </a:ext>
            </a:extLst>
          </p:cNvPr>
          <p:cNvSpPr/>
          <p:nvPr/>
        </p:nvSpPr>
        <p:spPr>
          <a:xfrm>
            <a:off x="1771156" y="4522335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pthread_mutex_t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mutex; 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pthread_mutex_unlock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(&amp;mutex);</a:t>
            </a:r>
          </a:p>
        </p:txBody>
      </p:sp>
    </p:spTree>
    <p:extLst>
      <p:ext uri="{BB962C8B-B14F-4D97-AF65-F5344CB8AC3E}">
        <p14:creationId xmlns:p14="http://schemas.microsoft.com/office/powerpoint/2010/main" val="113217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ED75E57-2EA7-416B-9978-FCDBB1781B0D}"/>
              </a:ext>
            </a:extLst>
          </p:cNvPr>
          <p:cNvSpPr txBox="1">
            <a:spLocks/>
          </p:cNvSpPr>
          <p:nvPr/>
        </p:nvSpPr>
        <p:spPr bwMode="auto">
          <a:xfrm>
            <a:off x="609600" y="169252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 marL="0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Mutex</a:t>
            </a:r>
            <a:r>
              <a:rPr lang="ko-KR" altLang="en-US" sz="1800" kern="0" baseline="0" dirty="0"/>
              <a:t>를 소멸시킴으로 </a:t>
            </a:r>
            <a:r>
              <a:rPr lang="en-US" altLang="ko-KR" sz="1800" kern="0" baseline="0" dirty="0"/>
              <a:t>mutex</a:t>
            </a:r>
            <a:r>
              <a:rPr lang="ko-KR" altLang="en-US" sz="1800" kern="0" baseline="0" dirty="0"/>
              <a:t>를 통해 할당할 수 있었던 공유 자원을 해방시킴</a:t>
            </a:r>
            <a:r>
              <a:rPr lang="en-US" altLang="ko-KR" sz="1800" kern="0" baseline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0" baseline="0" dirty="0"/>
              <a:t>Mutex: </a:t>
            </a:r>
            <a:r>
              <a:rPr lang="ko-KR" altLang="en-US" sz="1600" kern="0" baseline="0" dirty="0"/>
              <a:t>소멸시킬 </a:t>
            </a:r>
            <a:r>
              <a:rPr lang="en-US" altLang="ko-KR" sz="1600" kern="0" baseline="0" dirty="0"/>
              <a:t>mutex</a:t>
            </a:r>
          </a:p>
          <a:p>
            <a:pPr marL="457200" lvl="1" indent="0">
              <a:buNone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사용 예제</a:t>
            </a:r>
            <a:endParaRPr lang="en-US" altLang="ko-KR" sz="1600" kern="0" baseline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Pthread_mutex_destroy</a:t>
            </a:r>
            <a:r>
              <a:rPr lang="en-US" altLang="ko-KR" dirty="0"/>
              <a:t>() </a:t>
            </a:r>
            <a:r>
              <a:rPr lang="ko-KR" altLang="en-US" dirty="0"/>
              <a:t>사용법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105FAF-1D46-43C3-A599-32193315A393}"/>
              </a:ext>
            </a:extLst>
          </p:cNvPr>
          <p:cNvSpPr/>
          <p:nvPr/>
        </p:nvSpPr>
        <p:spPr>
          <a:xfrm>
            <a:off x="1771156" y="4512212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pthread_mutex_t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mutex; 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pthread_mutex_destroy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(&amp;mutex);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BE7C7F-A8DE-427B-9D2C-94A11D8A83FF}"/>
              </a:ext>
            </a:extLst>
          </p:cNvPr>
          <p:cNvSpPr/>
          <p:nvPr/>
        </p:nvSpPr>
        <p:spPr>
          <a:xfrm>
            <a:off x="1771155" y="1903286"/>
            <a:ext cx="8649679" cy="79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#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include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&lt;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pthread.h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ko-KR" altLang="ko-KR" sz="2000" dirty="0">
                <a:solidFill>
                  <a:srgbClr val="18181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endParaRPr lang="en-US" altLang="ko-KR" sz="2000" dirty="0">
              <a:solidFill>
                <a:srgbClr val="18181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mutex_destroy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pthread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_</a:t>
            </a: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mutex_</a:t>
            </a:r>
            <a:r>
              <a:rPr lang="ko-KR" altLang="ko-KR" sz="2000" b="1" dirty="0" err="1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*</a:t>
            </a:r>
            <a:r>
              <a:rPr lang="en-US" altLang="ko-KR" sz="2000" i="1" dirty="0">
                <a:solidFill>
                  <a:srgbClr val="006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mutex</a:t>
            </a:r>
            <a:r>
              <a:rPr lang="ko-KR" altLang="ko-KR" sz="2000" b="1" dirty="0">
                <a:solidFill>
                  <a:srgbClr val="502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25439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8198</TotalTime>
  <Words>793</Words>
  <Application>Microsoft Office PowerPoint</Application>
  <PresentationFormat>와이드스크린</PresentationFormat>
  <Paragraphs>215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Arial</vt:lpstr>
      <vt:lpstr>Calibri</vt:lpstr>
      <vt:lpstr>Courier New</vt:lpstr>
      <vt:lpstr>Times New Roman</vt:lpstr>
      <vt:lpstr>테마1</vt:lpstr>
      <vt:lpstr>운영체제론 실습 12주차</vt:lpstr>
      <vt:lpstr>운영체제론 실습 12주차</vt:lpstr>
      <vt:lpstr>PowerPoint 프레젠테이션</vt:lpstr>
      <vt:lpstr>프로세스 동기화</vt:lpstr>
      <vt:lpstr>Mutex의 역할: 상호배제(Mutual Exclusion)</vt:lpstr>
      <vt:lpstr>Pthread_mutex_init() 사용법</vt:lpstr>
      <vt:lpstr>Pthread_mutex_lock() 사용법</vt:lpstr>
      <vt:lpstr>Pthread_mutex_unlock() 사용법</vt:lpstr>
      <vt:lpstr>Pthread_mutex_destroy() 사용법</vt:lpstr>
      <vt:lpstr>Example 1) print_mutex.c</vt:lpstr>
      <vt:lpstr>Example 1) print_mutex.c</vt:lpstr>
      <vt:lpstr>Example 1) mutex를 사용하지 않을 경우</vt:lpstr>
      <vt:lpstr>Example 1) mutex를 사용한 경우</vt:lpstr>
      <vt:lpstr>세마포어(Semaphore)</vt:lpstr>
      <vt:lpstr>sem_init() 사용법</vt:lpstr>
      <vt:lpstr>sem_wait() 사용법</vt:lpstr>
      <vt:lpstr>sem_post() 사용법</vt:lpstr>
      <vt:lpstr>sem_destory() 사용법</vt:lpstr>
      <vt:lpstr>PowerPoint 프레젠테이션</vt:lpstr>
      <vt:lpstr>실습: 식사하는 철학자 문제</vt:lpstr>
      <vt:lpstr>실습: 식사하는 철학자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473</cp:revision>
  <dcterms:created xsi:type="dcterms:W3CDTF">2020-03-19T00:09:44Z</dcterms:created>
  <dcterms:modified xsi:type="dcterms:W3CDTF">2020-06-04T05:53:53Z</dcterms:modified>
</cp:coreProperties>
</file>