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330" r:id="rId4"/>
    <p:sldId id="294" r:id="rId5"/>
    <p:sldId id="324" r:id="rId6"/>
    <p:sldId id="296" r:id="rId7"/>
    <p:sldId id="297" r:id="rId8"/>
    <p:sldId id="325" r:id="rId9"/>
    <p:sldId id="326" r:id="rId10"/>
    <p:sldId id="327" r:id="rId11"/>
    <p:sldId id="328" r:id="rId12"/>
    <p:sldId id="329" r:id="rId13"/>
    <p:sldId id="331" r:id="rId14"/>
    <p:sldId id="332" r:id="rId15"/>
    <p:sldId id="333" r:id="rId16"/>
    <p:sldId id="334" r:id="rId17"/>
    <p:sldId id="336" r:id="rId18"/>
    <p:sldId id="337" r:id="rId19"/>
    <p:sldId id="338" r:id="rId20"/>
    <p:sldId id="339" r:id="rId2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 baseline="-250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D6C387-66CD-418C-A1F7-217B0F3A52D9}">
          <p14:sldIdLst>
            <p14:sldId id="256"/>
            <p14:sldId id="261"/>
            <p14:sldId id="330"/>
            <p14:sldId id="294"/>
            <p14:sldId id="324"/>
            <p14:sldId id="296"/>
            <p14:sldId id="297"/>
            <p14:sldId id="325"/>
            <p14:sldId id="326"/>
            <p14:sldId id="327"/>
            <p14:sldId id="328"/>
            <p14:sldId id="329"/>
            <p14:sldId id="331"/>
            <p14:sldId id="332"/>
            <p14:sldId id="333"/>
            <p14:sldId id="334"/>
            <p14:sldId id="336"/>
            <p14:sldId id="337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92600"/>
            <a:ext cx="8534400" cy="1346200"/>
          </a:xfrm>
        </p:spPr>
        <p:txBody>
          <a:bodyPr/>
          <a:lstStyle>
            <a:lvl1pPr marL="0" indent="0" algn="ctr">
              <a:buFontTx/>
              <a:buNone/>
              <a:defRPr b="1">
                <a:ea typeface="휴먼모음T" pitchFamily="18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17" name="Picture 5" descr="bg01-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21" name="그림 20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  <p:pic>
        <p:nvPicPr>
          <p:cNvPr id="22" name="Picture 4" descr="bg01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2" descr="untitle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8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02700" y="692150"/>
            <a:ext cx="2762251" cy="56165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692150"/>
            <a:ext cx="8089900" cy="56165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0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2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8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425017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37818" y="1600201"/>
            <a:ext cx="5427133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2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6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7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0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1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92150"/>
            <a:ext cx="109728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1"/>
            <a:ext cx="11055351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Picture 4" descr="bg01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bg01-1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1750"/>
            <a:ext cx="12192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" y="6524625"/>
            <a:ext cx="51350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© 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굴림" pitchFamily="50" charset="-127"/>
              </a:rPr>
              <a:t>Information Security &amp; Privacy Laboratory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624418" y="1484313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2901" y="6524625"/>
            <a:ext cx="12488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bg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6490A545-42CA-4B26-A951-90D260A942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0033001" y="6453188"/>
            <a:ext cx="1636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aseline="0" dirty="0" err="1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Hanyang</a:t>
            </a:r>
            <a:r>
              <a:rPr lang="en-US" altLang="ko-KR" sz="1400" baseline="0" dirty="0">
                <a:solidFill>
                  <a:schemeClr val="bg1"/>
                </a:solidFill>
                <a:latin typeface="Times New Roman" pitchFamily="18" charset="0"/>
                <a:ea typeface="바탕" pitchFamily="18" charset="-127"/>
              </a:rPr>
              <a:t> University</a:t>
            </a:r>
          </a:p>
        </p:txBody>
      </p:sp>
      <p:pic>
        <p:nvPicPr>
          <p:cNvPr id="16" name="그림 15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897467" cy="673100"/>
          </a:xfrm>
          <a:prstGeom prst="rect">
            <a:avLst/>
          </a:prstGeom>
        </p:spPr>
      </p:pic>
      <p:pic>
        <p:nvPicPr>
          <p:cNvPr id="17" name="그림 16" descr="untitled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22400" y="6382800"/>
            <a:ext cx="672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휴먼모음T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20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AD48D-EB32-43BF-8DF5-AE63896E9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76627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A9F4-535F-4A97-8E90-CCC312DF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Pstree</a:t>
            </a:r>
            <a:r>
              <a:rPr lang="en-US" altLang="ko-KR" dirty="0"/>
              <a:t>, </a:t>
            </a:r>
            <a:r>
              <a:rPr lang="en-US" altLang="ko-KR" dirty="0" err="1"/>
              <a:t>ps</a:t>
            </a:r>
            <a:r>
              <a:rPr lang="en-US" altLang="ko-KR" dirty="0"/>
              <a:t>, </a:t>
            </a:r>
            <a:r>
              <a:rPr lang="en-US" altLang="ko-KR" dirty="0" err="1"/>
              <a:t>pgrep</a:t>
            </a:r>
            <a:r>
              <a:rPr lang="en-US" altLang="ko-KR" dirty="0"/>
              <a:t> </a:t>
            </a:r>
            <a:r>
              <a:rPr lang="ko-KR" altLang="en-US" dirty="0"/>
              <a:t>사용해보기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D3D3D-509E-4A4D-9782-FF277E03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질문</a:t>
            </a:r>
            <a:r>
              <a:rPr lang="en-US" altLang="ko-KR" sz="1800" dirty="0"/>
              <a:t>: </a:t>
            </a:r>
            <a:r>
              <a:rPr lang="ko-KR" altLang="en-US" sz="1800" dirty="0"/>
              <a:t>과연 몇 개의 프로세스가 생성되었을까</a:t>
            </a:r>
            <a:r>
              <a:rPr lang="en-US" altLang="ko-KR" sz="18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4</a:t>
            </a:r>
            <a:r>
              <a:rPr lang="ko-KR" altLang="en-US" sz="1600" dirty="0"/>
              <a:t>번 돌았으니 </a:t>
            </a:r>
            <a:r>
              <a:rPr lang="en-US" altLang="ko-KR" sz="1600" dirty="0"/>
              <a:t>4</a:t>
            </a:r>
            <a:r>
              <a:rPr lang="ko-KR" altLang="en-US" sz="1600" dirty="0"/>
              <a:t>개</a:t>
            </a:r>
            <a:r>
              <a:rPr lang="en-US" altLang="ko-KR" sz="16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부모까지 해서 </a:t>
            </a:r>
            <a:r>
              <a:rPr lang="en-US" altLang="ko-KR" sz="1600" dirty="0"/>
              <a:t>5</a:t>
            </a:r>
            <a:r>
              <a:rPr lang="ko-KR" altLang="en-US" sz="1600" dirty="0"/>
              <a:t>개</a:t>
            </a:r>
            <a:r>
              <a:rPr lang="en-US" altLang="ko-KR" sz="16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자식이 자식을 낳는 경우는</a:t>
            </a:r>
            <a:r>
              <a:rPr lang="en-US" altLang="ko-KR" sz="1200" dirty="0"/>
              <a:t>?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/>
              <a:t>				 </a:t>
            </a:r>
            <a:r>
              <a:rPr lang="en-US" altLang="ko-KR" sz="1800" b="0" dirty="0"/>
              <a:t>week5/ex/</a:t>
            </a:r>
            <a:r>
              <a:rPr lang="en-US" altLang="ko-KR" sz="1800" b="0" dirty="0" err="1"/>
              <a:t>num_of_process.c</a:t>
            </a: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프로세스의 부모자식 관계를 트리 구조로 </a:t>
            </a:r>
            <a:r>
              <a:rPr lang="ko-KR" altLang="en-US" sz="1800" dirty="0" err="1"/>
              <a:t>나타내주는</a:t>
            </a:r>
            <a:r>
              <a:rPr lang="ko-KR" altLang="en-US" sz="1800" dirty="0"/>
              <a:t> 도구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pstree</a:t>
            </a:r>
            <a:r>
              <a:rPr lang="en-US" altLang="ko-KR" sz="18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$ ./</a:t>
            </a:r>
            <a:r>
              <a:rPr lang="en-US" altLang="ko-KR" sz="1600" dirty="0" err="1"/>
              <a:t>num_of_process</a:t>
            </a:r>
            <a:r>
              <a:rPr lang="en-US" altLang="ko-KR" sz="1600" dirty="0"/>
              <a:t> &amp;</a:t>
            </a:r>
            <a:endParaRPr lang="en-US" altLang="ko-KR" sz="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$ </a:t>
            </a:r>
            <a:r>
              <a:rPr lang="en-US" altLang="ko-KR" sz="1600" dirty="0" err="1"/>
              <a:t>pstree</a:t>
            </a:r>
            <a:r>
              <a:rPr lang="en-US" altLang="ko-KR" sz="1600" dirty="0"/>
              <a:t> {</a:t>
            </a:r>
            <a:r>
              <a:rPr lang="en-US" altLang="ko-KR" sz="1600" dirty="0" err="1"/>
              <a:t>pid</a:t>
            </a:r>
            <a:r>
              <a:rPr lang="en-US" altLang="ko-KR" sz="1600" dirty="0"/>
              <a:t>}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프로세스 정보 보기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ps</a:t>
            </a:r>
            <a:r>
              <a:rPr lang="en-US" altLang="ko-KR" sz="18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$</a:t>
            </a:r>
            <a:r>
              <a:rPr lang="en-US" altLang="ko-KR" sz="1600" dirty="0" err="1"/>
              <a:t>ps</a:t>
            </a:r>
            <a:r>
              <a:rPr lang="en-US" altLang="ko-KR" sz="1600" dirty="0"/>
              <a:t> aux | grep </a:t>
            </a:r>
            <a:r>
              <a:rPr lang="en-US" altLang="ko-KR" sz="1600" dirty="0" err="1"/>
              <a:t>num_of_process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프로세스 검색하기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pgrep</a:t>
            </a:r>
            <a:r>
              <a:rPr lang="en-US" altLang="ko-KR" sz="18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$</a:t>
            </a:r>
            <a:r>
              <a:rPr lang="en-US" altLang="ko-KR" sz="1600" dirty="0" err="1"/>
              <a:t>pgrep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num_of_process</a:t>
            </a:r>
            <a:r>
              <a:rPr lang="en-US" altLang="ko-KR" sz="1600" dirty="0"/>
              <a:t> | </a:t>
            </a:r>
            <a:r>
              <a:rPr lang="en-US" altLang="ko-KR" sz="1600" dirty="0" err="1"/>
              <a:t>wc</a:t>
            </a:r>
            <a:r>
              <a:rPr lang="en-US" altLang="ko-KR" sz="1600" dirty="0"/>
              <a:t> -l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54BE08-E245-4B5D-B7C1-076C7BEE3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625" y="2006424"/>
            <a:ext cx="3453138" cy="1442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548AEA-D597-42D1-8AE8-2407F8CDD0F0}"/>
              </a:ext>
            </a:extLst>
          </p:cNvPr>
          <p:cNvSpPr txBox="1"/>
          <p:nvPr/>
        </p:nvSpPr>
        <p:spPr>
          <a:xfrm>
            <a:off x="9861755" y="824061"/>
            <a:ext cx="233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예제코드 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Week5/ex/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num_of_process.c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90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795D3-6949-467F-83DF-8CAC5AE9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pstree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ps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pgrep</a:t>
            </a:r>
            <a:r>
              <a:rPr lang="ko-KR" altLang="en-US" dirty="0"/>
              <a:t> 결과화면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EFEFB6-2572-4C9A-98E5-328D5847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1600201"/>
            <a:ext cx="8440328" cy="4658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6DE00D-3DB2-4F3E-8457-D86DED3B2BFB}"/>
              </a:ext>
            </a:extLst>
          </p:cNvPr>
          <p:cNvSpPr txBox="1"/>
          <p:nvPr/>
        </p:nvSpPr>
        <p:spPr>
          <a:xfrm>
            <a:off x="9861755" y="824061"/>
            <a:ext cx="233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예제코드 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Week5/ex/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num_of_process.c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52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5C2AFE-9796-435B-95A0-67D6309B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278" y="2755900"/>
            <a:ext cx="8534400" cy="1346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solidFill>
                  <a:srgbClr val="FFFFFF"/>
                </a:solidFill>
                <a:ea typeface="맑은 고딕"/>
                <a:cs typeface="Calibri Light"/>
              </a:rPr>
              <a:t>프로젝트: UNIX shell 기능 구현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1919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A9F4-535F-4A97-8E90-CCC312DF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: UNIX shell </a:t>
            </a:r>
            <a:r>
              <a:rPr lang="ko-KR" altLang="en-US" dirty="0"/>
              <a:t>기능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D3D3D-509E-4A4D-9782-FF277E03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1800" dirty="0"/>
              <a:t>사용자에게 문자열</a:t>
            </a:r>
            <a:r>
              <a:rPr lang="en-US" altLang="ko-KR" sz="1800" dirty="0"/>
              <a:t>(shell </a:t>
            </a:r>
            <a:r>
              <a:rPr lang="ko-KR" altLang="en-US" sz="1800" dirty="0"/>
              <a:t>명령어</a:t>
            </a:r>
            <a:r>
              <a:rPr lang="en-US" altLang="ko-KR" sz="1800" dirty="0"/>
              <a:t>)</a:t>
            </a:r>
            <a:r>
              <a:rPr lang="ko-KR" altLang="en-US" sz="1800" dirty="0"/>
              <a:t>를 입력 받는다</a:t>
            </a:r>
            <a:r>
              <a:rPr lang="en-US" altLang="ko-KR" sz="1800" dirty="0"/>
              <a:t>.(</a:t>
            </a:r>
            <a:r>
              <a:rPr lang="en-US" altLang="ko-KR" sz="1800" dirty="0" err="1"/>
              <a:t>fget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r>
              <a:rPr lang="en-US" altLang="ko-KR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sz="1800" dirty="0"/>
              <a:t>입력반은 문자열을 </a:t>
            </a:r>
            <a:r>
              <a:rPr lang="en-US" altLang="ko-KR" sz="1800" dirty="0"/>
              <a:t>“</a:t>
            </a:r>
            <a:r>
              <a:rPr lang="ko-KR" altLang="en-US" sz="1800" dirty="0">
                <a:ea typeface="맑은 고딕"/>
                <a:cs typeface="Calibri"/>
              </a:rPr>
              <a:t>\</a:t>
            </a:r>
            <a:r>
              <a:rPr lang="ko-KR" altLang="en-US" sz="1800" dirty="0" err="1">
                <a:ea typeface="맑은 고딕"/>
                <a:cs typeface="Calibri"/>
              </a:rPr>
              <a:t>n</a:t>
            </a:r>
            <a:r>
              <a:rPr lang="en-US" altLang="ko-KR" sz="1800" dirty="0"/>
              <a:t>” </a:t>
            </a:r>
            <a:r>
              <a:rPr lang="ko-KR" altLang="en-US" sz="1800" dirty="0"/>
              <a:t>단위로 쪼갠다</a:t>
            </a:r>
            <a:r>
              <a:rPr lang="en-US" altLang="ko-KR" sz="1800" dirty="0"/>
              <a:t>. (</a:t>
            </a:r>
            <a:r>
              <a:rPr lang="en-US" altLang="ko-KR" sz="1800" dirty="0" err="1"/>
              <a:t>strtok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r>
              <a:rPr lang="en-US" altLang="ko-KR" sz="1800" dirty="0"/>
              <a:t>)</a:t>
            </a:r>
          </a:p>
          <a:p>
            <a:pPr marL="457200" lvl="1" indent="0">
              <a:buNone/>
            </a:pPr>
            <a:r>
              <a:rPr lang="ko-KR" altLang="en-US" sz="1600" dirty="0"/>
              <a:t>만약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문자열이 </a:t>
            </a:r>
            <a:r>
              <a:rPr lang="ko-KR" altLang="en-US" sz="1600" dirty="0" err="1"/>
              <a:t>비어있다면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goto</a:t>
            </a:r>
            <a:r>
              <a:rPr lang="ko-KR" altLang="en-US" sz="1600" dirty="0"/>
              <a:t>문을 서서 </a:t>
            </a:r>
            <a:r>
              <a:rPr lang="en-US" altLang="ko-KR" sz="1600" dirty="0"/>
              <a:t>while</a:t>
            </a:r>
            <a:r>
              <a:rPr lang="ko-KR" altLang="en-US" sz="1600" dirty="0"/>
              <a:t>문 내에서 마지막으로 </a:t>
            </a:r>
            <a:r>
              <a:rPr lang="en-US" altLang="ko-KR" sz="1600" dirty="0"/>
              <a:t>jump </a:t>
            </a:r>
            <a:r>
              <a:rPr lang="ko-KR" altLang="en-US" sz="1600" dirty="0"/>
              <a:t>시킨다</a:t>
            </a:r>
            <a:r>
              <a:rPr lang="en-US" altLang="ko-KR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800" dirty="0"/>
              <a:t>쪼개진 문자열을 비교한다</a:t>
            </a:r>
            <a:r>
              <a:rPr lang="en-US" altLang="ko-KR" sz="1800" dirty="0"/>
              <a:t>. (</a:t>
            </a:r>
            <a:r>
              <a:rPr lang="en-US" altLang="ko-KR" sz="1800" dirty="0" err="1"/>
              <a:t>strcmp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r>
              <a:rPr lang="en-US" altLang="ko-KR" sz="18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쪼개진 문자열이 </a:t>
            </a:r>
            <a:r>
              <a:rPr lang="en-US" altLang="ko-KR" sz="1600" dirty="0"/>
              <a:t>“exit”</a:t>
            </a:r>
            <a:r>
              <a:rPr lang="ko-KR" altLang="en-US" sz="1600" dirty="0"/>
              <a:t>와 같다면</a:t>
            </a:r>
            <a:r>
              <a:rPr lang="en-US" altLang="ko-KR" sz="1600" dirty="0"/>
              <a:t>, </a:t>
            </a:r>
            <a:r>
              <a:rPr lang="ko-KR" altLang="en-US" sz="1600" dirty="0"/>
              <a:t>프로그램을 </a:t>
            </a:r>
            <a:r>
              <a:rPr lang="ko-KR" altLang="en-US" sz="1600" dirty="0" err="1"/>
              <a:t>종료시킨다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쪼개진 문자열이 </a:t>
            </a:r>
            <a:r>
              <a:rPr lang="en-US" altLang="ko-KR" sz="1600" dirty="0"/>
              <a:t>“&amp;”</a:t>
            </a:r>
            <a:r>
              <a:rPr lang="ko-KR" altLang="en-US" sz="1600" dirty="0"/>
              <a:t>으로 마무리 된다면</a:t>
            </a:r>
            <a:r>
              <a:rPr lang="en-US" altLang="ko-KR" sz="1600" dirty="0"/>
              <a:t>, background</a:t>
            </a:r>
            <a:r>
              <a:rPr lang="ko-KR" altLang="en-US" sz="1600" dirty="0"/>
              <a:t>프로세스로 실행하기 위해 </a:t>
            </a:r>
            <a:r>
              <a:rPr lang="en-US" altLang="ko-KR" sz="1600" dirty="0"/>
              <a:t>flag</a:t>
            </a:r>
            <a:r>
              <a:rPr lang="ko-KR" altLang="en-US" sz="1600" dirty="0"/>
              <a:t>를 활성화한다</a:t>
            </a:r>
            <a:r>
              <a:rPr lang="en-US" altLang="ko-KR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800" dirty="0"/>
              <a:t>현재 </a:t>
            </a:r>
            <a:r>
              <a:rPr lang="en-US" altLang="ko-KR" sz="1800" dirty="0" err="1"/>
              <a:t>proces</a:t>
            </a:r>
            <a:r>
              <a:rPr lang="ko-KR" altLang="en-US" sz="1800" dirty="0"/>
              <a:t>의 자식 프로세스를 생성한다</a:t>
            </a:r>
            <a:r>
              <a:rPr lang="en-US" altLang="ko-KR" sz="1800" dirty="0"/>
              <a:t>. (fork </a:t>
            </a:r>
            <a:r>
              <a:rPr lang="ko-KR" altLang="en-US" sz="1800" dirty="0"/>
              <a:t>사용</a:t>
            </a:r>
            <a:r>
              <a:rPr lang="en-US" altLang="ko-KR" sz="18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만약 </a:t>
            </a:r>
            <a:r>
              <a:rPr lang="en-US" altLang="ko-KR" sz="1600" dirty="0" err="1"/>
              <a:t>pid</a:t>
            </a:r>
            <a:r>
              <a:rPr lang="ko-KR" altLang="en-US" sz="1600" dirty="0"/>
              <a:t>가 음수이면</a:t>
            </a:r>
            <a:r>
              <a:rPr lang="en-US" altLang="ko-KR" sz="1600" dirty="0"/>
              <a:t>, fork </a:t>
            </a:r>
            <a:r>
              <a:rPr lang="ko-KR" altLang="en-US" sz="1600" dirty="0"/>
              <a:t>과정에 문제가 발생한 것임으로 </a:t>
            </a:r>
            <a:r>
              <a:rPr lang="en-US" altLang="ko-KR" sz="1600" dirty="0"/>
              <a:t>error</a:t>
            </a:r>
            <a:r>
              <a:rPr lang="ko-KR" altLang="en-US" sz="1600" dirty="0"/>
              <a:t>를 출력하고 빠져나온다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만약 </a:t>
            </a:r>
            <a:r>
              <a:rPr lang="en-US" altLang="ko-KR" sz="1600" dirty="0" err="1"/>
              <a:t>pid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이면</a:t>
            </a:r>
            <a:r>
              <a:rPr lang="en-US" altLang="ko-KR" sz="1600" dirty="0"/>
              <a:t>, </a:t>
            </a:r>
            <a:r>
              <a:rPr lang="ko-KR" altLang="en-US" sz="1600" dirty="0"/>
              <a:t>자식 프로세스를 실행시킨다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자식 프로세스사 쪼개진 문자열</a:t>
            </a:r>
            <a:r>
              <a:rPr lang="en-US" altLang="ko-KR" sz="1600" dirty="0"/>
              <a:t>(</a:t>
            </a:r>
            <a:r>
              <a:rPr lang="ko-KR" altLang="en-US" sz="1600" dirty="0"/>
              <a:t>명령 한 줄</a:t>
            </a:r>
            <a:r>
              <a:rPr lang="en-US" altLang="ko-KR" sz="1600" dirty="0"/>
              <a:t>)</a:t>
            </a:r>
            <a:r>
              <a:rPr lang="ko-KR" altLang="en-US" sz="1600" dirty="0"/>
              <a:t>을 수행한다</a:t>
            </a:r>
            <a:r>
              <a:rPr lang="en-US" altLang="ko-KR" sz="1600" dirty="0"/>
              <a:t>.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execvp</a:t>
            </a:r>
            <a:r>
              <a:rPr lang="ko-KR" altLang="en-US" sz="1600" b="1" dirty="0"/>
              <a:t> 사용</a:t>
            </a:r>
            <a:r>
              <a:rPr lang="en-US" altLang="ko-KR" sz="1600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만약 </a:t>
            </a:r>
            <a:r>
              <a:rPr lang="en-US" altLang="ko-KR" sz="1600" dirty="0" err="1"/>
              <a:t>pid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보다 크면</a:t>
            </a:r>
            <a:r>
              <a:rPr lang="en-US" altLang="ko-KR" sz="1600" dirty="0"/>
              <a:t>, </a:t>
            </a:r>
            <a:r>
              <a:rPr lang="ko-KR" altLang="en-US" sz="1600" dirty="0"/>
              <a:t>부모 프로세스를 실행시킨다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만약 </a:t>
            </a:r>
            <a:r>
              <a:rPr lang="en-US" altLang="ko-KR" sz="1600" dirty="0"/>
              <a:t>background flag</a:t>
            </a:r>
            <a:r>
              <a:rPr lang="ko-KR" altLang="en-US" sz="1600" dirty="0"/>
              <a:t>가 활성화되어 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자식 프로세스의 종료를 기다린다</a:t>
            </a:r>
            <a:r>
              <a:rPr lang="en-US" altLang="ko-KR" sz="1600" dirty="0"/>
              <a:t>.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waitpid</a:t>
            </a:r>
            <a:r>
              <a:rPr lang="ko-KR" altLang="en-US" sz="1600" b="1" dirty="0"/>
              <a:t> 사용</a:t>
            </a:r>
            <a:r>
              <a:rPr lang="en-US" altLang="ko-KR" sz="1600" b="1" dirty="0"/>
              <a:t>)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그렇지 않다면</a:t>
            </a:r>
            <a:r>
              <a:rPr lang="en-US" altLang="ko-KR" sz="1600" dirty="0"/>
              <a:t>, </a:t>
            </a:r>
            <a:r>
              <a:rPr lang="ko-KR" altLang="en-US" sz="1600" dirty="0"/>
              <a:t>부모 프로세스</a:t>
            </a:r>
            <a:r>
              <a:rPr lang="en-US" altLang="ko-KR" sz="1600" dirty="0"/>
              <a:t>(</a:t>
            </a:r>
            <a:r>
              <a:rPr lang="ko-KR" altLang="en-US" sz="1600" dirty="0"/>
              <a:t>프로그램</a:t>
            </a:r>
            <a:r>
              <a:rPr lang="en-US" altLang="ko-KR" sz="1600" dirty="0"/>
              <a:t>)</a:t>
            </a:r>
            <a:r>
              <a:rPr lang="ko-KR" altLang="en-US" sz="1600" dirty="0"/>
              <a:t>를 바로 </a:t>
            </a:r>
            <a:r>
              <a:rPr lang="ko-KR" altLang="en-US" sz="1600" dirty="0" err="1"/>
              <a:t>종료시킨다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+mj-lt"/>
              <a:buAutoNum type="arabicPeriod"/>
            </a:pP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374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17430-AF4F-4225-8046-D8DF90E2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관련함수</a:t>
            </a:r>
            <a:r>
              <a:rPr lang="en-US" altLang="ko-KR" dirty="0"/>
              <a:t>(1): </a:t>
            </a:r>
            <a:r>
              <a:rPr lang="en-US" altLang="ko-KR" dirty="0" err="1"/>
              <a:t>fgets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02F31-785A-44FB-849E-20614BB8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Shell</a:t>
            </a:r>
            <a:r>
              <a:rPr lang="ko-KR" altLang="en-US" sz="1600" dirty="0"/>
              <a:t> 명령어를 입력 받기 위한 함수</a:t>
            </a: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EF70CFA-118D-43AD-AE9C-62D7577D6D6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76" y="2041678"/>
            <a:ext cx="8073848" cy="4204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01AFF9-3470-47F4-894C-D1A26FAD80B7}"/>
              </a:ext>
            </a:extLst>
          </p:cNvPr>
          <p:cNvSpPr txBox="1"/>
          <p:nvPr/>
        </p:nvSpPr>
        <p:spPr>
          <a:xfrm>
            <a:off x="9590345" y="824061"/>
            <a:ext cx="222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예제코드 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Week5/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fgets.c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78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17430-AF4F-4225-8046-D8DF90E2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관련함수</a:t>
            </a:r>
            <a:r>
              <a:rPr lang="en-US" altLang="ko-KR" dirty="0"/>
              <a:t>(2): </a:t>
            </a:r>
            <a:r>
              <a:rPr lang="en-US" altLang="ko-KR" dirty="0" err="1"/>
              <a:t>goto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02F31-785A-44FB-849E-20614BB8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빈 입력을 했을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하위 처리 과정을 건너뛰기 위한 함수</a:t>
            </a: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텍스트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D2F160EF-DA3F-498E-9A1D-75BE09904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02" y="1913080"/>
            <a:ext cx="5788147" cy="4395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A873A-43CB-44BD-BE2C-25E90FF9FCD4}"/>
              </a:ext>
            </a:extLst>
          </p:cNvPr>
          <p:cNvSpPr txBox="1"/>
          <p:nvPr/>
        </p:nvSpPr>
        <p:spPr>
          <a:xfrm>
            <a:off x="9590345" y="824061"/>
            <a:ext cx="222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예제코드 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Week5/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goto.c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24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17430-AF4F-4225-8046-D8DF90E2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관련함수</a:t>
            </a:r>
            <a:r>
              <a:rPr lang="en-US" altLang="ko-KR" dirty="0"/>
              <a:t>(3): </a:t>
            </a:r>
            <a:r>
              <a:rPr lang="en-US" altLang="ko-KR" dirty="0" err="1"/>
              <a:t>strtok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02F31-785A-44FB-849E-20614BB8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입력받은</a:t>
            </a:r>
            <a:r>
              <a:rPr lang="ko-KR" altLang="en-US" sz="1600" dirty="0"/>
              <a:t> 명령어</a:t>
            </a:r>
            <a:r>
              <a:rPr lang="en-US" altLang="ko-KR" sz="1600" dirty="0"/>
              <a:t>, </a:t>
            </a:r>
            <a:r>
              <a:rPr lang="ko-KR" altLang="en-US" sz="1600" dirty="0"/>
              <a:t>옵션</a:t>
            </a:r>
            <a:r>
              <a:rPr lang="en-US" altLang="ko-KR" sz="1600" dirty="0"/>
              <a:t>, </a:t>
            </a:r>
            <a:r>
              <a:rPr lang="ko-KR" altLang="en-US" sz="1600" dirty="0"/>
              <a:t>백그라운드</a:t>
            </a:r>
            <a:r>
              <a:rPr lang="en-US" altLang="ko-KR" sz="1600" dirty="0"/>
              <a:t>(&amp;) </a:t>
            </a:r>
            <a:r>
              <a:rPr lang="ko-KR" altLang="en-US" sz="1600" dirty="0"/>
              <a:t>등의 다수 입력이 있는데 이를 잘게 쪼개어 주는 함수</a:t>
            </a: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CD390EA-9621-4697-9FDF-01A3BF52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192" y="1931670"/>
            <a:ext cx="4815135" cy="4377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25318-3FAB-4370-8E49-66A5E41C9F3D}"/>
              </a:ext>
            </a:extLst>
          </p:cNvPr>
          <p:cNvSpPr txBox="1"/>
          <p:nvPr/>
        </p:nvSpPr>
        <p:spPr>
          <a:xfrm>
            <a:off x="9590345" y="824061"/>
            <a:ext cx="222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예제코드 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Week5/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strtok.c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38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17430-AF4F-4225-8046-D8DF90E2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관련함수</a:t>
            </a:r>
            <a:r>
              <a:rPr lang="en-US" altLang="ko-KR" dirty="0"/>
              <a:t>(4): </a:t>
            </a:r>
            <a:r>
              <a:rPr lang="en-US" altLang="ko-KR" dirty="0" err="1"/>
              <a:t>strcpy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02F31-785A-44FB-849E-20614BB8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입력받은</a:t>
            </a:r>
            <a:r>
              <a:rPr lang="ko-KR" altLang="en-US" sz="1600" dirty="0"/>
              <a:t> 명령어</a:t>
            </a:r>
            <a:r>
              <a:rPr lang="en-US" altLang="ko-KR" sz="1600" dirty="0"/>
              <a:t>, </a:t>
            </a:r>
            <a:r>
              <a:rPr lang="ko-KR" altLang="en-US" sz="1600" dirty="0"/>
              <a:t>옵션</a:t>
            </a:r>
            <a:r>
              <a:rPr lang="en-US" altLang="ko-KR" sz="1600" dirty="0"/>
              <a:t>, </a:t>
            </a:r>
            <a:r>
              <a:rPr lang="ko-KR" altLang="en-US" sz="1600" dirty="0"/>
              <a:t>백그라운드</a:t>
            </a:r>
            <a:r>
              <a:rPr lang="en-US" altLang="ko-KR" sz="1600" dirty="0"/>
              <a:t>(&amp;) </a:t>
            </a:r>
            <a:r>
              <a:rPr lang="ko-KR" altLang="en-US" sz="1600" dirty="0"/>
              <a:t>등의 다수 입력이 있는데 이를 잘게 쪼개어 주는 함수</a:t>
            </a: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4DB074EA-2F83-4691-A267-8A616C4E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19" y="1948548"/>
            <a:ext cx="7221161" cy="4360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2CD6D2-3963-4A18-BFF2-45F8D96AF5EF}"/>
              </a:ext>
            </a:extLst>
          </p:cNvPr>
          <p:cNvSpPr txBox="1"/>
          <p:nvPr/>
        </p:nvSpPr>
        <p:spPr>
          <a:xfrm>
            <a:off x="9590345" y="824061"/>
            <a:ext cx="222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예제코드 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Week5/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strcpy.c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58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17430-AF4F-4225-8046-D8DF90E2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관련함수</a:t>
            </a:r>
            <a:r>
              <a:rPr lang="en-US" altLang="ko-KR" dirty="0"/>
              <a:t>(5): </a:t>
            </a:r>
            <a:r>
              <a:rPr lang="en-US" altLang="ko-KR" dirty="0" err="1"/>
              <a:t>strcmp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02F31-785A-44FB-849E-20614BB8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쉘 명령어가 </a:t>
            </a:r>
            <a:r>
              <a:rPr lang="en-US" altLang="ko-KR" sz="1600" dirty="0"/>
              <a:t>exit, &amp;</a:t>
            </a:r>
            <a:r>
              <a:rPr lang="ko-KR" altLang="en-US" sz="1600" dirty="0"/>
              <a:t>등의 정보를 가지고 있는지 검사하기 위한 함수</a:t>
            </a:r>
            <a:endParaRPr lang="ko-KR" altLang="en-US" dirty="0"/>
          </a:p>
        </p:txBody>
      </p:sp>
      <p:pic>
        <p:nvPicPr>
          <p:cNvPr id="5" name="그림 4" descr="스크린샷, 텍스트이(가) 표시된 사진&#10;&#10;높은 신뢰도로 생성된 설명">
            <a:extLst>
              <a:ext uri="{FF2B5EF4-FFF2-40B4-BE49-F238E27FC236}">
                <a16:creationId xmlns:a16="http://schemas.microsoft.com/office/drawing/2014/main" id="{F18ABCCE-0C90-4810-AD08-3E174584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151" y="2056038"/>
            <a:ext cx="6290328" cy="4109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13A50-B4DF-4EE4-9138-B3988BA7739F}"/>
              </a:ext>
            </a:extLst>
          </p:cNvPr>
          <p:cNvSpPr txBox="1"/>
          <p:nvPr/>
        </p:nvSpPr>
        <p:spPr>
          <a:xfrm>
            <a:off x="9590345" y="824061"/>
            <a:ext cx="222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예제코드 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Week5/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strcmp.c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78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17430-AF4F-4225-8046-D8DF90E2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뼈대 코드 </a:t>
            </a:r>
            <a:r>
              <a:rPr lang="en-US" altLang="ko-KR" dirty="0"/>
              <a:t>(</a:t>
            </a:r>
            <a:r>
              <a:rPr lang="en-US" altLang="ko-KR" dirty="0" err="1"/>
              <a:t>simple_shell.c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AD1AD-B816-4431-A993-49E2551B9416}"/>
              </a:ext>
            </a:extLst>
          </p:cNvPr>
          <p:cNvSpPr txBox="1"/>
          <p:nvPr/>
        </p:nvSpPr>
        <p:spPr>
          <a:xfrm>
            <a:off x="9757494" y="824061"/>
            <a:ext cx="222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예제코드 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Week5/shell/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simple_shell.c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B02ABED-90A9-4922-8B3B-56AD402B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06" y="1526110"/>
            <a:ext cx="7286787" cy="48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7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DDC4E-A0EC-456F-ABE5-06C76927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운영체제론 실습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A125B-8A7E-4A12-9CBB-B94D1E8A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710" y="1457325"/>
            <a:ext cx="5616579" cy="470852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프로세스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UNIX shell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9135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17430-AF4F-4225-8046-D8DF90E2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UNIX shell </a:t>
            </a:r>
            <a:r>
              <a:rPr lang="ko-KR" altLang="en-US" dirty="0"/>
              <a:t>결과화면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AD1AD-B816-4431-A993-49E2551B9416}"/>
              </a:ext>
            </a:extLst>
          </p:cNvPr>
          <p:cNvSpPr txBox="1"/>
          <p:nvPr/>
        </p:nvSpPr>
        <p:spPr>
          <a:xfrm>
            <a:off x="9757494" y="824061"/>
            <a:ext cx="222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예제코드 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Week5/shell/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simple_shell.c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9EC03D-B690-483B-8A8E-5AF2B7A8F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7" y="1648168"/>
            <a:ext cx="6128612" cy="46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0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5C2AFE-9796-435B-95A0-67D6309B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278" y="2755900"/>
            <a:ext cx="8534400" cy="1346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B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rgbClr val="FFFFFF"/>
                </a:solidFill>
                <a:ea typeface="맑은 고딕"/>
                <a:cs typeface="Calibri Light"/>
              </a:rPr>
              <a:t>프로세스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618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17576-D305-4436-A233-EF3F956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F0DC5-221A-47FB-8BB6-345EDE38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프로세스란</a:t>
            </a:r>
            <a:r>
              <a:rPr lang="en-US" altLang="ko-KR" sz="1800" dirty="0"/>
              <a:t>: </a:t>
            </a:r>
            <a:r>
              <a:rPr lang="ko-KR" altLang="en-US" sz="1800" b="0" dirty="0"/>
              <a:t>컴퓨터에서 실행되고 있는 컴퓨터 프로그램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	         (</a:t>
            </a:r>
            <a:r>
              <a:rPr lang="ko-KR" altLang="en-US" sz="1800" b="0" dirty="0"/>
              <a:t>프로그램이 메모리에 적재되면 프로세스가 되는 것</a:t>
            </a:r>
            <a:r>
              <a:rPr lang="en-US" altLang="ko-KR" sz="1800" b="0" dirty="0"/>
              <a:t>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프로세스 구성</a:t>
            </a:r>
            <a:r>
              <a:rPr lang="en-US" altLang="ko-KR" sz="1800" dirty="0"/>
              <a:t>: </a:t>
            </a:r>
            <a:r>
              <a:rPr lang="ko-KR" altLang="en-US" sz="1800" b="0" dirty="0"/>
              <a:t>프로세스에 대한 정보는 보통 프로세스 제어블록</a:t>
            </a:r>
            <a:r>
              <a:rPr lang="en-US" altLang="ko-KR" sz="1800" b="0" dirty="0"/>
              <a:t>(PCB, Process Control Block)</a:t>
            </a:r>
            <a:r>
              <a:rPr lang="ko-KR" altLang="en-US" sz="1800" b="0" dirty="0"/>
              <a:t>이라고 부르는 자료구조에 저장된다</a:t>
            </a:r>
            <a:r>
              <a:rPr lang="en-US" altLang="ko-KR" sz="1800" b="0" dirty="0"/>
              <a:t>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dirty="0"/>
              <a:t>PID: </a:t>
            </a:r>
            <a:r>
              <a:rPr lang="ko-KR" altLang="en-US" sz="1800" b="0" dirty="0"/>
              <a:t>운영체제가 각 프로세스를 식별하기 위해 부여된 프로세스 식별번호</a:t>
            </a:r>
            <a:r>
              <a:rPr lang="en-US" altLang="ko-KR" sz="1800" b="0" dirty="0"/>
              <a:t>(Process </a:t>
            </a:r>
            <a:r>
              <a:rPr lang="en-US" altLang="ko-KR" sz="1800" b="0" dirty="0" err="1"/>
              <a:t>IDentification</a:t>
            </a:r>
            <a:r>
              <a:rPr lang="en-US" altLang="ko-KR" sz="1800" b="0" dirty="0"/>
              <a:t>)</a:t>
            </a:r>
          </a:p>
          <a:p>
            <a:pPr marL="0" indent="0">
              <a:buNone/>
            </a:pPr>
            <a:r>
              <a:rPr lang="ko-KR" altLang="en-US" sz="1800" dirty="0"/>
              <a:t>프로세스 상태</a:t>
            </a:r>
            <a:r>
              <a:rPr lang="en-US" altLang="ko-KR" sz="1800" dirty="0"/>
              <a:t>: </a:t>
            </a:r>
            <a:r>
              <a:rPr lang="ko-KR" altLang="en-US" sz="1800" b="0" dirty="0"/>
              <a:t>현재 프로세스 상태 </a:t>
            </a:r>
            <a:r>
              <a:rPr lang="en-US" altLang="ko-KR" sz="1800" b="0" dirty="0"/>
              <a:t>(</a:t>
            </a:r>
            <a:r>
              <a:rPr lang="ko-KR" altLang="en-US" sz="1800" b="0" dirty="0"/>
              <a:t>실행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대기 등</a:t>
            </a:r>
            <a:r>
              <a:rPr lang="en-US" altLang="ko-KR" sz="1800" b="0" dirty="0"/>
              <a:t>)</a:t>
            </a:r>
          </a:p>
          <a:p>
            <a:pPr marL="0" indent="0">
              <a:buNone/>
            </a:pPr>
            <a:r>
              <a:rPr lang="ko-KR" altLang="en-US" sz="1800" dirty="0"/>
              <a:t>프로그램 카운터</a:t>
            </a:r>
            <a:r>
              <a:rPr lang="en-US" altLang="ko-KR" sz="1800" dirty="0"/>
              <a:t>: </a:t>
            </a:r>
            <a:r>
              <a:rPr lang="en-US" altLang="ko-KR" sz="1800" b="0" dirty="0"/>
              <a:t>CPU</a:t>
            </a:r>
            <a:r>
              <a:rPr lang="ko-KR" altLang="en-US" sz="1800" b="0" dirty="0"/>
              <a:t>가 다음으로 실행할 명령어를 가리키는 값</a:t>
            </a:r>
            <a:endParaRPr lang="en-US" altLang="ko-KR" sz="1800" b="0" dirty="0"/>
          </a:p>
          <a:p>
            <a:pPr marL="0" indent="0">
              <a:buNone/>
            </a:pPr>
            <a:r>
              <a:rPr lang="ko-KR" altLang="en-US" sz="1800" dirty="0"/>
              <a:t>스케줄링 우선순위</a:t>
            </a:r>
            <a:r>
              <a:rPr lang="en-US" altLang="ko-KR" sz="1800" dirty="0"/>
              <a:t>: </a:t>
            </a:r>
            <a:r>
              <a:rPr lang="ko-KR" altLang="en-US" sz="1800" b="0" dirty="0"/>
              <a:t>여러 개의 프로세스를 실행시키는 환경에서 우선순위를 결정함</a:t>
            </a:r>
            <a:endParaRPr lang="en-US" altLang="ko-KR" sz="1800" b="0" dirty="0"/>
          </a:p>
          <a:p>
            <a:pPr marL="0" indent="0">
              <a:buNone/>
            </a:pPr>
            <a:r>
              <a:rPr lang="ko-KR" altLang="en-US" sz="1800" dirty="0"/>
              <a:t>권한</a:t>
            </a:r>
            <a:r>
              <a:rPr lang="en-US" altLang="ko-KR" sz="1800" dirty="0"/>
              <a:t>: </a:t>
            </a:r>
            <a:r>
              <a:rPr lang="ko-KR" altLang="en-US" sz="1800" b="0" dirty="0"/>
              <a:t>프로세스가 접근할 수 있는 자원을 결정하는 정보</a:t>
            </a:r>
            <a:endParaRPr lang="en-US" altLang="ko-KR" sz="1800" b="0" dirty="0"/>
          </a:p>
          <a:p>
            <a:pPr marL="0" indent="0">
              <a:buNone/>
            </a:pPr>
            <a:r>
              <a:rPr lang="ko-KR" altLang="en-US" sz="1800" dirty="0"/>
              <a:t>부모와 자식 프로세스</a:t>
            </a:r>
            <a:r>
              <a:rPr lang="en-US" altLang="ko-KR" sz="1800" dirty="0"/>
              <a:t>: </a:t>
            </a:r>
            <a:r>
              <a:rPr lang="ko-KR" altLang="en-US" sz="1800" b="0" dirty="0"/>
              <a:t>모든 프로세스는 부모 프로세스를 복제해서 생성되며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이에 대한 정보를 가짐</a:t>
            </a:r>
            <a:endParaRPr lang="en-US" altLang="ko-KR" sz="1800" b="0" dirty="0"/>
          </a:p>
          <a:p>
            <a:pPr marL="0" indent="0">
              <a:buNone/>
            </a:pPr>
            <a:r>
              <a:rPr lang="ko-KR" altLang="en-US" sz="1800" dirty="0"/>
              <a:t>데이터와</a:t>
            </a:r>
            <a:r>
              <a:rPr lang="en-US" altLang="ko-KR" sz="1800" dirty="0"/>
              <a:t> </a:t>
            </a:r>
            <a:r>
              <a:rPr lang="ko-KR" altLang="en-US" sz="1800" dirty="0"/>
              <a:t>할당된 자원들을 가리키는 포인터</a:t>
            </a:r>
            <a:r>
              <a:rPr lang="en-US" altLang="ko-KR" sz="1800" dirty="0"/>
              <a:t>: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해당 데이터 공간을 가리키는 </a:t>
            </a:r>
            <a:r>
              <a:rPr lang="ko-KR" altLang="en-US" sz="1800" b="0" dirty="0" err="1"/>
              <a:t>포인터값</a:t>
            </a:r>
            <a:endParaRPr lang="en-US" altLang="ko-KR" sz="1800" b="0" dirty="0"/>
          </a:p>
          <a:p>
            <a:pPr marL="0" indent="0">
              <a:buNone/>
            </a:pPr>
            <a:r>
              <a:rPr lang="ko-KR" altLang="en-US" sz="1800" dirty="0" err="1"/>
              <a:t>실행문맥</a:t>
            </a:r>
            <a:r>
              <a:rPr lang="en-US" altLang="ko-KR" sz="1800" dirty="0"/>
              <a:t>: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자신의 차례가 되어 실행될 때 연속적으로 실행된 것처럼 하기 위한 레지스터 정보</a:t>
            </a:r>
            <a:endParaRPr lang="en-US" altLang="ko-KR" sz="1800" b="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773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4EC64-013D-47C6-8129-399899FD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생성 </a:t>
            </a:r>
            <a:r>
              <a:rPr lang="en-US" altLang="ko-KR" dirty="0"/>
              <a:t>: fork()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741AE-F065-4140-94E1-F38179048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 err="1"/>
              <a:t>pid_t</a:t>
            </a:r>
            <a:r>
              <a:rPr lang="en-US" altLang="ko-KR" sz="1800" dirty="0"/>
              <a:t> fork(void) : </a:t>
            </a:r>
            <a:r>
              <a:rPr lang="ko-KR" altLang="en-US" sz="1800" dirty="0"/>
              <a:t>자식 프로세스를 생성하는 함수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fork()</a:t>
            </a:r>
            <a:r>
              <a:rPr lang="ko-KR" altLang="en-US" sz="1800" dirty="0"/>
              <a:t>를 기점으로 부모 프로세스로부터 자식 프로세스가 분기함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또한 </a:t>
            </a:r>
            <a:r>
              <a:rPr lang="en-US" altLang="ko-KR" sz="1800" dirty="0"/>
              <a:t>fork()</a:t>
            </a:r>
            <a:r>
              <a:rPr lang="ko-KR" altLang="en-US" sz="1800" dirty="0"/>
              <a:t>가 반환하는 </a:t>
            </a:r>
            <a:r>
              <a:rPr lang="en-US" altLang="ko-KR" sz="1800" dirty="0" err="1"/>
              <a:t>pid</a:t>
            </a:r>
            <a:r>
              <a:rPr lang="en-US" altLang="ko-KR" sz="1800" dirty="0"/>
              <a:t> </a:t>
            </a:r>
            <a:r>
              <a:rPr lang="ko-KR" altLang="en-US" sz="1800" dirty="0"/>
              <a:t>값은 다음과 같다</a:t>
            </a:r>
            <a:r>
              <a:rPr lang="en-US" altLang="ko-KR" sz="1800" dirty="0"/>
              <a:t>. (</a:t>
            </a:r>
            <a:r>
              <a:rPr lang="ko-KR" altLang="en-US" sz="1800" dirty="0"/>
              <a:t>실패 시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pid</a:t>
            </a:r>
            <a:r>
              <a:rPr lang="ko-KR" altLang="en-US" sz="1800" dirty="0"/>
              <a:t> </a:t>
            </a:r>
            <a:r>
              <a:rPr lang="en-US" altLang="ko-KR" sz="1800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-1)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부모 프로세스에서 본 </a:t>
            </a:r>
            <a:r>
              <a:rPr lang="en-US" altLang="ko-KR" sz="1800" dirty="0" err="1"/>
              <a:t>pid</a:t>
            </a:r>
            <a:r>
              <a:rPr lang="ko-KR" altLang="en-US" sz="1800" dirty="0"/>
              <a:t>값</a:t>
            </a:r>
            <a:r>
              <a:rPr lang="en-US" altLang="ko-KR" sz="1800" dirty="0"/>
              <a:t>: </a:t>
            </a:r>
            <a:r>
              <a:rPr lang="ko-KR" altLang="en-US" sz="1800" dirty="0"/>
              <a:t>자식 프로세스의 </a:t>
            </a:r>
            <a:r>
              <a:rPr lang="en-US" altLang="ko-KR" sz="1800" dirty="0" err="1"/>
              <a:t>pid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자식 프로세스에서 본 </a:t>
            </a:r>
            <a:r>
              <a:rPr lang="en-US" altLang="ko-KR" sz="1800" dirty="0" err="1"/>
              <a:t>pid</a:t>
            </a:r>
            <a:r>
              <a:rPr lang="ko-KR" altLang="en-US" sz="1800" dirty="0"/>
              <a:t>값</a:t>
            </a:r>
            <a:r>
              <a:rPr lang="en-US" altLang="ko-KR" sz="1800" dirty="0"/>
              <a:t>: 0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7A5AD5-1407-4C35-851C-DD3E3BDF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90" y="3429000"/>
            <a:ext cx="4659392" cy="27219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FA0E51-C09F-4EA4-B8E7-D55FF036D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383" y="1745623"/>
            <a:ext cx="2580720" cy="40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1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8AA13-45C9-4FAD-B281-8A046DFF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92150"/>
            <a:ext cx="10972800" cy="725488"/>
          </a:xfrm>
        </p:spPr>
        <p:txBody>
          <a:bodyPr/>
          <a:lstStyle/>
          <a:p>
            <a:r>
              <a:rPr lang="ko-KR" altLang="en-US" dirty="0"/>
              <a:t>프로세스 생성</a:t>
            </a:r>
            <a:r>
              <a:rPr lang="en-US" altLang="ko-KR" dirty="0"/>
              <a:t>: fork() </a:t>
            </a:r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FC614-47E1-4952-901E-8AFD479A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1055351" cy="4708525"/>
          </a:xfrm>
        </p:spPr>
        <p:txBody>
          <a:bodyPr anchor="ctr"/>
          <a:lstStyle/>
          <a:p>
            <a:pPr marL="514350" indent="-514350">
              <a:buFont typeface="+mj-lt"/>
              <a:buAutoNum type="arabicParenR"/>
            </a:pP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텍스트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2EFB350F-368D-45EA-975B-F8983A61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60" y="1600201"/>
            <a:ext cx="5984014" cy="4708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4F0BC-3CF6-4F0A-8104-C961DF2BE443}"/>
              </a:ext>
            </a:extLst>
          </p:cNvPr>
          <p:cNvSpPr txBox="1"/>
          <p:nvPr/>
        </p:nvSpPr>
        <p:spPr>
          <a:xfrm>
            <a:off x="9757494" y="824061"/>
            <a:ext cx="222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예제코드 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Week5/fork/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create_child.c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76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A9F4-535F-4A97-8E90-CCC312DF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  <a:r>
              <a:rPr lang="en-US" altLang="ko-KR" dirty="0"/>
              <a:t>: </a:t>
            </a:r>
            <a:r>
              <a:rPr lang="en-US" altLang="ko-KR" dirty="0" err="1"/>
              <a:t>execv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D3D3D-509E-4A4D-9782-FF277E03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Int </a:t>
            </a:r>
            <a:r>
              <a:rPr lang="en-US" altLang="ko-KR" sz="1800" dirty="0" err="1"/>
              <a:t>execv</a:t>
            </a:r>
            <a:r>
              <a:rPr lang="en-US" altLang="ko-KR" sz="1800" dirty="0"/>
              <a:t>(const char *path, char *const </a:t>
            </a:r>
            <a:r>
              <a:rPr lang="en-US" altLang="ko-KR" sz="1800" dirty="0" err="1"/>
              <a:t>argv</a:t>
            </a:r>
            <a:r>
              <a:rPr lang="en-US" altLang="ko-KR" sz="1800" dirty="0"/>
              <a:t>[])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어떤 프로그램 경로</a:t>
            </a:r>
            <a:r>
              <a:rPr lang="en-US" altLang="ko-KR" sz="1800" dirty="0"/>
              <a:t>, </a:t>
            </a:r>
            <a:r>
              <a:rPr lang="ko-KR" altLang="en-US" sz="1800" dirty="0"/>
              <a:t>이름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옵션을 인자로 받아 실행하는 함수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1st</a:t>
            </a:r>
            <a:r>
              <a:rPr lang="ko-KR" altLang="en-US" sz="1600" dirty="0"/>
              <a:t> </a:t>
            </a:r>
            <a:r>
              <a:rPr lang="en-US" altLang="ko-KR" sz="1600" dirty="0"/>
              <a:t>Argument: </a:t>
            </a:r>
            <a:r>
              <a:rPr lang="ko-KR" altLang="en-US" sz="1600" dirty="0"/>
              <a:t>실행될 프로그램의 경로</a:t>
            </a:r>
            <a:r>
              <a:rPr lang="en-US" altLang="ko-KR" sz="1600" dirty="0"/>
              <a:t>/</a:t>
            </a:r>
            <a:r>
              <a:rPr lang="ko-KR" altLang="en-US" sz="1600" dirty="0"/>
              <a:t>명령어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2nd</a:t>
            </a:r>
            <a:r>
              <a:rPr lang="ko-KR" altLang="en-US" sz="1600" dirty="0"/>
              <a:t> </a:t>
            </a:r>
            <a:r>
              <a:rPr lang="en-US" altLang="ko-KR" sz="1600" dirty="0"/>
              <a:t>Argument: </a:t>
            </a:r>
            <a:r>
              <a:rPr lang="en-US" altLang="ko-KR" sz="1600" dirty="0" err="1"/>
              <a:t>argv</a:t>
            </a:r>
            <a:r>
              <a:rPr lang="en-US" altLang="ko-KR" sz="1600" dirty="0"/>
              <a:t>, </a:t>
            </a:r>
            <a:r>
              <a:rPr lang="ko-KR" altLang="en-US" sz="1600" dirty="0"/>
              <a:t>인자들의 모음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현재의 프로세스를 새로운 프로세스로 대체하는 방식으로 수행됨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예제 코드 </a:t>
            </a:r>
            <a:r>
              <a:rPr lang="en-US" altLang="ko-KR" sz="1800" dirty="0"/>
              <a:t>(week5/fork/</a:t>
            </a:r>
            <a:r>
              <a:rPr lang="en-US" altLang="ko-KR" sz="1800" dirty="0" err="1"/>
              <a:t>execv.c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F0A51-D771-4C19-98F4-A3FE2814CA17}"/>
              </a:ext>
            </a:extLst>
          </p:cNvPr>
          <p:cNvSpPr txBox="1"/>
          <p:nvPr/>
        </p:nvSpPr>
        <p:spPr>
          <a:xfrm>
            <a:off x="7142891" y="385512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  <a:cs typeface="Calibri"/>
              </a:rPr>
              <a:t>초기화 루틴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4CACD-6AE8-4066-896F-16FB2BB0F2C1}"/>
              </a:ext>
            </a:extLst>
          </p:cNvPr>
          <p:cNvSpPr txBox="1"/>
          <p:nvPr/>
        </p:nvSpPr>
        <p:spPr>
          <a:xfrm>
            <a:off x="7142891" y="4902855"/>
            <a:ext cx="27432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  <a:cs typeface="Calibri"/>
              </a:rPr>
              <a:t>종료 루틴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C3F3FE-1980-4C10-9533-EA809FB6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618" y="2513529"/>
            <a:ext cx="3220781" cy="25209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CEE10D-FE39-4E15-AFB7-8F5B226E6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3" y="4556862"/>
            <a:ext cx="6363883" cy="2320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FCB3682-2464-49F4-9B04-44F47C4B1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83" y="4902855"/>
            <a:ext cx="2935711" cy="2711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83EBF1-A4AF-4444-8F44-A62638E7FE2E}"/>
              </a:ext>
            </a:extLst>
          </p:cNvPr>
          <p:cNvSpPr txBox="1"/>
          <p:nvPr/>
        </p:nvSpPr>
        <p:spPr>
          <a:xfrm>
            <a:off x="9757494" y="824061"/>
            <a:ext cx="222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예제코드 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Week5/fork/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execv.c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42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A9F4-535F-4A97-8E90-CCC312DF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프로세스의 종료를 기다림</a:t>
            </a:r>
            <a:r>
              <a:rPr lang="en-US" altLang="ko-KR" dirty="0"/>
              <a:t>: wait()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D3D3D-509E-4A4D-9782-FF277E03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 err="1"/>
              <a:t>Pid_t</a:t>
            </a:r>
            <a:r>
              <a:rPr lang="en-US" altLang="ko-KR" sz="1800" dirty="0"/>
              <a:t> wait(int *status): </a:t>
            </a:r>
            <a:r>
              <a:rPr lang="ko-KR" altLang="en-US" sz="1800" dirty="0"/>
              <a:t>자식 프로세스의 종료를 기다린다</a:t>
            </a:r>
            <a:r>
              <a:rPr lang="en-US" altLang="ko-KR" sz="1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반환값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종효된</a:t>
            </a:r>
            <a:r>
              <a:rPr lang="ko-KR" altLang="en-US" sz="1600" dirty="0"/>
              <a:t> 자식 프로세스의 </a:t>
            </a:r>
            <a:r>
              <a:rPr lang="en-US" altLang="ko-KR" sz="1600" dirty="0" err="1"/>
              <a:t>pid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Status</a:t>
            </a:r>
            <a:r>
              <a:rPr lang="ko-KR" altLang="en-US" sz="1600" dirty="0"/>
              <a:t>는 자식 프로셋의 상태를 나타냄</a:t>
            </a:r>
            <a:endParaRPr lang="en-US" altLang="ko-KR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 err="1"/>
              <a:t>Pid_t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waitpid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pid_t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pid</a:t>
            </a:r>
            <a:r>
              <a:rPr lang="en-US" altLang="ko-KR" sz="1800" dirty="0"/>
              <a:t>, int *status, int options)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해당 </a:t>
            </a:r>
            <a:r>
              <a:rPr lang="en-US" altLang="ko-KR" sz="1600" dirty="0" err="1"/>
              <a:t>pid</a:t>
            </a:r>
            <a:r>
              <a:rPr lang="ko-KR" altLang="en-US" sz="1600" dirty="0"/>
              <a:t>를 갖는 자식 프로세스의 종료를 기다림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자식이 다수일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명시적으로 지정하여 기다릴 수 있는 장점을 가짐</a:t>
            </a: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예제 코드 </a:t>
            </a:r>
            <a:r>
              <a:rPr lang="en-US" altLang="ko-KR" sz="1800" dirty="0"/>
              <a:t>(week5/fork/</a:t>
            </a:r>
            <a:r>
              <a:rPr lang="en-US" altLang="ko-KR" sz="1800" dirty="0" err="1"/>
              <a:t>wait_child.c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F0A51-D771-4C19-98F4-A3FE2814CA17}"/>
              </a:ext>
            </a:extLst>
          </p:cNvPr>
          <p:cNvSpPr txBox="1"/>
          <p:nvPr/>
        </p:nvSpPr>
        <p:spPr>
          <a:xfrm>
            <a:off x="7142891" y="385512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  <a:cs typeface="Calibri"/>
              </a:rPr>
              <a:t>초기화 루틴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4CACD-6AE8-4066-896F-16FB2BB0F2C1}"/>
              </a:ext>
            </a:extLst>
          </p:cNvPr>
          <p:cNvSpPr txBox="1"/>
          <p:nvPr/>
        </p:nvSpPr>
        <p:spPr>
          <a:xfrm>
            <a:off x="7142891" y="4902855"/>
            <a:ext cx="27432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  <a:cs typeface="Calibri"/>
              </a:rPr>
              <a:t>종료 루틴</a:t>
            </a:r>
          </a:p>
        </p:txBody>
      </p:sp>
      <p:pic>
        <p:nvPicPr>
          <p:cNvPr id="10" name="그림 9" descr="벽이(가) 표시된 사진&#10;&#10;높은 신뢰도로 생성된 설명">
            <a:extLst>
              <a:ext uri="{FF2B5EF4-FFF2-40B4-BE49-F238E27FC236}">
                <a16:creationId xmlns:a16="http://schemas.microsoft.com/office/drawing/2014/main" id="{F6B8FED9-A3F6-4276-B755-8701905D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86" y="4587973"/>
            <a:ext cx="8607287" cy="1183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1309AC-8977-4A86-9951-5BD6035DE7B5}"/>
              </a:ext>
            </a:extLst>
          </p:cNvPr>
          <p:cNvSpPr txBox="1"/>
          <p:nvPr/>
        </p:nvSpPr>
        <p:spPr>
          <a:xfrm>
            <a:off x="10121288" y="824061"/>
            <a:ext cx="222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예제코드 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Week5/fork/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wait_child.c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7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A9F4-535F-4A97-8E90-CCC312DF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0" y="711563"/>
            <a:ext cx="10972800" cy="725488"/>
          </a:xfrm>
        </p:spPr>
        <p:txBody>
          <a:bodyPr/>
          <a:lstStyle/>
          <a:p>
            <a:r>
              <a:rPr lang="en-US" altLang="ko-KR" dirty="0"/>
              <a:t>Wait()</a:t>
            </a:r>
            <a:r>
              <a:rPr lang="ko-KR" altLang="en-US" dirty="0"/>
              <a:t>의 </a:t>
            </a:r>
            <a:r>
              <a:rPr lang="en-US" altLang="ko-KR" dirty="0"/>
              <a:t>status</a:t>
            </a:r>
            <a:r>
              <a:rPr lang="ko-KR" altLang="en-US" dirty="0"/>
              <a:t>를 통해 종료 정보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D3D3D-509E-4A4D-9782-FF277E03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외부 입력 없이 정상적인 종료 상태를 확인하자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$ ./</a:t>
            </a:r>
            <a:r>
              <a:rPr lang="en-US" altLang="ko-KR" sz="1400" dirty="0" err="1"/>
              <a:t>wait_child</a:t>
            </a:r>
            <a:endParaRPr lang="en-US" altLang="ko-KR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P</a:t>
            </a:r>
            <a:r>
              <a:rPr lang="ko-KR" altLang="en-US" sz="1800" dirty="0"/>
              <a:t>시그널을 한번 보내 보도록 하자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$ ./</a:t>
            </a:r>
            <a:r>
              <a:rPr lang="en-US" altLang="ko-KR" sz="1600" dirty="0" err="1"/>
              <a:t>wait_child</a:t>
            </a:r>
            <a:endParaRPr lang="en-US" altLang="ko-KR" sz="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$ kill</a:t>
            </a:r>
            <a:r>
              <a:rPr lang="ko-KR" altLang="en-US" sz="1600" dirty="0"/>
              <a:t> </a:t>
            </a:r>
            <a:r>
              <a:rPr lang="en-US" altLang="ko-KR" sz="1600" dirty="0"/>
              <a:t>-9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  <a:r>
              <a:rPr lang="en-US" altLang="ko-KR" sz="1600" dirty="0" err="1"/>
              <a:t>pid</a:t>
            </a:r>
            <a:r>
              <a:rPr lang="en-US" altLang="ko-KR" sz="1600" dirty="0"/>
              <a:t>} // </a:t>
            </a:r>
            <a:r>
              <a:rPr lang="ko-KR" altLang="en-US" sz="1600" dirty="0"/>
              <a:t>다른 터미널을 열어서 </a:t>
            </a:r>
            <a:r>
              <a:rPr lang="en-US" altLang="ko-KR" sz="1600" dirty="0" err="1"/>
              <a:t>pid</a:t>
            </a:r>
            <a:r>
              <a:rPr lang="en-US" altLang="ko-KR" sz="1600" dirty="0"/>
              <a:t> </a:t>
            </a:r>
            <a:r>
              <a:rPr lang="ko-KR" altLang="en-US" sz="1600" dirty="0"/>
              <a:t>정보를 가지고 프로세스를 </a:t>
            </a:r>
            <a:r>
              <a:rPr lang="en-US" altLang="ko-KR" sz="1600" dirty="0"/>
              <a:t>kill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F0A51-D771-4C19-98F4-A3FE2814CA17}"/>
              </a:ext>
            </a:extLst>
          </p:cNvPr>
          <p:cNvSpPr txBox="1"/>
          <p:nvPr/>
        </p:nvSpPr>
        <p:spPr>
          <a:xfrm>
            <a:off x="7142891" y="385512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맑은 고딕"/>
                <a:cs typeface="Calibri"/>
              </a:rPr>
              <a:t>초기화 루틴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5D76A5-60FE-498D-8B35-05C214A0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970" y="3158575"/>
            <a:ext cx="3809527" cy="3238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77BB6B-E540-4E94-80DF-7A2879C5A41C}"/>
              </a:ext>
            </a:extLst>
          </p:cNvPr>
          <p:cNvSpPr txBox="1"/>
          <p:nvPr/>
        </p:nvSpPr>
        <p:spPr>
          <a:xfrm>
            <a:off x="10317934" y="788527"/>
            <a:ext cx="222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예제코드 경로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Week5/fork/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wait_child.c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294313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홈네트워크_1001_세미나">
      <a:majorFont>
        <a:latin typeface="Arial"/>
        <a:ea typeface="휴먼모음T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홈네트워크_1001_세미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홈네트워크_1001_세미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홈네트워크_1001_세미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양식</Template>
  <TotalTime>2925</TotalTime>
  <Words>689</Words>
  <Application>Microsoft Office PowerPoint</Application>
  <PresentationFormat>와이드스크린</PresentationFormat>
  <Paragraphs>131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굴림</vt:lpstr>
      <vt:lpstr>맑은 고딕</vt:lpstr>
      <vt:lpstr>Arial</vt:lpstr>
      <vt:lpstr>Times New Roman</vt:lpstr>
      <vt:lpstr>테마1</vt:lpstr>
      <vt:lpstr>운영체제론 실습 5주차</vt:lpstr>
      <vt:lpstr>운영체제론 실습 5주차</vt:lpstr>
      <vt:lpstr>PowerPoint 프레젠테이션</vt:lpstr>
      <vt:lpstr>프로세스</vt:lpstr>
      <vt:lpstr>프로세스 생성 : fork()</vt:lpstr>
      <vt:lpstr>프로세스 생성: fork() 코드</vt:lpstr>
      <vt:lpstr>프로그램 실행: execv()</vt:lpstr>
      <vt:lpstr>자식 프로세스의 종료를 기다림: wait()</vt:lpstr>
      <vt:lpstr>Wait()의 status를 통해 종료 정보 불러오기</vt:lpstr>
      <vt:lpstr>Pstree, ps, pgrep 사용해보기</vt:lpstr>
      <vt:lpstr>pstree, ps, pgrep 결과화면</vt:lpstr>
      <vt:lpstr>PowerPoint 프레젠테이션</vt:lpstr>
      <vt:lpstr>프로젝트: UNIX shell 기능 구현</vt:lpstr>
      <vt:lpstr>프로젝트 관련함수(1): fgets</vt:lpstr>
      <vt:lpstr>프로젝트 관련함수(2): goto</vt:lpstr>
      <vt:lpstr>프로젝트 관련함수(3): strtok</vt:lpstr>
      <vt:lpstr>프로젝트 관련함수(4): strcpy</vt:lpstr>
      <vt:lpstr>프로젝트 관련함수(5): strcmp</vt:lpstr>
      <vt:lpstr>실습: 뼈대 코드 (simple_shell.c)</vt:lpstr>
      <vt:lpstr>실습: UNIX shell 결과화면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운영체제론 실습 1주차</dc:title>
  <dc:creator>유동민</dc:creator>
  <cp:lastModifiedBy>유동민</cp:lastModifiedBy>
  <cp:revision>186</cp:revision>
  <dcterms:created xsi:type="dcterms:W3CDTF">2020-03-19T00:09:44Z</dcterms:created>
  <dcterms:modified xsi:type="dcterms:W3CDTF">2020-04-16T02:31:10Z</dcterms:modified>
</cp:coreProperties>
</file>