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330" r:id="rId4"/>
    <p:sldId id="294" r:id="rId5"/>
    <p:sldId id="331" r:id="rId6"/>
    <p:sldId id="332" r:id="rId7"/>
    <p:sldId id="334" r:id="rId8"/>
    <p:sldId id="335" r:id="rId9"/>
    <p:sldId id="336" r:id="rId10"/>
    <p:sldId id="342" r:id="rId11"/>
    <p:sldId id="344" r:id="rId12"/>
    <p:sldId id="345" r:id="rId13"/>
    <p:sldId id="337" r:id="rId14"/>
    <p:sldId id="339" r:id="rId15"/>
    <p:sldId id="346" r:id="rId16"/>
    <p:sldId id="347" r:id="rId17"/>
    <p:sldId id="338" r:id="rId18"/>
    <p:sldId id="340" r:id="rId19"/>
    <p:sldId id="341" r:id="rId2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30"/>
            <p14:sldId id="294"/>
            <p14:sldId id="331"/>
            <p14:sldId id="332"/>
            <p14:sldId id="334"/>
            <p14:sldId id="335"/>
            <p14:sldId id="336"/>
            <p14:sldId id="342"/>
            <p14:sldId id="344"/>
            <p14:sldId id="345"/>
            <p14:sldId id="337"/>
            <p14:sldId id="339"/>
            <p14:sldId id="346"/>
            <p14:sldId id="347"/>
            <p14:sldId id="338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6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1) </a:t>
            </a:r>
            <a:r>
              <a:rPr lang="ko-KR" altLang="en-US" dirty="0"/>
              <a:t>각 함수는 어떤 시스템 콜을 호출할까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ABD08C-14C5-45C7-B9A2-C7650C5E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86" y="1681048"/>
            <a:ext cx="7475491" cy="454683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F7B308-36BF-4304-9CFD-7C2D0C5D1D7D}"/>
              </a:ext>
            </a:extLst>
          </p:cNvPr>
          <p:cNvCxnSpPr>
            <a:cxnSpLocks/>
          </p:cNvCxnSpPr>
          <p:nvPr/>
        </p:nvCxnSpPr>
        <p:spPr>
          <a:xfrm flipH="1">
            <a:off x="3460654" y="2982485"/>
            <a:ext cx="1744577" cy="853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D66E51-2C1E-48C7-9CD8-F9CB86ABDCE0}"/>
              </a:ext>
            </a:extLst>
          </p:cNvPr>
          <p:cNvSpPr/>
          <p:nvPr/>
        </p:nvSpPr>
        <p:spPr>
          <a:xfrm>
            <a:off x="1916287" y="3686582"/>
            <a:ext cx="1544366" cy="299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424E02-28AD-4088-A736-D8A2C5B8ED1F}"/>
              </a:ext>
            </a:extLst>
          </p:cNvPr>
          <p:cNvSpPr/>
          <p:nvPr/>
        </p:nvSpPr>
        <p:spPr>
          <a:xfrm>
            <a:off x="5205231" y="2370562"/>
            <a:ext cx="3650011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scanf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함수가 호출하는 </a:t>
            </a:r>
            <a:endParaRPr lang="en-US" altLang="ko-KR" sz="2800" b="1" dirty="0">
              <a:solidFill>
                <a:srgbClr val="FFFF00"/>
              </a:solidFill>
              <a:latin typeface="맑은 고딕"/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system call 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중 하나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B3D2A-232B-4527-B9BB-97A7046DE75B}"/>
              </a:ext>
            </a:extLst>
          </p:cNvPr>
          <p:cNvSpPr/>
          <p:nvPr/>
        </p:nvSpPr>
        <p:spPr>
          <a:xfrm>
            <a:off x="1916287" y="4732728"/>
            <a:ext cx="1544366" cy="299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0556B1-30E0-4AA9-971F-B47762B02FE8}"/>
              </a:ext>
            </a:extLst>
          </p:cNvPr>
          <p:cNvCxnSpPr>
            <a:cxnSpLocks/>
          </p:cNvCxnSpPr>
          <p:nvPr/>
        </p:nvCxnSpPr>
        <p:spPr>
          <a:xfrm flipH="1">
            <a:off x="3460654" y="4059987"/>
            <a:ext cx="1744576" cy="822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53551-F281-4F86-BB10-A73316A532FD}"/>
              </a:ext>
            </a:extLst>
          </p:cNvPr>
          <p:cNvSpPr/>
          <p:nvPr/>
        </p:nvSpPr>
        <p:spPr>
          <a:xfrm>
            <a:off x="5205231" y="3513562"/>
            <a:ext cx="3650011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printf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함수가 호출하는 </a:t>
            </a:r>
            <a:endParaRPr lang="en-US" altLang="ko-KR" sz="2800" b="1" dirty="0">
              <a:solidFill>
                <a:srgbClr val="FFFF00"/>
              </a:solidFill>
              <a:latin typeface="맑은 고딕"/>
              <a:ea typeface="맑은 고딕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system call 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중 하나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810C67-0F6F-4008-BCF4-481B4A15C247}"/>
              </a:ext>
            </a:extLst>
          </p:cNvPr>
          <p:cNvSpPr/>
          <p:nvPr/>
        </p:nvSpPr>
        <p:spPr>
          <a:xfrm>
            <a:off x="5205231" y="4668962"/>
            <a:ext cx="3650011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해당 번호에 해당되는 시스템 콜이 무엇인지 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table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에서 찾아보자</a:t>
            </a:r>
            <a:endParaRPr lang="en-US" altLang="ko-KR" sz="2800" b="1" dirty="0">
              <a:solidFill>
                <a:srgbClr val="FFFF00"/>
              </a:solidFill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018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770C7D9-B29B-4315-A877-F77C6C607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"/>
          <a:stretch/>
        </p:blipFill>
        <p:spPr>
          <a:xfrm>
            <a:off x="3399739" y="2035965"/>
            <a:ext cx="5086536" cy="42895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1) </a:t>
            </a:r>
            <a:r>
              <a:rPr lang="ko-KR" altLang="en-US" dirty="0"/>
              <a:t>시스템 콜 번호가 등록되어 있는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F7B308-36BF-4304-9CFD-7C2D0C5D1D7D}"/>
              </a:ext>
            </a:extLst>
          </p:cNvPr>
          <p:cNvCxnSpPr>
            <a:cxnSpLocks/>
          </p:cNvCxnSpPr>
          <p:nvPr/>
        </p:nvCxnSpPr>
        <p:spPr>
          <a:xfrm flipH="1" flipV="1">
            <a:off x="2213811" y="2622884"/>
            <a:ext cx="1185929" cy="78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D66E51-2C1E-48C7-9CD8-F9CB86ABDCE0}"/>
              </a:ext>
            </a:extLst>
          </p:cNvPr>
          <p:cNvSpPr/>
          <p:nvPr/>
        </p:nvSpPr>
        <p:spPr>
          <a:xfrm>
            <a:off x="6096000" y="2016908"/>
            <a:ext cx="1820779" cy="4308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B3D2A-232B-4527-B9BB-97A7046DE75B}"/>
              </a:ext>
            </a:extLst>
          </p:cNvPr>
          <p:cNvSpPr/>
          <p:nvPr/>
        </p:nvSpPr>
        <p:spPr>
          <a:xfrm>
            <a:off x="3399739" y="1974053"/>
            <a:ext cx="200059" cy="4308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0556B1-30E0-4AA9-971F-B47762B02FE8}"/>
              </a:ext>
            </a:extLst>
          </p:cNvPr>
          <p:cNvCxnSpPr>
            <a:cxnSpLocks/>
          </p:cNvCxnSpPr>
          <p:nvPr/>
        </p:nvCxnSpPr>
        <p:spPr>
          <a:xfrm flipV="1">
            <a:off x="7916779" y="3016125"/>
            <a:ext cx="1660358" cy="1026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173B59-62C5-41F9-8ABD-8F9C2D88ECA8}"/>
              </a:ext>
            </a:extLst>
          </p:cNvPr>
          <p:cNvSpPr txBox="1"/>
          <p:nvPr/>
        </p:nvSpPr>
        <p:spPr>
          <a:xfrm>
            <a:off x="409543" y="2243293"/>
            <a:ext cx="200432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 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9D3F3-16C3-42E6-AC9C-209B584CFE38}"/>
              </a:ext>
            </a:extLst>
          </p:cNvPr>
          <p:cNvSpPr txBox="1"/>
          <p:nvPr/>
        </p:nvSpPr>
        <p:spPr>
          <a:xfrm>
            <a:off x="9354186" y="2545252"/>
            <a:ext cx="200432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FBC008-6DC1-469A-A7BF-1B5375D360EE}"/>
              </a:ext>
            </a:extLst>
          </p:cNvPr>
          <p:cNvSpPr/>
          <p:nvPr/>
        </p:nvSpPr>
        <p:spPr>
          <a:xfrm>
            <a:off x="609600" y="1481020"/>
            <a:ext cx="8135385" cy="429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위치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: 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usr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src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linux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-$(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uname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–r)/arch/x86/entry/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syscalls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/syscall_64.tbl</a:t>
            </a:r>
          </a:p>
        </p:txBody>
      </p:sp>
    </p:spTree>
    <p:extLst>
      <p:ext uri="{BB962C8B-B14F-4D97-AF65-F5344CB8AC3E}">
        <p14:creationId xmlns:p14="http://schemas.microsoft.com/office/powerpoint/2010/main" val="376487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96FA4E3-3076-4402-807E-C513DA9D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28" y="1974053"/>
            <a:ext cx="2602123" cy="4337113"/>
          </a:xfrm>
          <a:prstGeom prst="rect">
            <a:avLst/>
          </a:prstGeom>
        </p:spPr>
      </p:pic>
      <p:pic>
        <p:nvPicPr>
          <p:cNvPr id="13" name="Picture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EE19E88-DD19-4BF1-A844-257761B2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0" y="1974053"/>
            <a:ext cx="4919021" cy="4351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1) </a:t>
            </a:r>
            <a:r>
              <a:rPr lang="en-US" altLang="ko-KR" dirty="0" err="1"/>
              <a:t>user_regs_struct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F7B308-36BF-4304-9CFD-7C2D0C5D1D7D}"/>
              </a:ext>
            </a:extLst>
          </p:cNvPr>
          <p:cNvCxnSpPr>
            <a:cxnSpLocks/>
          </p:cNvCxnSpPr>
          <p:nvPr/>
        </p:nvCxnSpPr>
        <p:spPr>
          <a:xfrm flipH="1" flipV="1">
            <a:off x="2177716" y="4421606"/>
            <a:ext cx="2083822" cy="14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D66E51-2C1E-48C7-9CD8-F9CB86ABDCE0}"/>
              </a:ext>
            </a:extLst>
          </p:cNvPr>
          <p:cNvSpPr/>
          <p:nvPr/>
        </p:nvSpPr>
        <p:spPr>
          <a:xfrm>
            <a:off x="5652263" y="5598943"/>
            <a:ext cx="1568116" cy="168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B3D2A-232B-4527-B9BB-97A7046DE75B}"/>
              </a:ext>
            </a:extLst>
          </p:cNvPr>
          <p:cNvSpPr/>
          <p:nvPr/>
        </p:nvSpPr>
        <p:spPr>
          <a:xfrm>
            <a:off x="4299049" y="4343400"/>
            <a:ext cx="706088" cy="156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0556B1-30E0-4AA9-971F-B47762B02FE8}"/>
              </a:ext>
            </a:extLst>
          </p:cNvPr>
          <p:cNvCxnSpPr>
            <a:cxnSpLocks/>
          </p:cNvCxnSpPr>
          <p:nvPr/>
        </p:nvCxnSpPr>
        <p:spPr>
          <a:xfrm flipV="1">
            <a:off x="7221057" y="5255732"/>
            <a:ext cx="760943" cy="31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173B59-62C5-41F9-8ABD-8F9C2D88ECA8}"/>
              </a:ext>
            </a:extLst>
          </p:cNvPr>
          <p:cNvSpPr txBox="1"/>
          <p:nvPr/>
        </p:nvSpPr>
        <p:spPr>
          <a:xfrm>
            <a:off x="1242177" y="4142609"/>
            <a:ext cx="100119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FBC008-6DC1-469A-A7BF-1B5375D360EE}"/>
              </a:ext>
            </a:extLst>
          </p:cNvPr>
          <p:cNvSpPr/>
          <p:nvPr/>
        </p:nvSpPr>
        <p:spPr>
          <a:xfrm>
            <a:off x="609600" y="1481020"/>
            <a:ext cx="8135385" cy="429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위치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: 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usr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src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linux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-$(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uname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–r)/arch/</a:t>
            </a:r>
            <a:r>
              <a:rPr lang="ko-KR" altLang="en-US" sz="24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이하 각 경로</a:t>
            </a:r>
            <a:endParaRPr lang="en-US" altLang="ko-KR" sz="2400" b="1" dirty="0">
              <a:solidFill>
                <a:srgbClr val="FFFF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639B9F-1095-4EFC-95ED-6FD231A4708F}"/>
              </a:ext>
            </a:extLst>
          </p:cNvPr>
          <p:cNvSpPr/>
          <p:nvPr/>
        </p:nvSpPr>
        <p:spPr>
          <a:xfrm>
            <a:off x="171956" y="2002143"/>
            <a:ext cx="2437061" cy="308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x86/include/</a:t>
            </a:r>
            <a:r>
              <a:rPr lang="en-US" altLang="ko-KR" sz="2000" b="1" dirty="0" err="1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asm</a:t>
            </a:r>
            <a:r>
              <a:rPr lang="en-US" altLang="ko-KR" sz="20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/user_64.h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C329E9-3648-4339-83C7-5B777A70F76C}"/>
              </a:ext>
            </a:extLst>
          </p:cNvPr>
          <p:cNvSpPr/>
          <p:nvPr/>
        </p:nvSpPr>
        <p:spPr>
          <a:xfrm>
            <a:off x="7970140" y="4280609"/>
            <a:ext cx="3612259" cy="9583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구조체 내에서 위치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(offset)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를 나타내는 매크로 상수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B829DB-0669-4BD7-B569-E7644B955437}"/>
              </a:ext>
            </a:extLst>
          </p:cNvPr>
          <p:cNvSpPr/>
          <p:nvPr/>
        </p:nvSpPr>
        <p:spPr>
          <a:xfrm>
            <a:off x="9603659" y="1970850"/>
            <a:ext cx="2437061" cy="308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X86/entry/</a:t>
            </a:r>
            <a:r>
              <a:rPr lang="en-US" altLang="ko-KR" sz="2000" b="1" dirty="0" err="1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calling.h</a:t>
            </a:r>
            <a:endParaRPr lang="en-US" altLang="ko-KR" sz="2000" b="1" dirty="0">
              <a:solidFill>
                <a:srgbClr val="FFFF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72D997-F85A-46B4-8293-C85F6CC24B14}"/>
              </a:ext>
            </a:extLst>
          </p:cNvPr>
          <p:cNvSpPr/>
          <p:nvPr/>
        </p:nvSpPr>
        <p:spPr>
          <a:xfrm>
            <a:off x="4324248" y="2100032"/>
            <a:ext cx="680889" cy="156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B2F3A3-F5BD-4389-85C9-47714552D01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38160" y="2178238"/>
            <a:ext cx="2086088" cy="436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DD8F14-74BE-4DE7-851C-F7D0A4E67A4A}"/>
              </a:ext>
            </a:extLst>
          </p:cNvPr>
          <p:cNvSpPr txBox="1"/>
          <p:nvPr/>
        </p:nvSpPr>
        <p:spPr>
          <a:xfrm>
            <a:off x="1285164" y="2394579"/>
            <a:ext cx="100119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</a:p>
        </p:txBody>
      </p:sp>
    </p:spTree>
    <p:extLst>
      <p:ext uri="{BB962C8B-B14F-4D97-AF65-F5344CB8AC3E}">
        <p14:creationId xmlns:p14="http://schemas.microsoft.com/office/powerpoint/2010/main" val="264610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2) </a:t>
            </a:r>
            <a:r>
              <a:rPr lang="ko-KR" altLang="en-US" dirty="0"/>
              <a:t>프로세스 레지스터 값을 단번에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6" name="Picture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8DD33F3-E316-48C3-A170-387E89B6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48" y="1600201"/>
            <a:ext cx="8085232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1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2) </a:t>
            </a:r>
            <a:r>
              <a:rPr lang="ko-KR" altLang="en-US" dirty="0"/>
              <a:t>프로세스 레지스터 값을 단번에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6" name="Picture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BB9BAA2-289D-4F5F-AD4E-411B74DC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76" y="1600201"/>
            <a:ext cx="6513400" cy="47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0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453217-1EA1-43DF-8FAE-45E0C56E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71" y="2969664"/>
            <a:ext cx="8352752" cy="10914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B228B5-6674-42F8-8ABE-FB25E4A1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75" y="1652399"/>
            <a:ext cx="6351731" cy="10264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2) </a:t>
            </a:r>
            <a:r>
              <a:rPr lang="ko-KR" altLang="en-US" dirty="0"/>
              <a:t>프로세스 레지스터 값</a:t>
            </a:r>
            <a:r>
              <a:rPr lang="en-US" altLang="ko-KR" dirty="0"/>
              <a:t>… (</a:t>
            </a:r>
            <a:r>
              <a:rPr lang="ko-KR" altLang="en-US" dirty="0"/>
              <a:t>결과화면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F7B308-36BF-4304-9CFD-7C2D0C5D1D7D}"/>
              </a:ext>
            </a:extLst>
          </p:cNvPr>
          <p:cNvCxnSpPr>
            <a:cxnSpLocks/>
          </p:cNvCxnSpPr>
          <p:nvPr/>
        </p:nvCxnSpPr>
        <p:spPr>
          <a:xfrm flipH="1">
            <a:off x="3615370" y="2586109"/>
            <a:ext cx="1042901" cy="545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B3D2A-232B-4527-B9BB-97A7046DE75B}"/>
              </a:ext>
            </a:extLst>
          </p:cNvPr>
          <p:cNvSpPr/>
          <p:nvPr/>
        </p:nvSpPr>
        <p:spPr>
          <a:xfrm>
            <a:off x="1677371" y="3168969"/>
            <a:ext cx="4375493" cy="25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0556B1-30E0-4AA9-971F-B47762B02FE8}"/>
              </a:ext>
            </a:extLst>
          </p:cNvPr>
          <p:cNvCxnSpPr>
            <a:cxnSpLocks/>
          </p:cNvCxnSpPr>
          <p:nvPr/>
        </p:nvCxnSpPr>
        <p:spPr>
          <a:xfrm flipH="1">
            <a:off x="4502447" y="2678885"/>
            <a:ext cx="1998807" cy="453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173B59-62C5-41F9-8ABD-8F9C2D88ECA8}"/>
              </a:ext>
            </a:extLst>
          </p:cNvPr>
          <p:cNvSpPr txBox="1"/>
          <p:nvPr/>
        </p:nvSpPr>
        <p:spPr>
          <a:xfrm>
            <a:off x="2359005" y="4804291"/>
            <a:ext cx="288588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쓰여진 문자열 길이가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82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9D3F3-16C3-42E6-AC9C-209B584CFE38}"/>
              </a:ext>
            </a:extLst>
          </p:cNvPr>
          <p:cNvSpPr txBox="1"/>
          <p:nvPr/>
        </p:nvSpPr>
        <p:spPr>
          <a:xfrm>
            <a:off x="9354186" y="2545252"/>
            <a:ext cx="200432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 이름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7B73F8-2221-49DC-B963-00F28C8A2C62}"/>
              </a:ext>
            </a:extLst>
          </p:cNvPr>
          <p:cNvCxnSpPr>
            <a:cxnSpLocks/>
          </p:cNvCxnSpPr>
          <p:nvPr/>
        </p:nvCxnSpPr>
        <p:spPr>
          <a:xfrm flipH="1">
            <a:off x="5370151" y="2574593"/>
            <a:ext cx="2721973" cy="594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6D4BD0-502A-40AB-B28E-2868C7AAA722}"/>
              </a:ext>
            </a:extLst>
          </p:cNvPr>
          <p:cNvCxnSpPr>
            <a:cxnSpLocks/>
          </p:cNvCxnSpPr>
          <p:nvPr/>
        </p:nvCxnSpPr>
        <p:spPr>
          <a:xfrm>
            <a:off x="3801947" y="3802702"/>
            <a:ext cx="0" cy="918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506777-57E3-4CF8-ACCE-E3ABB6765338}"/>
              </a:ext>
            </a:extLst>
          </p:cNvPr>
          <p:cNvSpPr/>
          <p:nvPr/>
        </p:nvSpPr>
        <p:spPr>
          <a:xfrm>
            <a:off x="1724407" y="3605899"/>
            <a:ext cx="2283714" cy="196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6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3) </a:t>
            </a:r>
            <a:r>
              <a:rPr lang="en-US" altLang="ko-KR" dirty="0" err="1"/>
              <a:t>strace</a:t>
            </a:r>
            <a:r>
              <a:rPr lang="ko-KR" altLang="en-US" dirty="0"/>
              <a:t>를 통해 시스템 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Strace</a:t>
            </a:r>
            <a:r>
              <a:rPr lang="ko-KR" altLang="en-US" sz="1800" dirty="0"/>
              <a:t>는 진단</a:t>
            </a:r>
            <a:r>
              <a:rPr lang="en-US" altLang="ko-KR" sz="1800" dirty="0"/>
              <a:t>, </a:t>
            </a:r>
            <a:r>
              <a:rPr lang="ko-KR" altLang="en-US" sz="1800" dirty="0"/>
              <a:t>디버깅 및 교육용 사용자 공간 유틸리티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System call, signal, </a:t>
            </a:r>
            <a:r>
              <a:rPr lang="ko-KR" altLang="en-US" sz="1800" dirty="0"/>
              <a:t>및 프로세스 상태 변경 및 프로세스와 </a:t>
            </a:r>
            <a:r>
              <a:rPr lang="en-US" altLang="ko-KR" sz="1800" dirty="0" err="1"/>
              <a:t>linux</a:t>
            </a:r>
            <a:r>
              <a:rPr lang="en-US" altLang="ko-KR" sz="1800" dirty="0"/>
              <a:t> </a:t>
            </a:r>
            <a:r>
              <a:rPr lang="ko-KR" altLang="en-US" sz="1800" dirty="0"/>
              <a:t>커널 강의 상호작용을 모니터하고 변경하는데 사용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Strace</a:t>
            </a:r>
            <a:r>
              <a:rPr lang="ko-KR" altLang="en-US" sz="1800" dirty="0"/>
              <a:t>의 작동은 </a:t>
            </a:r>
            <a:r>
              <a:rPr lang="en-US" altLang="ko-KR" sz="1800" dirty="0"/>
              <a:t>ptrace</a:t>
            </a:r>
            <a:r>
              <a:rPr lang="ko-KR" altLang="en-US" sz="1800" dirty="0"/>
              <a:t>로 알려진 커널 기능으로 가능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Strace</a:t>
            </a:r>
            <a:r>
              <a:rPr lang="en-US" altLang="ko-KR" sz="1800" dirty="0"/>
              <a:t> </a:t>
            </a:r>
            <a:r>
              <a:rPr lang="ko-KR" altLang="en-US" sz="1800" dirty="0"/>
              <a:t>실습 대상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print_something.c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9D871DD-D29D-443D-9083-3A5A6725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7" y="3701895"/>
            <a:ext cx="3201642" cy="17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3) </a:t>
            </a:r>
            <a:r>
              <a:rPr lang="en-US" altLang="ko-KR" dirty="0" err="1"/>
              <a:t>strace</a:t>
            </a:r>
            <a:r>
              <a:rPr lang="ko-KR" altLang="en-US" dirty="0"/>
              <a:t>를 통해 시스템 콜 확인 </a:t>
            </a:r>
            <a:r>
              <a:rPr lang="en-US" altLang="ko-KR" dirty="0"/>
              <a:t>(</a:t>
            </a:r>
            <a:r>
              <a:rPr lang="ko-KR" altLang="en-US" dirty="0"/>
              <a:t>결과화면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1D608A-E21C-439A-898D-57B5013F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51" y="1554558"/>
            <a:ext cx="7355898" cy="47011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9808F2-6F3D-4D18-8F90-6C8F16F033A8}"/>
              </a:ext>
            </a:extLst>
          </p:cNvPr>
          <p:cNvSpPr/>
          <p:nvPr/>
        </p:nvSpPr>
        <p:spPr>
          <a:xfrm>
            <a:off x="2418052" y="1718976"/>
            <a:ext cx="1098872" cy="4287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EB18A5-E6BE-47E2-A072-25A786439727}"/>
              </a:ext>
            </a:extLst>
          </p:cNvPr>
          <p:cNvCxnSpPr>
            <a:cxnSpLocks/>
          </p:cNvCxnSpPr>
          <p:nvPr/>
        </p:nvCxnSpPr>
        <p:spPr>
          <a:xfrm flipH="1">
            <a:off x="1513826" y="1665946"/>
            <a:ext cx="904225" cy="720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F469D1-75D8-4EA3-9736-5696954B9989}"/>
              </a:ext>
            </a:extLst>
          </p:cNvPr>
          <p:cNvSpPr/>
          <p:nvPr/>
        </p:nvSpPr>
        <p:spPr>
          <a:xfrm>
            <a:off x="78921" y="2386597"/>
            <a:ext cx="1434905" cy="1463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호출되는 시스템 콜 목록</a:t>
            </a:r>
          </a:p>
        </p:txBody>
      </p:sp>
    </p:spTree>
    <p:extLst>
      <p:ext uri="{BB962C8B-B14F-4D97-AF65-F5344CB8AC3E}">
        <p14:creationId xmlns:p14="http://schemas.microsoft.com/office/powerpoint/2010/main" val="105241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프로젝트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Calibri Light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함수가 호출하는 시스템 콜 추적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9922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F33A4D-EBB7-41B1-BDDC-4D6DD0161AC0}"/>
              </a:ext>
            </a:extLst>
          </p:cNvPr>
          <p:cNvSpPr/>
          <p:nvPr/>
        </p:nvSpPr>
        <p:spPr>
          <a:xfrm>
            <a:off x="7917672" y="1805939"/>
            <a:ext cx="3859822" cy="1090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본 프로젝트는 </a:t>
            </a:r>
            <a:r>
              <a:rPr lang="en-US" altLang="ko-KR" sz="2800" b="1" dirty="0" err="1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strace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와 비슷하나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, 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호출되는 </a:t>
            </a:r>
            <a:r>
              <a:rPr lang="en-US" altLang="ko-KR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System call </a:t>
            </a:r>
            <a:r>
              <a:rPr lang="ko-KR" altLang="en-US" sz="2800" b="1" dirty="0">
                <a:solidFill>
                  <a:srgbClr val="FFFF00"/>
                </a:solidFill>
                <a:latin typeface="맑은 고딕"/>
                <a:ea typeface="맑은 고딕"/>
                <a:cs typeface="Calibri"/>
              </a:rPr>
              <a:t>들의 이름을 모두 출력하도록 구현하면 됨</a:t>
            </a:r>
            <a:endParaRPr lang="en-US" altLang="ko-KR" sz="2800" b="1" dirty="0">
              <a:solidFill>
                <a:srgbClr val="FFFF00"/>
              </a:solidFill>
              <a:latin typeface="맑은 고딕"/>
              <a:ea typeface="맑은 고딕"/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09F4F6-E9AD-48EE-A882-46559F08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5048955" cy="1743318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CFB83AE5-5DDA-435C-AF5A-538E15DE4DBA}"/>
              </a:ext>
            </a:extLst>
          </p:cNvPr>
          <p:cNvCxnSpPr>
            <a:cxnSpLocks/>
          </p:cNvCxnSpPr>
          <p:nvPr/>
        </p:nvCxnSpPr>
        <p:spPr>
          <a:xfrm>
            <a:off x="3134077" y="3398031"/>
            <a:ext cx="0" cy="101922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768D97-4494-463B-9C7D-08E3787F59B1}"/>
              </a:ext>
            </a:extLst>
          </p:cNvPr>
          <p:cNvSpPr txBox="1"/>
          <p:nvPr/>
        </p:nvSpPr>
        <p:spPr>
          <a:xfrm>
            <a:off x="3571347" y="3769796"/>
            <a:ext cx="28621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 생략 ...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5AC4D5-0500-4D27-A21D-AE176F91A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77095"/>
            <a:ext cx="621116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84" y="1675018"/>
            <a:ext cx="6554380" cy="359507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Ptrace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</a:t>
            </a:r>
            <a:r>
              <a:rPr lang="en-US" altLang="ko-KR" dirty="0"/>
              <a:t>: </a:t>
            </a:r>
            <a:r>
              <a:rPr lang="ko-KR" altLang="en-US" dirty="0"/>
              <a:t>함수가 호출하는 시스템 콜 추적하기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rgbClr val="FFFFFF"/>
                </a:solidFill>
                <a:ea typeface="맑은 고딕"/>
                <a:cs typeface="Calibri Light"/>
              </a:rPr>
              <a:t>Ptrace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618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Ptrace</a:t>
            </a:r>
            <a:r>
              <a:rPr lang="en-US" altLang="ko-KR" dirty="0"/>
              <a:t> (=process trace)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한 프로세스</a:t>
            </a:r>
            <a:r>
              <a:rPr lang="en-US" altLang="ko-KR" sz="1800" b="0" dirty="0"/>
              <a:t>(tracer)</a:t>
            </a:r>
            <a:r>
              <a:rPr lang="ko-KR" altLang="en-US" sz="1800" b="0" dirty="0"/>
              <a:t>가 다른 프로세스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tracee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의 실행을 관찰 및 제어할 수 있게 하는 시스템 콜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0" dirty="0"/>
              <a:t>피추적자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tracee</a:t>
            </a:r>
            <a:r>
              <a:rPr lang="en-US" altLang="ko-KR" sz="1800" b="0" dirty="0"/>
              <a:t>)</a:t>
            </a:r>
            <a:r>
              <a:rPr lang="ko-KR" altLang="en-US" sz="1800" b="0" dirty="0"/>
              <a:t>의 메모리와 레지스터를 검사 및 변경할 수 있는 방법 제공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9EBC01-B562-4DAC-9D0C-FD6B936FAB39}"/>
              </a:ext>
            </a:extLst>
          </p:cNvPr>
          <p:cNvSpPr/>
          <p:nvPr/>
        </p:nvSpPr>
        <p:spPr>
          <a:xfrm>
            <a:off x="1764263" y="2799764"/>
            <a:ext cx="8005380" cy="930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#include &lt;sys/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ptrace.h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&gt;</a:t>
            </a:r>
          </a:p>
          <a:p>
            <a:endParaRPr lang="en-US" altLang="ko-KR" sz="2400" b="1" dirty="0">
              <a:latin typeface="맑은 고딕"/>
              <a:ea typeface="맑은 고딕"/>
              <a:cs typeface="Calibri"/>
            </a:endParaRPr>
          </a:p>
          <a:p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long 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enum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__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ptrace_request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request, 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pid_t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, void *</a:t>
            </a:r>
            <a:r>
              <a:rPr lang="en-US" altLang="ko-KR" sz="24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400" b="1" dirty="0">
                <a:latin typeface="맑은 고딕"/>
                <a:ea typeface="맑은 고딕"/>
                <a:cs typeface="Calibri"/>
              </a:rPr>
              <a:t>, void *data);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BADF599-B5AF-430E-8F37-F7352E0D448F}"/>
              </a:ext>
            </a:extLst>
          </p:cNvPr>
          <p:cNvCxnSpPr>
            <a:cxnSpLocks/>
          </p:cNvCxnSpPr>
          <p:nvPr/>
        </p:nvCxnSpPr>
        <p:spPr>
          <a:xfrm flipH="1">
            <a:off x="5138597" y="3729789"/>
            <a:ext cx="1507958" cy="1171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2A6C51-73C4-4DEE-8791-BFBBBAC5D1D2}"/>
              </a:ext>
            </a:extLst>
          </p:cNvPr>
          <p:cNvCxnSpPr>
            <a:cxnSpLocks/>
          </p:cNvCxnSpPr>
          <p:nvPr/>
        </p:nvCxnSpPr>
        <p:spPr>
          <a:xfrm flipH="1">
            <a:off x="6785811" y="3729789"/>
            <a:ext cx="1047859" cy="1171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C70BB0-2720-4FDF-B56A-81DABEBE4169}"/>
              </a:ext>
            </a:extLst>
          </p:cNvPr>
          <p:cNvCxnSpPr>
            <a:cxnSpLocks/>
          </p:cNvCxnSpPr>
          <p:nvPr/>
        </p:nvCxnSpPr>
        <p:spPr>
          <a:xfrm>
            <a:off x="9068912" y="3729789"/>
            <a:ext cx="0" cy="1055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014366-0872-4C5E-8202-6CBF9C64C464}"/>
              </a:ext>
            </a:extLst>
          </p:cNvPr>
          <p:cNvCxnSpPr>
            <a:cxnSpLocks/>
          </p:cNvCxnSpPr>
          <p:nvPr/>
        </p:nvCxnSpPr>
        <p:spPr>
          <a:xfrm flipH="1">
            <a:off x="3224156" y="3729789"/>
            <a:ext cx="1914441" cy="1171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654A0D-6163-40A1-B32F-5F3BC36126EB}"/>
              </a:ext>
            </a:extLst>
          </p:cNvPr>
          <p:cNvSpPr txBox="1"/>
          <p:nvPr/>
        </p:nvSpPr>
        <p:spPr>
          <a:xfrm>
            <a:off x="2579705" y="4928601"/>
            <a:ext cx="128753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B4BE7-2DE9-4BD0-8BAE-7FED7449EF79}"/>
              </a:ext>
            </a:extLst>
          </p:cNvPr>
          <p:cNvSpPr txBox="1"/>
          <p:nvPr/>
        </p:nvSpPr>
        <p:spPr>
          <a:xfrm>
            <a:off x="4334142" y="4784973"/>
            <a:ext cx="160311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859F6-A438-4D60-90A9-7BE46AEA998B}"/>
              </a:ext>
            </a:extLst>
          </p:cNvPr>
          <p:cNvSpPr txBox="1"/>
          <p:nvPr/>
        </p:nvSpPr>
        <p:spPr>
          <a:xfrm>
            <a:off x="6142041" y="4838820"/>
            <a:ext cx="1287539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1BC3A-96B0-4C97-9A5A-A5D1AE1625AE}"/>
              </a:ext>
            </a:extLst>
          </p:cNvPr>
          <p:cNvSpPr txBox="1"/>
          <p:nvPr/>
        </p:nvSpPr>
        <p:spPr>
          <a:xfrm>
            <a:off x="8214515" y="4793409"/>
            <a:ext cx="2954093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전달할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Tracee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받은 정보를 저장할 위치</a:t>
            </a:r>
          </a:p>
        </p:txBody>
      </p:sp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</a:t>
            </a:r>
            <a:r>
              <a:rPr lang="en-US" altLang="ko-KR" dirty="0"/>
              <a:t>request </a:t>
            </a:r>
            <a:r>
              <a:rPr lang="ko-KR" altLang="en-US" dirty="0"/>
              <a:t>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014366-0872-4C5E-8202-6CBF9C64C464}"/>
              </a:ext>
            </a:extLst>
          </p:cNvPr>
          <p:cNvCxnSpPr>
            <a:cxnSpLocks/>
          </p:cNvCxnSpPr>
          <p:nvPr/>
        </p:nvCxnSpPr>
        <p:spPr>
          <a:xfrm flipH="1">
            <a:off x="3140242" y="2155677"/>
            <a:ext cx="1744579" cy="299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DD47F-C8CB-40BC-A855-ECA2B7E7558A}"/>
              </a:ext>
            </a:extLst>
          </p:cNvPr>
          <p:cNvSpPr/>
          <p:nvPr/>
        </p:nvSpPr>
        <p:spPr>
          <a:xfrm>
            <a:off x="1442113" y="1600201"/>
            <a:ext cx="9133645" cy="555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long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(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enum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 __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ptrace_request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 request,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pid_t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void *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void *data);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3AFB6C1-836F-456F-9239-8CE6771C7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85763"/>
              </p:ext>
            </p:extLst>
          </p:nvPr>
        </p:nvGraphicFramePr>
        <p:xfrm>
          <a:off x="1442113" y="2488300"/>
          <a:ext cx="9133645" cy="38082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0966">
                  <a:extLst>
                    <a:ext uri="{9D8B030D-6E8A-4147-A177-3AD203B41FA5}">
                      <a16:colId xmlns:a16="http://schemas.microsoft.com/office/drawing/2014/main" val="4254447158"/>
                    </a:ext>
                  </a:extLst>
                </a:gridCol>
                <a:gridCol w="6282679">
                  <a:extLst>
                    <a:ext uri="{9D8B030D-6E8A-4147-A177-3AD203B41FA5}">
                      <a16:colId xmlns:a16="http://schemas.microsoft.com/office/drawing/2014/main" val="2347138704"/>
                    </a:ext>
                  </a:extLst>
                </a:gridCol>
              </a:tblGrid>
              <a:tr h="58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743443"/>
                  </a:ext>
                </a:extLst>
              </a:tr>
              <a:tr h="582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PTRACE_TRACEME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프로세스가 부모에 의해 추적될 것임을 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94660"/>
                  </a:ext>
                </a:extLst>
              </a:tr>
              <a:tr h="909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PTRACE_PEEKUSER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피추적자의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USER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영역의 오프셋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읽음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레지스터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프로세스에 대한 기타 정보 포함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322508"/>
                  </a:ext>
                </a:extLst>
              </a:tr>
              <a:tr h="909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PTRACE_GETREGS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각각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피추적자의 범용 레지스터들이나 부동 소수점 레지스터들을 추적자 내의 주소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복사함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368124"/>
                  </a:ext>
                </a:extLst>
              </a:tr>
              <a:tr h="582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PTRACE_SYSCALL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정지된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피추적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프로세스를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재시작하되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다음번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호출 진입이나 퇴장에서 또는 한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인스트럭션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후에 피추적자가 멈추도록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91378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8589B5-93D0-4774-9EE2-7ED9C8C2981C}"/>
              </a:ext>
            </a:extLst>
          </p:cNvPr>
          <p:cNvSpPr/>
          <p:nvPr/>
        </p:nvSpPr>
        <p:spPr>
          <a:xfrm>
            <a:off x="2905291" y="1800706"/>
            <a:ext cx="3495509" cy="34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Ptrace </a:t>
            </a:r>
            <a:r>
              <a:rPr lang="ko-KR" altLang="en-US" dirty="0"/>
              <a:t>사용법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PTRACE_TRACEME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이 프로세스가 부모에 의해 추적될 것임을 나타냄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PTRACE_PEEKUSER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피추적자 </a:t>
            </a:r>
            <a:r>
              <a:rPr lang="en-US" altLang="ko-KR" sz="1600" dirty="0"/>
              <a:t>USER </a:t>
            </a:r>
            <a:r>
              <a:rPr lang="ko-KR" altLang="en-US" sz="1600" dirty="0"/>
              <a:t>영역의 오프셋 </a:t>
            </a:r>
            <a:r>
              <a:rPr lang="en-US" altLang="ko-KR" sz="1600" dirty="0" err="1"/>
              <a:t>addr</a:t>
            </a:r>
            <a:r>
              <a:rPr lang="ko-KR" altLang="en-US" sz="1600" dirty="0"/>
              <a:t>에서 워드를 읽음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PTRACE_GETREGS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피추적자의 범용 레지스터들이나 부동 소수점 레지스터들을 추적자내의 주소 </a:t>
            </a:r>
            <a:r>
              <a:rPr lang="en-US" altLang="ko-KR" sz="1600" dirty="0"/>
              <a:t>regs(data)</a:t>
            </a:r>
            <a:r>
              <a:rPr lang="ko-KR" altLang="en-US" sz="1600" dirty="0"/>
              <a:t>에 복사함 </a:t>
            </a:r>
            <a:r>
              <a:rPr lang="en-US" altLang="ko-KR" sz="1600" dirty="0"/>
              <a:t>register</a:t>
            </a:r>
            <a:r>
              <a:rPr lang="ko-KR" altLang="en-US" sz="1600" dirty="0"/>
              <a:t>에 대한 정보는 </a:t>
            </a:r>
            <a:r>
              <a:rPr lang="en-US" altLang="ko-KR" sz="1600" dirty="0"/>
              <a:t>&lt;sys/</a:t>
            </a:r>
            <a:r>
              <a:rPr lang="en-US" altLang="ko-KR" sz="1600" dirty="0" err="1"/>
              <a:t>user.h</a:t>
            </a:r>
            <a:r>
              <a:rPr lang="en-US" altLang="ko-KR" sz="1600" dirty="0"/>
              <a:t>&gt; </a:t>
            </a:r>
            <a:r>
              <a:rPr lang="ko-KR" altLang="en-US" sz="1600" dirty="0"/>
              <a:t>참고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A6FB62-03C1-42D9-B40A-2CEB4D656B96}"/>
              </a:ext>
            </a:extLst>
          </p:cNvPr>
          <p:cNvSpPr/>
          <p:nvPr/>
        </p:nvSpPr>
        <p:spPr>
          <a:xfrm>
            <a:off x="1051071" y="2250102"/>
            <a:ext cx="4170635" cy="451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(PTRACE_TRACEME, 0, 0, 0);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F5336-A953-4ABD-BAE5-08C08D2D05D4}"/>
              </a:ext>
            </a:extLst>
          </p:cNvPr>
          <p:cNvSpPr/>
          <p:nvPr/>
        </p:nvSpPr>
        <p:spPr>
          <a:xfrm>
            <a:off x="1051071" y="3450441"/>
            <a:ext cx="4772213" cy="451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(PTRACE_PEEKUSER,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addr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0);</a:t>
            </a: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788D170B-89A9-4D2E-99FB-2DF33FD0B66C}"/>
              </a:ext>
            </a:extLst>
          </p:cNvPr>
          <p:cNvSpPr/>
          <p:nvPr/>
        </p:nvSpPr>
        <p:spPr>
          <a:xfrm>
            <a:off x="1051071" y="4894815"/>
            <a:ext cx="4880497" cy="420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(PTRACE_GETREGS,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0, &amp;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regs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42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Ptrace </a:t>
            </a:r>
            <a:r>
              <a:rPr lang="ko-KR" altLang="en-US" dirty="0"/>
              <a:t>사용법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PTRACE_SYSCALL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매 시스템호출 진입</a:t>
            </a:r>
            <a:r>
              <a:rPr lang="en-US" altLang="ko-KR" sz="1600" dirty="0"/>
              <a:t>/</a:t>
            </a:r>
            <a:r>
              <a:rPr lang="ko-KR" altLang="en-US" sz="1600" dirty="0"/>
              <a:t>퇴장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인스터럭션</a:t>
            </a:r>
            <a:r>
              <a:rPr lang="ko-KR" altLang="en-US" sz="1600" dirty="0"/>
              <a:t> 실행에 피추적자가 멈추도록 설정됨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Sig(data)</a:t>
            </a:r>
            <a:r>
              <a:rPr lang="ko-KR" altLang="en-US" sz="1600" dirty="0"/>
              <a:t>가</a:t>
            </a:r>
            <a:r>
              <a:rPr lang="en-US" altLang="ko-KR" sz="1600" dirty="0"/>
              <a:t> 0</a:t>
            </a:r>
            <a:r>
              <a:rPr lang="ko-KR" altLang="en-US" sz="1600" dirty="0"/>
              <a:t>이 아니면 피추적자에게 보낼 시그널 번호를 해석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0 </a:t>
            </a:r>
            <a:r>
              <a:rPr lang="ko-KR" altLang="en-US" sz="1600" dirty="0"/>
              <a:t>이면 시그널을 보내지 않음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14D75821-B62E-4D79-9A87-A6E153239AF0}"/>
              </a:ext>
            </a:extLst>
          </p:cNvPr>
          <p:cNvSpPr/>
          <p:nvPr/>
        </p:nvSpPr>
        <p:spPr>
          <a:xfrm>
            <a:off x="1155193" y="2897587"/>
            <a:ext cx="4940807" cy="555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 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ptrace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(PTRACE_SYSCALL, </a:t>
            </a:r>
            <a:r>
              <a:rPr lang="en-US" altLang="ko-KR" sz="2800" b="1" dirty="0" err="1">
                <a:latin typeface="맑은 고딕"/>
                <a:ea typeface="맑은 고딕"/>
                <a:cs typeface="Calibri"/>
              </a:rPr>
              <a:t>pid</a:t>
            </a:r>
            <a:r>
              <a:rPr lang="en-US" altLang="ko-KR" sz="2800" b="1" dirty="0">
                <a:latin typeface="맑은 고딕"/>
                <a:ea typeface="맑은 고딕"/>
                <a:cs typeface="Calibri"/>
              </a:rPr>
              <a:t>, 0, sig);</a:t>
            </a:r>
          </a:p>
        </p:txBody>
      </p:sp>
    </p:spTree>
    <p:extLst>
      <p:ext uri="{BB962C8B-B14F-4D97-AF65-F5344CB8AC3E}">
        <p14:creationId xmlns:p14="http://schemas.microsoft.com/office/powerpoint/2010/main" val="566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추적과정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C4C7B7F-524D-4F1B-95FD-A2B8337C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556" y="1549986"/>
            <a:ext cx="3503530" cy="63976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200" dirty="0" err="1"/>
              <a:t>디버거</a:t>
            </a:r>
            <a:endParaRPr lang="en-US" altLang="ko-KR" sz="1200" dirty="0"/>
          </a:p>
          <a:p>
            <a:pPr marL="0" indent="0" algn="ctr">
              <a:buNone/>
            </a:pPr>
            <a:r>
              <a:rPr lang="ko-KR" altLang="en-US" sz="1200" dirty="0"/>
              <a:t>추적할 프로세스 </a:t>
            </a:r>
            <a:r>
              <a:rPr lang="en-US" altLang="ko-KR" sz="1200" dirty="0"/>
              <a:t>(Tracer)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4255234-D576-43F8-B275-6929EAA51944}"/>
              </a:ext>
            </a:extLst>
          </p:cNvPr>
          <p:cNvSpPr txBox="1">
            <a:spLocks/>
          </p:cNvSpPr>
          <p:nvPr/>
        </p:nvSpPr>
        <p:spPr bwMode="auto">
          <a:xfrm>
            <a:off x="6825914" y="1549985"/>
            <a:ext cx="3503530" cy="63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en-US" sz="1200" kern="0" baseline="0" dirty="0"/>
              <a:t>디버그 대상</a:t>
            </a:r>
            <a:endParaRPr lang="en-US" altLang="ko-KR" sz="1200" kern="0" baseline="0" dirty="0"/>
          </a:p>
          <a:p>
            <a:pPr marL="0" indent="0" algn="ctr">
              <a:buFontTx/>
              <a:buNone/>
            </a:pPr>
            <a:r>
              <a:rPr lang="ko-KR" altLang="en-US" sz="1200" kern="0" baseline="0" dirty="0"/>
              <a:t>추적될 프로세스 </a:t>
            </a:r>
            <a:r>
              <a:rPr lang="en-US" altLang="ko-KR" sz="1200" kern="0" baseline="0" dirty="0"/>
              <a:t>(Tracee)</a:t>
            </a:r>
          </a:p>
        </p:txBody>
      </p: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62EC8E39-EA41-4A10-9475-8D9A1CC918E6}"/>
              </a:ext>
            </a:extLst>
          </p:cNvPr>
          <p:cNvCxnSpPr/>
          <p:nvPr/>
        </p:nvCxnSpPr>
        <p:spPr>
          <a:xfrm flipV="1">
            <a:off x="5591932" y="1976938"/>
            <a:ext cx="1008135" cy="291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87D806-4B45-4782-893C-2A250D7030B7}"/>
              </a:ext>
            </a:extLst>
          </p:cNvPr>
          <p:cNvSpPr txBox="1"/>
          <p:nvPr/>
        </p:nvSpPr>
        <p:spPr>
          <a:xfrm>
            <a:off x="5281786" y="1500619"/>
            <a:ext cx="1544128" cy="297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①</a:t>
            </a:r>
            <a:r>
              <a:rPr lang="en-US" altLang="ko-KR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fork()</a:t>
            </a:r>
            <a:endParaRPr lang="ko-KR" altLang="en-US" sz="20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8DE1E-27E5-48BB-9566-F9B0BCA2A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717" y="2062398"/>
            <a:ext cx="6586265" cy="42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1) </a:t>
            </a:r>
            <a:r>
              <a:rPr lang="ko-KR" altLang="en-US" dirty="0"/>
              <a:t>각 함수는 어떤 시스템 콜을 호출할까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pic>
        <p:nvPicPr>
          <p:cNvPr id="5" name="Picture 5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7C364596-3A43-43C9-8A43-A9F5F7D2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06" y="1600202"/>
            <a:ext cx="5307758" cy="47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5124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7529</TotalTime>
  <Words>638</Words>
  <Application>Microsoft Office PowerPoint</Application>
  <PresentationFormat>와이드스크린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Times New Roman</vt:lpstr>
      <vt:lpstr>테마1</vt:lpstr>
      <vt:lpstr>운영체제론 실습 9주차</vt:lpstr>
      <vt:lpstr>운영체제론 실습 9주차</vt:lpstr>
      <vt:lpstr>PowerPoint 프레젠테이션</vt:lpstr>
      <vt:lpstr>Ptrace (=process trace)</vt:lpstr>
      <vt:lpstr>사용할 request 목록</vt:lpstr>
      <vt:lpstr>Ptrace 사용법 (1)</vt:lpstr>
      <vt:lpstr>Ptrace 사용법 (2)</vt:lpstr>
      <vt:lpstr>추적과정</vt:lpstr>
      <vt:lpstr>예제 1) 각 함수는 어떤 시스템 콜을 호출할까?</vt:lpstr>
      <vt:lpstr>예제 1) 각 함수는 어떤 시스템 콜을 호출할까?</vt:lpstr>
      <vt:lpstr>예제 1) 시스템 콜 번호가 등록되어 있는 위치</vt:lpstr>
      <vt:lpstr>예제 1) user_regs_struct 구조체</vt:lpstr>
      <vt:lpstr>예제 2) 프로세스 레지스터 값을 단번에 불러오기</vt:lpstr>
      <vt:lpstr>예제 2) 프로세스 레지스터 값을 단번에 불러오기</vt:lpstr>
      <vt:lpstr>예제 2) 프로세스 레지스터 값… (결과화면)</vt:lpstr>
      <vt:lpstr>예제 3) strace를 통해 시스템 콜 확인</vt:lpstr>
      <vt:lpstr>예제 3) strace를 통해 시스템 콜 확인 (결과화면)</vt:lpstr>
      <vt:lpstr>PowerPoint 프레젠테이션</vt:lpstr>
      <vt:lpstr>결과화면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동민 유</cp:lastModifiedBy>
  <cp:revision>322</cp:revision>
  <dcterms:created xsi:type="dcterms:W3CDTF">2020-03-19T00:09:44Z</dcterms:created>
  <dcterms:modified xsi:type="dcterms:W3CDTF">2020-05-14T16:55:58Z</dcterms:modified>
</cp:coreProperties>
</file>