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1" r:id="rId3"/>
    <p:sldId id="330" r:id="rId4"/>
    <p:sldId id="294" r:id="rId5"/>
    <p:sldId id="331" r:id="rId6"/>
    <p:sldId id="332" r:id="rId7"/>
    <p:sldId id="334" r:id="rId8"/>
    <p:sldId id="352" r:id="rId9"/>
    <p:sldId id="353" r:id="rId10"/>
    <p:sldId id="340" r:id="rId11"/>
    <p:sldId id="336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41" r:id="rId21"/>
    <p:sldId id="362" r:id="rId22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7D6C387-66CD-418C-A1F7-217B0F3A52D9}">
          <p14:sldIdLst>
            <p14:sldId id="256"/>
            <p14:sldId id="261"/>
            <p14:sldId id="330"/>
            <p14:sldId id="294"/>
            <p14:sldId id="331"/>
            <p14:sldId id="332"/>
            <p14:sldId id="334"/>
            <p14:sldId id="352"/>
            <p14:sldId id="353"/>
            <p14:sldId id="340"/>
            <p14:sldId id="336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41"/>
            <p14:sldId id="3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882" autoAdjust="0"/>
  </p:normalViewPr>
  <p:slideViewPr>
    <p:cSldViewPr snapToGrid="0">
      <p:cViewPr varScale="1">
        <p:scale>
          <a:sx n="92" d="100"/>
          <a:sy n="92" d="100"/>
        </p:scale>
        <p:origin x="1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43804-B3A1-4035-960A-092A7FD978A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1E652-3056-433E-9E61-8EB5D4953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9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E652-3056-433E-9E61-8EB5D49535D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53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E652-3056-433E-9E61-8EB5D49535D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437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E652-3056-433E-9E61-8EB5D49535D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435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E652-3056-433E-9E61-8EB5D49535D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897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E652-3056-433E-9E61-8EB5D49535D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289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E652-3056-433E-9E61-8EB5D49535D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307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E652-3056-433E-9E61-8EB5D49535D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065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E652-3056-433E-9E61-8EB5D49535D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434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E652-3056-433E-9E61-8EB5D49535D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960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E652-3056-433E-9E61-8EB5D49535D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95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E652-3056-433E-9E61-8EB5D49535D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996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E652-3056-433E-9E61-8EB5D49535D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580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E652-3056-433E-9E61-8EB5D49535D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970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E652-3056-433E-9E61-8EB5D49535D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566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E652-3056-433E-9E61-8EB5D49535D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764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284" y="2133601"/>
            <a:ext cx="10363200" cy="1470025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292600"/>
            <a:ext cx="8534400" cy="1346200"/>
          </a:xfrm>
        </p:spPr>
        <p:txBody>
          <a:bodyPr/>
          <a:lstStyle>
            <a:lvl1pPr marL="0" indent="0" algn="ctr">
              <a:buFontTx/>
              <a:buNone/>
              <a:defRPr b="1">
                <a:ea typeface="휴먼모음T" pitchFamily="18" charset="-127"/>
              </a:defRPr>
            </a:lvl1pPr>
          </a:lstStyle>
          <a:p>
            <a:r>
              <a:rPr lang="ko-KR" altLang="en-US"/>
              <a:t>클릭하여 마스터 부제목 스타일 편집</a:t>
            </a:r>
          </a:p>
        </p:txBody>
      </p:sp>
      <p:pic>
        <p:nvPicPr>
          <p:cNvPr id="17" name="Picture 5" descr="bg01-1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81750"/>
            <a:ext cx="121920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" y="6524625"/>
            <a:ext cx="513503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© </a:t>
            </a: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</a:rPr>
              <a:t>Information Security &amp; Privacy Laboratory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0033001" y="6453188"/>
            <a:ext cx="16369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aseline="0" dirty="0" err="1">
                <a:solidFill>
                  <a:schemeClr val="bg1"/>
                </a:solidFill>
                <a:latin typeface="Times New Roman" pitchFamily="18" charset="0"/>
                <a:ea typeface="바탕" pitchFamily="18" charset="-127"/>
              </a:rPr>
              <a:t>Hanyang</a:t>
            </a: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바탕" pitchFamily="18" charset="-127"/>
              </a:rPr>
              <a:t> University</a:t>
            </a:r>
          </a:p>
        </p:txBody>
      </p:sp>
      <p:pic>
        <p:nvPicPr>
          <p:cNvPr id="21" name="그림 20" descr="untitled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22400" y="6382800"/>
            <a:ext cx="672000" cy="504000"/>
          </a:xfrm>
          <a:prstGeom prst="rect">
            <a:avLst/>
          </a:prstGeom>
        </p:spPr>
      </p:pic>
      <p:pic>
        <p:nvPicPr>
          <p:cNvPr id="22" name="Picture 4" descr="bg01-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"/>
            <a:ext cx="1219200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그림 22" descr="untitled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97467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7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28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02700" y="692150"/>
            <a:ext cx="2762251" cy="56165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1" y="692150"/>
            <a:ext cx="8089900" cy="56165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0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 b="1"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 sz="1800"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22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58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1" y="1600201"/>
            <a:ext cx="5425017" cy="470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37818" y="1600201"/>
            <a:ext cx="5427133" cy="470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08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52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46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97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0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617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92150"/>
            <a:ext cx="10972800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0201"/>
            <a:ext cx="11055351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8" name="Picture 4" descr="bg01-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"/>
            <a:ext cx="1219200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bg01-1b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381750"/>
            <a:ext cx="121920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" y="6524625"/>
            <a:ext cx="513503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© </a:t>
            </a: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</a:rPr>
              <a:t>Information Security &amp; Privacy Laboratory</a:t>
            </a:r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624418" y="1484313"/>
            <a:ext cx="1094316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8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22901" y="6524625"/>
            <a:ext cx="12488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aseline="0">
                <a:solidFill>
                  <a:schemeClr val="bg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10033001" y="6453188"/>
            <a:ext cx="16369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aseline="0" dirty="0" err="1">
                <a:solidFill>
                  <a:schemeClr val="bg1"/>
                </a:solidFill>
                <a:latin typeface="Times New Roman" pitchFamily="18" charset="0"/>
                <a:ea typeface="바탕" pitchFamily="18" charset="-127"/>
              </a:rPr>
              <a:t>Hanyang</a:t>
            </a: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바탕" pitchFamily="18" charset="-127"/>
              </a:rPr>
              <a:t> University</a:t>
            </a:r>
          </a:p>
        </p:txBody>
      </p:sp>
      <p:pic>
        <p:nvPicPr>
          <p:cNvPr id="16" name="그림 15" descr="untitled.bmp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0"/>
            <a:ext cx="897467" cy="673100"/>
          </a:xfrm>
          <a:prstGeom prst="rect">
            <a:avLst/>
          </a:prstGeom>
        </p:spPr>
      </p:pic>
      <p:pic>
        <p:nvPicPr>
          <p:cNvPr id="17" name="그림 16" descr="untitled.bmp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422400" y="6382800"/>
            <a:ext cx="672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2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Blip>
          <a:blip r:embed="rId16"/>
        </a:buBlip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18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19"/>
        </a:buBlip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20"/>
        </a:buBlip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20"/>
        </a:buBlip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20"/>
        </a:buBlip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20"/>
        </a:buBlip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20"/>
        </a:buBlip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AD48D-EB32-43BF-8DF5-AE63896E93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운영체제론 실습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2766270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85C2AFE-9796-435B-95A0-67D6309B4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5278" y="2755900"/>
            <a:ext cx="8534400" cy="13462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B4C8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solidFill>
                  <a:srgbClr val="FFFFFF"/>
                </a:solidFill>
                <a:ea typeface="맑은 고딕"/>
                <a:cs typeface="Calibri Light"/>
              </a:rPr>
              <a:t>실습</a:t>
            </a:r>
            <a:r>
              <a:rPr lang="en-US" altLang="ko-KR" dirty="0">
                <a:solidFill>
                  <a:srgbClr val="FFFFFF"/>
                </a:solidFill>
                <a:ea typeface="맑은 고딕"/>
                <a:cs typeface="Calibri Light"/>
              </a:rPr>
              <a:t>:</a:t>
            </a:r>
          </a:p>
          <a:p>
            <a:pPr algn="ctr"/>
            <a:r>
              <a:rPr lang="ko-KR" altLang="en-US" dirty="0">
                <a:solidFill>
                  <a:srgbClr val="FFFFFF"/>
                </a:solidFill>
                <a:ea typeface="맑은 고딕"/>
                <a:cs typeface="Calibri Light"/>
              </a:rPr>
              <a:t>다중 스레드 정렬 응용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699221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pthread_create</a:t>
            </a:r>
            <a:r>
              <a:rPr lang="en-US" altLang="ko-KR" dirty="0"/>
              <a:t>()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1055351" cy="47085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E9895F-8C39-4E3E-86B2-9D91F8B264CF}"/>
              </a:ext>
            </a:extLst>
          </p:cNvPr>
          <p:cNvSpPr/>
          <p:nvPr/>
        </p:nvSpPr>
        <p:spPr>
          <a:xfrm>
            <a:off x="1812436" y="1600201"/>
            <a:ext cx="8649679" cy="1010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ko-KR" altLang="ko-KR" b="1" dirty="0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ko-KR" altLang="ko-KR" b="1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ko-KR" altLang="ko-KR" b="1" dirty="0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pthread.h</a:t>
            </a:r>
            <a:r>
              <a:rPr lang="ko-KR" altLang="ko-KR" b="1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ko-KR" altLang="ko-KR" dirty="0">
                <a:solidFill>
                  <a:srgbClr val="1818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ko-KR" dirty="0">
              <a:solidFill>
                <a:srgbClr val="18181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ko-KR" altLang="ko-KR" b="1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ko-KR" b="1" dirty="0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ko-KR" altLang="ko-KR" b="1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ko-KR" altLang="ko-KR" b="1" dirty="0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ko-KR" altLang="ko-KR" b="1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ko-KR" altLang="ko-KR" i="1" dirty="0" err="1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ko-KR" altLang="ko-KR" b="1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ko-KR" b="1" dirty="0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ko-KR" altLang="ko-KR" b="1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ko-KR" b="1" dirty="0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pthread_attr_t</a:t>
            </a:r>
            <a:r>
              <a:rPr lang="ko-KR" altLang="ko-KR" b="1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ko-KR" altLang="ko-KR" i="1" dirty="0" err="1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ko-KR" altLang="ko-KR" b="1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ko-KR" altLang="ko-KR" dirty="0">
                <a:solidFill>
                  <a:srgbClr val="1818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ko-KR" b="1" dirty="0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ko-KR" altLang="ko-KR" b="1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*(*</a:t>
            </a:r>
            <a:r>
              <a:rPr lang="ko-KR" altLang="ko-KR" i="1" dirty="0" err="1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start_routine</a:t>
            </a:r>
            <a:r>
              <a:rPr lang="ko-KR" altLang="ko-KR" b="1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lang="ko-KR" altLang="ko-KR" b="1" dirty="0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ko-KR" altLang="ko-KR" b="1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*), </a:t>
            </a:r>
            <a:r>
              <a:rPr lang="ko-KR" altLang="ko-KR" b="1" dirty="0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ko-KR" altLang="ko-KR" b="1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ko-KR" altLang="ko-KR" i="1" dirty="0" err="1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ko-KR" altLang="ko-KR" b="1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ko-KR" altLang="ko-KR" sz="800" dirty="0">
                <a:solidFill>
                  <a:schemeClr val="tx1"/>
                </a:solidFill>
              </a:rPr>
              <a:t> </a:t>
            </a:r>
            <a:endParaRPr lang="ko-KR" altLang="ko-KR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1D75AD1-E8D5-4B99-80CE-50BC1B8540F3}"/>
              </a:ext>
            </a:extLst>
          </p:cNvPr>
          <p:cNvSpPr txBox="1">
            <a:spLocks/>
          </p:cNvSpPr>
          <p:nvPr/>
        </p:nvSpPr>
        <p:spPr bwMode="auto">
          <a:xfrm>
            <a:off x="609601" y="1600201"/>
            <a:ext cx="11055351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altLang="ko-KR" sz="1800" kern="0" baseline="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kern="0" baseline="0" dirty="0"/>
          </a:p>
          <a:p>
            <a:pPr marL="0" indent="0">
              <a:buNone/>
            </a:pPr>
            <a:endParaRPr lang="en-US" altLang="ko-KR" sz="1800" kern="0" baseline="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kern="0" baseline="0" dirty="0"/>
              <a:t>새로운 </a:t>
            </a:r>
            <a:r>
              <a:rPr lang="en-US" altLang="ko-KR" sz="1800" kern="0" baseline="0" dirty="0"/>
              <a:t>thread</a:t>
            </a:r>
            <a:r>
              <a:rPr lang="ko-KR" altLang="en-US" sz="1800" kern="0" baseline="0" dirty="0"/>
              <a:t>를 생성한다</a:t>
            </a:r>
            <a:r>
              <a:rPr lang="en-US" altLang="ko-KR" sz="1800" kern="0" baseline="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kern="0" baseline="0" dirty="0"/>
              <a:t>thread: </a:t>
            </a:r>
            <a:r>
              <a:rPr lang="ko-KR" altLang="en-US" sz="1600" kern="0" baseline="0" dirty="0"/>
              <a:t>생성이 성공한 경우 생성된 </a:t>
            </a:r>
            <a:r>
              <a:rPr lang="en-US" altLang="ko-KR" sz="1600" kern="0" baseline="0" dirty="0" err="1"/>
              <a:t>threa</a:t>
            </a:r>
            <a:r>
              <a:rPr lang="ko-KR" altLang="en-US" sz="1600" kern="0" baseline="0" dirty="0"/>
              <a:t>의 </a:t>
            </a:r>
            <a:r>
              <a:rPr lang="en-US" altLang="ko-KR" sz="1600" kern="0" baseline="0" dirty="0"/>
              <a:t>ID</a:t>
            </a:r>
            <a:r>
              <a:rPr lang="ko-KR" altLang="en-US" sz="1600" kern="0" baseline="0" dirty="0"/>
              <a:t>가 저장됨</a:t>
            </a:r>
            <a:endParaRPr lang="en-US" altLang="ko-KR" sz="1600" kern="0" baseline="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kern="0" baseline="0" dirty="0" err="1"/>
              <a:t>attr</a:t>
            </a:r>
            <a:r>
              <a:rPr lang="en-US" altLang="ko-KR" sz="1600" kern="0" baseline="0" dirty="0"/>
              <a:t>: thread </a:t>
            </a:r>
            <a:r>
              <a:rPr lang="ko-KR" altLang="en-US" sz="1600" kern="0" baseline="0" dirty="0"/>
              <a:t>속성 </a:t>
            </a:r>
            <a:r>
              <a:rPr lang="en-US" altLang="ko-KR" sz="1600" kern="0" baseline="0" dirty="0"/>
              <a:t>(</a:t>
            </a:r>
            <a:r>
              <a:rPr lang="ko-KR" altLang="en-US" sz="1600" kern="0" baseline="0" dirty="0"/>
              <a:t>본 실습 시간에는 </a:t>
            </a:r>
            <a:r>
              <a:rPr lang="en-US" altLang="ko-KR" sz="1600" kern="0" baseline="0" dirty="0"/>
              <a:t>NULL </a:t>
            </a:r>
            <a:r>
              <a:rPr lang="ko-KR" altLang="en-US" sz="1600" kern="0" baseline="0" dirty="0"/>
              <a:t>사용</a:t>
            </a:r>
            <a:r>
              <a:rPr lang="en-US" altLang="ko-KR" sz="1600" kern="0" baseline="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kern="0" baseline="0" dirty="0" err="1"/>
              <a:t>start_routine</a:t>
            </a:r>
            <a:r>
              <a:rPr lang="en-US" altLang="ko-KR" sz="1600" kern="0" baseline="0" dirty="0"/>
              <a:t>: thread</a:t>
            </a:r>
            <a:r>
              <a:rPr lang="ko-KR" altLang="en-US" sz="1600" kern="0" baseline="0" dirty="0"/>
              <a:t>가 실행할 </a:t>
            </a:r>
            <a:r>
              <a:rPr lang="ko-KR" altLang="en-US" sz="1600" kern="0" baseline="0" dirty="0" err="1"/>
              <a:t>함수명</a:t>
            </a:r>
            <a:endParaRPr lang="en-US" altLang="ko-KR" sz="1600" kern="0" baseline="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kern="0" baseline="0" dirty="0" err="1"/>
              <a:t>arg</a:t>
            </a:r>
            <a:r>
              <a:rPr lang="en-US" altLang="ko-KR" sz="1600" kern="0" baseline="0" dirty="0"/>
              <a:t>:</a:t>
            </a:r>
            <a:r>
              <a:rPr lang="ko-KR" altLang="en-US" sz="1600" kern="0" baseline="0" dirty="0"/>
              <a:t> 수행할 함수에 전달한 인자의 포인터 </a:t>
            </a:r>
            <a:r>
              <a:rPr lang="en-US" altLang="ko-KR" sz="1600" kern="0" baseline="0" dirty="0"/>
              <a:t>(</a:t>
            </a:r>
            <a:r>
              <a:rPr lang="ko-KR" altLang="en-US" sz="1600" kern="0" baseline="0" dirty="0" err="1"/>
              <a:t>주소값</a:t>
            </a:r>
            <a:r>
              <a:rPr lang="en-US" altLang="ko-KR" sz="1600" kern="0" baseline="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kern="0" baseline="0" dirty="0"/>
              <a:t>사용 예제 </a:t>
            </a:r>
            <a:r>
              <a:rPr lang="en-US" altLang="ko-KR" sz="1800" kern="0" baseline="0" dirty="0"/>
              <a:t>(</a:t>
            </a:r>
            <a:r>
              <a:rPr lang="ko-KR" altLang="en-US" sz="1800" kern="0" baseline="0" dirty="0"/>
              <a:t>각 인자를 이해시키기 위한 예제이므로 작동하지 않음</a:t>
            </a:r>
            <a:r>
              <a:rPr lang="en-US" altLang="ko-KR" sz="1800" kern="0" baseline="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600" kern="0" baseline="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B32D32-ED3E-4880-A9FF-17691B0CB9E4}"/>
              </a:ext>
            </a:extLst>
          </p:cNvPr>
          <p:cNvSpPr/>
          <p:nvPr/>
        </p:nvSpPr>
        <p:spPr>
          <a:xfrm>
            <a:off x="1771160" y="4497572"/>
            <a:ext cx="8649679" cy="16682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pthread_t</a:t>
            </a:r>
            <a:r>
              <a:rPr lang="en-US" altLang="ko-KR" dirty="0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tid</a:t>
            </a:r>
            <a:r>
              <a:rPr lang="en-US" altLang="ko-KR" dirty="0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;</a:t>
            </a:r>
          </a:p>
          <a:p>
            <a:r>
              <a:rPr lang="en-US" altLang="ko-KR" dirty="0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void *</a:t>
            </a:r>
            <a:r>
              <a:rPr lang="en-US" altLang="ko-KR" dirty="0" err="1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some_function</a:t>
            </a:r>
            <a:r>
              <a:rPr lang="en-US" altLang="ko-KR" dirty="0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(void *data){</a:t>
            </a:r>
          </a:p>
          <a:p>
            <a:r>
              <a:rPr lang="en-US" altLang="ko-KR" dirty="0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	…</a:t>
            </a:r>
          </a:p>
          <a:p>
            <a:r>
              <a:rPr lang="en-US" altLang="ko-KR" dirty="0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}</a:t>
            </a:r>
          </a:p>
          <a:p>
            <a:r>
              <a:rPr lang="en-US" altLang="ko-KR" dirty="0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struct </a:t>
            </a:r>
            <a:r>
              <a:rPr lang="en-US" altLang="ko-KR" dirty="0" err="1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some_struct</a:t>
            </a:r>
            <a:r>
              <a:rPr lang="en-US" altLang="ko-KR" dirty="0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arg</a:t>
            </a:r>
            <a:r>
              <a:rPr lang="en-US" altLang="ko-KR" dirty="0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;</a:t>
            </a:r>
          </a:p>
          <a:p>
            <a:r>
              <a:rPr lang="en-US" altLang="ko-KR" dirty="0" err="1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arg.index</a:t>
            </a:r>
            <a:r>
              <a:rPr lang="en-US" altLang="ko-KR" dirty="0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 = 0;</a:t>
            </a:r>
          </a:p>
          <a:p>
            <a:r>
              <a:rPr lang="en-US" altLang="ko-KR" dirty="0" err="1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arg.data</a:t>
            </a:r>
            <a:r>
              <a:rPr lang="en-US" altLang="ko-KR" dirty="0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 = data;</a:t>
            </a:r>
          </a:p>
          <a:p>
            <a:r>
              <a:rPr lang="en-US" altLang="ko-KR" b="1" dirty="0" err="1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pthread_create</a:t>
            </a:r>
            <a:r>
              <a:rPr lang="en-US" altLang="ko-KR" dirty="0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(&amp;</a:t>
            </a:r>
            <a:r>
              <a:rPr lang="en-US" altLang="ko-KR" dirty="0" err="1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tid</a:t>
            </a:r>
            <a:r>
              <a:rPr lang="en-US" altLang="ko-KR" dirty="0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, NULL, </a:t>
            </a:r>
            <a:r>
              <a:rPr lang="en-US" altLang="ko-KR" dirty="0" err="1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some_function</a:t>
            </a:r>
            <a:r>
              <a:rPr lang="en-US" altLang="ko-KR" dirty="0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, &amp;</a:t>
            </a:r>
            <a:r>
              <a:rPr lang="en-US" altLang="ko-KR" dirty="0" err="1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arg</a:t>
            </a:r>
            <a:r>
              <a:rPr lang="en-US" altLang="ko-KR" dirty="0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14051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pthread_exit</a:t>
            </a:r>
            <a:r>
              <a:rPr lang="en-US" altLang="ko-KR" dirty="0"/>
              <a:t>()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1055351" cy="47085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1D75AD1-E8D5-4B99-80CE-50BC1B8540F3}"/>
              </a:ext>
            </a:extLst>
          </p:cNvPr>
          <p:cNvSpPr txBox="1">
            <a:spLocks/>
          </p:cNvSpPr>
          <p:nvPr/>
        </p:nvSpPr>
        <p:spPr bwMode="auto">
          <a:xfrm>
            <a:off x="609601" y="1600201"/>
            <a:ext cx="11055351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altLang="ko-KR" sz="1800" kern="0" baseline="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kern="0" baseline="0" dirty="0"/>
          </a:p>
          <a:p>
            <a:pPr marL="0" indent="0">
              <a:buNone/>
            </a:pPr>
            <a:endParaRPr lang="en-US" altLang="ko-KR" sz="1800" kern="0" baseline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kern="0" baseline="0" dirty="0"/>
              <a:t>Thread</a:t>
            </a:r>
            <a:r>
              <a:rPr lang="ko-KR" altLang="en-US" sz="1800" kern="0" baseline="0" dirty="0"/>
              <a:t>가 자신을 종료 시킬 때 사용한다</a:t>
            </a:r>
            <a:r>
              <a:rPr lang="en-US" altLang="ko-KR" sz="1800" kern="0" baseline="0" dirty="0"/>
              <a:t>. (thread</a:t>
            </a:r>
            <a:r>
              <a:rPr lang="ko-KR" altLang="en-US" sz="1800" kern="0" baseline="0" dirty="0"/>
              <a:t>가 호출하는 함수 내에 사용</a:t>
            </a:r>
            <a:r>
              <a:rPr lang="en-US" altLang="ko-KR" sz="1800" kern="0" baseline="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kern="0" baseline="0" dirty="0" err="1"/>
              <a:t>retval</a:t>
            </a:r>
            <a:r>
              <a:rPr lang="en-US" altLang="ko-KR" sz="1600" kern="0" baseline="0" dirty="0"/>
              <a:t>: thread</a:t>
            </a:r>
            <a:r>
              <a:rPr lang="ko-KR" altLang="en-US" sz="1600" kern="0" baseline="0" dirty="0"/>
              <a:t>의 반환 값을 넘겨주기 위함 </a:t>
            </a:r>
            <a:r>
              <a:rPr lang="en-US" altLang="ko-KR" sz="1600" kern="0" baseline="0" dirty="0"/>
              <a:t>(</a:t>
            </a:r>
            <a:r>
              <a:rPr lang="en-US" altLang="ko-KR" sz="1600" kern="0" baseline="0" dirty="0" err="1"/>
              <a:t>pthread_join</a:t>
            </a:r>
            <a:r>
              <a:rPr lang="ko-KR" altLang="en-US" sz="1600" kern="0" baseline="0" dirty="0"/>
              <a:t>의 </a:t>
            </a:r>
            <a:r>
              <a:rPr lang="en-US" altLang="ko-KR" sz="1600" kern="0" baseline="0" dirty="0" err="1"/>
              <a:t>retval</a:t>
            </a:r>
            <a:r>
              <a:rPr lang="en-US" altLang="ko-KR" sz="1600" kern="0" baseline="0" dirty="0"/>
              <a:t> </a:t>
            </a:r>
            <a:r>
              <a:rPr lang="ko-KR" altLang="en-US" sz="1600" kern="0" baseline="0" dirty="0"/>
              <a:t>공간에 쓰기</a:t>
            </a:r>
            <a:r>
              <a:rPr lang="en-US" altLang="ko-KR" sz="1600" kern="0" baseline="0" dirty="0"/>
              <a:t>)</a:t>
            </a:r>
          </a:p>
          <a:p>
            <a:pPr marL="0" indent="0">
              <a:buNone/>
            </a:pPr>
            <a:endParaRPr lang="en-US" altLang="ko-KR" sz="1800" kern="0" baseline="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kern="0" baseline="0" dirty="0"/>
              <a:t>사용 예제</a:t>
            </a:r>
            <a:endParaRPr lang="en-US" altLang="ko-KR" sz="1600" kern="0" baseline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E9895F-8C39-4E3E-86B2-9D91F8B264CF}"/>
              </a:ext>
            </a:extLst>
          </p:cNvPr>
          <p:cNvSpPr/>
          <p:nvPr/>
        </p:nvSpPr>
        <p:spPr>
          <a:xfrm>
            <a:off x="1771160" y="1678022"/>
            <a:ext cx="8649679" cy="799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ko-KR" altLang="ko-KR" b="1" dirty="0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ko-KR" altLang="ko-KR" b="1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ko-KR" altLang="ko-KR" b="1" dirty="0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pthread.h</a:t>
            </a:r>
            <a:r>
              <a:rPr lang="ko-KR" altLang="ko-KR" b="1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ko-KR" altLang="ko-KR" dirty="0">
                <a:solidFill>
                  <a:srgbClr val="1818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ko-KR" dirty="0">
              <a:solidFill>
                <a:srgbClr val="18181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ko-KR" altLang="ko-KR" b="1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ko-KR" b="1" dirty="0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pthread_exit</a:t>
            </a:r>
            <a:r>
              <a:rPr lang="ko-KR" altLang="ko-KR" b="1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ko-KR" altLang="ko-KR" b="1" dirty="0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ko-KR" altLang="ko-KR" b="1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ko-KR" altLang="ko-KR" i="1" dirty="0" err="1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ko-KR" altLang="ko-KR" b="1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ko-KR" altLang="ko-KR" sz="800" dirty="0">
                <a:solidFill>
                  <a:schemeClr val="tx1"/>
                </a:solidFill>
              </a:rPr>
              <a:t> </a:t>
            </a:r>
            <a:endParaRPr lang="ko-KR" altLang="ko-KR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2A7370-54C7-4076-8B9D-D05CE5A82E4D}"/>
              </a:ext>
            </a:extLst>
          </p:cNvPr>
          <p:cNvSpPr/>
          <p:nvPr/>
        </p:nvSpPr>
        <p:spPr>
          <a:xfrm>
            <a:off x="1771159" y="3954464"/>
            <a:ext cx="8649679" cy="1434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void *</a:t>
            </a:r>
            <a:r>
              <a:rPr lang="en-US" altLang="ko-KR" dirty="0" err="1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some_function</a:t>
            </a:r>
            <a:r>
              <a:rPr lang="en-US" altLang="ko-KR" dirty="0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(void *data) {</a:t>
            </a:r>
          </a:p>
          <a:p>
            <a:endParaRPr lang="en-US" altLang="ko-KR" dirty="0">
              <a:solidFill>
                <a:schemeClr val="tx1"/>
              </a:solidFill>
              <a:latin typeface="맑은 고딕"/>
              <a:ea typeface="맑은 고딕"/>
              <a:cs typeface="Calibri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	…</a:t>
            </a:r>
          </a:p>
          <a:p>
            <a:endParaRPr lang="en-US" altLang="ko-KR" dirty="0">
              <a:solidFill>
                <a:schemeClr val="tx1"/>
              </a:solidFill>
              <a:latin typeface="맑은 고딕"/>
              <a:ea typeface="맑은 고딕"/>
              <a:cs typeface="Calibri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	</a:t>
            </a:r>
            <a:r>
              <a:rPr lang="en-US" altLang="ko-KR" b="1" dirty="0" err="1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pthread_exit</a:t>
            </a:r>
            <a:r>
              <a:rPr lang="en-US" altLang="ko-KR" b="1" dirty="0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(0);</a:t>
            </a:r>
          </a:p>
          <a:p>
            <a:r>
              <a:rPr lang="en-US" altLang="ko-KR" dirty="0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5457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pthread_join</a:t>
            </a:r>
            <a:r>
              <a:rPr lang="en-US" altLang="ko-KR" dirty="0"/>
              <a:t>()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1055351" cy="47085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1D75AD1-E8D5-4B99-80CE-50BC1B8540F3}"/>
              </a:ext>
            </a:extLst>
          </p:cNvPr>
          <p:cNvSpPr txBox="1">
            <a:spLocks/>
          </p:cNvSpPr>
          <p:nvPr/>
        </p:nvSpPr>
        <p:spPr bwMode="auto">
          <a:xfrm>
            <a:off x="609601" y="1600201"/>
            <a:ext cx="11055351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altLang="ko-KR" sz="1800" kern="0" baseline="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kern="0" baseline="0" dirty="0"/>
          </a:p>
          <a:p>
            <a:pPr marL="0" indent="0">
              <a:buNone/>
            </a:pPr>
            <a:endParaRPr lang="en-US" altLang="ko-KR" sz="1800" kern="0" baseline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kern="0" baseline="0" dirty="0"/>
              <a:t>Thread</a:t>
            </a:r>
            <a:r>
              <a:rPr lang="ko-KR" altLang="en-US" sz="1800" kern="0" baseline="0" dirty="0"/>
              <a:t>의 종료를 기다린다</a:t>
            </a:r>
            <a:r>
              <a:rPr lang="en-US" altLang="ko-KR" sz="1800" kern="0" baseline="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kern="0" baseline="0" dirty="0"/>
              <a:t>thread: </a:t>
            </a:r>
            <a:r>
              <a:rPr lang="ko-KR" altLang="en-US" sz="1600" kern="0" baseline="0" dirty="0"/>
              <a:t>해당 </a:t>
            </a:r>
            <a:r>
              <a:rPr lang="en-US" altLang="ko-KR" sz="1600" kern="0" baseline="0" dirty="0"/>
              <a:t>ID</a:t>
            </a:r>
            <a:r>
              <a:rPr lang="ko-KR" altLang="en-US" sz="1600" kern="0" baseline="0" dirty="0"/>
              <a:t>를 가진 </a:t>
            </a:r>
            <a:r>
              <a:rPr lang="en-US" altLang="ko-KR" sz="1600" kern="0" baseline="0" dirty="0"/>
              <a:t>thread</a:t>
            </a:r>
            <a:r>
              <a:rPr lang="ko-KR" altLang="en-US" sz="1600" kern="0" baseline="0" dirty="0"/>
              <a:t>를 기다림</a:t>
            </a:r>
            <a:endParaRPr lang="en-US" altLang="ko-KR" sz="1600" kern="0" baseline="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kern="0" baseline="0" dirty="0" err="1"/>
              <a:t>retval</a:t>
            </a:r>
            <a:r>
              <a:rPr lang="en-US" altLang="ko-KR" sz="1600" kern="0" baseline="0" dirty="0"/>
              <a:t>:</a:t>
            </a:r>
            <a:r>
              <a:rPr lang="ko-KR" altLang="en-US" sz="1600" kern="0" baseline="0" dirty="0"/>
              <a:t> </a:t>
            </a:r>
            <a:r>
              <a:rPr lang="en-US" altLang="ko-KR" sz="1600" kern="0" baseline="0" dirty="0"/>
              <a:t>thread</a:t>
            </a:r>
            <a:r>
              <a:rPr lang="ko-KR" altLang="en-US" sz="1600" kern="0" baseline="0" dirty="0"/>
              <a:t>의 반환 값을 가져오기 위함 </a:t>
            </a:r>
            <a:r>
              <a:rPr lang="en-US" altLang="ko-KR" sz="1600" kern="0" baseline="0" dirty="0"/>
              <a:t>(</a:t>
            </a:r>
            <a:r>
              <a:rPr lang="en-US" altLang="ko-KR" sz="1600" kern="0" baseline="0" dirty="0" err="1"/>
              <a:t>pthread_exit</a:t>
            </a:r>
            <a:r>
              <a:rPr lang="ko-KR" altLang="en-US" sz="1600" kern="0" baseline="0" dirty="0"/>
              <a:t>의 </a:t>
            </a:r>
            <a:r>
              <a:rPr lang="en-US" altLang="ko-KR" sz="1600" kern="0" baseline="0" dirty="0" err="1"/>
              <a:t>retval</a:t>
            </a:r>
            <a:r>
              <a:rPr lang="en-US" altLang="ko-KR" sz="1600" kern="0" baseline="0" dirty="0"/>
              <a:t> </a:t>
            </a:r>
            <a:r>
              <a:rPr lang="ko-KR" altLang="en-US" sz="1600" kern="0" baseline="0" dirty="0"/>
              <a:t>값을 가져옴</a:t>
            </a:r>
            <a:r>
              <a:rPr lang="en-US" altLang="ko-KR" sz="1600" kern="0" baseline="0" dirty="0"/>
              <a:t>)</a:t>
            </a:r>
          </a:p>
          <a:p>
            <a:pPr marL="457200" lvl="1" indent="0">
              <a:buNone/>
            </a:pPr>
            <a:endParaRPr lang="en-US" altLang="ko-KR" sz="1800" kern="0" baseline="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kern="0" baseline="0" dirty="0"/>
              <a:t>사용 예제</a:t>
            </a:r>
            <a:endParaRPr lang="en-US" altLang="ko-KR" sz="1600" kern="0" baseline="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E9895F-8C39-4E3E-86B2-9D91F8B264CF}"/>
              </a:ext>
            </a:extLst>
          </p:cNvPr>
          <p:cNvSpPr/>
          <p:nvPr/>
        </p:nvSpPr>
        <p:spPr>
          <a:xfrm>
            <a:off x="1771158" y="1600201"/>
            <a:ext cx="8649679" cy="799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ko-KR" altLang="ko-KR" b="1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ko-KR" altLang="ko-KR" b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ko-KR" altLang="ko-KR" b="1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pthread.h</a:t>
            </a:r>
            <a:r>
              <a:rPr lang="ko-KR" altLang="ko-KR" b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ko-KR" altLang="ko-KR">
                <a:solidFill>
                  <a:srgbClr val="1818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ko-KR">
              <a:solidFill>
                <a:srgbClr val="18181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ko-KR" altLang="ko-KR" b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ko-KR" b="1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pthread_join</a:t>
            </a:r>
            <a:r>
              <a:rPr lang="ko-KR" altLang="ko-KR" b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ko-KR" altLang="ko-KR" b="1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ko-KR" altLang="ko-KR" b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ko-KR" i="1" err="1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ko-KR" altLang="ko-KR" b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ko-KR" b="1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ko-KR" altLang="ko-KR" b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**</a:t>
            </a:r>
            <a:r>
              <a:rPr lang="ko-KR" altLang="ko-KR" i="1" err="1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ko-KR" altLang="ko-KR" b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ko-KR" altLang="ko-KR" sz="800">
                <a:solidFill>
                  <a:schemeClr val="tx1"/>
                </a:solidFill>
              </a:rPr>
              <a:t> </a:t>
            </a:r>
            <a:endParaRPr lang="ko-KR" altLang="ko-KR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2A7370-54C7-4076-8B9D-D05CE5A82E4D}"/>
              </a:ext>
            </a:extLst>
          </p:cNvPr>
          <p:cNvSpPr/>
          <p:nvPr/>
        </p:nvSpPr>
        <p:spPr>
          <a:xfrm>
            <a:off x="1771158" y="4266414"/>
            <a:ext cx="8649679" cy="1550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err="1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pthread_t</a:t>
            </a:r>
            <a:r>
              <a:rPr lang="en-US" altLang="ko-KR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err="1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tid</a:t>
            </a:r>
            <a:r>
              <a:rPr lang="en-US" altLang="ko-KR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;</a:t>
            </a:r>
          </a:p>
          <a:p>
            <a:endParaRPr lang="en-US" altLang="ko-KR" b="1">
              <a:solidFill>
                <a:schemeClr val="tx1"/>
              </a:solidFill>
              <a:latin typeface="맑은 고딕"/>
              <a:ea typeface="맑은 고딕"/>
              <a:cs typeface="Calibri"/>
            </a:endParaRPr>
          </a:p>
          <a:p>
            <a:r>
              <a:rPr lang="en-US" altLang="ko-KR" b="1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	…</a:t>
            </a:r>
          </a:p>
          <a:p>
            <a:r>
              <a:rPr lang="en-US" altLang="ko-KR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/* thread</a:t>
            </a: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가 생성되고 종료됨 </a:t>
            </a:r>
            <a:r>
              <a:rPr lang="en-US" altLang="ko-KR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*/</a:t>
            </a:r>
          </a:p>
          <a:p>
            <a:r>
              <a:rPr lang="en-US" altLang="ko-KR" b="1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	…</a:t>
            </a:r>
          </a:p>
          <a:p>
            <a:endParaRPr lang="en-US" altLang="ko-KR" b="1">
              <a:solidFill>
                <a:schemeClr val="tx1"/>
              </a:solidFill>
              <a:latin typeface="맑은 고딕"/>
              <a:ea typeface="맑은 고딕"/>
              <a:cs typeface="Calibri"/>
            </a:endParaRPr>
          </a:p>
          <a:p>
            <a:r>
              <a:rPr lang="en-US" altLang="ko-KR" b="1" err="1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pthread_join</a:t>
            </a:r>
            <a:r>
              <a:rPr lang="en-US" altLang="ko-KR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(</a:t>
            </a:r>
            <a:r>
              <a:rPr lang="en-US" altLang="ko-KR" err="1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tid</a:t>
            </a:r>
            <a:r>
              <a:rPr lang="en-US" altLang="ko-KR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, NULL);</a:t>
            </a:r>
            <a:endParaRPr lang="en-US" altLang="ko-KR" b="1">
              <a:solidFill>
                <a:schemeClr val="tx1"/>
              </a:solidFill>
              <a:latin typeface="맑은 고딕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1454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Multi-threading </a:t>
            </a:r>
            <a:r>
              <a:rPr lang="ko-KR" altLang="en-US" dirty="0"/>
              <a:t>프로그래밍 시 고려사항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1055351" cy="47085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태스크 인식</a:t>
            </a:r>
            <a:r>
              <a:rPr lang="en-US" altLang="ko-KR" sz="1800" dirty="0"/>
              <a:t>(Identifying tasks): </a:t>
            </a:r>
            <a:r>
              <a:rPr lang="ko-KR" altLang="en-US" sz="1800" b="0" dirty="0"/>
              <a:t>프로세스를 병행가능한 태스크로 나눠야 함</a:t>
            </a:r>
            <a:endParaRPr lang="en-US" altLang="ko-KR" sz="1800" b="0" dirty="0"/>
          </a:p>
          <a:p>
            <a:pPr marL="0" indent="0">
              <a:buNone/>
            </a:pPr>
            <a:endParaRPr lang="en-US" altLang="ko-KR" sz="18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균형</a:t>
            </a:r>
            <a:r>
              <a:rPr lang="en-US" altLang="ko-KR" sz="1800" dirty="0"/>
              <a:t>(Balance): </a:t>
            </a:r>
            <a:r>
              <a:rPr lang="ko-KR" altLang="en-US" sz="1800" b="0" dirty="0"/>
              <a:t>전체 작업에 균등한 기여도를 가지도록 태스크를 </a:t>
            </a:r>
            <a:r>
              <a:rPr lang="ko-KR" altLang="en-US" sz="1800" b="0" dirty="0" err="1"/>
              <a:t>나눠야함</a:t>
            </a:r>
            <a:endParaRPr lang="en-US" altLang="ko-KR" sz="1800" b="0" dirty="0"/>
          </a:p>
          <a:p>
            <a:pPr marL="457200" lvl="1" indent="0">
              <a:buNone/>
            </a:pPr>
            <a:endParaRPr lang="en-US" altLang="ko-K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데이터 분리</a:t>
            </a:r>
            <a:r>
              <a:rPr lang="en-US" altLang="ko-KR" sz="1800" dirty="0"/>
              <a:t>(Data splitting): </a:t>
            </a:r>
            <a:r>
              <a:rPr lang="ko-KR" altLang="en-US" sz="1800" b="0" dirty="0"/>
              <a:t>데이터 또한 개별 코어에서 사용하도록 나눠야 함</a:t>
            </a:r>
            <a:endParaRPr lang="en-US" altLang="ko-KR" sz="1800" b="0" dirty="0"/>
          </a:p>
          <a:p>
            <a:pPr marL="457200" lvl="1" indent="0">
              <a:buNone/>
            </a:pPr>
            <a:endParaRPr lang="en-US" altLang="ko-K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데이터 종속성</a:t>
            </a:r>
            <a:r>
              <a:rPr lang="en-US" altLang="ko-KR" sz="1800" dirty="0"/>
              <a:t>(Data dependency):</a:t>
            </a:r>
          </a:p>
          <a:p>
            <a:pPr marL="457200" lvl="1" indent="0">
              <a:buNone/>
            </a:pPr>
            <a:r>
              <a:rPr lang="ko-KR" altLang="en-US" sz="1600" dirty="0"/>
              <a:t>태스크가 접근하는 데이터는 둘 이상의 태스크 사이에 종속성이 없는지 검토되어야 함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ko-KR" altLang="en-US" sz="1600" dirty="0"/>
              <a:t>태스크 사이에 데이터 종속성이 존재할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수용 가능하도록 동기화 해줘야 함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시험 및 디버깅</a:t>
            </a:r>
            <a:r>
              <a:rPr lang="en-US" altLang="ko-KR" sz="1800" dirty="0"/>
              <a:t>(Testing and Debugging):</a:t>
            </a:r>
          </a:p>
          <a:p>
            <a:pPr marL="457200" lvl="1" indent="0">
              <a:buNone/>
            </a:pPr>
            <a:r>
              <a:rPr lang="ko-KR" altLang="en-US" sz="1600" dirty="0"/>
              <a:t>다중 스레드로 인해 다양한 경로가 존재할 수 있는데</a:t>
            </a:r>
            <a:r>
              <a:rPr lang="en-US" altLang="ko-KR" sz="1600" dirty="0"/>
              <a:t>,</a:t>
            </a:r>
          </a:p>
          <a:p>
            <a:pPr marL="457200" lvl="1" indent="0">
              <a:buNone/>
            </a:pPr>
            <a:r>
              <a:rPr lang="ko-KR" altLang="en-US" sz="1600" dirty="0"/>
              <a:t>단일 스레드 어플리케이션에 대하여 시험 및 디버깅하는 것보다 훨씬 어려움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740525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흐름 설명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B66E0AF-5E72-4751-BF98-C599C8067D4D}"/>
              </a:ext>
            </a:extLst>
          </p:cNvPr>
          <p:cNvSpPr/>
          <p:nvPr/>
        </p:nvSpPr>
        <p:spPr>
          <a:xfrm>
            <a:off x="3134198" y="3639821"/>
            <a:ext cx="1348033" cy="6339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>
                <a:solidFill>
                  <a:srgbClr val="2E75B6"/>
                </a:solidFill>
                <a:latin typeface="+mn-ea"/>
              </a:rPr>
              <a:t>Divide</a:t>
            </a:r>
            <a:endParaRPr lang="ko-KR" altLang="en-US" sz="1600" b="1">
              <a:solidFill>
                <a:srgbClr val="2E75B6"/>
              </a:solidFill>
              <a:latin typeface="+mn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74189C8-FEE1-4B84-960D-18B6340F21EE}"/>
              </a:ext>
            </a:extLst>
          </p:cNvPr>
          <p:cNvSpPr/>
          <p:nvPr/>
        </p:nvSpPr>
        <p:spPr>
          <a:xfrm>
            <a:off x="5087331" y="3169624"/>
            <a:ext cx="1954921" cy="6339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>
                <a:solidFill>
                  <a:srgbClr val="006000"/>
                </a:solidFill>
                <a:latin typeface="+mn-ea"/>
              </a:rPr>
              <a:t>Merge Sort</a:t>
            </a:r>
            <a:endParaRPr lang="ko-KR" altLang="en-US" sz="1600" b="1">
              <a:solidFill>
                <a:srgbClr val="006000"/>
              </a:solidFill>
              <a:latin typeface="+mn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92286E0-4791-4584-AE53-D3BCBD52F8F3}"/>
              </a:ext>
            </a:extLst>
          </p:cNvPr>
          <p:cNvSpPr/>
          <p:nvPr/>
        </p:nvSpPr>
        <p:spPr>
          <a:xfrm>
            <a:off x="5118539" y="3975648"/>
            <a:ext cx="1954921" cy="6339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>
                <a:solidFill>
                  <a:srgbClr val="006000"/>
                </a:solidFill>
                <a:latin typeface="+mn-ea"/>
              </a:rPr>
              <a:t>Merge Sort</a:t>
            </a:r>
            <a:endParaRPr lang="ko-KR" altLang="en-US" sz="1600" b="1">
              <a:solidFill>
                <a:srgbClr val="006000"/>
              </a:solidFill>
              <a:latin typeface="+mn-ea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6284F48-A236-4FD8-9C77-F46D6460A0AF}"/>
              </a:ext>
            </a:extLst>
          </p:cNvPr>
          <p:cNvSpPr/>
          <p:nvPr/>
        </p:nvSpPr>
        <p:spPr>
          <a:xfrm>
            <a:off x="7709768" y="3543390"/>
            <a:ext cx="1348033" cy="63394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>
                <a:solidFill>
                  <a:schemeClr val="accent2">
                    <a:lumMod val="50000"/>
                  </a:schemeClr>
                </a:solidFill>
                <a:latin typeface="+mn-ea"/>
              </a:rPr>
              <a:t>Merge</a:t>
            </a:r>
            <a:endParaRPr lang="ko-KR" altLang="en-US" sz="1600" b="1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7F8DF1B-F6F7-4CF5-8FAE-26CC148180DB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4482231" y="3486598"/>
            <a:ext cx="605100" cy="4701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B25B4E7-B353-49EC-84BC-536891D4B8CE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482231" y="3956795"/>
            <a:ext cx="636308" cy="335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099444D-7F6C-4421-B20A-9BEB5E34586E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7073460" y="3860364"/>
            <a:ext cx="636308" cy="4322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FD919DD-BC0F-4C00-9CE3-CA453AAD1AEF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7042252" y="3486598"/>
            <a:ext cx="667516" cy="3737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1">
            <a:extLst>
              <a:ext uri="{FF2B5EF4-FFF2-40B4-BE49-F238E27FC236}">
                <a16:creationId xmlns:a16="http://schemas.microsoft.com/office/drawing/2014/main" id="{8B41BC13-3E46-4FB7-AA9B-2C52BB81C88F}"/>
              </a:ext>
            </a:extLst>
          </p:cNvPr>
          <p:cNvSpPr txBox="1"/>
          <p:nvPr/>
        </p:nvSpPr>
        <p:spPr>
          <a:xfrm rot="19298332">
            <a:off x="4247954" y="3340303"/>
            <a:ext cx="1011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>
                <a:latin typeface="+mj-ea"/>
                <a:ea typeface="+mj-ea"/>
              </a:rPr>
              <a:t>Thread 1</a:t>
            </a:r>
            <a:endParaRPr lang="ko-KR" altLang="en-US" sz="1400" b="1">
              <a:latin typeface="+mj-ea"/>
              <a:ea typeface="+mj-ea"/>
            </a:endParaRPr>
          </a:p>
        </p:txBody>
      </p:sp>
      <p:sp>
        <p:nvSpPr>
          <p:cNvPr id="17" name="TextBox 22">
            <a:extLst>
              <a:ext uri="{FF2B5EF4-FFF2-40B4-BE49-F238E27FC236}">
                <a16:creationId xmlns:a16="http://schemas.microsoft.com/office/drawing/2014/main" id="{1CC9E624-4699-4099-9A44-23E22C32E1BD}"/>
              </a:ext>
            </a:extLst>
          </p:cNvPr>
          <p:cNvSpPr txBox="1"/>
          <p:nvPr/>
        </p:nvSpPr>
        <p:spPr>
          <a:xfrm rot="1646728">
            <a:off x="4344130" y="4227300"/>
            <a:ext cx="1011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>
                <a:latin typeface="+mj-ea"/>
                <a:ea typeface="+mj-ea"/>
              </a:rPr>
              <a:t>Thread 2</a:t>
            </a:r>
            <a:endParaRPr lang="ko-KR" altLang="en-US" sz="1400" b="1">
              <a:latin typeface="+mj-ea"/>
              <a:ea typeface="+mj-ea"/>
            </a:endParaRPr>
          </a:p>
        </p:txBody>
      </p:sp>
      <p:sp>
        <p:nvSpPr>
          <p:cNvPr id="18" name="TextBox 23">
            <a:extLst>
              <a:ext uri="{FF2B5EF4-FFF2-40B4-BE49-F238E27FC236}">
                <a16:creationId xmlns:a16="http://schemas.microsoft.com/office/drawing/2014/main" id="{EB1CAED3-094A-41D2-9208-C3025FFEC912}"/>
              </a:ext>
            </a:extLst>
          </p:cNvPr>
          <p:cNvSpPr txBox="1"/>
          <p:nvPr/>
        </p:nvSpPr>
        <p:spPr>
          <a:xfrm>
            <a:off x="7709768" y="3217425"/>
            <a:ext cx="1011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>
                <a:latin typeface="+mj-ea"/>
                <a:ea typeface="+mj-ea"/>
              </a:rPr>
              <a:t>Thread 3</a:t>
            </a:r>
            <a:endParaRPr lang="ko-KR" altLang="en-US" sz="1400" b="1">
              <a:latin typeface="+mj-ea"/>
              <a:ea typeface="+mj-ea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689386E-8AD1-4A8A-A4C4-279E5BC3AB0F}"/>
              </a:ext>
            </a:extLst>
          </p:cNvPr>
          <p:cNvGrpSpPr/>
          <p:nvPr/>
        </p:nvGrpSpPr>
        <p:grpSpPr>
          <a:xfrm>
            <a:off x="8624999" y="2950634"/>
            <a:ext cx="1847491" cy="292232"/>
            <a:chOff x="329337" y="2389262"/>
            <a:chExt cx="1847491" cy="292232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E122C73-DC58-4A94-AB77-9107682B4631}"/>
                </a:ext>
              </a:extLst>
            </p:cNvPr>
            <p:cNvSpPr/>
            <p:nvPr/>
          </p:nvSpPr>
          <p:spPr>
            <a:xfrm>
              <a:off x="1253083" y="2389263"/>
              <a:ext cx="923745" cy="29223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0D74E3C-8B7D-410F-86A4-D03FB9FDA2DF}"/>
                </a:ext>
              </a:extLst>
            </p:cNvPr>
            <p:cNvSpPr/>
            <p:nvPr/>
          </p:nvSpPr>
          <p:spPr>
            <a:xfrm>
              <a:off x="329337" y="2389262"/>
              <a:ext cx="923745" cy="2922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B0E8CFA-3BF1-4EC8-B14B-321813031B0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810908" y="2434878"/>
            <a:ext cx="0" cy="509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9">
            <a:extLst>
              <a:ext uri="{FF2B5EF4-FFF2-40B4-BE49-F238E27FC236}">
                <a16:creationId xmlns:a16="http://schemas.microsoft.com/office/drawing/2014/main" id="{01D33BAE-C9F2-4D5F-98FB-6C2839267C1F}"/>
              </a:ext>
            </a:extLst>
          </p:cNvPr>
          <p:cNvSpPr txBox="1"/>
          <p:nvPr/>
        </p:nvSpPr>
        <p:spPr>
          <a:xfrm>
            <a:off x="2508358" y="2127101"/>
            <a:ext cx="605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>
                <a:latin typeface="+mj-ea"/>
                <a:ea typeface="+mj-ea"/>
              </a:rPr>
              <a:t>mid</a:t>
            </a:r>
            <a:endParaRPr lang="ko-KR" altLang="en-US" sz="1400" b="1">
              <a:latin typeface="+mj-ea"/>
              <a:ea typeface="+mj-ea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E4F7E62-9CD8-4882-8D7E-895819D2036A}"/>
              </a:ext>
            </a:extLst>
          </p:cNvPr>
          <p:cNvCxnSpPr>
            <a:cxnSpLocks/>
          </p:cNvCxnSpPr>
          <p:nvPr/>
        </p:nvCxnSpPr>
        <p:spPr>
          <a:xfrm>
            <a:off x="2066273" y="2434878"/>
            <a:ext cx="0" cy="509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DAC3A74-B5C7-42C6-82F4-30198B3D3EEB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3734650" y="2419488"/>
            <a:ext cx="1" cy="5249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57">
            <a:extLst>
              <a:ext uri="{FF2B5EF4-FFF2-40B4-BE49-F238E27FC236}">
                <a16:creationId xmlns:a16="http://schemas.microsoft.com/office/drawing/2014/main" id="{1EB85520-E5A6-4CA1-9F43-ACA57B6B9A49}"/>
              </a:ext>
            </a:extLst>
          </p:cNvPr>
          <p:cNvSpPr txBox="1"/>
          <p:nvPr/>
        </p:nvSpPr>
        <p:spPr>
          <a:xfrm>
            <a:off x="2993821" y="2142489"/>
            <a:ext cx="1481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>
                <a:latin typeface="+mj-ea"/>
                <a:ea typeface="+mj-ea"/>
              </a:rPr>
              <a:t>DATA_SIZE-1</a:t>
            </a:r>
            <a:endParaRPr lang="ko-KR" altLang="en-US" sz="1200" b="1">
              <a:latin typeface="+mj-ea"/>
              <a:ea typeface="+mj-ea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AFC360A-279A-461D-A3D2-8F07A35E0134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3048393" y="2124932"/>
            <a:ext cx="0" cy="8072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4">
            <a:extLst>
              <a:ext uri="{FF2B5EF4-FFF2-40B4-BE49-F238E27FC236}">
                <a16:creationId xmlns:a16="http://schemas.microsoft.com/office/drawing/2014/main" id="{ECB9441B-DEE7-4C6E-8C55-3BBDF8220F7B}"/>
              </a:ext>
            </a:extLst>
          </p:cNvPr>
          <p:cNvSpPr txBox="1"/>
          <p:nvPr/>
        </p:nvSpPr>
        <p:spPr>
          <a:xfrm>
            <a:off x="2605341" y="1817155"/>
            <a:ext cx="88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>
                <a:latin typeface="+mj-ea"/>
                <a:ea typeface="+mj-ea"/>
              </a:rPr>
              <a:t>mid+1</a:t>
            </a:r>
            <a:endParaRPr lang="ko-KR" altLang="en-US" sz="1400" b="1">
              <a:latin typeface="+mj-ea"/>
              <a:ea typeface="+mj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858F10B-F797-470F-8E54-35D5CECD2146}"/>
              </a:ext>
            </a:extLst>
          </p:cNvPr>
          <p:cNvSpPr/>
          <p:nvPr/>
        </p:nvSpPr>
        <p:spPr>
          <a:xfrm>
            <a:off x="5603862" y="2737366"/>
            <a:ext cx="923745" cy="292231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DD21CB2-833A-4494-B765-1BDB3141F230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6423913" y="2227827"/>
            <a:ext cx="0" cy="509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78">
            <a:extLst>
              <a:ext uri="{FF2B5EF4-FFF2-40B4-BE49-F238E27FC236}">
                <a16:creationId xmlns:a16="http://schemas.microsoft.com/office/drawing/2014/main" id="{FEDD3300-8D0D-4F0E-A6A4-9B50EDD3F7C0}"/>
              </a:ext>
            </a:extLst>
          </p:cNvPr>
          <p:cNvSpPr txBox="1"/>
          <p:nvPr/>
        </p:nvSpPr>
        <p:spPr>
          <a:xfrm>
            <a:off x="6121363" y="1920050"/>
            <a:ext cx="605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>
                <a:latin typeface="+mj-ea"/>
                <a:ea typeface="+mj-ea"/>
              </a:rPr>
              <a:t>mid</a:t>
            </a:r>
            <a:endParaRPr lang="ko-KR" altLang="en-US" sz="1400" b="1">
              <a:latin typeface="+mj-ea"/>
              <a:ea typeface="+mj-ea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7148C1C-3728-4C2F-B97E-3264462C652D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5679278" y="2227827"/>
            <a:ext cx="0" cy="509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80">
            <a:extLst>
              <a:ext uri="{FF2B5EF4-FFF2-40B4-BE49-F238E27FC236}">
                <a16:creationId xmlns:a16="http://schemas.microsoft.com/office/drawing/2014/main" id="{3A7ACA45-0A69-4140-8125-B89CAD10532E}"/>
              </a:ext>
            </a:extLst>
          </p:cNvPr>
          <p:cNvSpPr txBox="1"/>
          <p:nvPr/>
        </p:nvSpPr>
        <p:spPr>
          <a:xfrm>
            <a:off x="5376728" y="1920050"/>
            <a:ext cx="605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>
                <a:latin typeface="+mj-ea"/>
                <a:ea typeface="+mj-ea"/>
              </a:rPr>
              <a:t>0</a:t>
            </a:r>
            <a:endParaRPr lang="ko-KR" altLang="en-US" sz="1400" b="1">
              <a:latin typeface="+mj-ea"/>
              <a:ea typeface="+mj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6EC5346-3E79-4496-8515-22CE5B708D5B}"/>
              </a:ext>
            </a:extLst>
          </p:cNvPr>
          <p:cNvSpPr/>
          <p:nvPr/>
        </p:nvSpPr>
        <p:spPr>
          <a:xfrm>
            <a:off x="5652222" y="4841449"/>
            <a:ext cx="923745" cy="2922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4BF199E-9FA3-42D2-8641-DB3161E3D4F0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6449747" y="5133680"/>
            <a:ext cx="239339" cy="4612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85">
            <a:extLst>
              <a:ext uri="{FF2B5EF4-FFF2-40B4-BE49-F238E27FC236}">
                <a16:creationId xmlns:a16="http://schemas.microsoft.com/office/drawing/2014/main" id="{53E2A7E5-94A4-47FE-BEDA-0F8FE786837D}"/>
              </a:ext>
            </a:extLst>
          </p:cNvPr>
          <p:cNvSpPr txBox="1"/>
          <p:nvPr/>
        </p:nvSpPr>
        <p:spPr>
          <a:xfrm>
            <a:off x="5948256" y="5594938"/>
            <a:ext cx="1481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>
                <a:latin typeface="+mj-ea"/>
                <a:ea typeface="+mj-ea"/>
              </a:rPr>
              <a:t>DATA_SIZE-1</a:t>
            </a:r>
            <a:endParaRPr lang="ko-KR" altLang="en-US" sz="1200" b="1">
              <a:latin typeface="+mj-ea"/>
              <a:ea typeface="+mj-ea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1D3DE3C-3317-4622-9B1C-C0D3067C39D7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5563643" y="5133680"/>
            <a:ext cx="191051" cy="4359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87">
            <a:extLst>
              <a:ext uri="{FF2B5EF4-FFF2-40B4-BE49-F238E27FC236}">
                <a16:creationId xmlns:a16="http://schemas.microsoft.com/office/drawing/2014/main" id="{A2201CE0-9FA3-491B-BE4C-E013062C7D10}"/>
              </a:ext>
            </a:extLst>
          </p:cNvPr>
          <p:cNvSpPr txBox="1"/>
          <p:nvPr/>
        </p:nvSpPr>
        <p:spPr>
          <a:xfrm>
            <a:off x="5120591" y="5569646"/>
            <a:ext cx="88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>
                <a:latin typeface="+mj-ea"/>
                <a:ea typeface="+mj-ea"/>
              </a:rPr>
              <a:t>mid+1</a:t>
            </a:r>
            <a:endParaRPr lang="ko-KR" altLang="en-US" sz="1400" b="1">
              <a:latin typeface="+mj-ea"/>
              <a:ea typeface="+mj-ea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C1E52F8-40D5-4E47-A46B-23F767B23F5D}"/>
              </a:ext>
            </a:extLst>
          </p:cNvPr>
          <p:cNvGrpSpPr/>
          <p:nvPr/>
        </p:nvGrpSpPr>
        <p:grpSpPr>
          <a:xfrm>
            <a:off x="2002810" y="2950635"/>
            <a:ext cx="1847491" cy="292232"/>
            <a:chOff x="329337" y="2389262"/>
            <a:chExt cx="1847491" cy="292232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5F69523-5B2B-4BC7-9D08-BBE33F237BE0}"/>
                </a:ext>
              </a:extLst>
            </p:cNvPr>
            <p:cNvSpPr/>
            <p:nvPr/>
          </p:nvSpPr>
          <p:spPr>
            <a:xfrm>
              <a:off x="1253083" y="2389263"/>
              <a:ext cx="923745" cy="29223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ECAE9D6-DF30-476F-AC40-A8ED9BC536D7}"/>
                </a:ext>
              </a:extLst>
            </p:cNvPr>
            <p:cNvSpPr/>
            <p:nvPr/>
          </p:nvSpPr>
          <p:spPr>
            <a:xfrm>
              <a:off x="329337" y="2389262"/>
              <a:ext cx="923745" cy="2922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2" name="TextBox 55">
            <a:extLst>
              <a:ext uri="{FF2B5EF4-FFF2-40B4-BE49-F238E27FC236}">
                <a16:creationId xmlns:a16="http://schemas.microsoft.com/office/drawing/2014/main" id="{CFF84B11-7DE0-4952-8F42-170EB82A9CF4}"/>
              </a:ext>
            </a:extLst>
          </p:cNvPr>
          <p:cNvSpPr txBox="1"/>
          <p:nvPr/>
        </p:nvSpPr>
        <p:spPr>
          <a:xfrm>
            <a:off x="1755184" y="2139742"/>
            <a:ext cx="605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>
                <a:latin typeface="+mj-ea"/>
                <a:ea typeface="+mj-ea"/>
              </a:rPr>
              <a:t>0</a:t>
            </a:r>
            <a:endParaRPr lang="ko-KR" altLang="en-US" sz="14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40986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병렬 실행의 유형</a:t>
            </a:r>
            <a:r>
              <a:rPr lang="en-US" altLang="ko-KR" dirty="0"/>
              <a:t>(Types of Parallelism)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B66E0AF-5E72-4751-BF98-C599C8067D4D}"/>
              </a:ext>
            </a:extLst>
          </p:cNvPr>
          <p:cNvSpPr/>
          <p:nvPr/>
        </p:nvSpPr>
        <p:spPr>
          <a:xfrm>
            <a:off x="3277461" y="3542545"/>
            <a:ext cx="1348033" cy="6339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>
                <a:solidFill>
                  <a:srgbClr val="2E75B6"/>
                </a:solidFill>
                <a:latin typeface="+mn-ea"/>
              </a:rPr>
              <a:t>Divide</a:t>
            </a:r>
            <a:endParaRPr lang="ko-KR" altLang="en-US" sz="1600" b="1">
              <a:solidFill>
                <a:srgbClr val="2E75B6"/>
              </a:solidFill>
              <a:latin typeface="+mn-ea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74189C8-FEE1-4B84-960D-18B6340F21EE}"/>
              </a:ext>
            </a:extLst>
          </p:cNvPr>
          <p:cNvSpPr/>
          <p:nvPr/>
        </p:nvSpPr>
        <p:spPr>
          <a:xfrm>
            <a:off x="5230594" y="3072348"/>
            <a:ext cx="1954921" cy="6339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>
                <a:solidFill>
                  <a:srgbClr val="006000"/>
                </a:solidFill>
                <a:latin typeface="+mn-ea"/>
              </a:rPr>
              <a:t>Merge Sort</a:t>
            </a:r>
            <a:endParaRPr lang="ko-KR" altLang="en-US" sz="1600" b="1">
              <a:solidFill>
                <a:srgbClr val="006000"/>
              </a:solidFill>
              <a:latin typeface="+mn-ea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92286E0-4791-4584-AE53-D3BCBD52F8F3}"/>
              </a:ext>
            </a:extLst>
          </p:cNvPr>
          <p:cNvSpPr/>
          <p:nvPr/>
        </p:nvSpPr>
        <p:spPr>
          <a:xfrm>
            <a:off x="5261802" y="3878372"/>
            <a:ext cx="1954921" cy="6339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>
                <a:solidFill>
                  <a:srgbClr val="006000"/>
                </a:solidFill>
                <a:latin typeface="+mn-ea"/>
              </a:rPr>
              <a:t>Merge Sort</a:t>
            </a:r>
            <a:endParaRPr lang="ko-KR" altLang="en-US" sz="1600" b="1">
              <a:solidFill>
                <a:srgbClr val="006000"/>
              </a:solidFill>
              <a:latin typeface="+mn-ea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6284F48-A236-4FD8-9C77-F46D6460A0AF}"/>
              </a:ext>
            </a:extLst>
          </p:cNvPr>
          <p:cNvSpPr/>
          <p:nvPr/>
        </p:nvSpPr>
        <p:spPr>
          <a:xfrm>
            <a:off x="7853031" y="3446114"/>
            <a:ext cx="1348033" cy="63394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>
                <a:solidFill>
                  <a:schemeClr val="accent2">
                    <a:lumMod val="50000"/>
                  </a:schemeClr>
                </a:solidFill>
                <a:latin typeface="+mn-ea"/>
              </a:rPr>
              <a:t>Merge</a:t>
            </a:r>
            <a:endParaRPr lang="ko-KR" altLang="en-US" sz="1600" b="1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7F8DF1B-F6F7-4CF5-8FAE-26CC148180DB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>
          <a:xfrm flipV="1">
            <a:off x="4625494" y="3389322"/>
            <a:ext cx="605100" cy="4701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B25B4E7-B353-49EC-84BC-536891D4B8CE}"/>
              </a:ext>
            </a:extLst>
          </p:cNvPr>
          <p:cNvCxnSpPr>
            <a:cxnSpLocks/>
            <a:stCxn id="43" idx="6"/>
            <a:endCxn id="45" idx="2"/>
          </p:cNvCxnSpPr>
          <p:nvPr/>
        </p:nvCxnSpPr>
        <p:spPr>
          <a:xfrm>
            <a:off x="4625494" y="3859519"/>
            <a:ext cx="636308" cy="335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099444D-7F6C-4421-B20A-9BEB5E34586E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 flipV="1">
            <a:off x="7216723" y="3763088"/>
            <a:ext cx="636308" cy="4322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FD919DD-BC0F-4C00-9CE3-CA453AAD1AEF}"/>
              </a:ext>
            </a:extLst>
          </p:cNvPr>
          <p:cNvCxnSpPr>
            <a:cxnSpLocks/>
            <a:stCxn id="44" idx="6"/>
            <a:endCxn id="46" idx="2"/>
          </p:cNvCxnSpPr>
          <p:nvPr/>
        </p:nvCxnSpPr>
        <p:spPr>
          <a:xfrm>
            <a:off x="7185515" y="3389322"/>
            <a:ext cx="667516" cy="3737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21">
            <a:extLst>
              <a:ext uri="{FF2B5EF4-FFF2-40B4-BE49-F238E27FC236}">
                <a16:creationId xmlns:a16="http://schemas.microsoft.com/office/drawing/2014/main" id="{8B41BC13-3E46-4FB7-AA9B-2C52BB81C88F}"/>
              </a:ext>
            </a:extLst>
          </p:cNvPr>
          <p:cNvSpPr txBox="1"/>
          <p:nvPr/>
        </p:nvSpPr>
        <p:spPr>
          <a:xfrm rot="19298332">
            <a:off x="4391217" y="3243027"/>
            <a:ext cx="1011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>
                <a:latin typeface="+mj-ea"/>
                <a:ea typeface="+mj-ea"/>
              </a:rPr>
              <a:t>Thread 1</a:t>
            </a:r>
            <a:endParaRPr lang="ko-KR" altLang="en-US" sz="1400" b="1">
              <a:latin typeface="+mj-ea"/>
              <a:ea typeface="+mj-ea"/>
            </a:endParaRPr>
          </a:p>
        </p:txBody>
      </p:sp>
      <p:sp>
        <p:nvSpPr>
          <p:cNvPr id="52" name="TextBox 22">
            <a:extLst>
              <a:ext uri="{FF2B5EF4-FFF2-40B4-BE49-F238E27FC236}">
                <a16:creationId xmlns:a16="http://schemas.microsoft.com/office/drawing/2014/main" id="{1CC9E624-4699-4099-9A44-23E22C32E1BD}"/>
              </a:ext>
            </a:extLst>
          </p:cNvPr>
          <p:cNvSpPr txBox="1"/>
          <p:nvPr/>
        </p:nvSpPr>
        <p:spPr>
          <a:xfrm rot="1646728">
            <a:off x="4487393" y="4130024"/>
            <a:ext cx="1011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>
                <a:latin typeface="+mj-ea"/>
                <a:ea typeface="+mj-ea"/>
              </a:rPr>
              <a:t>Thread 2</a:t>
            </a:r>
            <a:endParaRPr lang="ko-KR" altLang="en-US" sz="1400" b="1">
              <a:latin typeface="+mj-ea"/>
              <a:ea typeface="+mj-ea"/>
            </a:endParaRPr>
          </a:p>
        </p:txBody>
      </p:sp>
      <p:sp>
        <p:nvSpPr>
          <p:cNvPr id="53" name="TextBox 23">
            <a:extLst>
              <a:ext uri="{FF2B5EF4-FFF2-40B4-BE49-F238E27FC236}">
                <a16:creationId xmlns:a16="http://schemas.microsoft.com/office/drawing/2014/main" id="{EB1CAED3-094A-41D2-9208-C3025FFEC912}"/>
              </a:ext>
            </a:extLst>
          </p:cNvPr>
          <p:cNvSpPr txBox="1"/>
          <p:nvPr/>
        </p:nvSpPr>
        <p:spPr>
          <a:xfrm>
            <a:off x="7853031" y="3120149"/>
            <a:ext cx="1011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>
                <a:latin typeface="+mj-ea"/>
                <a:ea typeface="+mj-ea"/>
              </a:rPr>
              <a:t>Thread 3</a:t>
            </a:r>
            <a:endParaRPr lang="ko-KR" altLang="en-US" sz="1400" b="1">
              <a:latin typeface="+mj-ea"/>
              <a:ea typeface="+mj-ea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689386E-8AD1-4A8A-A4C4-279E5BC3AB0F}"/>
              </a:ext>
            </a:extLst>
          </p:cNvPr>
          <p:cNvGrpSpPr/>
          <p:nvPr/>
        </p:nvGrpSpPr>
        <p:grpSpPr>
          <a:xfrm>
            <a:off x="8768262" y="2853358"/>
            <a:ext cx="1847491" cy="292232"/>
            <a:chOff x="329337" y="2389262"/>
            <a:chExt cx="1847491" cy="292232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E122C73-DC58-4A94-AB77-9107682B4631}"/>
                </a:ext>
              </a:extLst>
            </p:cNvPr>
            <p:cNvSpPr/>
            <p:nvPr/>
          </p:nvSpPr>
          <p:spPr>
            <a:xfrm>
              <a:off x="1253083" y="2389263"/>
              <a:ext cx="923745" cy="29223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0D74E3C-8B7D-410F-86A4-D03FB9FDA2DF}"/>
                </a:ext>
              </a:extLst>
            </p:cNvPr>
            <p:cNvSpPr/>
            <p:nvPr/>
          </p:nvSpPr>
          <p:spPr>
            <a:xfrm>
              <a:off x="329337" y="2389262"/>
              <a:ext cx="923745" cy="2922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B0E8CFA-3BF1-4EC8-B14B-321813031B00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2954171" y="2337602"/>
            <a:ext cx="0" cy="509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39">
            <a:extLst>
              <a:ext uri="{FF2B5EF4-FFF2-40B4-BE49-F238E27FC236}">
                <a16:creationId xmlns:a16="http://schemas.microsoft.com/office/drawing/2014/main" id="{01D33BAE-C9F2-4D5F-98FB-6C2839267C1F}"/>
              </a:ext>
            </a:extLst>
          </p:cNvPr>
          <p:cNvSpPr txBox="1"/>
          <p:nvPr/>
        </p:nvSpPr>
        <p:spPr>
          <a:xfrm>
            <a:off x="2651621" y="2029825"/>
            <a:ext cx="605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>
                <a:latin typeface="+mj-ea"/>
                <a:ea typeface="+mj-ea"/>
              </a:rPr>
              <a:t>mid</a:t>
            </a:r>
            <a:endParaRPr lang="ko-KR" altLang="en-US" sz="1400" b="1">
              <a:latin typeface="+mj-ea"/>
              <a:ea typeface="+mj-ea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E4F7E62-9CD8-4882-8D7E-895819D2036A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2209536" y="2337602"/>
            <a:ext cx="0" cy="509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>
            <a:extLst>
              <a:ext uri="{FF2B5EF4-FFF2-40B4-BE49-F238E27FC236}">
                <a16:creationId xmlns:a16="http://schemas.microsoft.com/office/drawing/2014/main" id="{CFF84B11-7DE0-4952-8F42-170EB82A9CF4}"/>
              </a:ext>
            </a:extLst>
          </p:cNvPr>
          <p:cNvSpPr txBox="1"/>
          <p:nvPr/>
        </p:nvSpPr>
        <p:spPr>
          <a:xfrm>
            <a:off x="1906986" y="2029825"/>
            <a:ext cx="605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>
                <a:latin typeface="+mj-ea"/>
                <a:ea typeface="+mj-ea"/>
              </a:rPr>
              <a:t>0</a:t>
            </a:r>
            <a:endParaRPr lang="ko-KR" altLang="en-US" sz="1400" b="1">
              <a:latin typeface="+mj-ea"/>
              <a:ea typeface="+mj-ea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DAC3A74-B5C7-42C6-82F4-30198B3D3EEB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3877913" y="2322212"/>
            <a:ext cx="1" cy="5249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7">
            <a:extLst>
              <a:ext uri="{FF2B5EF4-FFF2-40B4-BE49-F238E27FC236}">
                <a16:creationId xmlns:a16="http://schemas.microsoft.com/office/drawing/2014/main" id="{1EB85520-E5A6-4CA1-9F43-ACA57B6B9A49}"/>
              </a:ext>
            </a:extLst>
          </p:cNvPr>
          <p:cNvSpPr txBox="1"/>
          <p:nvPr/>
        </p:nvSpPr>
        <p:spPr>
          <a:xfrm>
            <a:off x="3137084" y="2045213"/>
            <a:ext cx="1481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>
                <a:latin typeface="+mj-ea"/>
                <a:ea typeface="+mj-ea"/>
              </a:rPr>
              <a:t>DATA_SIZE-1</a:t>
            </a:r>
            <a:endParaRPr lang="ko-KR" altLang="en-US" sz="1200" b="1">
              <a:latin typeface="+mj-ea"/>
              <a:ea typeface="+mj-ea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AFC360A-279A-461D-A3D2-8F07A35E0134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3191656" y="2027656"/>
            <a:ext cx="0" cy="8072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4">
            <a:extLst>
              <a:ext uri="{FF2B5EF4-FFF2-40B4-BE49-F238E27FC236}">
                <a16:creationId xmlns:a16="http://schemas.microsoft.com/office/drawing/2014/main" id="{ECB9441B-DEE7-4C6E-8C55-3BBDF8220F7B}"/>
              </a:ext>
            </a:extLst>
          </p:cNvPr>
          <p:cNvSpPr txBox="1"/>
          <p:nvPr/>
        </p:nvSpPr>
        <p:spPr>
          <a:xfrm>
            <a:off x="2748604" y="1719879"/>
            <a:ext cx="88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>
                <a:latin typeface="+mj-ea"/>
                <a:ea typeface="+mj-ea"/>
              </a:rPr>
              <a:t>mid+1</a:t>
            </a:r>
            <a:endParaRPr lang="ko-KR" altLang="en-US" sz="1400" b="1">
              <a:latin typeface="+mj-ea"/>
              <a:ea typeface="+mj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858F10B-F797-470F-8E54-35D5CECD2146}"/>
              </a:ext>
            </a:extLst>
          </p:cNvPr>
          <p:cNvSpPr/>
          <p:nvPr/>
        </p:nvSpPr>
        <p:spPr>
          <a:xfrm>
            <a:off x="5747125" y="2640090"/>
            <a:ext cx="923745" cy="292231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ADD21CB2-833A-4494-B765-1BDB3141F230}"/>
              </a:ext>
            </a:extLst>
          </p:cNvPr>
          <p:cNvCxnSpPr>
            <a:cxnSpLocks/>
            <a:stCxn id="65" idx="2"/>
          </p:cNvCxnSpPr>
          <p:nvPr/>
        </p:nvCxnSpPr>
        <p:spPr>
          <a:xfrm>
            <a:off x="6567176" y="2130551"/>
            <a:ext cx="0" cy="509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78">
            <a:extLst>
              <a:ext uri="{FF2B5EF4-FFF2-40B4-BE49-F238E27FC236}">
                <a16:creationId xmlns:a16="http://schemas.microsoft.com/office/drawing/2014/main" id="{FEDD3300-8D0D-4F0E-A6A4-9B50EDD3F7C0}"/>
              </a:ext>
            </a:extLst>
          </p:cNvPr>
          <p:cNvSpPr txBox="1"/>
          <p:nvPr/>
        </p:nvSpPr>
        <p:spPr>
          <a:xfrm>
            <a:off x="6264626" y="1822774"/>
            <a:ext cx="605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>
                <a:latin typeface="+mj-ea"/>
                <a:ea typeface="+mj-ea"/>
              </a:rPr>
              <a:t>mid</a:t>
            </a:r>
            <a:endParaRPr lang="ko-KR" altLang="en-US" sz="1400" b="1">
              <a:latin typeface="+mj-ea"/>
              <a:ea typeface="+mj-ea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7148C1C-3728-4C2F-B97E-3264462C652D}"/>
              </a:ext>
            </a:extLst>
          </p:cNvPr>
          <p:cNvCxnSpPr>
            <a:cxnSpLocks/>
            <a:stCxn id="67" idx="2"/>
          </p:cNvCxnSpPr>
          <p:nvPr/>
        </p:nvCxnSpPr>
        <p:spPr>
          <a:xfrm>
            <a:off x="5822541" y="2130551"/>
            <a:ext cx="0" cy="509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80">
            <a:extLst>
              <a:ext uri="{FF2B5EF4-FFF2-40B4-BE49-F238E27FC236}">
                <a16:creationId xmlns:a16="http://schemas.microsoft.com/office/drawing/2014/main" id="{3A7ACA45-0A69-4140-8125-B89CAD10532E}"/>
              </a:ext>
            </a:extLst>
          </p:cNvPr>
          <p:cNvSpPr txBox="1"/>
          <p:nvPr/>
        </p:nvSpPr>
        <p:spPr>
          <a:xfrm>
            <a:off x="5519991" y="1822774"/>
            <a:ext cx="605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>
                <a:latin typeface="+mj-ea"/>
                <a:ea typeface="+mj-ea"/>
              </a:rPr>
              <a:t>0</a:t>
            </a:r>
            <a:endParaRPr lang="ko-KR" altLang="en-US" sz="1400" b="1">
              <a:latin typeface="+mj-ea"/>
              <a:ea typeface="+mj-ea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6EC5346-3E79-4496-8515-22CE5B708D5B}"/>
              </a:ext>
            </a:extLst>
          </p:cNvPr>
          <p:cNvSpPr/>
          <p:nvPr/>
        </p:nvSpPr>
        <p:spPr>
          <a:xfrm>
            <a:off x="5795485" y="4744173"/>
            <a:ext cx="923745" cy="2922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4BF199E-9FA3-42D2-8641-DB3161E3D4F0}"/>
              </a:ext>
            </a:extLst>
          </p:cNvPr>
          <p:cNvCxnSpPr>
            <a:cxnSpLocks/>
            <a:stCxn id="70" idx="0"/>
          </p:cNvCxnSpPr>
          <p:nvPr/>
        </p:nvCxnSpPr>
        <p:spPr>
          <a:xfrm flipH="1" flipV="1">
            <a:off x="6593010" y="5036404"/>
            <a:ext cx="239339" cy="4612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85">
            <a:extLst>
              <a:ext uri="{FF2B5EF4-FFF2-40B4-BE49-F238E27FC236}">
                <a16:creationId xmlns:a16="http://schemas.microsoft.com/office/drawing/2014/main" id="{53E2A7E5-94A4-47FE-BEDA-0F8FE786837D}"/>
              </a:ext>
            </a:extLst>
          </p:cNvPr>
          <p:cNvSpPr txBox="1"/>
          <p:nvPr/>
        </p:nvSpPr>
        <p:spPr>
          <a:xfrm>
            <a:off x="6091519" y="5497662"/>
            <a:ext cx="1481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>
                <a:latin typeface="+mj-ea"/>
                <a:ea typeface="+mj-ea"/>
              </a:rPr>
              <a:t>DATA_SIZE-1</a:t>
            </a:r>
            <a:endParaRPr lang="ko-KR" altLang="en-US" sz="1200" b="1">
              <a:latin typeface="+mj-ea"/>
              <a:ea typeface="+mj-ea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1D3DE3C-3317-4622-9B1C-C0D3067C39D7}"/>
              </a:ext>
            </a:extLst>
          </p:cNvPr>
          <p:cNvCxnSpPr>
            <a:cxnSpLocks/>
            <a:stCxn id="72" idx="0"/>
          </p:cNvCxnSpPr>
          <p:nvPr/>
        </p:nvCxnSpPr>
        <p:spPr>
          <a:xfrm flipV="1">
            <a:off x="5706906" y="5036404"/>
            <a:ext cx="191051" cy="4359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87">
            <a:extLst>
              <a:ext uri="{FF2B5EF4-FFF2-40B4-BE49-F238E27FC236}">
                <a16:creationId xmlns:a16="http://schemas.microsoft.com/office/drawing/2014/main" id="{A2201CE0-9FA3-491B-BE4C-E013062C7D10}"/>
              </a:ext>
            </a:extLst>
          </p:cNvPr>
          <p:cNvSpPr txBox="1"/>
          <p:nvPr/>
        </p:nvSpPr>
        <p:spPr>
          <a:xfrm>
            <a:off x="5263854" y="5472370"/>
            <a:ext cx="88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>
                <a:latin typeface="+mj-ea"/>
                <a:ea typeface="+mj-ea"/>
              </a:rPr>
              <a:t>mid+1</a:t>
            </a:r>
            <a:endParaRPr lang="ko-KR" altLang="en-US" sz="1400" b="1">
              <a:latin typeface="+mj-ea"/>
              <a:ea typeface="+mj-ea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DC1E52F8-40D5-4E47-A46B-23F767B23F5D}"/>
              </a:ext>
            </a:extLst>
          </p:cNvPr>
          <p:cNvGrpSpPr/>
          <p:nvPr/>
        </p:nvGrpSpPr>
        <p:grpSpPr>
          <a:xfrm>
            <a:off x="2146073" y="2853359"/>
            <a:ext cx="1847491" cy="292232"/>
            <a:chOff x="329337" y="2389262"/>
            <a:chExt cx="1847491" cy="292232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5F69523-5B2B-4BC7-9D08-BBE33F237BE0}"/>
                </a:ext>
              </a:extLst>
            </p:cNvPr>
            <p:cNvSpPr/>
            <p:nvPr/>
          </p:nvSpPr>
          <p:spPr>
            <a:xfrm>
              <a:off x="1253083" y="2389263"/>
              <a:ext cx="923745" cy="29223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ECAE9D6-DF30-476F-AC40-A8ED9BC536D7}"/>
                </a:ext>
              </a:extLst>
            </p:cNvPr>
            <p:cNvSpPr/>
            <p:nvPr/>
          </p:nvSpPr>
          <p:spPr>
            <a:xfrm>
              <a:off x="329337" y="2389262"/>
              <a:ext cx="923745" cy="2922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4" name="TextBox 38">
            <a:extLst>
              <a:ext uri="{FF2B5EF4-FFF2-40B4-BE49-F238E27FC236}">
                <a16:creationId xmlns:a16="http://schemas.microsoft.com/office/drawing/2014/main" id="{838FD274-BD21-42C9-92F5-E9B218AD46B8}"/>
              </a:ext>
            </a:extLst>
          </p:cNvPr>
          <p:cNvSpPr txBox="1"/>
          <p:nvPr/>
        </p:nvSpPr>
        <p:spPr>
          <a:xfrm>
            <a:off x="1937260" y="3679183"/>
            <a:ext cx="1174560" cy="380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/>
                <a:cs typeface="Calibri"/>
              </a:rPr>
              <a:t>데이터 병렬</a:t>
            </a:r>
            <a:endParaRPr lang="en-US" altLang="ko-KR" sz="1400" b="1">
              <a:ea typeface="맑은 고딕"/>
              <a:cs typeface="Calibri"/>
            </a:endParaRPr>
          </a:p>
        </p:txBody>
      </p:sp>
      <p:sp>
        <p:nvSpPr>
          <p:cNvPr id="75" name="TextBox 40">
            <a:extLst>
              <a:ext uri="{FF2B5EF4-FFF2-40B4-BE49-F238E27FC236}">
                <a16:creationId xmlns:a16="http://schemas.microsoft.com/office/drawing/2014/main" id="{5FF6AC2A-0FE6-4B18-BFCD-A8FC3C044F5E}"/>
              </a:ext>
            </a:extLst>
          </p:cNvPr>
          <p:cNvSpPr txBox="1"/>
          <p:nvPr/>
        </p:nvSpPr>
        <p:spPr>
          <a:xfrm>
            <a:off x="7689709" y="5064206"/>
            <a:ext cx="1174560" cy="380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/>
                <a:cs typeface="Calibri"/>
              </a:rPr>
              <a:t>태스크 병렬</a:t>
            </a:r>
            <a:endParaRPr lang="en-US" altLang="ko-KR" sz="1400" b="1">
              <a:ea typeface="맑은 고딕"/>
              <a:cs typeface="Calibri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FDA95E5-9913-448E-BC1F-251BC25117BE}"/>
              </a:ext>
            </a:extLst>
          </p:cNvPr>
          <p:cNvSpPr/>
          <p:nvPr/>
        </p:nvSpPr>
        <p:spPr>
          <a:xfrm>
            <a:off x="5255713" y="3071464"/>
            <a:ext cx="1954921" cy="14408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429D1AA-3E25-4564-AE65-2270533D4233}"/>
              </a:ext>
            </a:extLst>
          </p:cNvPr>
          <p:cNvSpPr/>
          <p:nvPr/>
        </p:nvSpPr>
        <p:spPr>
          <a:xfrm>
            <a:off x="7828127" y="3403175"/>
            <a:ext cx="1372937" cy="676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0BC2EA9A-EFD9-40AC-998F-BB2B36167063}"/>
              </a:ext>
            </a:extLst>
          </p:cNvPr>
          <p:cNvCxnSpPr>
            <a:cxnSpLocks/>
            <a:stCxn id="75" idx="0"/>
            <a:endCxn id="76" idx="2"/>
          </p:cNvCxnSpPr>
          <p:nvPr/>
        </p:nvCxnSpPr>
        <p:spPr>
          <a:xfrm flipH="1" flipV="1">
            <a:off x="6233174" y="4512319"/>
            <a:ext cx="2043815" cy="5518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C458E13-8FC4-4789-80B0-354AE1BCE170}"/>
              </a:ext>
            </a:extLst>
          </p:cNvPr>
          <p:cNvCxnSpPr>
            <a:cxnSpLocks/>
            <a:stCxn id="75" idx="0"/>
            <a:endCxn id="77" idx="2"/>
          </p:cNvCxnSpPr>
          <p:nvPr/>
        </p:nvCxnSpPr>
        <p:spPr>
          <a:xfrm flipV="1">
            <a:off x="8276989" y="4080062"/>
            <a:ext cx="237607" cy="9841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54FFEE3-49B0-40DB-B6DD-4FB342130C57}"/>
              </a:ext>
            </a:extLst>
          </p:cNvPr>
          <p:cNvCxnSpPr>
            <a:cxnSpLocks/>
            <a:stCxn id="74" idx="3"/>
            <a:endCxn id="63" idx="1"/>
          </p:cNvCxnSpPr>
          <p:nvPr/>
        </p:nvCxnSpPr>
        <p:spPr>
          <a:xfrm flipV="1">
            <a:off x="3111820" y="2786206"/>
            <a:ext cx="2635305" cy="10831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9E16E05-2D6E-44AA-8892-683534750359}"/>
              </a:ext>
            </a:extLst>
          </p:cNvPr>
          <p:cNvCxnSpPr>
            <a:cxnSpLocks/>
            <a:stCxn id="74" idx="3"/>
            <a:endCxn id="68" idx="1"/>
          </p:cNvCxnSpPr>
          <p:nvPr/>
        </p:nvCxnSpPr>
        <p:spPr>
          <a:xfrm>
            <a:off x="3111820" y="3869364"/>
            <a:ext cx="2683665" cy="10209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626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다중 스레드 정렬 응용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1055351" cy="47085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1D75AD1-E8D5-4B99-80CE-50BC1B8540F3}"/>
              </a:ext>
            </a:extLst>
          </p:cNvPr>
          <p:cNvSpPr txBox="1">
            <a:spLocks/>
          </p:cNvSpPr>
          <p:nvPr/>
        </p:nvSpPr>
        <p:spPr bwMode="auto">
          <a:xfrm>
            <a:off x="609601" y="1600201"/>
            <a:ext cx="11055351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altLang="ko-KR" sz="1600" kern="0" baseline="0" dirty="0"/>
          </a:p>
        </p:txBody>
      </p:sp>
      <p:pic>
        <p:nvPicPr>
          <p:cNvPr id="8" name="Picture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07F2CE51-471B-4DEE-B2F6-CF7D0D2B3A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7072" y="1600200"/>
            <a:ext cx="4539283" cy="465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28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다중 스레드 정렬 응용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1055351" cy="47085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1D75AD1-E8D5-4B99-80CE-50BC1B8540F3}"/>
              </a:ext>
            </a:extLst>
          </p:cNvPr>
          <p:cNvSpPr txBox="1">
            <a:spLocks/>
          </p:cNvSpPr>
          <p:nvPr/>
        </p:nvSpPr>
        <p:spPr bwMode="auto">
          <a:xfrm>
            <a:off x="609601" y="1600201"/>
            <a:ext cx="11055351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altLang="ko-KR" sz="1600" kern="0" baseline="0" dirty="0"/>
          </a:p>
        </p:txBody>
      </p:sp>
      <p:pic>
        <p:nvPicPr>
          <p:cNvPr id="5" name="Picture 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9C74B24-0D9D-4192-A53D-F6E7DCF401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24847" y="1600200"/>
            <a:ext cx="3983458" cy="470852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3019F50-7CA9-4F06-9615-4DB68AB840F0}"/>
              </a:ext>
            </a:extLst>
          </p:cNvPr>
          <p:cNvSpPr/>
          <p:nvPr/>
        </p:nvSpPr>
        <p:spPr>
          <a:xfrm>
            <a:off x="3269116" y="4981420"/>
            <a:ext cx="2939773" cy="2763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A0D0834E-4D7C-4BD1-932E-D3609417F709}"/>
              </a:ext>
            </a:extLst>
          </p:cNvPr>
          <p:cNvSpPr/>
          <p:nvPr/>
        </p:nvSpPr>
        <p:spPr>
          <a:xfrm>
            <a:off x="6208889" y="5039311"/>
            <a:ext cx="978195" cy="160596"/>
          </a:xfrm>
          <a:prstGeom prst="rightArrow">
            <a:avLst>
              <a:gd name="adj1" fmla="val 23125"/>
              <a:gd name="adj2" fmla="val 6866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B43D51-C0C2-4D31-8A86-F7E28DF4FF2C}"/>
              </a:ext>
            </a:extLst>
          </p:cNvPr>
          <p:cNvSpPr txBox="1"/>
          <p:nvPr/>
        </p:nvSpPr>
        <p:spPr>
          <a:xfrm>
            <a:off x="7252574" y="4725134"/>
            <a:ext cx="3385657" cy="7889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126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생각해보기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:</a:t>
            </a: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Thread 1,2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가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종료하길 기다리는 코드는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  <a:p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어디에 위치하는게 맞을까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27868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다중 스레드 정렬 응용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1055351" cy="47085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1D75AD1-E8D5-4B99-80CE-50BC1B8540F3}"/>
              </a:ext>
            </a:extLst>
          </p:cNvPr>
          <p:cNvSpPr txBox="1">
            <a:spLocks/>
          </p:cNvSpPr>
          <p:nvPr/>
        </p:nvSpPr>
        <p:spPr bwMode="auto">
          <a:xfrm>
            <a:off x="609601" y="1600201"/>
            <a:ext cx="11055351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altLang="ko-KR" sz="1600" kern="0" baseline="0" dirty="0"/>
          </a:p>
        </p:txBody>
      </p:sp>
      <p:pic>
        <p:nvPicPr>
          <p:cNvPr id="5" name="Picture 4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D21C1B18-5C8C-4389-A9D0-7BED2F8749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46408" y="1600201"/>
            <a:ext cx="4175370" cy="2241983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275AEB3-94C0-42A8-AF80-ABC82C6977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46408" y="4126985"/>
            <a:ext cx="4739814" cy="20388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2385F5-B7ED-47B8-9DF2-D2C22890344D}"/>
              </a:ext>
            </a:extLst>
          </p:cNvPr>
          <p:cNvSpPr txBox="1"/>
          <p:nvPr/>
        </p:nvSpPr>
        <p:spPr>
          <a:xfrm>
            <a:off x="7184273" y="3550301"/>
            <a:ext cx="3385657" cy="5837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126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Merge_sort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()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와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merge()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함수는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  <a:p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예제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1)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의 함수와 동일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852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DDC4E-A0EC-456F-ABE5-06C769278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운영체제론 실습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1A125B-8A7E-4A12-9CBB-B94D1E8A9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9284" y="1675018"/>
            <a:ext cx="6554380" cy="3595072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합병 정렬</a:t>
            </a:r>
            <a:r>
              <a:rPr lang="en-US" altLang="ko-KR" dirty="0"/>
              <a:t>(Merge Sort) </a:t>
            </a:r>
            <a:r>
              <a:rPr lang="ko-KR" altLang="en-US" dirty="0"/>
              <a:t>알고리즘</a:t>
            </a:r>
            <a:endParaRPr lang="en-US" altLang="ko-KR" dirty="0"/>
          </a:p>
          <a:p>
            <a:pPr marL="400050" lvl="1" indent="0">
              <a:buNone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다중 스레드 정렬 응용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9135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1055351" cy="47085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05D20A-93D6-4C3E-BB65-8D93602B38E7}"/>
              </a:ext>
            </a:extLst>
          </p:cNvPr>
          <p:cNvSpPr txBox="1"/>
          <p:nvPr/>
        </p:nvSpPr>
        <p:spPr>
          <a:xfrm>
            <a:off x="7121048" y="3003578"/>
            <a:ext cx="3385657" cy="3785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126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순서대로 정렬되지 않음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A2F245-7718-40E6-8B45-E0A9AA66E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096" y="3003578"/>
            <a:ext cx="4348359" cy="138138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9BB16D5-652B-4ABC-92B1-915812263880}"/>
              </a:ext>
            </a:extLst>
          </p:cNvPr>
          <p:cNvSpPr/>
          <p:nvPr/>
        </p:nvSpPr>
        <p:spPr>
          <a:xfrm>
            <a:off x="2371096" y="3290810"/>
            <a:ext cx="1161813" cy="8447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41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1055351" cy="47085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C4BC09-FAF3-4245-927B-56E05940B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244" y="1552201"/>
            <a:ext cx="3231512" cy="480452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A462022-51C9-4990-A13A-8D6335E9C847}"/>
              </a:ext>
            </a:extLst>
          </p:cNvPr>
          <p:cNvSpPr/>
          <p:nvPr/>
        </p:nvSpPr>
        <p:spPr>
          <a:xfrm>
            <a:off x="4480245" y="1690609"/>
            <a:ext cx="819120" cy="43568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97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85C2AFE-9796-435B-95A0-67D6309B4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5278" y="2755900"/>
            <a:ext cx="8534400" cy="13462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B4C8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solidFill>
                  <a:schemeClr val="bg1"/>
                </a:solidFill>
              </a:rPr>
              <a:t>합병 정렬 알고리즘</a:t>
            </a:r>
            <a:endParaRPr 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2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합병 정렬</a:t>
            </a:r>
            <a:r>
              <a:rPr lang="en-US" altLang="ko-KR" dirty="0"/>
              <a:t>(Merge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1055351" cy="47085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정렬이란</a:t>
            </a:r>
            <a:r>
              <a:rPr lang="en-US" altLang="ko-KR" sz="1800" dirty="0"/>
              <a:t>?</a:t>
            </a:r>
          </a:p>
          <a:p>
            <a:pPr marL="457200" lvl="1" indent="0">
              <a:buNone/>
            </a:pPr>
            <a:r>
              <a:rPr lang="ko-KR" altLang="en-US" sz="1600" b="0" dirty="0"/>
              <a:t>순서없이 나열된 자료</a:t>
            </a:r>
            <a:r>
              <a:rPr lang="en-US" altLang="ko-KR" sz="1600" b="0" dirty="0"/>
              <a:t>(</a:t>
            </a:r>
            <a:r>
              <a:rPr lang="en-US" altLang="ko-KR" sz="1600" dirty="0"/>
              <a:t>record</a:t>
            </a:r>
            <a:r>
              <a:rPr lang="en-US" altLang="ko-KR" sz="1600" b="0" dirty="0"/>
              <a:t>)</a:t>
            </a:r>
            <a:r>
              <a:rPr lang="ko-KR" altLang="en-US" sz="1600" b="0" dirty="0"/>
              <a:t>를 특정한 키</a:t>
            </a:r>
            <a:r>
              <a:rPr lang="en-US" altLang="ko-KR" sz="1600" b="0" dirty="0"/>
              <a:t>(</a:t>
            </a:r>
            <a:r>
              <a:rPr lang="en-US" altLang="ko-KR" sz="1600" dirty="0"/>
              <a:t>key</a:t>
            </a:r>
            <a:r>
              <a:rPr lang="en-US" altLang="ko-KR" sz="1600" b="0" dirty="0"/>
              <a:t>)</a:t>
            </a:r>
            <a:r>
              <a:rPr lang="ko-KR" altLang="en-US" sz="1600" b="0" dirty="0"/>
              <a:t>값에 따라 오름차순</a:t>
            </a:r>
            <a:r>
              <a:rPr lang="en-US" altLang="ko-KR" sz="1600" b="0" dirty="0"/>
              <a:t>/</a:t>
            </a:r>
            <a:r>
              <a:rPr lang="ko-KR" altLang="en-US" sz="1600" b="0" dirty="0"/>
              <a:t>내림차순으로 재배열 하는 것을 의미함</a:t>
            </a:r>
            <a:endParaRPr lang="en-US" altLang="ko-KR" sz="1600" b="0" dirty="0"/>
          </a:p>
          <a:p>
            <a:pPr marL="0" indent="0">
              <a:buNone/>
            </a:pPr>
            <a:endParaRPr lang="en-US" altLang="ko-KR" sz="18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정렬을 효율적으로 해야 하는 이유는</a:t>
            </a:r>
            <a:r>
              <a:rPr lang="en-US" altLang="ko-KR" sz="1800" dirty="0"/>
              <a:t>?</a:t>
            </a:r>
          </a:p>
          <a:p>
            <a:pPr marL="457200" lvl="1" indent="0">
              <a:buNone/>
            </a:pPr>
            <a:r>
              <a:rPr lang="ko-KR" altLang="en-US" sz="1600" dirty="0"/>
              <a:t>정렬 알고리즘에 따른 시간 복잡도가 달라짐</a:t>
            </a:r>
            <a:r>
              <a:rPr lang="en-US" altLang="ko-KR" sz="1600" dirty="0"/>
              <a:t>.</a:t>
            </a:r>
          </a:p>
          <a:p>
            <a:pPr marL="457200" lvl="1" indent="0">
              <a:buNone/>
            </a:pP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똑같은 데이터를 정렬하는데 많은 시간 차이를 보이기도 함</a:t>
            </a:r>
            <a:r>
              <a:rPr lang="en-US" altLang="ko-KR" sz="1600" dirty="0"/>
              <a:t> (O(n), O(</a:t>
            </a:r>
            <a:r>
              <a:rPr lang="en-US" altLang="ko-KR" sz="1600" dirty="0" err="1"/>
              <a:t>nlogn</a:t>
            </a:r>
            <a:r>
              <a:rPr lang="en-US" altLang="ko-KR" sz="1600" dirty="0"/>
              <a:t>), O(n^2))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어떻게 효율적으로 정렬할까</a:t>
            </a:r>
            <a:r>
              <a:rPr lang="en-US" altLang="ko-KR" sz="1800" dirty="0"/>
              <a:t>?</a:t>
            </a:r>
          </a:p>
          <a:p>
            <a:pPr marL="457200" lvl="1" indent="0">
              <a:buNone/>
            </a:pPr>
            <a:r>
              <a:rPr lang="en-US" altLang="ko-KR" sz="1600" dirty="0"/>
              <a:t>Divide &amp; Conquer (</a:t>
            </a:r>
            <a:r>
              <a:rPr lang="ko-KR" altLang="en-US" sz="1600" dirty="0"/>
              <a:t>분할정복</a:t>
            </a:r>
            <a:r>
              <a:rPr lang="en-US" altLang="ko-KR" sz="1600" dirty="0"/>
              <a:t>) </a:t>
            </a:r>
            <a:r>
              <a:rPr lang="ko-KR" altLang="en-US" sz="1600" dirty="0"/>
              <a:t>알고리즘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ko-KR" altLang="en-US" sz="1600" dirty="0"/>
              <a:t>대표적으로 합병 정렬과 쾌속 정렬이 있음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어떻게 하면 쉽게 구현할까</a:t>
            </a:r>
            <a:r>
              <a:rPr lang="en-US" altLang="ko-KR" sz="1800" dirty="0"/>
              <a:t>?</a:t>
            </a:r>
          </a:p>
          <a:p>
            <a:pPr marL="457200" lvl="1" indent="0">
              <a:buNone/>
            </a:pPr>
            <a:r>
              <a:rPr lang="en-US" altLang="ko-KR" sz="1600" dirty="0"/>
              <a:t>Recursive function (</a:t>
            </a:r>
            <a:r>
              <a:rPr lang="ko-KR" altLang="en-US" sz="1600" dirty="0"/>
              <a:t>재귀함수</a:t>
            </a:r>
            <a:r>
              <a:rPr lang="en-US" altLang="ko-KR" sz="1600" dirty="0"/>
              <a:t>) </a:t>
            </a:r>
            <a:r>
              <a:rPr lang="ko-KR" altLang="en-US" sz="1600" dirty="0"/>
              <a:t>사용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27738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1055351" cy="4708525"/>
          </a:xfrm>
        </p:spPr>
        <p:txBody>
          <a:bodyPr/>
          <a:lstStyle/>
          <a:p>
            <a:pPr marL="0" indent="0">
              <a:buNone/>
            </a:pPr>
            <a:endParaRPr lang="en-US" altLang="ko-KR" sz="1800" b="0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sz="1800" dirty="0"/>
          </a:p>
        </p:txBody>
      </p:sp>
      <p:pic>
        <p:nvPicPr>
          <p:cNvPr id="10" name="Picture 2" descr="Related image">
            <a:extLst>
              <a:ext uri="{FF2B5EF4-FFF2-40B4-BE49-F238E27FC236}">
                <a16:creationId xmlns:a16="http://schemas.microsoft.com/office/drawing/2014/main" id="{417F02F1-F61B-4B9E-B3AF-499CFBDC39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81"/>
          <a:stretch/>
        </p:blipFill>
        <p:spPr bwMode="auto">
          <a:xfrm>
            <a:off x="4536093" y="1635470"/>
            <a:ext cx="6679899" cy="463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7">
            <a:extLst>
              <a:ext uri="{FF2B5EF4-FFF2-40B4-BE49-F238E27FC236}">
                <a16:creationId xmlns:a16="http://schemas.microsoft.com/office/drawing/2014/main" id="{67D4BD65-98B3-4B02-96D0-89A974EA87F6}"/>
              </a:ext>
            </a:extLst>
          </p:cNvPr>
          <p:cNvSpPr/>
          <p:nvPr/>
        </p:nvSpPr>
        <p:spPr>
          <a:xfrm>
            <a:off x="4646189" y="4143403"/>
            <a:ext cx="6459706" cy="2879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0249E37E-C89C-4A56-B404-EE41E006ECD8}"/>
              </a:ext>
            </a:extLst>
          </p:cNvPr>
          <p:cNvSpPr/>
          <p:nvPr/>
        </p:nvSpPr>
        <p:spPr>
          <a:xfrm>
            <a:off x="4646189" y="2601509"/>
            <a:ext cx="6459706" cy="2879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2B2629-9180-44A5-B438-E2FD836EC4BF}"/>
              </a:ext>
            </a:extLst>
          </p:cNvPr>
          <p:cNvSpPr txBox="1"/>
          <p:nvPr/>
        </p:nvSpPr>
        <p:spPr>
          <a:xfrm>
            <a:off x="527048" y="2161706"/>
            <a:ext cx="3766963" cy="5837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126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정렬 알고리즘에 따라 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시간 복잡도가 많이 달라지는 것을 볼 수 있음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42D09E-E53E-4A2C-BD2F-891DA849DDBC}"/>
              </a:ext>
            </a:extLst>
          </p:cNvPr>
          <p:cNvSpPr txBox="1"/>
          <p:nvPr/>
        </p:nvSpPr>
        <p:spPr>
          <a:xfrm>
            <a:off x="527048" y="2889436"/>
            <a:ext cx="1995658" cy="99413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126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예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)</a:t>
            </a: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O(n) = 24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시간 이라면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O(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nlogn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) = 33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시간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O(n^2) = 24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일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1224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분할 정복 알고리즘 </a:t>
            </a:r>
            <a:r>
              <a:rPr lang="en-US" altLang="ko-KR" dirty="0"/>
              <a:t>(Divide &amp; Conquer)</a:t>
            </a:r>
            <a:endParaRPr lang="ko-KR" altLang="en-US" dirty="0"/>
          </a:p>
        </p:txBody>
      </p:sp>
      <p:pic>
        <p:nvPicPr>
          <p:cNvPr id="6" name="Picture 2" descr="divide and conquer algorithmì ëí ì´ë¯¸ì§ ê²ìê²°ê³¼">
            <a:extLst>
              <a:ext uri="{FF2B5EF4-FFF2-40B4-BE49-F238E27FC236}">
                <a16:creationId xmlns:a16="http://schemas.microsoft.com/office/drawing/2014/main" id="{47345815-432D-4C4B-AEEB-46220136B2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153" y="1625654"/>
            <a:ext cx="7549830" cy="459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739F7F-6E57-4521-B464-C463D7921B27}"/>
              </a:ext>
            </a:extLst>
          </p:cNvPr>
          <p:cNvSpPr txBox="1"/>
          <p:nvPr/>
        </p:nvSpPr>
        <p:spPr>
          <a:xfrm>
            <a:off x="527049" y="1830693"/>
            <a:ext cx="2566108" cy="5837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126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큰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문제를 잘게 쪼개면 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쉽게 문제를 해결할 수 있음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4223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합병 정렬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1055351" cy="47085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A80953F-861B-4527-BDB7-293A08174F89}"/>
              </a:ext>
            </a:extLst>
          </p:cNvPr>
          <p:cNvGrpSpPr/>
          <p:nvPr/>
        </p:nvGrpSpPr>
        <p:grpSpPr>
          <a:xfrm>
            <a:off x="3048000" y="1600201"/>
            <a:ext cx="8015111" cy="4757146"/>
            <a:chOff x="206063" y="477434"/>
            <a:chExt cx="9144000" cy="5856696"/>
          </a:xfrm>
        </p:grpSpPr>
        <p:pic>
          <p:nvPicPr>
            <p:cNvPr id="10" name="Picture 4" descr="Image result for divide and conquer algorithm example">
              <a:extLst>
                <a:ext uri="{FF2B5EF4-FFF2-40B4-BE49-F238E27FC236}">
                  <a16:creationId xmlns:a16="http://schemas.microsoft.com/office/drawing/2014/main" id="{6DAAAA48-7CF3-42C0-B4CB-5BD4BD823DF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72" t="13525" r="11855"/>
            <a:stretch/>
          </p:blipFill>
          <p:spPr bwMode="auto">
            <a:xfrm>
              <a:off x="206063" y="1084080"/>
              <a:ext cx="9144000" cy="525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7D0A475-E014-4719-9626-3E198803EB94}"/>
                </a:ext>
              </a:extLst>
            </p:cNvPr>
            <p:cNvGrpSpPr/>
            <p:nvPr/>
          </p:nvGrpSpPr>
          <p:grpSpPr>
            <a:xfrm>
              <a:off x="5277217" y="477434"/>
              <a:ext cx="2265118" cy="416719"/>
              <a:chOff x="5315317" y="780293"/>
              <a:chExt cx="2265118" cy="416719"/>
            </a:xfrm>
          </p:grpSpPr>
          <p:pic>
            <p:nvPicPr>
              <p:cNvPr id="14" name="Picture 4" descr="Image result for divide and conquer algorithm example">
                <a:extLst>
                  <a:ext uri="{FF2B5EF4-FFF2-40B4-BE49-F238E27FC236}">
                    <a16:creationId xmlns:a16="http://schemas.microsoft.com/office/drawing/2014/main" id="{12E7B774-2C3F-4169-BF16-9A6C09A9E7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851" t="16678" r="36795" b="76457"/>
              <a:stretch/>
            </p:blipFill>
            <p:spPr bwMode="auto">
              <a:xfrm>
                <a:off x="5315317" y="780293"/>
                <a:ext cx="1312984" cy="4167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4" descr="Image result for divide and conquer algorithm example">
                <a:extLst>
                  <a:ext uri="{FF2B5EF4-FFF2-40B4-BE49-F238E27FC236}">
                    <a16:creationId xmlns:a16="http://schemas.microsoft.com/office/drawing/2014/main" id="{D2D4C1AD-2287-48DD-AE4F-8A6D85991A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92" t="16717" r="25151" b="76418"/>
              <a:stretch/>
            </p:blipFill>
            <p:spPr bwMode="auto">
              <a:xfrm>
                <a:off x="6614014" y="780293"/>
                <a:ext cx="966421" cy="4167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" name="Picture 4" descr="Image result for divide and conquer algorithm example">
              <a:extLst>
                <a:ext uri="{FF2B5EF4-FFF2-40B4-BE49-F238E27FC236}">
                  <a16:creationId xmlns:a16="http://schemas.microsoft.com/office/drawing/2014/main" id="{14721A8E-8440-4EA2-8F32-AB5D72AE4B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8" t="23595" r="44556" b="70169"/>
            <a:stretch/>
          </p:blipFill>
          <p:spPr bwMode="auto">
            <a:xfrm>
              <a:off x="5557074" y="894771"/>
              <a:ext cx="628651" cy="378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Image result for divide and conquer algorithm example">
              <a:extLst>
                <a:ext uri="{FF2B5EF4-FFF2-40B4-BE49-F238E27FC236}">
                  <a16:creationId xmlns:a16="http://schemas.microsoft.com/office/drawing/2014/main" id="{E7E2EC3E-EB28-413C-8B66-536F21B96D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8" t="23595" r="44556" b="70169"/>
            <a:stretch/>
          </p:blipFill>
          <p:spPr bwMode="auto">
            <a:xfrm flipH="1">
              <a:off x="6590201" y="894771"/>
              <a:ext cx="628651" cy="378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왼쪽 대괄호 3">
            <a:extLst>
              <a:ext uri="{FF2B5EF4-FFF2-40B4-BE49-F238E27FC236}">
                <a16:creationId xmlns:a16="http://schemas.microsoft.com/office/drawing/2014/main" id="{E71F877D-B6B0-4A46-ADFB-405BFDBD1D61}"/>
              </a:ext>
            </a:extLst>
          </p:cNvPr>
          <p:cNvSpPr/>
          <p:nvPr/>
        </p:nvSpPr>
        <p:spPr bwMode="auto">
          <a:xfrm>
            <a:off x="2686755" y="2383277"/>
            <a:ext cx="474733" cy="1478604"/>
          </a:xfrm>
          <a:prstGeom prst="leftBracket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왼쪽 대괄호 16">
            <a:extLst>
              <a:ext uri="{FF2B5EF4-FFF2-40B4-BE49-F238E27FC236}">
                <a16:creationId xmlns:a16="http://schemas.microsoft.com/office/drawing/2014/main" id="{BEAA2A46-5543-43B4-BBA7-BBB6E3986EC4}"/>
              </a:ext>
            </a:extLst>
          </p:cNvPr>
          <p:cNvSpPr/>
          <p:nvPr/>
        </p:nvSpPr>
        <p:spPr bwMode="auto">
          <a:xfrm>
            <a:off x="2686755" y="4260715"/>
            <a:ext cx="474733" cy="384242"/>
          </a:xfrm>
          <a:prstGeom prst="leftBracket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왼쪽 대괄호 17">
            <a:extLst>
              <a:ext uri="{FF2B5EF4-FFF2-40B4-BE49-F238E27FC236}">
                <a16:creationId xmlns:a16="http://schemas.microsoft.com/office/drawing/2014/main" id="{7C5EB939-DAC0-4427-B28C-2248043DADC1}"/>
              </a:ext>
            </a:extLst>
          </p:cNvPr>
          <p:cNvSpPr/>
          <p:nvPr/>
        </p:nvSpPr>
        <p:spPr bwMode="auto">
          <a:xfrm>
            <a:off x="2686755" y="4827519"/>
            <a:ext cx="474733" cy="1145263"/>
          </a:xfrm>
          <a:prstGeom prst="leftBracket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C0CBBB-A64E-4867-9716-536A3C932C96}"/>
              </a:ext>
            </a:extLst>
          </p:cNvPr>
          <p:cNvSpPr txBox="1"/>
          <p:nvPr/>
        </p:nvSpPr>
        <p:spPr>
          <a:xfrm>
            <a:off x="1549892" y="2850205"/>
            <a:ext cx="1070043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Divide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80247C-A23D-416C-98CD-FCD062A2087E}"/>
              </a:ext>
            </a:extLst>
          </p:cNvPr>
          <p:cNvSpPr txBox="1"/>
          <p:nvPr/>
        </p:nvSpPr>
        <p:spPr>
          <a:xfrm>
            <a:off x="1410511" y="4137069"/>
            <a:ext cx="1209423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Conquer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C696A8-1168-4339-A1F7-F440C75CE5F9}"/>
              </a:ext>
            </a:extLst>
          </p:cNvPr>
          <p:cNvSpPr txBox="1"/>
          <p:nvPr/>
        </p:nvSpPr>
        <p:spPr>
          <a:xfrm>
            <a:off x="1395572" y="5068003"/>
            <a:ext cx="1209423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Merge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600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060A838-0057-474F-B99B-F808F11CB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495" y="1600201"/>
            <a:ext cx="5326884" cy="462169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1) Merge Sort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1055351" cy="4708525"/>
          </a:xfrm>
        </p:spPr>
        <p:txBody>
          <a:bodyPr/>
          <a:lstStyle/>
          <a:p>
            <a:pPr marL="0" indent="0">
              <a:buNone/>
            </a:pPr>
            <a:endParaRPr lang="en-US" altLang="ko-KR" sz="1800" b="0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sz="1800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0249E37E-C89C-4A56-B404-EE41E006ECD8}"/>
              </a:ext>
            </a:extLst>
          </p:cNvPr>
          <p:cNvSpPr/>
          <p:nvPr/>
        </p:nvSpPr>
        <p:spPr>
          <a:xfrm>
            <a:off x="2171205" y="4431331"/>
            <a:ext cx="3924795" cy="17345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대괄호 14">
            <a:extLst>
              <a:ext uri="{FF2B5EF4-FFF2-40B4-BE49-F238E27FC236}">
                <a16:creationId xmlns:a16="http://schemas.microsoft.com/office/drawing/2014/main" id="{0CC91BDC-7049-401F-88AC-3F1A3F87EC78}"/>
              </a:ext>
            </a:extLst>
          </p:cNvPr>
          <p:cNvSpPr/>
          <p:nvPr/>
        </p:nvSpPr>
        <p:spPr bwMode="auto">
          <a:xfrm rot="10800000">
            <a:off x="4941651" y="5159365"/>
            <a:ext cx="261083" cy="370711"/>
          </a:xfrm>
          <a:prstGeom prst="leftBracket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B65A73-44ED-471C-9528-91C4F68CE458}"/>
              </a:ext>
            </a:extLst>
          </p:cNvPr>
          <p:cNvSpPr txBox="1"/>
          <p:nvPr/>
        </p:nvSpPr>
        <p:spPr>
          <a:xfrm>
            <a:off x="5602254" y="3910465"/>
            <a:ext cx="1214367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재귀함수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A282C1-BBBD-40C2-9BF9-D8D7E90A7896}"/>
              </a:ext>
            </a:extLst>
          </p:cNvPr>
          <p:cNvSpPr txBox="1"/>
          <p:nvPr/>
        </p:nvSpPr>
        <p:spPr>
          <a:xfrm>
            <a:off x="7124369" y="4443980"/>
            <a:ext cx="1214367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1.Divide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D29A0-9389-4DFC-BF41-7442BC85C68D}"/>
              </a:ext>
            </a:extLst>
          </p:cNvPr>
          <p:cNvSpPr txBox="1"/>
          <p:nvPr/>
        </p:nvSpPr>
        <p:spPr>
          <a:xfrm>
            <a:off x="7144706" y="4918999"/>
            <a:ext cx="1393567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2.Conquer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1106F0-EFD6-4002-8722-7FC136F91B02}"/>
              </a:ext>
            </a:extLst>
          </p:cNvPr>
          <p:cNvSpPr txBox="1"/>
          <p:nvPr/>
        </p:nvSpPr>
        <p:spPr>
          <a:xfrm>
            <a:off x="7124369" y="5397882"/>
            <a:ext cx="1214367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3.Merge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B4AB06C-5D3D-4093-ACF8-F18A4A7D134A}"/>
              </a:ext>
            </a:extLst>
          </p:cNvPr>
          <p:cNvCxnSpPr/>
          <p:nvPr/>
        </p:nvCxnSpPr>
        <p:spPr bwMode="auto">
          <a:xfrm flipV="1">
            <a:off x="4046706" y="4747098"/>
            <a:ext cx="2947481" cy="361696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94E3712-8428-45BA-8574-2D372F3D60BD}"/>
              </a:ext>
            </a:extLst>
          </p:cNvPr>
          <p:cNvCxnSpPr>
            <a:cxnSpLocks/>
          </p:cNvCxnSpPr>
          <p:nvPr/>
        </p:nvCxnSpPr>
        <p:spPr bwMode="auto">
          <a:xfrm flipV="1">
            <a:off x="5192949" y="5245832"/>
            <a:ext cx="1796319" cy="6522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46B9CE3-6850-4B4B-86E7-26E9982BC288}"/>
              </a:ext>
            </a:extLst>
          </p:cNvPr>
          <p:cNvCxnSpPr>
            <a:cxnSpLocks/>
          </p:cNvCxnSpPr>
          <p:nvPr/>
        </p:nvCxnSpPr>
        <p:spPr bwMode="auto">
          <a:xfrm flipV="1">
            <a:off x="4573937" y="5616544"/>
            <a:ext cx="2415331" cy="3261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56580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26960C67-3314-43EC-AFB6-B598C79760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37"/>
          <a:stretch/>
        </p:blipFill>
        <p:spPr>
          <a:xfrm>
            <a:off x="2072421" y="1718924"/>
            <a:ext cx="5990422" cy="323938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1) Merge Sort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1055351" cy="4708525"/>
          </a:xfrm>
        </p:spPr>
        <p:txBody>
          <a:bodyPr/>
          <a:lstStyle/>
          <a:p>
            <a:pPr marL="0" indent="0">
              <a:buNone/>
            </a:pPr>
            <a:endParaRPr lang="en-US" altLang="ko-KR" sz="1800" b="0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sz="1800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0249E37E-C89C-4A56-B404-EE41E006ECD8}"/>
              </a:ext>
            </a:extLst>
          </p:cNvPr>
          <p:cNvSpPr/>
          <p:nvPr/>
        </p:nvSpPr>
        <p:spPr>
          <a:xfrm>
            <a:off x="2979253" y="2725060"/>
            <a:ext cx="2223482" cy="2321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B8F0D5-D5C9-42C8-AE7E-02BD40896F92}"/>
              </a:ext>
            </a:extLst>
          </p:cNvPr>
          <p:cNvSpPr txBox="1"/>
          <p:nvPr/>
        </p:nvSpPr>
        <p:spPr>
          <a:xfrm>
            <a:off x="7125504" y="2446659"/>
            <a:ext cx="2994075" cy="7889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126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tmp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[k] = data[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i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];</a:t>
            </a: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k = k + 1;</a:t>
            </a: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i = i + 1;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5E1F43AE-655F-49ED-840F-AA5C52D39DEB}"/>
              </a:ext>
            </a:extLst>
          </p:cNvPr>
          <p:cNvSpPr/>
          <p:nvPr/>
        </p:nvSpPr>
        <p:spPr>
          <a:xfrm>
            <a:off x="5202735" y="2760835"/>
            <a:ext cx="1786532" cy="196373"/>
          </a:xfrm>
          <a:prstGeom prst="rightArrow">
            <a:avLst>
              <a:gd name="adj1" fmla="val 23125"/>
              <a:gd name="adj2" fmla="val 6866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498400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홈네트워크_1001_세미나">
      <a:majorFont>
        <a:latin typeface="Arial"/>
        <a:ea typeface="휴먼모음T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홈네트워크_1001_세미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홈네트워크_1001_세미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홈네트워크_1001_세미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홈네트워크_1001_세미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홈네트워크_1001_세미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홈네트워크_1001_세미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연구실 양식</Template>
  <TotalTime>7895</TotalTime>
  <Words>705</Words>
  <Application>Microsoft Office PowerPoint</Application>
  <PresentationFormat>와이드스크린</PresentationFormat>
  <Paragraphs>174</Paragraphs>
  <Slides>21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굴림</vt:lpstr>
      <vt:lpstr>맑은 고딕</vt:lpstr>
      <vt:lpstr>휴먼모음T</vt:lpstr>
      <vt:lpstr>Arial</vt:lpstr>
      <vt:lpstr>Courier New</vt:lpstr>
      <vt:lpstr>Times New Roman</vt:lpstr>
      <vt:lpstr>테마1</vt:lpstr>
      <vt:lpstr>운영체제론 실습 11주차</vt:lpstr>
      <vt:lpstr>운영체제론 실습 11주차</vt:lpstr>
      <vt:lpstr>PowerPoint 프레젠테이션</vt:lpstr>
      <vt:lpstr>합병 정렬(Merge Sort)</vt:lpstr>
      <vt:lpstr>시간 복잡도</vt:lpstr>
      <vt:lpstr>분할 정복 알고리즘 (Divide &amp; Conquer)</vt:lpstr>
      <vt:lpstr>합병 정렬 예</vt:lpstr>
      <vt:lpstr>Example 1) Merge Sort</vt:lpstr>
      <vt:lpstr>Example 1) Merge Sort</vt:lpstr>
      <vt:lpstr>PowerPoint 프레젠테이션</vt:lpstr>
      <vt:lpstr>pthread_create() 사용법</vt:lpstr>
      <vt:lpstr>pthread_exit() 사용법</vt:lpstr>
      <vt:lpstr>pthread_join() 사용법</vt:lpstr>
      <vt:lpstr>Multi-threading 프로그래밍 시 고려사항</vt:lpstr>
      <vt:lpstr>실습 흐름 설명</vt:lpstr>
      <vt:lpstr>병렬 실행의 유형(Types of Parallelism)</vt:lpstr>
      <vt:lpstr>실습: 다중 스레드 정렬 응용</vt:lpstr>
      <vt:lpstr>실습: 다중 스레드 정렬 응용</vt:lpstr>
      <vt:lpstr>실습: 다중 스레드 정렬 응용</vt:lpstr>
      <vt:lpstr>결과화면</vt:lpstr>
      <vt:lpstr>결과화면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운영체제론 실습 1주차</dc:title>
  <dc:creator>유동민</dc:creator>
  <cp:lastModifiedBy>유동민</cp:lastModifiedBy>
  <cp:revision>407</cp:revision>
  <dcterms:created xsi:type="dcterms:W3CDTF">2020-03-19T00:09:44Z</dcterms:created>
  <dcterms:modified xsi:type="dcterms:W3CDTF">2020-05-28T04:53:07Z</dcterms:modified>
</cp:coreProperties>
</file>