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2" r:id="rId5"/>
    <p:sldId id="285" r:id="rId6"/>
    <p:sldId id="286" r:id="rId7"/>
    <p:sldId id="264" r:id="rId8"/>
    <p:sldId id="265" r:id="rId9"/>
    <p:sldId id="266" r:id="rId10"/>
    <p:sldId id="295" r:id="rId11"/>
    <p:sldId id="292" r:id="rId12"/>
    <p:sldId id="293" r:id="rId13"/>
    <p:sldId id="294" r:id="rId14"/>
    <p:sldId id="268" r:id="rId15"/>
    <p:sldId id="296" r:id="rId16"/>
    <p:sldId id="297" r:id="rId17"/>
    <p:sldId id="298" r:id="rId18"/>
    <p:sldId id="299" r:id="rId19"/>
    <p:sldId id="300" r:id="rId20"/>
    <p:sldId id="301" r:id="rId21"/>
    <p:sldId id="269" r:id="rId22"/>
    <p:sldId id="309" r:id="rId23"/>
    <p:sldId id="287" r:id="rId24"/>
    <p:sldId id="303" r:id="rId25"/>
    <p:sldId id="304" r:id="rId26"/>
    <p:sldId id="305" r:id="rId27"/>
    <p:sldId id="306" r:id="rId28"/>
    <p:sldId id="307" r:id="rId29"/>
    <p:sldId id="308" r:id="rId30"/>
    <p:sldId id="310" r:id="rId31"/>
    <p:sldId id="328" r:id="rId32"/>
    <p:sldId id="311" r:id="rId33"/>
    <p:sldId id="288" r:id="rId34"/>
    <p:sldId id="289" r:id="rId35"/>
    <p:sldId id="290" r:id="rId36"/>
    <p:sldId id="312" r:id="rId37"/>
    <p:sldId id="313" r:id="rId38"/>
    <p:sldId id="314" r:id="rId39"/>
    <p:sldId id="326" r:id="rId40"/>
    <p:sldId id="316" r:id="rId41"/>
    <p:sldId id="325" r:id="rId42"/>
    <p:sldId id="327" r:id="rId43"/>
    <p:sldId id="317" r:id="rId44"/>
    <p:sldId id="31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83</c:v>
                </c:pt>
                <c:pt idx="1">
                  <c:v>84</c:v>
                </c:pt>
                <c:pt idx="2">
                  <c:v>83</c:v>
                </c:pt>
                <c:pt idx="3">
                  <c:v>82</c:v>
                </c:pt>
                <c:pt idx="4">
                  <c:v>84</c:v>
                </c:pt>
                <c:pt idx="5">
                  <c:v>83</c:v>
                </c:pt>
                <c:pt idx="6">
                  <c:v>84</c:v>
                </c:pt>
                <c:pt idx="7">
                  <c:v>83</c:v>
                </c:pt>
                <c:pt idx="8">
                  <c:v>84</c:v>
                </c:pt>
                <c:pt idx="9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8-4DC1-A957-5000E0380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err="1" smtClean="0"/>
              <a:t>고지혈증</a:t>
            </a:r>
            <a:r>
              <a:rPr lang="ko-KR" altLang="en-US" sz="1300" b="1" dirty="0" smtClean="0"/>
              <a:t>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고지혈증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치매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치매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당뇨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당뇨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300" b="1" dirty="0" smtClean="0"/>
              <a:t>고혈압 데이터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단위</a:t>
            </a:r>
            <a:r>
              <a:rPr lang="en-US" altLang="ko-KR" sz="1300" b="1" dirty="0" smtClean="0"/>
              <a:t>: %)</a:t>
            </a:r>
            <a:endParaRPr lang="en-US" altLang="ko-KR" sz="13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고혈압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1-40E0-8975-ED2B15E55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2680495"/>
        <c:axId val="1432664271"/>
      </c:barChart>
      <c:catAx>
        <c:axId val="143268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64271"/>
        <c:crosses val="autoZero"/>
        <c:auto val="1"/>
        <c:lblAlgn val="ctr"/>
        <c:lblOffset val="100"/>
        <c:noMultiLvlLbl val="0"/>
      </c:catAx>
      <c:valAx>
        <c:axId val="143266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268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서울특별시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</c:v>
                </c:pt>
                <c:pt idx="1">
                  <c:v>86.2</c:v>
                </c:pt>
                <c:pt idx="2">
                  <c:v>86.4</c:v>
                </c:pt>
                <c:pt idx="3">
                  <c:v>86.8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1-4FDF-8F0F-91A7B3166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전라남도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84</c:v>
                </c:pt>
                <c:pt idx="1">
                  <c:v>84.2</c:v>
                </c:pt>
                <c:pt idx="2">
                  <c:v>84.4</c:v>
                </c:pt>
                <c:pt idx="3">
                  <c:v>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01-4FDF-8F0F-91A7B3166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0864"/>
        <c:axId val="130860016"/>
      </c:lineChart>
      <c:catAx>
        <c:axId val="1308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60016"/>
        <c:crosses val="autoZero"/>
        <c:auto val="1"/>
        <c:lblAlgn val="ctr"/>
        <c:lblOffset val="100"/>
        <c:noMultiLvlLbl val="0"/>
      </c:catAx>
      <c:valAx>
        <c:axId val="130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5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66D3-7C8F-4EBD-AA13-D881705E4C9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F8E-3CE0-43F0-B351-F3530842A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49CD019D-45D5-9C44-BEFA-72EEEFFAC23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56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7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35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7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5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2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6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9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578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04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37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00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1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4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62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24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96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6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29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6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D019D-45D5-9C44-BEFA-72EEEFFAC23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85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98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86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67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89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12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8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7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39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9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1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40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6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41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78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42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1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43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42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44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1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5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6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6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7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1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8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</a:t>
            </a:fld>
            <a:endParaRPr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2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0BF2-DFB8-4AF0-8ACC-38EC014B75C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698E-642C-488C-B052-4A390937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732154" y="1770542"/>
            <a:ext cx="9960727" cy="75405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300" b="1" spc="-290" dirty="0">
                <a:solidFill>
                  <a:srgbClr val="203864"/>
                </a:solidFill>
                <a:latin typeface="+mn-ea"/>
                <a:cs typeface="Pretendard ExtraBold" charset="0"/>
              </a:rPr>
              <a:t>노인 기대 수명 및 삶의 만족도 분석 서비스</a:t>
            </a:r>
            <a:endParaRPr lang="ko-KR" altLang="en-US" sz="4300" b="1" dirty="0">
              <a:solidFill>
                <a:srgbClr val="203864"/>
              </a:solidFill>
              <a:latin typeface="+mn-ea"/>
              <a:cs typeface="Pretendard ExtraBold" charset="0"/>
            </a:endParaRPr>
          </a:p>
        </p:txBody>
      </p:sp>
      <p:sp>
        <p:nvSpPr>
          <p:cNvPr id="10" name="Object 10"/>
          <p:cNvSpPr txBox="1">
            <a:spLocks/>
          </p:cNvSpPr>
          <p:nvPr/>
        </p:nvSpPr>
        <p:spPr>
          <a:xfrm>
            <a:off x="9537700" y="5045075"/>
            <a:ext cx="1870710" cy="2923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G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u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  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P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r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o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j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e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c</a:t>
            </a:r>
            <a:r>
              <a:rPr lang="ko-KR" alt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 </a:t>
            </a:r>
            <a:r>
              <a:rPr lang="en-US" sz="1300" b="1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Light" charset="0"/>
              </a:rPr>
              <a:t>t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  <a:latin typeface="+mn-ea"/>
              <a:cs typeface="Pretendard Light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2246" y="5758180"/>
            <a:ext cx="3597274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유정민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박의범</a:t>
            </a:r>
            <a:r>
              <a:rPr lang="en-US" altLang="ko-KR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박초윤</a:t>
            </a:r>
            <a:r>
              <a:rPr lang="en-US" altLang="ko-KR" spc="-13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,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 </a:t>
            </a:r>
            <a:r>
              <a:rPr lang="ko-KR" altLang="en-US" spc="-13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이연지</a:t>
            </a:r>
            <a:r>
              <a:rPr lang="ko-KR" altLang="en-US" spc="-13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Medium" charset="0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  <a:cs typeface="Pretendard Medium" charset="0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948B679-3951-7142-940B-DBCF999BDDD7}"/>
              </a:ext>
            </a:extLst>
          </p:cNvPr>
          <p:cNvCxnSpPr/>
          <p:nvPr/>
        </p:nvCxnSpPr>
        <p:spPr>
          <a:xfrm>
            <a:off x="0" y="6723380"/>
            <a:ext cx="12192000" cy="0"/>
          </a:xfrm>
          <a:prstGeom prst="line">
            <a:avLst/>
          </a:prstGeom>
          <a:ln w="127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6">
            <a:extLst>
              <a:ext uri="{FF2B5EF4-FFF2-40B4-BE49-F238E27FC236}">
                <a16:creationId xmlns:a16="http://schemas.microsoft.com/office/drawing/2014/main" id="{C8D57121-FB34-D643-A14F-16842AA18D87}"/>
              </a:ext>
            </a:extLst>
          </p:cNvPr>
          <p:cNvSpPr txBox="1"/>
          <p:nvPr/>
        </p:nvSpPr>
        <p:spPr>
          <a:xfrm>
            <a:off x="8595360" y="5374005"/>
            <a:ext cx="2804160" cy="384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900" spc="-50" dirty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2</a:t>
            </a:r>
            <a:r>
              <a:rPr lang="ko-KR" altLang="ko-KR" sz="1900" spc="-5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Pretendard ExtraBold" charset="0"/>
              </a:rPr>
              <a:t>조</a:t>
            </a:r>
            <a:endParaRPr lang="ko-KR" altLang="en-US" sz="1900" dirty="0">
              <a:solidFill>
                <a:schemeClr val="bg2">
                  <a:lumMod val="25000"/>
                </a:schemeClr>
              </a:solidFill>
              <a:latin typeface="+mn-ea"/>
              <a:cs typeface="Pretendard ExtraBold" charset="0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8AE66B1-8127-1B4B-B8D6-74A0ABB1B4D1}"/>
              </a:ext>
            </a:extLst>
          </p:cNvPr>
          <p:cNvCxnSpPr>
            <a:cxnSpLocks/>
          </p:cNvCxnSpPr>
          <p:nvPr/>
        </p:nvCxnSpPr>
        <p:spPr>
          <a:xfrm>
            <a:off x="867410" y="2612390"/>
            <a:ext cx="9601835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3">
            <a:extLst>
              <a:ext uri="{FF2B5EF4-FFF2-40B4-BE49-F238E27FC236}">
                <a16:creationId xmlns:a16="http://schemas.microsoft.com/office/drawing/2014/main" id="{C065BC26-E212-3B43-94D4-71CEBBD31711}"/>
              </a:ext>
            </a:extLst>
          </p:cNvPr>
          <p:cNvSpPr txBox="1"/>
          <p:nvPr/>
        </p:nvSpPr>
        <p:spPr>
          <a:xfrm>
            <a:off x="723265" y="2666365"/>
            <a:ext cx="3620770" cy="8610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5000" spc="-290" dirty="0">
                <a:solidFill>
                  <a:srgbClr val="1C3664"/>
                </a:solidFill>
                <a:latin typeface="+mn-ea"/>
                <a:cs typeface="Pretendard ExtraBold" charset="0"/>
              </a:rPr>
              <a:t>화면 설계서</a:t>
            </a:r>
            <a:endParaRPr lang="ko-KR" altLang="en-US" sz="5000" dirty="0">
              <a:solidFill>
                <a:srgbClr val="1C3664"/>
              </a:solidFill>
              <a:latin typeface="+mn-ea"/>
              <a:cs typeface="Pretendard ExtraBold" charset="0"/>
            </a:endParaRPr>
          </a:p>
        </p:txBody>
      </p:sp>
      <p:sp>
        <p:nvSpPr>
          <p:cNvPr id="24" name="텍스트 상자 4"/>
          <p:cNvSpPr txBox="1">
            <a:spLocks/>
          </p:cNvSpPr>
          <p:nvPr/>
        </p:nvSpPr>
        <p:spPr>
          <a:xfrm>
            <a:off x="739140" y="1069975"/>
            <a:ext cx="360489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500" b="1" dirty="0">
                <a:solidFill>
                  <a:srgbClr val="1C3664"/>
                </a:solidFill>
                <a:latin typeface="+mn-ea"/>
                <a:cs typeface="Pretendard Medium" panose="020B0600000101010101" charset="-127"/>
              </a:rPr>
              <a:t>생활 환경에 따른</a:t>
            </a:r>
            <a:endParaRPr lang="ko-KR" altLang="en-US" sz="3500" b="1" dirty="0">
              <a:solidFill>
                <a:srgbClr val="1C3664"/>
              </a:solidFill>
              <a:latin typeface="+mn-ea"/>
              <a:cs typeface="Pretendard Medium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9358" y1="4698" x2="24954" y2="4698"/>
                        <a14:foregroundMark x1="79817" y1="52573" x2="79817" y2="57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75" y="2368463"/>
            <a:ext cx="490639" cy="402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35" y="4605166"/>
            <a:ext cx="3631993" cy="21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0309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225659165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4327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6893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19256068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5502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3287091447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838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서울특별시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719625546"/>
                </p:ext>
              </p:extLst>
            </p:nvPr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4124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7376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년까지의 차트 연도를 설정 할 수 있는 </a:t>
                      </a: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서울 구별로 차트를 선택할 수 있는</a:t>
                      </a:r>
                      <a:endParaRPr lang="en-US" altLang="ko-KR" sz="1600" dirty="0" smtClean="0"/>
                    </a:p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서울특별시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강남구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3245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7119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지역별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전라남도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대 질병을 폼 태그를 사용하여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1" name="Rect 0"/>
          <p:cNvSpPr>
            <a:spLocks/>
          </p:cNvSpPr>
          <p:nvPr/>
        </p:nvSpPr>
        <p:spPr>
          <a:xfrm>
            <a:off x="738594" y="264341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aphicFrame>
        <p:nvGraphicFramePr>
          <p:cNvPr id="2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0172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고지혈증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1248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5434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치매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7901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570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당뇨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2549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5402" y="2068075"/>
            <a:ext cx="6775599" cy="3390455"/>
            <a:chOff x="485402" y="2068075"/>
            <a:chExt cx="6775599" cy="3390455"/>
          </a:xfrm>
        </p:grpSpPr>
        <p:grpSp>
          <p:nvGrpSpPr>
            <p:cNvPr id="10" name="그룹 9"/>
            <p:cNvGrpSpPr/>
            <p:nvPr/>
          </p:nvGrpSpPr>
          <p:grpSpPr>
            <a:xfrm>
              <a:off x="485402" y="2068075"/>
              <a:ext cx="6775599" cy="3390455"/>
              <a:chOff x="562156" y="1971726"/>
              <a:chExt cx="6667201" cy="3390455"/>
            </a:xfrm>
          </p:grpSpPr>
          <p:sp>
            <p:nvSpPr>
              <p:cNvPr id="8" name="Google Shape;174;g29e88d588c6_2_9"/>
              <p:cNvSpPr/>
              <p:nvPr/>
            </p:nvSpPr>
            <p:spPr>
              <a:xfrm>
                <a:off x="562158" y="1971726"/>
                <a:ext cx="6667199" cy="3390455"/>
              </a:xfrm>
              <a:prstGeom prst="rect">
                <a:avLst/>
              </a:prstGeom>
              <a:noFill/>
              <a:ln w="12700" cap="flat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smtClean="0">
                    <a:solidFill>
                      <a:schemeClr val="lt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rPr>
                  <a:t>ㄴ</a:t>
                </a:r>
                <a:endParaRPr sz="1800" b="0" i="0" u="none" strike="noStrike" cap="none" dirty="0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Malgun Gothic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2156" y="1981513"/>
                <a:ext cx="6667201" cy="52075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 smtClean="0">
                    <a:solidFill>
                      <a:schemeClr val="tx1"/>
                    </a:solidFill>
                    <a:latin typeface="+mn-ea"/>
                    <a:cs typeface="Pretendard" panose="02000503000000020004" pitchFamily="50" charset="-127"/>
                  </a:rPr>
                  <a:t> 전라남도 질병 정보</a:t>
                </a:r>
                <a:endParaRPr lang="ko-KR" altLang="en-US" b="1" dirty="0">
                  <a:solidFill>
                    <a:schemeClr val="tx1"/>
                  </a:solidFill>
                  <a:latin typeface="+mn-ea"/>
                  <a:cs typeface="Pretendard" panose="02000503000000020004" pitchFamily="50" charset="-127"/>
                </a:endParaRPr>
              </a:p>
            </p:txBody>
          </p:sp>
        </p:grpSp>
        <p:graphicFrame>
          <p:nvGraphicFramePr>
            <p:cNvPr id="6" name="차트 5"/>
            <p:cNvGraphicFramePr/>
            <p:nvPr/>
          </p:nvGraphicFramePr>
          <p:xfrm>
            <a:off x="704033" y="2716357"/>
            <a:ext cx="6286500" cy="2624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12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4966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고혈압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160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2009~2021</a:t>
                      </a:r>
                      <a:r>
                        <a:rPr lang="ko-KR" altLang="en-US" sz="1600" dirty="0" smtClean="0"/>
                        <a:t>년까지</a:t>
                      </a:r>
                      <a:r>
                        <a:rPr lang="ko-KR" altLang="en-US" sz="1600" baseline="0" dirty="0" smtClean="0"/>
                        <a:t> 조회할 </a:t>
                      </a:r>
                      <a:r>
                        <a:rPr lang="ko-KR" altLang="en-US" sz="1600" dirty="0" smtClean="0"/>
                        <a:t>차트 연도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조회하고 싶은 전라남도의 시</a:t>
                      </a:r>
                      <a:r>
                        <a:rPr lang="en-US" altLang="ko-KR" sz="1600" baseline="0" dirty="0" smtClean="0"/>
                        <a:t>·</a:t>
                      </a:r>
                      <a:r>
                        <a:rPr lang="ko-KR" altLang="en-US" sz="1600" baseline="0" dirty="0" smtClean="0"/>
                        <a:t>도를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질병 별로 차트</a:t>
                      </a:r>
                      <a:r>
                        <a:rPr lang="ko-KR" altLang="en-US" sz="1600" baseline="0" dirty="0" smtClean="0"/>
                        <a:t> 설정이 가능한 버튼</a:t>
                      </a:r>
                      <a:endParaRPr lang="en-US" altLang="ko-KR" sz="1600" baseline="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대 질병에 대한 정보를 제공하고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차트 단위 확인하기 버튼 클릭 시 차트 단위와 계산식 나타내기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0303" y="3780059"/>
            <a:ext cx="666579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대 질병이란</a:t>
            </a:r>
            <a:r>
              <a:rPr lang="en-US" altLang="ko-KR" sz="2000" dirty="0" smtClean="0"/>
              <a:t>?</a:t>
            </a:r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1000" dirty="0" smtClean="0"/>
          </a:p>
          <a:p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200" b="1" dirty="0" err="1" smtClean="0"/>
              <a:t>고지혈증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혈중의 지질</a:t>
            </a:r>
            <a:r>
              <a:rPr lang="en-US" altLang="ko-KR" sz="1200" dirty="0"/>
              <a:t>(</a:t>
            </a:r>
            <a:r>
              <a:rPr lang="ko-KR" altLang="en-US" sz="1200" dirty="0"/>
              <a:t>콜레스테롤 및 중성지방</a:t>
            </a:r>
            <a:r>
              <a:rPr lang="en-US" altLang="ko-KR" sz="1200" dirty="0"/>
              <a:t>) </a:t>
            </a:r>
            <a:r>
              <a:rPr lang="ko-KR" altLang="en-US" sz="1200" dirty="0"/>
              <a:t>수치가 정상 수치를 초과할 때 발생하며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동맥경화 </a:t>
            </a:r>
            <a:r>
              <a:rPr lang="ko-KR" altLang="en-US" sz="1200" dirty="0"/>
              <a:t>및 심혈관 질환의 위험을 증가시킬 수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200" b="1" dirty="0"/>
              <a:t>치매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퇴행성 </a:t>
            </a:r>
            <a:r>
              <a:rPr lang="ko-KR" altLang="en-US" sz="1200" dirty="0" err="1"/>
              <a:t>뇌질환</a:t>
            </a:r>
            <a:r>
              <a:rPr lang="ko-KR" altLang="en-US" sz="1200" dirty="0"/>
              <a:t> 또는 뇌 혈관계 질환 등에 의해 기억력</a:t>
            </a:r>
            <a:r>
              <a:rPr lang="en-US" altLang="ko-KR" sz="1200" dirty="0"/>
              <a:t>, </a:t>
            </a:r>
            <a:r>
              <a:rPr lang="ko-KR" altLang="en-US" sz="1200" dirty="0"/>
              <a:t>언어능력</a:t>
            </a:r>
            <a:r>
              <a:rPr lang="en-US" altLang="ko-KR" sz="1200" dirty="0"/>
              <a:t>, </a:t>
            </a:r>
            <a:r>
              <a:rPr lang="ko-KR" altLang="en-US" sz="1200" dirty="0"/>
              <a:t>판단력 및 </a:t>
            </a:r>
            <a:r>
              <a:rPr lang="ko-KR" altLang="en-US" sz="1200" dirty="0" smtClean="0"/>
              <a:t>수행능력등의 </a:t>
            </a:r>
            <a:r>
              <a:rPr lang="ko-KR" altLang="en-US" sz="1200" dirty="0"/>
              <a:t>인지기능 저하를 일으켜 일상생활에 지장을 초래하는 후천적인 다발성 장애를 말합니다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당뇨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혈액 속의 포도당 수치가 정상인보다 높은 상태를 말하며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인슐린의 분비량이 부족하거나 정상적인 기능이 이루어지지 않는 질환입니다</a:t>
            </a:r>
            <a:r>
              <a:rPr lang="en-US" altLang="ko-KR" sz="1200" dirty="0" smtClean="0"/>
              <a:t>.</a:t>
            </a:r>
          </a:p>
          <a:p>
            <a:endParaRPr lang="en-US" altLang="ko-KR" sz="500" dirty="0"/>
          </a:p>
          <a:p>
            <a:r>
              <a:rPr lang="ko-KR" altLang="en-US" sz="1200" b="1" dirty="0"/>
              <a:t>고혈압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혈관에 과도한 압력이 가해짐으로써 발생하며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심장 질환</a:t>
            </a:r>
            <a:r>
              <a:rPr lang="en-US" altLang="ko-KR" sz="1200" dirty="0"/>
              <a:t>, </a:t>
            </a:r>
            <a:r>
              <a:rPr lang="ko-KR" altLang="en-US" sz="1200" dirty="0"/>
              <a:t>뇌졸중 및 기타 심혈관 질환의 원인이 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2897" y="4183376"/>
            <a:ext cx="1658347" cy="29146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차트 단위 확인하기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8901" y="1671787"/>
            <a:ext cx="6667200" cy="2031325"/>
            <a:chOff x="538901" y="1671787"/>
            <a:chExt cx="6667200" cy="2031325"/>
          </a:xfrm>
        </p:grpSpPr>
        <p:grpSp>
          <p:nvGrpSpPr>
            <p:cNvPr id="8" name="그룹 7"/>
            <p:cNvGrpSpPr/>
            <p:nvPr/>
          </p:nvGrpSpPr>
          <p:grpSpPr>
            <a:xfrm>
              <a:off x="538901" y="1671787"/>
              <a:ext cx="6667200" cy="2031325"/>
              <a:chOff x="1038548" y="2400231"/>
              <a:chExt cx="5669308" cy="203132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038548" y="2400231"/>
                <a:ext cx="5669308" cy="2031325"/>
                <a:chOff x="723795" y="2650049"/>
                <a:chExt cx="5669308" cy="203132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723795" y="2650049"/>
                  <a:ext cx="1742468" cy="200216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연도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r>
                    <a:rPr lang="en-US" altLang="ko-KR" b="1" dirty="0" smtClean="0"/>
                    <a:t>~</a:t>
                  </a: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45569" y="3110404"/>
                  <a:ext cx="1295938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2009</a:t>
                  </a:r>
                  <a:r>
                    <a:rPr lang="en-US" altLang="ko-KR" b="1" dirty="0" smtClean="0"/>
                    <a:t>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45405" y="3850379"/>
                  <a:ext cx="1296266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2021       </a:t>
                  </a:r>
                  <a:r>
                    <a:rPr lang="ko-KR" altLang="en-US" dirty="0" smtClean="0"/>
                    <a:t>▽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87215" y="2650050"/>
                  <a:ext cx="1742468" cy="12003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전라남도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650635" y="2650049"/>
                  <a:ext cx="1742468" cy="20313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대 질병</a:t>
                  </a:r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en-US" altLang="ko-KR" dirty="0" smtClean="0"/>
                </a:p>
                <a:p>
                  <a:endParaRPr lang="en-US" altLang="ko-KR" b="1" dirty="0"/>
                </a:p>
                <a:p>
                  <a:endParaRPr lang="en-US" altLang="ko-KR" b="1" dirty="0" smtClean="0"/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225233" y="2938841"/>
                <a:ext cx="1295938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해남군   </a:t>
                </a:r>
                <a:r>
                  <a:rPr lang="en-US" altLang="ko-KR" b="1" dirty="0" smtClean="0"/>
                  <a:t>  </a:t>
                </a:r>
                <a:r>
                  <a:rPr lang="ko-KR" altLang="en-US" dirty="0" smtClean="0"/>
                  <a:t>▽</a:t>
                </a:r>
                <a:endParaRPr lang="ko-KR" altLang="en-US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452515" y="2132142"/>
              <a:ext cx="1458000" cy="1458688"/>
              <a:chOff x="3059676" y="3049115"/>
              <a:chExt cx="1458000" cy="145868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59676" y="3049115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고지혈증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3059676" y="343198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치매</a:t>
                </a:r>
                <a:endParaRPr lang="ko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3059676" y="3811656"/>
                <a:ext cx="1458000" cy="30960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당뇨병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059676" y="4198203"/>
                <a:ext cx="1458000" cy="309600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B0F0"/>
                    </a:solidFill>
                  </a:rPr>
                  <a:t>고혈압</a:t>
                </a:r>
                <a:endParaRPr lang="ko-KR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1" name="Rect 0"/>
          <p:cNvSpPr>
            <a:spLocks/>
          </p:cNvSpPr>
          <p:nvPr/>
        </p:nvSpPr>
        <p:spPr>
          <a:xfrm>
            <a:off x="4752667" y="152930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>
            <a:off x="2413025" y="153007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140013" y="146821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>
            <a:off x="103291" y="3815664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8852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4-2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통계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4A96D1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984250" y="1438275"/>
          <a:ext cx="10223500" cy="516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작성일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변경 내용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2500" b="0" i="0" kern="1200">
                          <a:solidFill>
                            <a:srgbClr val="1C3664"/>
                          </a:solidFill>
                          <a:latin typeface="Pretendard ExtraBold" charset="0"/>
                          <a:ea typeface="Pretendard ExtraBold" charset="0"/>
                          <a:cs typeface="Pretendard ExtraBold" charset="0"/>
                        </a:rPr>
                        <a:t>작성자</a:t>
                      </a:r>
                      <a:endParaRPr lang="ko-KR" altLang="en-US" sz="2500" b="1" i="0" kern="1200">
                        <a:solidFill>
                          <a:srgbClr val="1C3664"/>
                        </a:solidFill>
                        <a:latin typeface="Pretendard Black" charset="0"/>
                        <a:ea typeface="Pretendard Black" charset="0"/>
                        <a:cs typeface="Pretendard Black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0.1</a:t>
                      </a:r>
                      <a:endParaRPr lang="ko-KR" altLang="en-US" sz="1600" b="0" i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11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.</a:t>
                      </a:r>
                      <a:r>
                        <a:rPr lang="ko-KR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27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로그인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정책 제공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서울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전남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),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커뮤니티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</a:t>
                      </a: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지역별 통계 페이지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2023.11.29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정책 제공 페이지 상세정보 수정 및 서브 메뉴 변경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2023.12.01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 구성도, 메인 메뉴 변경, 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소개 페이지, 커뮤니티 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페이지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(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캐러셀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추가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)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/ 정책 페이지 / </a:t>
                      </a:r>
                      <a:endParaRPr lang="en-US" altLang="ko-KR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 등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전체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유정민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박의범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박초윤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0.6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2023.12.26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 내용 변경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커뮤니티 </a:t>
                      </a:r>
                      <a:r>
                        <a:rPr lang="ko-KR" altLang="en-US" sz="16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Description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수정</a:t>
                      </a:r>
                      <a:r>
                        <a:rPr lang="en-US" altLang="ko-KR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게시물 수정 페이지 추가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V 0.7</a:t>
                      </a:r>
                      <a:endParaRPr lang="ko-KR" altLang="en-US" sz="16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2024.01.31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메인 페이지 수정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만족도 페이지 수정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,</a:t>
                      </a:r>
                    </a:p>
                    <a:p>
                      <a:pPr marL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화면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 설계서 통합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 Medium" charset="0"/>
                          <a:ea typeface="Pretendard Medium" charset="0"/>
                          <a:cs typeface="Pretendard Medium" charset="0"/>
                        </a:rPr>
                        <a:t>이연지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Pretendard Medium" charset="0"/>
                        <a:ea typeface="Pretendard Medium" charset="0"/>
                        <a:cs typeface="Pretendard Medium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21027"/>
                  </a:ext>
                </a:extLst>
              </a:tr>
            </a:tbl>
          </a:graphicData>
        </a:graphic>
      </p:graphicFrame>
      <p:sp>
        <p:nvSpPr>
          <p:cNvPr id="7" name="Object 15">
            <a:extLst>
              <a:ext uri="{FF2B5EF4-FFF2-40B4-BE49-F238E27FC236}">
                <a16:creationId xmlns:a16="http://schemas.microsoft.com/office/drawing/2014/main" id="{47F695A6-2279-D643-AD7F-3DFD5D7B51FD}"/>
              </a:ext>
            </a:extLst>
          </p:cNvPr>
          <p:cNvSpPr txBox="1"/>
          <p:nvPr/>
        </p:nvSpPr>
        <p:spPr>
          <a:xfrm>
            <a:off x="742950" y="517525"/>
            <a:ext cx="6810375" cy="7994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600" spc="-190">
                <a:solidFill>
                  <a:srgbClr val="1C3664"/>
                </a:solidFill>
                <a:latin typeface="Pretendard Black" charset="0"/>
                <a:ea typeface="Pretendard Black" charset="0"/>
                <a:cs typeface="Pretendard Black" charset="0"/>
              </a:rPr>
              <a:t>History</a:t>
            </a:r>
            <a:endParaRPr lang="ko-KR" altLang="en-US" sz="4600">
              <a:solidFill>
                <a:srgbClr val="1C3664"/>
              </a:solidFill>
              <a:latin typeface="Pretendard Black" charset="0"/>
              <a:ea typeface="Pretendard Black" charset="0"/>
              <a:cs typeface="Pretendard Black" charset="0"/>
            </a:endParaRPr>
          </a:p>
        </p:txBody>
      </p:sp>
      <p:cxnSp>
        <p:nvCxnSpPr>
          <p:cNvPr id="2" name="직선 연결선[R] 13"/>
          <p:cNvCxnSpPr>
            <a:cxnSpLocks/>
          </p:cNvCxnSpPr>
          <p:nvPr/>
        </p:nvCxnSpPr>
        <p:spPr>
          <a:xfrm>
            <a:off x="3121660" y="917575"/>
            <a:ext cx="8462010" cy="635"/>
          </a:xfrm>
          <a:prstGeom prst="line">
            <a:avLst/>
          </a:prstGeom>
          <a:ln w="19050" cap="flat" cmpd="sng">
            <a:solidFill>
              <a:srgbClr val="1C36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9205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정책 페이지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자세히 알아보기 버튼 클릭 시 해당 지역 정책 제공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우리동네 어르신을 위한 맞춤 복지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어르신의 삶을 빛내는 맞춤형 복지와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1066713" y="495984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43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44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46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9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0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1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52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45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332064" y="3319335"/>
            <a:ext cx="1807240" cy="2302609"/>
            <a:chOff x="1519986" y="3332634"/>
            <a:chExt cx="1807240" cy="2302609"/>
          </a:xfrm>
        </p:grpSpPr>
        <p:grpSp>
          <p:nvGrpSpPr>
            <p:cNvPr id="53" name="그룹 52"/>
            <p:cNvGrpSpPr>
              <a:grpSpLocks/>
            </p:cNvGrpSpPr>
            <p:nvPr/>
          </p:nvGrpSpPr>
          <p:grpSpPr>
            <a:xfrm>
              <a:off x="1524531" y="3332634"/>
              <a:ext cx="1687672" cy="2302609"/>
              <a:chOff x="1201420" y="2726055"/>
              <a:chExt cx="1366568" cy="1616037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54" name="도형 100"/>
              <p:cNvSpPr>
                <a:spLocks/>
              </p:cNvSpPr>
              <p:nvPr/>
            </p:nvSpPr>
            <p:spPr>
              <a:xfrm>
                <a:off x="1201420" y="2726055"/>
                <a:ext cx="1366568" cy="1616037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064" y="2875003"/>
                <a:ext cx="899861" cy="771597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1519986" y="3332634"/>
              <a:ext cx="1807240" cy="2302609"/>
              <a:chOff x="1519986" y="3332634"/>
              <a:chExt cx="1807240" cy="2302609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519986" y="3332634"/>
                <a:ext cx="1687672" cy="2302609"/>
                <a:chOff x="1519986" y="3332634"/>
                <a:chExt cx="1687672" cy="2302609"/>
              </a:xfrm>
            </p:grpSpPr>
            <p:sp>
              <p:nvSpPr>
                <p:cNvPr id="59" name="도형 100"/>
                <p:cNvSpPr>
                  <a:spLocks/>
                </p:cNvSpPr>
                <p:nvPr/>
              </p:nvSpPr>
              <p:spPr>
                <a:xfrm>
                  <a:off x="1519986" y="3332634"/>
                  <a:ext cx="1687672" cy="2302609"/>
                </a:xfrm>
                <a:prstGeom prst="round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rgbClr val="EFEFEF">
                      <a:alpha val="100000"/>
                    </a:srgbClr>
                  </a:solidFill>
                  <a:prstDash val="solid"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>
                  <a:defPPr>
                    <a:defRPr lang="ko-Kore-K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latinLnBrk="0" hangingPunct="1">
                    <a:buFontTx/>
                    <a:buNone/>
                  </a:pPr>
                  <a:endParaRPr lang="ko-KR" altLang="en-US" sz="1800">
                    <a:latin typeface="맑은 고딕" charset="0"/>
                    <a:ea typeface="맑은 고딕" charset="0"/>
                  </a:endParaRPr>
                </a:p>
              </p:txBody>
            </p:sp>
            <p:pic>
              <p:nvPicPr>
                <p:cNvPr id="60" name="그림 59"/>
                <p:cNvPicPr preferRelativeResize="0"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344" y="3544862"/>
                  <a:ext cx="1099409" cy="1099409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61" name="텍스트 상자 108"/>
              <p:cNvSpPr txBox="1">
                <a:spLocks/>
              </p:cNvSpPr>
              <p:nvPr/>
            </p:nvSpPr>
            <p:spPr>
              <a:xfrm>
                <a:off x="1534139" y="4865237"/>
                <a:ext cx="1793087" cy="2787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lang="ko-KR" altLang="en-US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  <a:cs typeface="Pretendard SemiBold" panose="02000703000000020004" pitchFamily="50" charset="-127"/>
                  </a:rPr>
                  <a:t>전남 정책 보기</a:t>
                </a:r>
                <a:endPara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62" name="도형 111"/>
              <p:cNvSpPr>
                <a:spLocks/>
              </p:cNvSpPr>
              <p:nvPr/>
            </p:nvSpPr>
            <p:spPr>
              <a:xfrm>
                <a:off x="1893602" y="5144002"/>
                <a:ext cx="1133069" cy="2484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sz="900" dirty="0" err="1">
                    <a:latin typeface="+mn-ea"/>
                    <a:cs typeface="Pretendard ExtraBold" panose="02000903000000020004" pitchFamily="50" charset="-127"/>
                  </a:rPr>
                  <a:t>자세히</a:t>
                </a:r>
                <a:r>
                  <a:rPr sz="900" dirty="0">
                    <a:latin typeface="+mn-ea"/>
                    <a:cs typeface="Pretendard ExtraBold" panose="02000903000000020004" pitchFamily="50" charset="-127"/>
                  </a:rPr>
                  <a:t> </a:t>
                </a:r>
                <a:r>
                  <a:rPr sz="900" dirty="0" err="1" smtClean="0">
                    <a:latin typeface="+mn-ea"/>
                    <a:cs typeface="Pretendard ExtraBold" panose="02000903000000020004" pitchFamily="50" charset="-127"/>
                  </a:rPr>
                  <a:t>알아보기</a:t>
                </a:r>
                <a:endParaRPr lang="ko-KR" altLang="en-US" sz="900" dirty="0"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503875" y="3319335"/>
            <a:ext cx="1811786" cy="2302610"/>
            <a:chOff x="2678807" y="3300537"/>
            <a:chExt cx="1811786" cy="2302610"/>
          </a:xfrm>
        </p:grpSpPr>
        <p:grpSp>
          <p:nvGrpSpPr>
            <p:cNvPr id="78" name="그룹 77"/>
            <p:cNvGrpSpPr>
              <a:grpSpLocks/>
            </p:cNvGrpSpPr>
            <p:nvPr/>
          </p:nvGrpSpPr>
          <p:grpSpPr>
            <a:xfrm>
              <a:off x="2678807" y="3300537"/>
              <a:ext cx="1687671" cy="2302610"/>
              <a:chOff x="1201420" y="2726056"/>
              <a:chExt cx="1366568" cy="1616038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79" name="도형 100"/>
              <p:cNvSpPr>
                <a:spLocks/>
              </p:cNvSpPr>
              <p:nvPr/>
            </p:nvSpPr>
            <p:spPr>
              <a:xfrm>
                <a:off x="1201420" y="2726056"/>
                <a:ext cx="1366568" cy="1616038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80" name="그림 79"/>
              <p:cNvPicPr preferRelativeResize="0"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7064" y="2875003"/>
                <a:ext cx="899861" cy="771597"/>
              </a:xfrm>
              <a:prstGeom prst="rect">
                <a:avLst/>
              </a:prstGeom>
              <a:noFill/>
            </p:spPr>
          </p:pic>
        </p:grpSp>
        <p:grpSp>
          <p:nvGrpSpPr>
            <p:cNvPr id="81" name="그룹 80"/>
            <p:cNvGrpSpPr/>
            <p:nvPr/>
          </p:nvGrpSpPr>
          <p:grpSpPr>
            <a:xfrm>
              <a:off x="2697506" y="4833139"/>
              <a:ext cx="1793087" cy="527182"/>
              <a:chOff x="1538684" y="4865237"/>
              <a:chExt cx="1793087" cy="527182"/>
            </a:xfrm>
          </p:grpSpPr>
          <p:sp>
            <p:nvSpPr>
              <p:cNvPr id="82" name="텍스트 상자 108"/>
              <p:cNvSpPr txBox="1">
                <a:spLocks/>
              </p:cNvSpPr>
              <p:nvPr/>
            </p:nvSpPr>
            <p:spPr>
              <a:xfrm>
                <a:off x="1538684" y="4865237"/>
                <a:ext cx="1793087" cy="2787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lang="ko-KR" altLang="en-US" sz="1200" b="1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  <a:cs typeface="Pretendard SemiBold" panose="02000703000000020004" pitchFamily="50" charset="-127"/>
                  </a:rPr>
                  <a:t>서울 정책 보기</a:t>
                </a:r>
                <a:endPara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retendard SemiBold" panose="02000703000000020004" pitchFamily="50" charset="-127"/>
                </a:endParaRPr>
              </a:p>
            </p:txBody>
          </p:sp>
          <p:sp>
            <p:nvSpPr>
              <p:cNvPr id="83" name="도형 111"/>
              <p:cNvSpPr>
                <a:spLocks/>
              </p:cNvSpPr>
              <p:nvPr/>
            </p:nvSpPr>
            <p:spPr>
              <a:xfrm>
                <a:off x="1898147" y="5144002"/>
                <a:ext cx="1133069" cy="2484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r>
                  <a:rPr sz="900" dirty="0" err="1">
                    <a:latin typeface="+mn-ea"/>
                    <a:cs typeface="Pretendard ExtraBold" panose="02000903000000020004" pitchFamily="50" charset="-127"/>
                  </a:rPr>
                  <a:t>자세히</a:t>
                </a:r>
                <a:r>
                  <a:rPr sz="900" dirty="0">
                    <a:latin typeface="+mn-ea"/>
                    <a:cs typeface="Pretendard ExtraBold" panose="02000903000000020004" pitchFamily="50" charset="-127"/>
                  </a:rPr>
                  <a:t> </a:t>
                </a:r>
                <a:r>
                  <a:rPr sz="900" dirty="0" err="1" smtClean="0">
                    <a:latin typeface="+mn-ea"/>
                    <a:cs typeface="Pretendard ExtraBold" panose="02000903000000020004" pitchFamily="50" charset="-127"/>
                  </a:rPr>
                  <a:t>알아보기</a:t>
                </a:r>
                <a:endParaRPr lang="ko-KR" altLang="en-US" sz="900" dirty="0"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</p:grpSp>
      <p:graphicFrame>
        <p:nvGraphicFramePr>
          <p:cNvPr id="3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7648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페이지 메인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4254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정책 페이지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홈페이지에서 제공</a:t>
                      </a:r>
                      <a:r>
                        <a:rPr lang="ko-KR" altLang="en-US" sz="1600" baseline="0" dirty="0" smtClean="0"/>
                        <a:t>하</a:t>
                      </a:r>
                      <a:r>
                        <a:rPr lang="ko-KR" altLang="en-US" sz="1600" dirty="0" smtClean="0"/>
                        <a:t>는 정책 소개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52917" y="2400231"/>
            <a:ext cx="3614057" cy="584775"/>
            <a:chOff x="708155" y="2606440"/>
            <a:chExt cx="3614057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708155" y="2606440"/>
              <a:ext cx="3614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우리는 이런 정책을 제공합니다</a:t>
              </a:r>
              <a:r>
                <a:rPr lang="en-US" altLang="ko-KR" sz="1600" dirty="0" smtClean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  <a:p>
              <a:endParaRPr lang="ko-KR" altLang="en-US" sz="1600" u="sng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708155" y="3068971"/>
              <a:ext cx="3048933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5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49872" y="3132926"/>
            <a:ext cx="6511543" cy="2063639"/>
            <a:chOff x="717800" y="3120029"/>
            <a:chExt cx="6511543" cy="206363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18" y="4568858"/>
              <a:ext cx="478083" cy="47808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218" y="3225250"/>
              <a:ext cx="478083" cy="4780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13" y="4568858"/>
              <a:ext cx="478083" cy="47808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00" y="3225250"/>
              <a:ext cx="461351" cy="46135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91836" y="3120029"/>
              <a:ext cx="2764545" cy="86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어르신 일자리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/>
                <a:t>노년의 경험과 역량을 존중하며 사회 참여 촉진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자립성 강화를 </a:t>
              </a:r>
              <a:r>
                <a:rPr lang="ko-KR" altLang="en-US" sz="1050" dirty="0" smtClean="0"/>
                <a:t>통한 더 </a:t>
              </a:r>
              <a:r>
                <a:rPr lang="ko-KR" altLang="en-US" sz="1050" dirty="0"/>
                <a:t>나은 노후를 위한 지원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76374" y="3146472"/>
              <a:ext cx="27645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여가 복지 지원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사회적 참여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문화 활동 등을 통해 활기차고 안락한 노년기를 위한 지원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36313" y="4556574"/>
              <a:ext cx="2764545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생활 안정 지원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편안하고 풍요로운 노후를 위한 지원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4798" y="4475782"/>
              <a:ext cx="27645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어르신 건강 증진</a:t>
              </a:r>
              <a:endParaRPr lang="en-US" altLang="ko-KR" sz="1600" b="1" dirty="0" smtClean="0"/>
            </a:p>
            <a:p>
              <a:endParaRPr lang="en-US" altLang="ko-KR" sz="300" b="1" dirty="0" smtClean="0"/>
            </a:p>
            <a:p>
              <a:r>
                <a:rPr lang="ko-KR" altLang="en-US" sz="1050" dirty="0" smtClean="0"/>
                <a:t>어르신 삶의 활력을 불어넣어 활동적이고 건강한 노후를 지원</a:t>
              </a:r>
              <a:endParaRPr lang="ko-KR" altLang="en-US" sz="1050" dirty="0"/>
            </a:p>
          </p:txBody>
        </p:sp>
      </p:grpSp>
      <p:sp>
        <p:nvSpPr>
          <p:cNvPr id="34" name="Rect 0"/>
          <p:cNvSpPr>
            <a:spLocks/>
          </p:cNvSpPr>
          <p:nvPr/>
        </p:nvSpPr>
        <p:spPr>
          <a:xfrm>
            <a:off x="323505" y="205395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6972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5-2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페이지 메인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2492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일자리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297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일자리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8" y="3339460"/>
            <a:ext cx="390941" cy="3909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079" y="3408966"/>
            <a:ext cx="148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일자리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5" y="3891400"/>
            <a:ext cx="5750854" cy="161927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2825999"/>
            <a:ext cx="4363059" cy="485843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5175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44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여가 복지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여가</a:t>
                      </a:r>
                      <a:r>
                        <a:rPr lang="ko-KR" altLang="en-US" sz="1600" baseline="0" dirty="0" smtClean="0"/>
                        <a:t> 복지 지원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06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여기 복지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여가 복지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6568"/>
            <a:ext cx="4353533" cy="55252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" y="3339095"/>
            <a:ext cx="478083" cy="47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53" y="3764354"/>
            <a:ext cx="132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◎ </a:t>
            </a:r>
            <a:r>
              <a:rPr lang="ko-KR" altLang="en-US" sz="1400" dirty="0" smtClean="0"/>
              <a:t>노인복지관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54" y="4068757"/>
            <a:ext cx="4570978" cy="153375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5672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여가 복지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2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742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생활 안정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생활 안정 지원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8" y="2400231"/>
            <a:ext cx="30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생활 안정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생활 안정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820488"/>
            <a:ext cx="4382112" cy="46679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9" y="3354959"/>
            <a:ext cx="478083" cy="478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903" y="3854617"/>
            <a:ext cx="4487085" cy="1763996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353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안정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7979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서울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건강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건강</a:t>
                      </a:r>
                      <a:r>
                        <a:rPr lang="ko-KR" altLang="en-US" sz="1600" baseline="0" dirty="0" smtClean="0"/>
                        <a:t> 증진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21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서울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</a:t>
            </a:r>
            <a:r>
              <a:rPr lang="ko-KR" altLang="en-US" sz="1400" b="1" dirty="0" smtClean="0"/>
              <a:t>건강 증진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8" y="3408966"/>
            <a:ext cx="18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건강 증진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5398"/>
            <a:ext cx="4344006" cy="50489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" y="3328965"/>
            <a:ext cx="400000" cy="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059" y="3950947"/>
            <a:ext cx="5776286" cy="1486107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88743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서울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건강 증진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793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일자리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297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일자리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8" y="3339460"/>
            <a:ext cx="390941" cy="3909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079" y="3408966"/>
            <a:ext cx="148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일자리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5" y="3891400"/>
            <a:ext cx="5750854" cy="161927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2825999"/>
            <a:ext cx="4363059" cy="485843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7638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일자리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38280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여가 복지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여가</a:t>
                      </a:r>
                      <a:r>
                        <a:rPr lang="ko-KR" altLang="en-US" sz="1600" baseline="0" dirty="0" smtClean="0"/>
                        <a:t> 복지 지원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06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여기 복지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여가 복지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6568"/>
            <a:ext cx="4353533" cy="55252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1" y="3339095"/>
            <a:ext cx="478083" cy="47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53" y="3764354"/>
            <a:ext cx="132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◎ </a:t>
            </a:r>
            <a:r>
              <a:rPr lang="ko-KR" altLang="en-US" sz="1400" dirty="0" smtClean="0"/>
              <a:t>노인복지관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263" y="4050399"/>
            <a:ext cx="4917166" cy="1546103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819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여가 복지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697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생활 안정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생활 안정 지원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8" y="2400231"/>
            <a:ext cx="303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생활 안정 지원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9" y="3408966"/>
            <a:ext cx="156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생활 안정 지원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820488"/>
            <a:ext cx="4382112" cy="46679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9" y="3354959"/>
            <a:ext cx="478083" cy="478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14" y="3744253"/>
            <a:ext cx="5706715" cy="1824420"/>
          </a:xfrm>
          <a:prstGeom prst="rect">
            <a:avLst/>
          </a:prstGeom>
        </p:spPr>
      </p:pic>
      <p:graphicFrame>
        <p:nvGraphicFramePr>
          <p:cNvPr id="1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7914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안정 지원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3037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전남 정책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어르신 건강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페이지 경로를 나타내며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글자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정책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클릭 시 각각 메인 페이지와 정책 메인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정책</a:t>
                      </a:r>
                      <a:r>
                        <a:rPr lang="ko-KR" altLang="en-US" sz="1600" baseline="0" dirty="0" err="1" smtClean="0"/>
                        <a:t>명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클릭 시 버튼 색상이 변경 되며 해당 정책 상세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어르신 건강</a:t>
                      </a:r>
                      <a:r>
                        <a:rPr lang="ko-KR" altLang="en-US" sz="1600" baseline="0" dirty="0" smtClean="0"/>
                        <a:t> 증진</a:t>
                      </a:r>
                      <a:r>
                        <a:rPr lang="ko-KR" altLang="en-US" sz="1600" dirty="0" smtClean="0"/>
                        <a:t> 정책 상세 정보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269" y="2400231"/>
            <a:ext cx="321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 </a:t>
            </a:r>
            <a:r>
              <a:rPr lang="en-US" altLang="ko-KR" sz="1400" b="1" dirty="0"/>
              <a:t>&gt; </a:t>
            </a:r>
            <a:r>
              <a:rPr lang="ko-KR" altLang="en-US" sz="1400" b="1" dirty="0" smtClean="0"/>
              <a:t>정책</a:t>
            </a:r>
            <a:r>
              <a:rPr lang="ko-KR" altLang="en-US" sz="1400" b="1" dirty="0"/>
              <a:t> </a:t>
            </a:r>
            <a:r>
              <a:rPr lang="en-US" altLang="ko-KR" sz="1400" b="1" dirty="0"/>
              <a:t>&gt; </a:t>
            </a:r>
            <a:r>
              <a:rPr lang="ko-KR" altLang="en-US" sz="1400" b="1" dirty="0" smtClean="0"/>
              <a:t>전남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어르신 </a:t>
            </a:r>
            <a:r>
              <a:rPr lang="ko-KR" altLang="en-US" sz="1400" b="1" dirty="0" smtClean="0"/>
              <a:t>건강 증진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25078" y="3408966"/>
            <a:ext cx="18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어르신 건강 증진</a:t>
            </a:r>
            <a:endParaRPr lang="ko-KR" altLang="en-US" sz="1600" b="1" dirty="0"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82889" y="21688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94724" y="264974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290188" y="317866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14" y="2785398"/>
            <a:ext cx="4344006" cy="50489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" y="3328965"/>
            <a:ext cx="400000" cy="4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059" y="3950947"/>
            <a:ext cx="5776286" cy="1486107"/>
          </a:xfrm>
          <a:prstGeom prst="rect">
            <a:avLst/>
          </a:prstGeom>
        </p:spPr>
      </p:pic>
      <p:graphicFrame>
        <p:nvGraphicFramePr>
          <p:cNvPr id="20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60042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전남 정책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어르신 건강 증진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/>
          </p:cNvSpPr>
          <p:nvPr/>
        </p:nvSpPr>
        <p:spPr>
          <a:xfrm>
            <a:off x="0" y="0"/>
            <a:ext cx="12193270" cy="6859270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42950" y="1310148"/>
            <a:ext cx="10834370" cy="53759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Pretendard Medium" charset="0"/>
              <a:ea typeface="Pretendard Medium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950" y="477520"/>
            <a:ext cx="6217285" cy="8458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900" spc="-190" dirty="0">
                <a:solidFill>
                  <a:srgbClr val="1C3664"/>
                </a:solidFill>
                <a:latin typeface="+mn-ea"/>
                <a:cs typeface="Pretendard Black" charset="0"/>
              </a:rPr>
              <a:t>화면 구성도</a:t>
            </a:r>
            <a:endParaRPr lang="ko-KR" altLang="en-US" sz="4900" dirty="0">
              <a:solidFill>
                <a:srgbClr val="1C3664"/>
              </a:solidFill>
              <a:latin typeface="+mn-ea"/>
              <a:cs typeface="Pretendard Black" charset="0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2A27DF9-28AB-F247-B252-2CCC9A5896DE}"/>
              </a:ext>
            </a:extLst>
          </p:cNvPr>
          <p:cNvCxnSpPr>
            <a:cxnSpLocks/>
          </p:cNvCxnSpPr>
          <p:nvPr/>
        </p:nvCxnSpPr>
        <p:spPr>
          <a:xfrm>
            <a:off x="3988481" y="917575"/>
            <a:ext cx="7586299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444671" y="2195440"/>
            <a:ext cx="9430927" cy="3786539"/>
            <a:chOff x="1444671" y="2195440"/>
            <a:chExt cx="9430927" cy="3786539"/>
          </a:xfrm>
        </p:grpSpPr>
        <p:sp>
          <p:nvSpPr>
            <p:cNvPr id="25" name="모서리가 둥근 직사각형 24"/>
            <p:cNvSpPr>
              <a:spLocks/>
            </p:cNvSpPr>
            <p:nvPr/>
          </p:nvSpPr>
          <p:spPr>
            <a:xfrm>
              <a:off x="5016182" y="2195440"/>
              <a:ext cx="2160905" cy="720725"/>
            </a:xfrm>
            <a:prstGeom prst="roundRect">
              <a:avLst>
                <a:gd name="adj" fmla="val 50000"/>
              </a:avLst>
            </a:prstGeom>
            <a:solidFill>
              <a:srgbClr val="1C366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메인 화면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269480" y="3171195"/>
              <a:ext cx="0" cy="2810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269480" y="2938892"/>
              <a:ext cx="7654307" cy="794637"/>
              <a:chOff x="2269480" y="2916165"/>
              <a:chExt cx="7654307" cy="79463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269480" y="3148468"/>
                <a:ext cx="7654307" cy="562334"/>
                <a:chOff x="2340861" y="3231617"/>
                <a:chExt cx="7654307" cy="562334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2340861" y="3231617"/>
                  <a:ext cx="765006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>
                  <a:off x="9990928" y="3231617"/>
                  <a:ext cx="4240" cy="5623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/>
              <p:cNvCxnSpPr/>
              <p:nvPr/>
            </p:nvCxnSpPr>
            <p:spPr>
              <a:xfrm>
                <a:off x="6094513" y="2916165"/>
                <a:ext cx="0" cy="2323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/>
            <p:nvPr/>
          </p:nvCxnSpPr>
          <p:spPr>
            <a:xfrm>
              <a:off x="4813290" y="3171195"/>
              <a:ext cx="0" cy="2810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그룹 129"/>
            <p:cNvGrpSpPr>
              <a:grpSpLocks/>
            </p:cNvGrpSpPr>
            <p:nvPr/>
          </p:nvGrpSpPr>
          <p:grpSpPr>
            <a:xfrm>
              <a:off x="1444671" y="3721662"/>
              <a:ext cx="9430927" cy="566073"/>
              <a:chOff x="1427292" y="4634865"/>
              <a:chExt cx="9430927" cy="56607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모서리가 둥근 직사각형 18"/>
              <p:cNvSpPr>
                <a:spLocks/>
              </p:cNvSpPr>
              <p:nvPr/>
            </p:nvSpPr>
            <p:spPr>
              <a:xfrm>
                <a:off x="1427292" y="4660553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건강 </a:t>
                </a:r>
                <a:r>
                  <a:rPr lang="en-US" altLang="ko-KR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· </a:t>
                </a: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정책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57" name="도형 20"/>
              <p:cNvSpPr>
                <a:spLocks/>
              </p:cNvSpPr>
              <p:nvPr/>
            </p:nvSpPr>
            <p:spPr>
              <a:xfrm>
                <a:off x="3971644" y="4654867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삶의 질 분석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59" name="도형 22"/>
              <p:cNvSpPr>
                <a:spLocks/>
              </p:cNvSpPr>
              <p:nvPr/>
            </p:nvSpPr>
            <p:spPr>
              <a:xfrm>
                <a:off x="6515454" y="4634865"/>
                <a:ext cx="1798955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커뮤니티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  <p:sp>
            <p:nvSpPr>
              <p:cNvPr id="60" name="도형 23"/>
              <p:cNvSpPr>
                <a:spLocks/>
              </p:cNvSpPr>
              <p:nvPr/>
            </p:nvSpPr>
            <p:spPr>
              <a:xfrm>
                <a:off x="9057359" y="4651230"/>
                <a:ext cx="1800860" cy="540385"/>
              </a:xfrm>
              <a:prstGeom prst="roundRect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Pretendard ExtraBold" panose="02000903000000020004" pitchFamily="50" charset="-127"/>
                  </a:rPr>
                  <a:t>로그인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endParaRPr>
              </a:p>
            </p:txBody>
          </p:sp>
        </p:grpSp>
        <p:sp>
          <p:nvSpPr>
            <p:cNvPr id="40" name="모서리가 둥근 직사각형 39"/>
            <p:cNvSpPr>
              <a:spLocks/>
            </p:cNvSpPr>
            <p:nvPr/>
          </p:nvSpPr>
          <p:spPr>
            <a:xfrm>
              <a:off x="1444671" y="4594273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지역별 통계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9" name="모서리가 둥근 직사각형 48"/>
            <p:cNvSpPr>
              <a:spLocks/>
            </p:cNvSpPr>
            <p:nvPr/>
          </p:nvSpPr>
          <p:spPr>
            <a:xfrm>
              <a:off x="3988481" y="4594273"/>
              <a:ext cx="1800860" cy="54038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Pretendard ExtraBold" panose="02000903000000020004" pitchFamily="50" charset="-127"/>
                </a:rPr>
                <a:t>기대수명 예측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50" name="모서리가 둥근 직사각형 49"/>
          <p:cNvSpPr>
            <a:spLocks/>
          </p:cNvSpPr>
          <p:nvPr/>
        </p:nvSpPr>
        <p:spPr>
          <a:xfrm>
            <a:off x="3988481" y="5452568"/>
            <a:ext cx="1800860" cy="5403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당신의 만족도는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ExtraBold" panose="02000903000000020004" pitchFamily="50" charset="-127"/>
            </a:endParaRPr>
          </a:p>
        </p:txBody>
      </p:sp>
      <p:cxnSp>
        <p:nvCxnSpPr>
          <p:cNvPr id="44" name="직선 연결선 43"/>
          <p:cNvCxnSpPr>
            <a:stCxn id="59" idx="0"/>
          </p:cNvCxnSpPr>
          <p:nvPr/>
        </p:nvCxnSpPr>
        <p:spPr>
          <a:xfrm flipH="1" flipV="1">
            <a:off x="7431578" y="3171195"/>
            <a:ext cx="733" cy="550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>
            <a:spLocks/>
          </p:cNvSpPr>
          <p:nvPr/>
        </p:nvSpPr>
        <p:spPr>
          <a:xfrm>
            <a:off x="1444671" y="5452568"/>
            <a:ext cx="1800860" cy="5403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ExtraBold" panose="02000903000000020004" pitchFamily="50" charset="-127"/>
              </a:rPr>
              <a:t>정책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89453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현재 본인의 나이를 직접 입력 혹은 ▲▼ 아이콘을 클릭하여 최소 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dirty="0" smtClean="0"/>
                        <a:t>세에서 최대 </a:t>
                      </a:r>
                      <a:r>
                        <a:rPr lang="en-US" altLang="ko-KR" sz="1600" dirty="0" smtClean="0"/>
                        <a:t>84</a:t>
                      </a:r>
                      <a:r>
                        <a:rPr lang="ko-KR" altLang="en-US" sz="1600" dirty="0" smtClean="0"/>
                        <a:t>세까지 입력 가능하도록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체크박스를 통해 본인에게 맞는 선택지를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 클릭 시 기대 수명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기대</a:t>
                      </a:r>
                      <a:r>
                        <a:rPr lang="ko-KR" altLang="en-US" sz="1600" baseline="0" dirty="0" smtClean="0"/>
                        <a:t> 여명 확인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값 도출 식 보기 버튼을 사용하여 기대 여명 예측 계산식에 대한 정보 확인 가능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976899" y="362606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sp>
        <p:nvSpPr>
          <p:cNvPr id="36" name="Rect 0"/>
          <p:cNvSpPr>
            <a:spLocks/>
          </p:cNvSpPr>
          <p:nvPr/>
        </p:nvSpPr>
        <p:spPr>
          <a:xfrm>
            <a:off x="976899" y="414901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949283" y="520124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9987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7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4033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작성 완료 버튼을 누르고 남은 기대 수명 수치와 기대 여명 수치 값을 표시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값 도출 식에 대한 설명으로 이동할 수 있는 버튼 표시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기대수명 예측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기대수명 예측 데이터 정보를 한눈에 제공합니다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2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7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2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0" name="Google Shape;174;g29e88d588c6_2_9"/>
          <p:cNvSpPr/>
          <p:nvPr/>
        </p:nvSpPr>
        <p:spPr>
          <a:xfrm>
            <a:off x="1446291" y="3245927"/>
            <a:ext cx="4853823" cy="2504886"/>
          </a:xfrm>
          <a:prstGeom prst="rect">
            <a:avLst/>
          </a:prstGeom>
          <a:noFill/>
          <a:ln w="12700" cap="flat" cmpd="sng">
            <a:solidFill>
              <a:schemeClr val="bg2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설문 조사를 통해 개인별 기대 수명 정보를 확인하세요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  <a:p>
            <a:pPr lvl="0"/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나이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</a:t>
            </a: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성별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남자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여자</a:t>
            </a:r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흡연자 이신가요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예 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일주일에 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2</a:t>
            </a:r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번 이상 음주를 하시나요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예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고혈압 이신가요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○예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200" b="1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lvl="0"/>
            <a:r>
              <a:rPr lang="ko-KR" altLang="en-US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현재 당뇨를 앓고 계신가요</a:t>
            </a:r>
            <a:r>
              <a: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? :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●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예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○아니오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  <a:p>
            <a:pPr lvl="0"/>
            <a:endParaRPr lang="en-US" altLang="ko-KR" sz="1100" b="1" i="0" u="none" strike="noStrike" cap="none" dirty="0" smtClean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6290" y="3252907"/>
            <a:ext cx="4853824" cy="264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개인 기대 수명 정보 제공</a:t>
            </a:r>
            <a:endParaRPr lang="ko-KR" altLang="en-US" sz="1200" b="1" dirty="0">
              <a:solidFill>
                <a:schemeClr val="accent5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15054" y="5377165"/>
            <a:ext cx="900995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 완료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78" y="3908095"/>
            <a:ext cx="981212" cy="314369"/>
          </a:xfrm>
          <a:prstGeom prst="rect">
            <a:avLst/>
          </a:prstGeom>
        </p:spPr>
      </p:pic>
      <p:graphicFrame>
        <p:nvGraphicFramePr>
          <p:cNvPr id="3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6118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결과 화면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863189" y="4248096"/>
            <a:ext cx="1296312" cy="2869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값 도출 식 보기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4181319" y="3890200"/>
            <a:ext cx="1803845" cy="291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기대 수명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81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  <a:sym typeface="Malgun Gothic"/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남은 기대 여명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51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  <a:sym typeface="Malgun Gothic"/>
              </a:rPr>
              <a:t>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166579" y="37852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1995193" y="3956014"/>
            <a:ext cx="636333" cy="240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4542702" y="41714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79836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기대수명 예측 정보를 차트로 나타냄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확인할 지역과 비교할 지역 선택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</a:t>
                      </a:r>
                      <a:r>
                        <a:rPr lang="en-US" altLang="ko-KR" sz="1600" dirty="0" smtClean="0"/>
                        <a:t>2024</a:t>
                      </a:r>
                      <a:r>
                        <a:rPr lang="ko-KR" altLang="en-US" sz="1600" dirty="0" smtClean="0"/>
                        <a:t>년 부터 </a:t>
                      </a:r>
                      <a:r>
                        <a:rPr lang="en-US" altLang="ko-KR" sz="1600" dirty="0" smtClean="0"/>
                        <a:t>2026</a:t>
                      </a:r>
                      <a:r>
                        <a:rPr lang="ko-KR" altLang="en-US" sz="1600" dirty="0" smtClean="0"/>
                        <a:t>년까지 선택 가능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156373068"/>
              </p:ext>
            </p:extLst>
          </p:nvPr>
        </p:nvGraphicFramePr>
        <p:xfrm>
          <a:off x="947022" y="2550199"/>
          <a:ext cx="5954342" cy="1502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98500" y="2215406"/>
            <a:ext cx="6394520" cy="3524994"/>
            <a:chOff x="1446290" y="3245927"/>
            <a:chExt cx="4853824" cy="2504886"/>
          </a:xfrm>
        </p:grpSpPr>
        <p:sp>
          <p:nvSpPr>
            <p:cNvPr id="21" name="Google Shape;174;g29e88d588c6_2_9"/>
            <p:cNvSpPr/>
            <p:nvPr/>
          </p:nvSpPr>
          <p:spPr>
            <a:xfrm>
              <a:off x="1446291" y="3245927"/>
              <a:ext cx="4853823" cy="2504886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lang="en-US" altLang="ko-KR" sz="1100" b="1" i="0" u="none" strike="noStrike" cap="none" dirty="0" smtClean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6290" y="3252907"/>
              <a:ext cx="4853824" cy="26499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미래 기대 수명 차트</a:t>
              </a:r>
              <a:endParaRPr lang="ko-KR" altLang="en-US" sz="1200" b="1" dirty="0">
                <a:solidFill>
                  <a:schemeClr val="accent5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6628" y="4285799"/>
            <a:ext cx="2666198" cy="3100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서울특별시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(Seoul Special City)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628" y="3918639"/>
            <a:ext cx="621498" cy="37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지역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6628" y="4659406"/>
            <a:ext cx="2666198" cy="2814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전라남도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Jeollanam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Province)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▽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3442" y="4990440"/>
            <a:ext cx="2666199" cy="640774"/>
            <a:chOff x="893912" y="4895848"/>
            <a:chExt cx="2666199" cy="640774"/>
          </a:xfrm>
        </p:grpSpPr>
        <p:sp>
          <p:nvSpPr>
            <p:cNvPr id="25" name="TextBox 24"/>
            <p:cNvSpPr txBox="1"/>
            <p:nvPr/>
          </p:nvSpPr>
          <p:spPr>
            <a:xfrm>
              <a:off x="893913" y="5259623"/>
              <a:ext cx="2666198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2026                                   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▽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3912" y="4895848"/>
              <a:ext cx="1135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기준 연도</a:t>
              </a:r>
              <a:endParaRPr lang="ko-KR" altLang="en-US" sz="1600" b="1" dirty="0"/>
            </a:p>
          </p:txBody>
        </p:sp>
      </p:grpSp>
      <p:grpSp>
        <p:nvGrpSpPr>
          <p:cNvPr id="2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2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3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4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2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42355" y="407670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74565" y="494372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4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71646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24269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과거 수명 정보를 차트로 나타냄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셀렉트</a:t>
                      </a:r>
                      <a:r>
                        <a:rPr lang="ko-KR" altLang="en-US" sz="1600" dirty="0" smtClean="0"/>
                        <a:t> 박스를 이용해 지역 설정 가능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0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9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8500" y="2215405"/>
            <a:ext cx="6394520" cy="3523765"/>
            <a:chOff x="679380" y="2427693"/>
            <a:chExt cx="6394520" cy="3037288"/>
          </a:xfrm>
        </p:grpSpPr>
        <p:graphicFrame>
          <p:nvGraphicFramePr>
            <p:cNvPr id="6" name="차트 5"/>
            <p:cNvGraphicFramePr/>
            <p:nvPr>
              <p:extLst>
                <p:ext uri="{D42A27DB-BD31-4B8C-83A1-F6EECF244321}">
                  <p14:modId xmlns:p14="http://schemas.microsoft.com/office/powerpoint/2010/main" val="4074161664"/>
                </p:ext>
              </p:extLst>
            </p:nvPr>
          </p:nvGraphicFramePr>
          <p:xfrm>
            <a:off x="927902" y="2822499"/>
            <a:ext cx="5954342" cy="1642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0" name="그룹 19"/>
            <p:cNvGrpSpPr/>
            <p:nvPr/>
          </p:nvGrpSpPr>
          <p:grpSpPr>
            <a:xfrm>
              <a:off x="679380" y="2427693"/>
              <a:ext cx="6394520" cy="3037288"/>
              <a:chOff x="679380" y="2427693"/>
              <a:chExt cx="6394520" cy="303728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79380" y="2427693"/>
                <a:ext cx="6394520" cy="3037288"/>
                <a:chOff x="1446290" y="3245927"/>
                <a:chExt cx="4853824" cy="2504886"/>
              </a:xfrm>
            </p:grpSpPr>
            <p:sp>
              <p:nvSpPr>
                <p:cNvPr id="17" name="Google Shape;174;g29e88d588c6_2_9"/>
                <p:cNvSpPr/>
                <p:nvPr/>
              </p:nvSpPr>
              <p:spPr>
                <a:xfrm>
                  <a:off x="1446291" y="3245927"/>
                  <a:ext cx="4853823" cy="250488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lvl="0"/>
                  <a:endParaRPr lang="en-US" altLang="ko-KR" sz="1100" b="1" i="0" u="none" strike="noStrike" cap="none" dirty="0" smtClean="0"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Malgun Gothic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446290" y="3252907"/>
                  <a:ext cx="4853824" cy="26499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과거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수명</a:t>
                  </a:r>
                  <a:r>
                    <a:rPr lang="en-US" altLang="ko-KR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 </a:t>
                  </a:r>
                  <a:r>
                    <a:rPr lang="ko-KR" altLang="en-US" sz="12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+mn-ea"/>
                      <a:cs typeface="Pretendard" panose="02000503000000020004" pitchFamily="50" charset="-127"/>
                    </a:rPr>
                    <a:t>차트</a:t>
                  </a:r>
                  <a:endParaRPr lang="ko-KR" altLang="en-US" sz="1200" b="1" dirty="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cs typeface="Pretendard" panose="02000503000000020004" pitchFamily="50" charset="-127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927902" y="5045892"/>
                <a:ext cx="2666198" cy="27699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서울특별시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(Seoul Special City)  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▽</a:t>
                </a:r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27903" y="4604919"/>
                <a:ext cx="6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지역</a:t>
                </a:r>
                <a:endParaRPr lang="ko-KR" altLang="en-US" sz="1600" b="1" dirty="0"/>
              </a:p>
            </p:txBody>
          </p:sp>
        </p:grpSp>
      </p:grpSp>
      <p:sp>
        <p:nvSpPr>
          <p:cNvPr id="28" name="Rect 0"/>
          <p:cNvSpPr>
            <a:spLocks/>
          </p:cNvSpPr>
          <p:nvPr/>
        </p:nvSpPr>
        <p:spPr>
          <a:xfrm>
            <a:off x="474565" y="260175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512132" y="457860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9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5846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14-4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1861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14-5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3459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기대수명 예측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차트에 대한 부가 설명을 나타냄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9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1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5942" y="2662529"/>
            <a:ext cx="6394520" cy="1784470"/>
            <a:chOff x="698500" y="2215406"/>
            <a:chExt cx="6394520" cy="1784470"/>
          </a:xfrm>
        </p:grpSpPr>
        <p:sp>
          <p:nvSpPr>
            <p:cNvPr id="16" name="Google Shape;174;g29e88d588c6_2_9"/>
            <p:cNvSpPr/>
            <p:nvPr/>
          </p:nvSpPr>
          <p:spPr>
            <a:xfrm>
              <a:off x="698501" y="2215406"/>
              <a:ext cx="6394519" cy="1645394"/>
            </a:xfrm>
            <a:prstGeom prst="rect">
              <a:avLst/>
            </a:prstGeom>
            <a:noFill/>
            <a:ln w="1270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8500" y="2225233"/>
              <a:ext cx="6394520" cy="3729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차트 부가 설명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00" y="2645659"/>
              <a:ext cx="639452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해당 차트의 미래 기대 수명은 다중 선형 회귀 분석을 사용해서 예측한 값을 사용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/>
              </a:r>
              <a:b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지역별 기대 수명 예측에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GRDP(1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인당 지역 총소득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스트레스 인지율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음주율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고혈압율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당뇨율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사망률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수명에 사용된 데이터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개인별 기대 여명에 사용된 독립 변수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연령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성별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흡연율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만성질환 여부 등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ko-KR" altLang="en-US" sz="1200" dirty="0"/>
            </a:p>
          </p:txBody>
        </p:sp>
      </p:grpSp>
      <p:sp>
        <p:nvSpPr>
          <p:cNvPr id="23" name="Rect 0"/>
          <p:cNvSpPr>
            <a:spLocks/>
          </p:cNvSpPr>
          <p:nvPr/>
        </p:nvSpPr>
        <p:spPr>
          <a:xfrm>
            <a:off x="452007" y="227748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1761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3121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4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6891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11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10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3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7553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15-3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당신의 만족도는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9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1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5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34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목록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제목을 누르면 게시물 </a:t>
                      </a:r>
                      <a:r>
                        <a:rPr lang="ko-KR" altLang="en-US" sz="1600" baseline="0" dirty="0" smtClean="0"/>
                        <a:t>상세페이지로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 클릭 시 맨 끝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&lt; &gt;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한 칸 옆 페이지로 이동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dirty="0" smtClean="0"/>
                        <a:t>숫자 클릭 시 해당 페이지로 이동</a:t>
                      </a:r>
                      <a:r>
                        <a:rPr lang="ko-KR" altLang="en-US" sz="1600" baseline="0" dirty="0" smtClean="0"/>
                        <a:t> 가능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버튼 클릭 시 글 작성 페이지 혹은 로그인 페이지로 이동하도록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6946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목록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3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5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85933"/>
              </p:ext>
            </p:extLst>
          </p:nvPr>
        </p:nvGraphicFramePr>
        <p:xfrm>
          <a:off x="857103" y="3003096"/>
          <a:ext cx="6078630" cy="180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1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3589702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63152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21839442"/>
                    </a:ext>
                  </a:extLst>
                </a:gridCol>
                <a:gridCol w="475164">
                  <a:extLst>
                    <a:ext uri="{9D8B030D-6E8A-4147-A177-3AD203B41FA5}">
                      <a16:colId xmlns:a16="http://schemas.microsoft.com/office/drawing/2014/main" val="1270590160"/>
                    </a:ext>
                  </a:extLst>
                </a:gridCol>
              </a:tblGrid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안녕하세요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 </a:t>
                      </a:r>
                      <a:r>
                        <a:rPr lang="ko-KR" altLang="en-US" sz="1050" smtClean="0">
                          <a:solidFill>
                            <a:schemeClr val="accent5"/>
                          </a:solidFill>
                        </a:rPr>
                        <a:t>반갑습니다</a:t>
                      </a:r>
                      <a:r>
                        <a:rPr lang="en-US" altLang="ko-KR" sz="105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유정민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어서 오세요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이연지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2024-01-03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소통합시다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27367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정보 교류 원해요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박의범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310548"/>
                  </a:ext>
                </a:extLst>
              </a:tr>
              <a:tr h="30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하하하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2024-01-01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87313"/>
                  </a:ext>
                </a:extLst>
              </a:tr>
            </a:tbl>
          </a:graphicData>
        </a:graphic>
      </p:graphicFrame>
      <p:sp>
        <p:nvSpPr>
          <p:cNvPr id="22" name="순서도: 수행의 시작/종료 21"/>
          <p:cNvSpPr/>
          <p:nvPr/>
        </p:nvSpPr>
        <p:spPr>
          <a:xfrm>
            <a:off x="3543300" y="5211224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05051"/>
              </p:ext>
            </p:extLst>
          </p:nvPr>
        </p:nvGraphicFramePr>
        <p:xfrm>
          <a:off x="3034030" y="4875620"/>
          <a:ext cx="16662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30352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973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7384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295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29566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42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78663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049733"/>
                    </a:ext>
                  </a:extLst>
                </a:gridCol>
              </a:tblGrid>
              <a:tr h="2230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≪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≫</a:t>
                      </a:r>
                      <a:endParaRPr lang="ko-KR" altLang="en-US" sz="1000" b="1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448699"/>
                  </a:ext>
                </a:extLst>
              </a:tr>
            </a:tbl>
          </a:graphicData>
        </a:graphic>
      </p:graphicFrame>
      <p:sp>
        <p:nvSpPr>
          <p:cNvPr id="35" name="Rect 0"/>
          <p:cNvSpPr>
            <a:spLocks/>
          </p:cNvSpPr>
          <p:nvPr/>
        </p:nvSpPr>
        <p:spPr>
          <a:xfrm>
            <a:off x="478585" y="3091902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>
            <a:off x="2508484" y="4714940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>
            <a:off x="2949864" y="514110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797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확인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버튼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전 댓글 등록 버튼 클릭 시에는 로그인 페이지로 이동하고 로그인 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클릭 시에는 댓글이 등록되도록 설정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8838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확인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3927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소통합시다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박초윤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반갑습니다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err="1" smtClean="0">
                          <a:solidFill>
                            <a:schemeClr val="tx1"/>
                          </a:solidFill>
                        </a:rPr>
                        <a:t>박초윤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274993" y="4306147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844599" y="400223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Rect 0"/>
          <p:cNvSpPr>
            <a:spLocks/>
          </p:cNvSpPr>
          <p:nvPr/>
        </p:nvSpPr>
        <p:spPr>
          <a:xfrm>
            <a:off x="4888278" y="501479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35631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3519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DLT 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로고 클릭 시 메인페이지로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712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네비게이션 바는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상단에 고정되어 스크롤과 같이 움직이고</a:t>
                      </a: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세모 버튼 클릭 시 하위 메뉴가 나타남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각 메뉴 클릭 시 해당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사용하여 일정 시간이 지나면 이미지가 자동으로 슬라이드 되도록 설정 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&lt;, &gt;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누르면 이전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다음 이미지로 넘어가도록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버튼을 통해 현재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캐러셀에서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설명하고 있는 서비스 페이지로 이동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42" name="그림 56" descr="C:/Users/admin/AppData/Roaming/PolarisOffice/ETemp/7520_12047680/fImage104367068041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12" y="2308569"/>
            <a:ext cx="6869187" cy="3284524"/>
          </a:xfrm>
          <a:prstGeom prst="rect">
            <a:avLst/>
          </a:prstGeom>
        </p:spPr>
      </p:pic>
      <p:grpSp>
        <p:nvGrpSpPr>
          <p:cNvPr id="39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6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7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19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20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8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14618" y="3016299"/>
            <a:ext cx="3799850" cy="1011595"/>
            <a:chOff x="1014618" y="3016299"/>
            <a:chExt cx="3799850" cy="1011595"/>
          </a:xfrm>
        </p:grpSpPr>
        <p:sp>
          <p:nvSpPr>
            <p:cNvPr id="43" name="텍스트 상자 57"/>
            <p:cNvSpPr txBox="1">
              <a:spLocks/>
            </p:cNvSpPr>
            <p:nvPr/>
          </p:nvSpPr>
          <p:spPr>
            <a:xfrm>
              <a:off x="1014618" y="3016299"/>
              <a:ext cx="1974580" cy="30905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400" dirty="0">
                  <a:solidFill>
                    <a:schemeClr val="bg1"/>
                  </a:solidFill>
                  <a:latin typeface="+mn-ea"/>
                  <a:cs typeface="Pretendard Light" panose="02000403000000020004" pitchFamily="50" charset="-127"/>
                </a:rPr>
                <a:t>질병 정보 한눈에 보기</a:t>
              </a:r>
              <a:endParaRPr lang="ko-KR" altLang="en-US" sz="14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4" name="텍스트 상자 58"/>
            <p:cNvSpPr txBox="1">
              <a:spLocks/>
            </p:cNvSpPr>
            <p:nvPr/>
          </p:nvSpPr>
          <p:spPr>
            <a:xfrm>
              <a:off x="1020968" y="3332529"/>
              <a:ext cx="3793500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800" b="1" dirty="0">
                  <a:solidFill>
                    <a:schemeClr val="bg1"/>
                  </a:solidFill>
                  <a:latin typeface="+mn-ea"/>
                  <a:cs typeface="Pretendard Black" panose="02000A03000000020004" pitchFamily="50" charset="-127"/>
                </a:rPr>
                <a:t>함께하는 오늘 더 나은 미래를 위해</a:t>
              </a:r>
              <a:endParaRPr lang="ko-KR" altLang="en-US" sz="1800" b="1" dirty="0">
                <a:solidFill>
                  <a:schemeClr val="bg1"/>
                </a:solidFill>
                <a:latin typeface="+mn-ea"/>
                <a:cs typeface="Pretendard Black" panose="02000A03000000020004" pitchFamily="50" charset="-127"/>
              </a:endParaRPr>
            </a:p>
          </p:txBody>
        </p:sp>
        <p:sp>
          <p:nvSpPr>
            <p:cNvPr id="45" name="도형 59"/>
            <p:cNvSpPr>
              <a:spLocks/>
            </p:cNvSpPr>
            <p:nvPr/>
          </p:nvSpPr>
          <p:spPr>
            <a:xfrm>
              <a:off x="1137478" y="3800689"/>
              <a:ext cx="1090714" cy="227205"/>
            </a:xfrm>
            <a:prstGeom prst="roundRect">
              <a:avLst/>
            </a:prstGeom>
            <a:solidFill>
              <a:srgbClr val="F5BA0E"/>
            </a:solidFill>
            <a:ln w="12700" cap="flat" cmpd="sng">
              <a:solidFill>
                <a:srgbClr val="F5BA0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 dirty="0" err="1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서비스</a:t>
              </a:r>
              <a:r>
                <a:rPr sz="900" dirty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sz="900" dirty="0" err="1" smtClean="0">
                  <a:solidFill>
                    <a:srgbClr val="1C3664"/>
                  </a:solidFill>
                  <a:latin typeface="맑은고딕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바로가기</a:t>
              </a:r>
              <a:endParaRPr lang="ko-KR" altLang="en-US"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464541" y="2354698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8" name="도형 1"/>
          <p:cNvSpPr>
            <a:spLocks/>
          </p:cNvSpPr>
          <p:nvPr/>
        </p:nvSpPr>
        <p:spPr>
          <a:xfrm>
            <a:off x="6411013" y="3370155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4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0" name="도형 100"/>
          <p:cNvSpPr>
            <a:spLocks/>
          </p:cNvSpPr>
          <p:nvPr/>
        </p:nvSpPr>
        <p:spPr>
          <a:xfrm>
            <a:off x="2452126" y="3650109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5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2482828" y="1520957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319548" y="140876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18751" y="3703143"/>
            <a:ext cx="6721590" cy="495127"/>
            <a:chOff x="518751" y="3703143"/>
            <a:chExt cx="6721590" cy="495127"/>
          </a:xfrm>
        </p:grpSpPr>
        <p:sp>
          <p:nvSpPr>
            <p:cNvPr id="3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3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3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1375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해당 프로젝트의 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2061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작성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작성이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페이지가 바로 보여짐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화면으로 이동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0949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81278"/>
              </p:ext>
            </p:extLst>
          </p:nvPr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122105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제목 입력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902821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687215" y="481586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685376" y="481586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8204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</a:t>
                      </a:r>
                      <a:r>
                        <a:rPr lang="ko-KR" altLang="en-US" sz="1800" b="1" i="0" kern="1200" dirty="0" err="1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작성완료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목록 클릭 시 게시물 목록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로그인 시 수정 버튼이 나오고 게시물을 수정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댓글</a:t>
                      </a:r>
                      <a:r>
                        <a:rPr lang="ko-KR" altLang="en-US" sz="1600" baseline="0" dirty="0" smtClean="0"/>
                        <a:t> 입력 후 댓글 등록 클릭 시 댓글 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6729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작성 완료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67950"/>
              </p:ext>
            </p:extLst>
          </p:nvPr>
        </p:nvGraphicFramePr>
        <p:xfrm>
          <a:off x="857103" y="3083671"/>
          <a:ext cx="6078630" cy="114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497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2265538"/>
                    </a:ext>
                  </a:extLst>
                </a:gridCol>
                <a:gridCol w="3481333">
                  <a:extLst>
                    <a:ext uri="{9D8B030D-6E8A-4147-A177-3AD203B41FA5}">
                      <a16:colId xmlns:a16="http://schemas.microsoft.com/office/drawing/2014/main" val="1750577097"/>
                    </a:ext>
                  </a:extLst>
                </a:gridCol>
              </a:tblGrid>
              <a:tr h="27753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어서오세요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2024-01-03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5556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안녕히가세요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3046562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목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680324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3831843" y="4306271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8302" y="4631189"/>
            <a:ext cx="4749800" cy="6001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댓글을 입력하세요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5371802" y="5306627"/>
            <a:ext cx="876300" cy="217323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댓글 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37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0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>
            <a:off x="3545608" y="3866288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987917" y="490922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0062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게시물 수정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등록 클릭 시 글 수정이 완료 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취소 클릭 시 글 작성이 취소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내 게시물 확인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삭제 클릭 시 글이 삭제 되고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게시물 목록 페이지로 바로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871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페이지 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게시물 수정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103" y="3083670"/>
          <a:ext cx="6078630" cy="211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630">
                  <a:extLst>
                    <a:ext uri="{9D8B030D-6E8A-4147-A177-3AD203B41FA5}">
                      <a16:colId xmlns:a16="http://schemas.microsoft.com/office/drawing/2014/main" val="3727711090"/>
                    </a:ext>
                  </a:extLst>
                </a:gridCol>
              </a:tblGrid>
              <a:tr h="3963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54958"/>
                  </a:ext>
                </a:extLst>
              </a:tr>
              <a:tr h="306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이연지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608149"/>
                  </a:ext>
                </a:extLst>
              </a:tr>
              <a:tr h="1417226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69795"/>
                  </a:ext>
                </a:extLst>
              </a:tr>
            </a:tbl>
          </a:graphicData>
        </a:graphic>
      </p:graphicFrame>
      <p:sp>
        <p:nvSpPr>
          <p:cNvPr id="10" name="순서도: 수행의 시작/종료 9"/>
          <p:cNvSpPr/>
          <p:nvPr/>
        </p:nvSpPr>
        <p:spPr>
          <a:xfrm>
            <a:off x="2617880" y="5278725"/>
            <a:ext cx="647700" cy="266700"/>
          </a:xfrm>
          <a:prstGeom prst="flowChartTermina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7886" y="3145571"/>
            <a:ext cx="5272116" cy="236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어서오세요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6971" y="3943798"/>
            <a:ext cx="56930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398596" y="5278725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2060"/>
                </a:solidFill>
              </a:rPr>
              <a:t>취소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2176500" y="4857135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142865" y="483389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1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1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19" name="순서도: 수행의 시작/종료 18"/>
          <p:cNvSpPr/>
          <p:nvPr/>
        </p:nvSpPr>
        <p:spPr>
          <a:xfrm>
            <a:off x="4179312" y="5265387"/>
            <a:ext cx="647700" cy="266700"/>
          </a:xfrm>
          <a:prstGeom prst="flowChartTerminator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</a:rPr>
              <a:t>삭제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03654" y="4826901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103" y="2372912"/>
            <a:ext cx="469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DLT </a:t>
            </a:r>
            <a:r>
              <a:rPr lang="ko-KR" altLang="en-US" b="1" dirty="0" smtClean="0">
                <a:solidFill>
                  <a:srgbClr val="002060"/>
                </a:solidFill>
              </a:rPr>
              <a:t>커뮤니티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en-US" altLang="ko-KR" sz="300" b="1" dirty="0" smtClean="0">
              <a:solidFill>
                <a:srgbClr val="002060"/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질문하고 소통하는 공간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커뮤니티에 오신 것을 환영합니다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8476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 및 비밀번호는 유효성 검사를 통해 필수로 입력되도록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확인 버튼 클릭 시 </a:t>
                      </a:r>
                      <a:r>
                        <a:rPr lang="ko-KR" altLang="en-US" sz="1600" dirty="0" err="1" smtClean="0"/>
                        <a:t>로그인에</a:t>
                      </a:r>
                      <a:r>
                        <a:rPr lang="ko-KR" altLang="en-US" sz="1600" dirty="0" smtClean="0"/>
                        <a:t> 성공하면 이전</a:t>
                      </a:r>
                      <a:r>
                        <a:rPr lang="ko-KR" altLang="en-US" sz="1600" baseline="0" dirty="0" smtClean="0"/>
                        <a:t>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회원가입 버튼 클릭 시 회원가입 화면으로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86114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3602" y="28383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로그인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59259" y="3604223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Login 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입력해주세요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44078" y="4634719"/>
            <a:ext cx="3827885" cy="386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비밀번호를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입력해주세요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9437" y="3327224"/>
            <a:ext cx="77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9258" y="4357720"/>
            <a:ext cx="84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70968" y="5147864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회원가입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1800" y="5146040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확인</a:t>
            </a:r>
            <a:endParaRPr lang="ko-KR" altLang="en-US" sz="1200" b="1" dirty="0"/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1499458" y="316088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756590" y="5017998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5821491" y="5017997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99608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이메일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비밀번호는 유효성 검사를 통해 필수 조건을 만족하도록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674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3602" y="24002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회원가입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85032" y="2920451"/>
            <a:ext cx="5137112" cy="290634"/>
            <a:chOff x="1285032" y="2790074"/>
            <a:chExt cx="5137112" cy="29063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594259" y="2790074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공백없이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~ 10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자 사이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5032" y="279686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아이디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5032" y="3268314"/>
            <a:ext cx="5137112" cy="291738"/>
            <a:chOff x="1285032" y="3137937"/>
            <a:chExt cx="5137112" cy="29173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594259" y="3139041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이메일 입력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032" y="3137937"/>
              <a:ext cx="1085292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이메일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85032" y="3609384"/>
            <a:ext cx="5137112" cy="290635"/>
            <a:chOff x="1285032" y="3479007"/>
            <a:chExt cx="5137112" cy="29063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문자와 숫자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특수 기호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!@#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포함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최소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글자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5032" y="3479007"/>
              <a:ext cx="1215000" cy="28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85032" y="3950454"/>
            <a:ext cx="5137112" cy="291696"/>
            <a:chOff x="1285032" y="3477946"/>
            <a:chExt cx="5137112" cy="29169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 확인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85032" y="4291524"/>
            <a:ext cx="5137112" cy="291696"/>
            <a:chOff x="1285032" y="3477946"/>
            <a:chExt cx="5137112" cy="29169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이름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85032" y="4632998"/>
            <a:ext cx="5137112" cy="291696"/>
            <a:chOff x="1285032" y="3477946"/>
            <a:chExt cx="5137112" cy="29169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594259" y="3479008"/>
              <a:ext cx="3827885" cy="2906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5032" y="3477946"/>
              <a:ext cx="121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휴대폰 번호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856692" y="5052298"/>
            <a:ext cx="900995" cy="286941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가입하기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69655" y="5050474"/>
            <a:ext cx="552489" cy="288765"/>
          </a:xfrm>
          <a:prstGeom prst="round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취소</a:t>
            </a:r>
            <a:endParaRPr lang="ko-KR" altLang="en-US" sz="1200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46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48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1077842" y="245244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4309835" y="4853383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>
            <a:off x="6466474" y="4822649"/>
            <a:ext cx="434890" cy="4556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lang="en-US" altLang="ko-KR" sz="2000" b="1" dirty="0" smtClean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9320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5" y="2396493"/>
            <a:ext cx="6883995" cy="3747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87215" y="3683483"/>
            <a:ext cx="392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기대 수명 측정 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오래도록 행복한 삶을 위한 첫걸음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2" name="도형 59"/>
          <p:cNvSpPr>
            <a:spLocks/>
          </p:cNvSpPr>
          <p:nvPr/>
        </p:nvSpPr>
        <p:spPr>
          <a:xfrm>
            <a:off x="5379202" y="4268258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4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5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988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7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2695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4" y="2395915"/>
            <a:ext cx="6883996" cy="3749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527" y="3768385"/>
            <a:ext cx="4230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정책 살펴보기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삶의 만족 정책으로 이루어집니다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: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Pretendard" panose="02000503000000020004" pitchFamily="50" charset="-127"/>
              </a:rPr>
              <a:t>당신의 의견이 중요해요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sp>
        <p:nvSpPr>
          <p:cNvPr id="11" name="도형 59"/>
          <p:cNvSpPr>
            <a:spLocks/>
          </p:cNvSpPr>
          <p:nvPr/>
        </p:nvSpPr>
        <p:spPr>
          <a:xfrm>
            <a:off x="5375835" y="4630159"/>
            <a:ext cx="1090714" cy="227205"/>
          </a:xfrm>
          <a:prstGeom prst="roundRect">
            <a:avLst/>
          </a:prstGeom>
          <a:solidFill>
            <a:srgbClr val="F5BA0E"/>
          </a:solidFill>
          <a:ln w="12700" cap="flat" cmpd="sng">
            <a:solidFill>
              <a:srgbClr val="F5BA0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 dirty="0" err="1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</a:t>
            </a:r>
            <a:r>
              <a:rPr sz="900" dirty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sz="900" dirty="0" err="1" smtClean="0">
                <a:solidFill>
                  <a:srgbClr val="1C3664"/>
                </a:solidFill>
                <a:latin typeface="맑은고딕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바로가기</a:t>
            </a:r>
            <a:endParaRPr lang="ko-KR" altLang="en-US" sz="900" dirty="0">
              <a:solidFill>
                <a:srgbClr val="1C3664"/>
              </a:solidFill>
              <a:latin typeface="맑은고딕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12407" y="4020694"/>
            <a:ext cx="6721590" cy="495127"/>
            <a:chOff x="518751" y="3703143"/>
            <a:chExt cx="6721590" cy="495127"/>
          </a:xfrm>
        </p:grpSpPr>
        <p:sp>
          <p:nvSpPr>
            <p:cNvPr id="13" name="도형 100"/>
            <p:cNvSpPr>
              <a:spLocks/>
            </p:cNvSpPr>
            <p:nvPr/>
          </p:nvSpPr>
          <p:spPr>
            <a:xfrm>
              <a:off x="6804731" y="3734642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>
                  <a:latin typeface="맑은고딕"/>
                </a:rPr>
                <a:t>&gt;</a:t>
              </a:r>
              <a:endParaRPr lang="ko-KR" altLang="en-US" sz="2000" b="1" dirty="0">
                <a:latin typeface="맑은고딕"/>
              </a:endParaRPr>
            </a:p>
          </p:txBody>
        </p:sp>
        <p:sp>
          <p:nvSpPr>
            <p:cNvPr id="14" name="도형 100"/>
            <p:cNvSpPr>
              <a:spLocks/>
            </p:cNvSpPr>
            <p:nvPr/>
          </p:nvSpPr>
          <p:spPr>
            <a:xfrm>
              <a:off x="518751" y="3703143"/>
              <a:ext cx="435610" cy="46362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altLang="ko-KR" sz="2000" b="1" dirty="0" smtClean="0">
                  <a:latin typeface="맑은고딕"/>
                </a:rPr>
                <a:t>&lt;</a:t>
              </a:r>
              <a:endParaRPr lang="ko-KR" altLang="en-US" sz="2000" b="1" dirty="0">
                <a:latin typeface="맑은고딕"/>
              </a:endParaRPr>
            </a:p>
          </p:txBody>
        </p:sp>
      </p:grpSp>
      <p:graphicFrame>
        <p:nvGraphicFramePr>
          <p:cNvPr id="1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2415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1-1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캐러셀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도형 63"/>
          <p:cNvSpPr>
            <a:spLocks/>
          </p:cNvSpPr>
          <p:nvPr/>
        </p:nvSpPr>
        <p:spPr>
          <a:xfrm>
            <a:off x="440252" y="2313462"/>
            <a:ext cx="6883996" cy="3844211"/>
          </a:xfrm>
          <a:prstGeom prst="rect">
            <a:avLst/>
          </a:prstGeom>
          <a:solidFill>
            <a:srgbClr val="CFD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19" y="2489371"/>
            <a:ext cx="2880005" cy="1258021"/>
            <a:chOff x="584519" y="2489371"/>
            <a:chExt cx="2880005" cy="1258021"/>
          </a:xfrm>
        </p:grpSpPr>
        <p:sp>
          <p:nvSpPr>
            <p:cNvPr id="57" name="텍스트 상자 74"/>
            <p:cNvSpPr txBox="1">
              <a:spLocks/>
            </p:cNvSpPr>
            <p:nvPr/>
          </p:nvSpPr>
          <p:spPr>
            <a:xfrm>
              <a:off x="584520" y="2489371"/>
              <a:ext cx="1153795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소개합니다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텍스트 상자 76"/>
            <p:cNvSpPr txBox="1">
              <a:spLocks/>
            </p:cNvSpPr>
            <p:nvPr/>
          </p:nvSpPr>
          <p:spPr>
            <a:xfrm>
              <a:off x="584520" y="2782192"/>
              <a:ext cx="2329292" cy="37061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Desired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Of</a:t>
              </a:r>
              <a:r>
                <a:rPr lang="ko-KR" sz="18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</a:t>
              </a:r>
              <a:r>
                <a:rPr lang="ko-KR" sz="18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Lifetime</a:t>
              </a:r>
              <a:endParaRPr lang="ko-KR" altLang="en-US" sz="18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0" name="텍스트 상자 77"/>
            <p:cNvSpPr txBox="1">
              <a:spLocks/>
            </p:cNvSpPr>
            <p:nvPr/>
          </p:nvSpPr>
          <p:spPr>
            <a:xfrm>
              <a:off x="584519" y="3146682"/>
              <a:ext cx="2880005" cy="6007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100" dirty="0" err="1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DLT는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어르신들의 수명을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예측하고</a:t>
              </a:r>
              <a:r>
                <a:rPr lang="ko-KR" altLang="en-US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복지 정책을 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제공 받을 수 있도록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도와드리고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 </a:t>
              </a:r>
              <a:r>
                <a:rPr lang="ko-KR" sz="110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있습니다</a:t>
              </a:r>
              <a:r>
                <a:rPr lang="ko-KR" sz="1100" dirty="0">
                  <a:solidFill>
                    <a:schemeClr val="bg2">
                      <a:lumMod val="10000"/>
                    </a:schemeClr>
                  </a:solidFill>
                  <a:latin typeface="+mn-ea"/>
                  <a:cs typeface="Pretendard ExtraLight" panose="02000303000000020004" pitchFamily="50" charset="-127"/>
                </a:rPr>
                <a:t>.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+mn-ea"/>
                <a:cs typeface="Pretendard ExtraLight" panose="0200030300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91430" y="2438097"/>
            <a:ext cx="3500113" cy="1580911"/>
            <a:chOff x="3691430" y="2438097"/>
            <a:chExt cx="3500113" cy="1580911"/>
          </a:xfrm>
        </p:grpSpPr>
        <p:sp>
          <p:nvSpPr>
            <p:cNvPr id="58" name="텍스트 상자 75"/>
            <p:cNvSpPr txBox="1">
              <a:spLocks/>
            </p:cNvSpPr>
            <p:nvPr/>
          </p:nvSpPr>
          <p:spPr>
            <a:xfrm>
              <a:off x="3725519" y="2438097"/>
              <a:ext cx="973962" cy="308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400" b="1" dirty="0">
                  <a:solidFill>
                    <a:srgbClr val="1C3664"/>
                  </a:solidFill>
                  <a:latin typeface="맑은 고딕" charset="0"/>
                  <a:ea typeface="맑은 고딕" charset="0"/>
                </a:rPr>
                <a:t>커뮤니티</a:t>
              </a:r>
              <a:endParaRPr lang="ko-KR" altLang="en-US" sz="1400" b="1" dirty="0">
                <a:solidFill>
                  <a:srgbClr val="1C366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텍스트 상자 79"/>
            <p:cNvSpPr txBox="1">
              <a:spLocks/>
            </p:cNvSpPr>
            <p:nvPr/>
          </p:nvSpPr>
          <p:spPr>
            <a:xfrm>
              <a:off x="3692525" y="2738213"/>
              <a:ext cx="3404522" cy="4629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2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어르신들을 위한 정보와 지식을 공유하는 장소, 정보 게시판입니다!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+mj-lt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sp>
          <p:nvSpPr>
            <p:cNvPr id="62" name="텍스트 상자 80"/>
            <p:cNvSpPr txBox="1">
              <a:spLocks/>
            </p:cNvSpPr>
            <p:nvPr/>
          </p:nvSpPr>
          <p:spPr>
            <a:xfrm>
              <a:off x="3691430" y="3156043"/>
              <a:ext cx="3500113" cy="8629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latinLnBrk="0" hangingPunct="1">
                <a:buFontTx/>
                <a:buNone/>
              </a:pP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노년기의 건강과 행복을 더 잘 관리할 수 있는 다양한 정보를 찾을 수 있습니다. 여러분의 경험과 지식을 공유하고,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다른</a:t>
              </a:r>
              <a:r>
                <a:rPr lang="en-US" alt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 </a:t>
              </a:r>
              <a:r>
                <a:rPr lang="ko-KR" sz="1000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이들과 </a:t>
              </a:r>
              <a:r>
                <a:rPr lang="ko-KR" sz="1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소통하며, 노인들을 위한 더 나은 미래를 고민하는 곳입니다. 함께 건강하고 풍요로운 노년을 위한 정보를 나눠보세요!</a:t>
              </a:r>
              <a:endParaRPr lang="ko-KR" altLang="en-US" sz="1000" dirty="0">
                <a:solidFill>
                  <a:schemeClr val="bg2">
                    <a:lumMod val="10000"/>
                  </a:schemeClr>
                </a:solidFill>
                <a:latin typeface="+mj-lt"/>
                <a:ea typeface="Pretendard ExtraLight" panose="02000303000000020004" pitchFamily="50" charset="-127"/>
                <a:cs typeface="Pretendard ExtraLight" panose="02000303000000020004" pitchFamily="50" charset="-127"/>
              </a:endParaRPr>
            </a:p>
          </p:txBody>
        </p:sp>
      </p:grpSp>
      <p:graphicFrame>
        <p:nvGraphicFramePr>
          <p:cNvPr id="6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9793"/>
              </p:ext>
            </p:extLst>
          </p:nvPr>
        </p:nvGraphicFramePr>
        <p:xfrm>
          <a:off x="3773252" y="4025993"/>
          <a:ext cx="3415003" cy="177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600" b="0" i="0" kern="1200" dirty="0" err="1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No</a:t>
                      </a:r>
                      <a:endParaRPr lang="ko-KR" altLang="en-US" sz="6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맑은고딕"/>
                          <a:ea typeface="Pretendard Medium" charset="0"/>
                          <a:cs typeface="Pretendard Medium" charset="0"/>
                        </a:rPr>
                        <a:t>제목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맑은고딕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작성자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작성일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강남구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전라남도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3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용산구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정책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정보를</a:t>
                      </a:r>
                      <a:r>
                        <a:rPr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</a:t>
                      </a:r>
                      <a:r>
                        <a:rPr sz="800" b="0" i="0" kern="1200" dirty="0" err="1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알려</a:t>
                      </a:r>
                      <a:r>
                        <a:rPr lang="ko-KR" sz="800" b="0" i="0" kern="1200" dirty="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 dirty="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4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서대문구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5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마포구</a:t>
                      </a:r>
                      <a:r>
                        <a:rPr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 정책 정보를 알려</a:t>
                      </a:r>
                      <a:r>
                        <a:rPr lang="ko-KR" sz="800" b="0" i="0" kern="1200">
                          <a:solidFill>
                            <a:srgbClr val="1C3664"/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드립니다.</a:t>
                      </a:r>
                      <a:endParaRPr lang="ko-KR" altLang="en-US" sz="800" b="0" i="0" kern="1200">
                        <a:solidFill>
                          <a:srgbClr val="1C3664"/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800" b="0" i="0" kern="120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홍길동</a:t>
                      </a:r>
                      <a:endParaRPr lang="ko-KR" altLang="en-US" sz="800" b="0" i="0" kern="120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700" b="0" i="0" kern="1200" dirty="0">
                          <a:solidFill>
                            <a:schemeClr val="bg2">
                              <a:lumMod val="50000"/>
                              <a:lumOff val="0"/>
                            </a:schemeClr>
                          </a:solidFill>
                          <a:latin typeface="+mj-lt"/>
                          <a:ea typeface="Pretendard Medium" charset="0"/>
                          <a:cs typeface="Pretendard Medium" charset="0"/>
                        </a:rPr>
                        <a:t>2023-11-30</a:t>
                      </a:r>
                      <a:endParaRPr lang="ko-KR" altLang="en-US" sz="700" b="0" i="0" kern="1200" dirty="0">
                        <a:solidFill>
                          <a:schemeClr val="bg2">
                            <a:lumMod val="50000"/>
                            <a:lumOff val="0"/>
                          </a:schemeClr>
                        </a:solidFill>
                        <a:latin typeface="+mj-lt"/>
                        <a:ea typeface="Pretendard Medium" charset="0"/>
                        <a:cs typeface="Pretendard Medium" charset="0"/>
                      </a:endParaRPr>
                    </a:p>
                  </a:txBody>
                  <a:tcPr marL="90170" marR="90170" marT="46990" marB="46990" anchor="ctr">
                    <a:solidFill>
                      <a:srgbClr val="CF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Rect 0"/>
          <p:cNvSpPr>
            <a:spLocks/>
          </p:cNvSpPr>
          <p:nvPr/>
        </p:nvSpPr>
        <p:spPr>
          <a:xfrm>
            <a:off x="3277862" y="2302333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2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>
            <a:off x="404324" y="2057029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3374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홈페이지 설명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커뮤니티 게시판 소개 섹션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게시판 글의 일부를 보여준 뒤 해당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ko-KR" altLang="en-US" sz="1600" b="0" i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6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상세페이지로 이동하도록 설정</a:t>
                      </a: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r="6821"/>
          <a:stretch/>
        </p:blipFill>
        <p:spPr>
          <a:xfrm>
            <a:off x="624169" y="3753848"/>
            <a:ext cx="2840355" cy="1853565"/>
          </a:xfrm>
          <a:prstGeom prst="rect">
            <a:avLst/>
          </a:prstGeom>
        </p:spPr>
      </p:pic>
      <p:grpSp>
        <p:nvGrpSpPr>
          <p:cNvPr id="32" name="그룹 51"/>
          <p:cNvGrpSpPr>
            <a:grpSpLocks/>
          </p:cNvGrpSpPr>
          <p:nvPr/>
        </p:nvGrpSpPr>
        <p:grpSpPr>
          <a:xfrm>
            <a:off x="431205" y="5839116"/>
            <a:ext cx="6910944" cy="698952"/>
            <a:chOff x="503555" y="6346190"/>
            <a:chExt cx="6763385" cy="502285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>
            <a:xfrm>
              <a:off x="503555" y="6346190"/>
              <a:ext cx="6763385" cy="502285"/>
              <a:chOff x="503555" y="6346190"/>
              <a:chExt cx="6763385" cy="502285"/>
            </a:xfrm>
            <a:solidFill>
              <a:srgbClr val="1C3664"/>
            </a:solidFill>
          </p:grpSpPr>
          <p:sp>
            <p:nvSpPr>
              <p:cNvPr id="35" name="Rect 0"/>
              <p:cNvSpPr>
                <a:spLocks/>
              </p:cNvSpPr>
              <p:nvPr/>
            </p:nvSpPr>
            <p:spPr>
              <a:xfrm>
                <a:off x="5035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>
                <a:off x="147383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>
                <a:off x="243776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0" name="Rect 0"/>
              <p:cNvSpPr>
                <a:spLocks/>
              </p:cNvSpPr>
              <p:nvPr/>
            </p:nvSpPr>
            <p:spPr>
              <a:xfrm>
                <a:off x="340804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1" name="Rect 0"/>
              <p:cNvSpPr>
                <a:spLocks/>
              </p:cNvSpPr>
              <p:nvPr/>
            </p:nvSpPr>
            <p:spPr>
              <a:xfrm>
                <a:off x="437197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2" name="Rect 0"/>
              <p:cNvSpPr>
                <a:spLocks/>
              </p:cNvSpPr>
              <p:nvPr/>
            </p:nvSpPr>
            <p:spPr>
              <a:xfrm>
                <a:off x="533082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  <p:sp>
            <p:nvSpPr>
              <p:cNvPr id="43" name="Rect 0"/>
              <p:cNvSpPr>
                <a:spLocks/>
              </p:cNvSpPr>
              <p:nvPr/>
            </p:nvSpPr>
            <p:spPr>
              <a:xfrm>
                <a:off x="6294755" y="6346190"/>
                <a:ext cx="972185" cy="502285"/>
              </a:xfrm>
              <a:prstGeom prst="doubleWave">
                <a:avLst/>
              </a:prstGeom>
              <a:grpFill/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rtl="0" eaLnBrk="1" latinLnBrk="0" hangingPunct="1">
                  <a:buFontTx/>
                  <a:buNone/>
                </a:pPr>
                <a:endParaRPr lang="ko-KR" altLang="en-US" sz="1800">
                  <a:latin typeface="맑은고딕"/>
                  <a:ea typeface="맑은 고딕" charset="0"/>
                </a:endParaRPr>
              </a:p>
            </p:txBody>
          </p:sp>
        </p:grpSp>
        <p:sp>
          <p:nvSpPr>
            <p:cNvPr id="34" name="Rect 0"/>
            <p:cNvSpPr txBox="1">
              <a:spLocks/>
            </p:cNvSpPr>
            <p:nvPr/>
          </p:nvSpPr>
          <p:spPr>
            <a:xfrm>
              <a:off x="3084238" y="6425666"/>
              <a:ext cx="1524912" cy="287529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하단</a:t>
              </a:r>
              <a:r>
                <a:rPr sz="2000" dirty="0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</a:t>
              </a:r>
              <a:r>
                <a:rPr sz="2000" dirty="0" err="1">
                  <a:solidFill>
                    <a:schemeClr val="bg1"/>
                  </a:solidFill>
                  <a:latin typeface="맑은고딕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스크롤</a:t>
              </a:r>
              <a:endParaRPr lang="ko-KR" altLang="en-US" sz="2000" dirty="0">
                <a:solidFill>
                  <a:schemeClr val="bg1"/>
                </a:solidFill>
                <a:latin typeface="맑은고딕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69" name="Rect 0"/>
          <p:cNvSpPr>
            <a:spLocks/>
          </p:cNvSpPr>
          <p:nvPr/>
        </p:nvSpPr>
        <p:spPr>
          <a:xfrm>
            <a:off x="3321868" y="3845187"/>
            <a:ext cx="435610" cy="4636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3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45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86260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해당 프로젝트의 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중단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27433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메인 페이지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버튼 클릭 시 각 서비스에 대한 페이지로 이동할 수 있도록 설정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70007" y="2592405"/>
            <a:ext cx="5406390" cy="2312134"/>
            <a:chOff x="1106832" y="2887215"/>
            <a:chExt cx="5406390" cy="2312134"/>
          </a:xfrm>
        </p:grpSpPr>
        <p:grpSp>
          <p:nvGrpSpPr>
            <p:cNvPr id="29" name="그룹 28"/>
            <p:cNvGrpSpPr>
              <a:grpSpLocks/>
            </p:cNvGrpSpPr>
            <p:nvPr/>
          </p:nvGrpSpPr>
          <p:grpSpPr>
            <a:xfrm>
              <a:off x="4854602" y="2939285"/>
              <a:ext cx="1658620" cy="1534795"/>
              <a:chOff x="4949190" y="277812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6" name="도형 99"/>
              <p:cNvSpPr>
                <a:spLocks/>
              </p:cNvSpPr>
              <p:nvPr/>
            </p:nvSpPr>
            <p:spPr>
              <a:xfrm>
                <a:off x="4949190" y="277812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06035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39" name="그룹 38"/>
            <p:cNvGrpSpPr>
              <a:grpSpLocks/>
            </p:cNvGrpSpPr>
            <p:nvPr/>
          </p:nvGrpSpPr>
          <p:grpSpPr>
            <a:xfrm>
              <a:off x="1106832" y="2887215"/>
              <a:ext cx="1658620" cy="1534795"/>
              <a:chOff x="1201420" y="2726055"/>
              <a:chExt cx="1658620" cy="1534795"/>
            </a:xfrm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grpSpPr>
          <p:sp>
            <p:nvSpPr>
              <p:cNvPr id="53" name="도형 100"/>
              <p:cNvSpPr>
                <a:spLocks/>
              </p:cNvSpPr>
              <p:nvPr/>
            </p:nvSpPr>
            <p:spPr>
              <a:xfrm>
                <a:off x="1201420" y="272605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5" name="그림 54"/>
              <p:cNvPicPr preferRelativeResize="0">
                <a:picLocks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62710" y="2782570"/>
                <a:ext cx="1351280" cy="145542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43"/>
            <p:cNvGrpSpPr>
              <a:grpSpLocks/>
            </p:cNvGrpSpPr>
            <p:nvPr/>
          </p:nvGrpSpPr>
          <p:grpSpPr>
            <a:xfrm>
              <a:off x="2973097" y="2896105"/>
              <a:ext cx="1658620" cy="1534795"/>
              <a:chOff x="3067685" y="2734945"/>
              <a:chExt cx="1658620" cy="1534795"/>
            </a:xfrm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grpSpPr>
          <p:sp>
            <p:nvSpPr>
              <p:cNvPr id="51" name="도형 96"/>
              <p:cNvSpPr>
                <a:spLocks/>
              </p:cNvSpPr>
              <p:nvPr/>
            </p:nvSpPr>
            <p:spPr>
              <a:xfrm>
                <a:off x="3067685" y="2734945"/>
                <a:ext cx="1658620" cy="153479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solidFill>
                  <a:srgbClr val="EFEFE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defPPr>
                  <a:defRPr lang="ko-Kore-K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52" name="그림 51"/>
              <p:cNvPicPr preferRelativeResize="0">
                <a:picLocks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39135" y="2792095"/>
                <a:ext cx="1351280" cy="1455420"/>
              </a:xfrm>
              <a:prstGeom prst="rect">
                <a:avLst/>
              </a:prstGeom>
              <a:noFill/>
            </p:spPr>
          </p:pic>
        </p:grpSp>
        <p:sp>
          <p:nvSpPr>
            <p:cNvPr id="45" name="텍스트 상자 108"/>
            <p:cNvSpPr txBox="1">
              <a:spLocks/>
            </p:cNvSpPr>
            <p:nvPr/>
          </p:nvSpPr>
          <p:spPr>
            <a:xfrm>
              <a:off x="1233832" y="4591555"/>
              <a:ext cx="1353820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지역별 통계 확인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6" name="텍스트 상자 109"/>
            <p:cNvSpPr txBox="1">
              <a:spLocks/>
            </p:cNvSpPr>
            <p:nvPr/>
          </p:nvSpPr>
          <p:spPr>
            <a:xfrm>
              <a:off x="2934997" y="4606160"/>
              <a:ext cx="17252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1200" i="0" dirty="0" err="1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기대수명</a:t>
              </a:r>
              <a:r>
                <a:rPr sz="1200" i="0" dirty="0" smtClean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sz="1200" i="0" dirty="0" err="1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예측</a:t>
              </a:r>
              <a:r>
                <a:rPr sz="1200" i="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sz="1200" i="0" dirty="0" err="1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서비스</a:t>
              </a:r>
              <a:endParaRPr lang="ko-KR" altLang="en-US" sz="1200" i="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7" name="텍스트 상자 110"/>
            <p:cNvSpPr txBox="1">
              <a:spLocks/>
            </p:cNvSpPr>
            <p:nvPr/>
          </p:nvSpPr>
          <p:spPr>
            <a:xfrm>
              <a:off x="5391177" y="4591555"/>
              <a:ext cx="848995" cy="2787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lang="ko-KR" sz="1200" dirty="0">
                  <a:solidFill>
                    <a:schemeClr val="bg2">
                      <a:lumMod val="50000"/>
                      <a:lumOff val="0"/>
                    </a:schemeClr>
                  </a:solidFill>
                  <a:latin typeface="+mn-ea"/>
                  <a:cs typeface="Pretendard SemiBold" panose="02000703000000020004" pitchFamily="50" charset="-127"/>
                </a:rPr>
                <a:t>정책 보기</a:t>
              </a:r>
              <a:endParaRPr lang="ko-KR" altLang="en-US" sz="1200" dirty="0">
                <a:solidFill>
                  <a:schemeClr val="bg2">
                    <a:lumMod val="50000"/>
                    <a:lumOff val="0"/>
                  </a:schemeClr>
                </a:solidFill>
                <a:latin typeface="+mn-ea"/>
                <a:cs typeface="Pretendard SemiBold" panose="02000703000000020004" pitchFamily="50" charset="-127"/>
              </a:endParaRPr>
            </a:p>
          </p:txBody>
        </p:sp>
        <p:sp>
          <p:nvSpPr>
            <p:cNvPr id="48" name="도형 111"/>
            <p:cNvSpPr>
              <a:spLocks/>
            </p:cNvSpPr>
            <p:nvPr/>
          </p:nvSpPr>
          <p:spPr>
            <a:xfrm>
              <a:off x="1370992" y="498779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49" name="도형 113"/>
            <p:cNvSpPr>
              <a:spLocks/>
            </p:cNvSpPr>
            <p:nvPr/>
          </p:nvSpPr>
          <p:spPr>
            <a:xfrm>
              <a:off x="3257577" y="4988430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  <p:sp>
          <p:nvSpPr>
            <p:cNvPr id="50" name="도형 114"/>
            <p:cNvSpPr>
              <a:spLocks/>
            </p:cNvSpPr>
            <p:nvPr/>
          </p:nvSpPr>
          <p:spPr>
            <a:xfrm>
              <a:off x="5275607" y="4997955"/>
              <a:ext cx="1216660" cy="201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 hangingPunct="1">
                <a:buFontTx/>
                <a:buNone/>
              </a:pP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자세히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알아</a:t>
              </a:r>
              <a:r>
                <a:rPr sz="900" dirty="0">
                  <a:latin typeface="+mn-ea"/>
                  <a:cs typeface="Pretendard ExtraBold" panose="02000903000000020004" pitchFamily="50" charset="-127"/>
                </a:rPr>
                <a:t> </a:t>
              </a:r>
              <a:r>
                <a:rPr sz="900" dirty="0" err="1">
                  <a:latin typeface="+mn-ea"/>
                  <a:cs typeface="Pretendard ExtraBold" panose="02000903000000020004" pitchFamily="50" charset="-127"/>
                </a:rPr>
                <a:t>보기</a:t>
              </a:r>
              <a:endParaRPr lang="ko-KR" altLang="en-US" sz="900" dirty="0">
                <a:latin typeface="+mn-ea"/>
                <a:cs typeface="Pretendard ExtraBold" panose="0200090300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8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86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87" name="Rect 0"/>
          <p:cNvSpPr>
            <a:spLocks/>
          </p:cNvSpPr>
          <p:nvPr/>
        </p:nvSpPr>
        <p:spPr>
          <a:xfrm>
            <a:off x="764242" y="4444604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2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67669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1-3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해당 프로젝트의 메인 페이지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i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도형 50"/>
          <p:cNvSpPr>
            <a:spLocks/>
          </p:cNvSpPr>
          <p:nvPr/>
        </p:nvSpPr>
        <p:spPr>
          <a:xfrm>
            <a:off x="431204" y="1494790"/>
            <a:ext cx="6883996" cy="4943332"/>
          </a:xfrm>
          <a:prstGeom prst="rect">
            <a:avLst/>
          </a:prstGeom>
          <a:noFill/>
          <a:ln w="0" cap="flat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2">
                  <a:lumMod val="50000"/>
                </a:schemeClr>
              </a:solidFill>
              <a:latin typeface="맑은고딕"/>
              <a:ea typeface="Pretendard Medium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9" y="1705503"/>
            <a:ext cx="1119809" cy="397246"/>
          </a:xfrm>
          <a:prstGeom prst="rect">
            <a:avLst/>
          </a:prstGeom>
        </p:spPr>
      </p:pic>
      <p:sp>
        <p:nvSpPr>
          <p:cNvPr id="26" name="텍스트 상자 84"/>
          <p:cNvSpPr txBox="1">
            <a:spLocks/>
          </p:cNvSpPr>
          <p:nvPr/>
        </p:nvSpPr>
        <p:spPr>
          <a:xfrm>
            <a:off x="2687215" y="1792272"/>
            <a:ext cx="4214149" cy="31047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건강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·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정책 ▼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삶의 질 분석 ▼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sz="1400" dirty="0" smtClean="0">
                <a:solidFill>
                  <a:schemeClr val="bg2">
                    <a:lumMod val="25000"/>
                  </a:schemeClr>
                </a:solidFill>
                <a:latin typeface="맑은고딕"/>
                <a:ea typeface="Pretendard Medium" panose="02000603000000020004" pitchFamily="50" charset="-127"/>
                <a:cs typeface="Pretendard Medium" panose="02000603000000020004" pitchFamily="50" charset="-127"/>
              </a:rPr>
              <a:t> 로그인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맑은고딕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7047"/>
              </p:ext>
            </p:extLst>
          </p:nvPr>
        </p:nvGraphicFramePr>
        <p:xfrm>
          <a:off x="7539135" y="1494793"/>
          <a:ext cx="4273421" cy="494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891">
                  <a:extLst>
                    <a:ext uri="{9D8B030D-6E8A-4147-A177-3AD203B41FA5}">
                      <a16:colId xmlns:a16="http://schemas.microsoft.com/office/drawing/2014/main" val="279151963"/>
                    </a:ext>
                  </a:extLst>
                </a:gridCol>
              </a:tblGrid>
              <a:tr h="529286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지역별 통계</a:t>
                      </a:r>
                      <a:r>
                        <a:rPr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800" b="1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테두리에 색상을 주어 지역을 나타내고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지역 선택 시 지역별 통계 데이터 페이지로 이동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506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800" b="1" i="0" kern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800" b="1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6717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781463" y="3506827"/>
            <a:ext cx="4183477" cy="2002717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31204" y="5614737"/>
            <a:ext cx="6883996" cy="854731"/>
            <a:chOff x="431204" y="5614737"/>
            <a:chExt cx="6883996" cy="854731"/>
          </a:xfrm>
        </p:grpSpPr>
        <p:sp>
          <p:nvSpPr>
            <p:cNvPr id="22" name="도형 120"/>
            <p:cNvSpPr>
              <a:spLocks/>
            </p:cNvSpPr>
            <p:nvPr/>
          </p:nvSpPr>
          <p:spPr>
            <a:xfrm>
              <a:off x="431204" y="5614737"/>
              <a:ext cx="6883996" cy="823384"/>
            </a:xfrm>
            <a:prstGeom prst="rect">
              <a:avLst/>
            </a:prstGeom>
            <a:solidFill>
              <a:srgbClr val="1C36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124"/>
            <p:cNvSpPr txBox="1">
              <a:spLocks/>
            </p:cNvSpPr>
            <p:nvPr/>
          </p:nvSpPr>
          <p:spPr>
            <a:xfrm>
              <a:off x="1339552" y="5637189"/>
              <a:ext cx="1658620" cy="70916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Our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Office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서울시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서대문구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이대역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 </a:t>
              </a:r>
              <a:r>
                <a:rPr sz="800" b="0" i="0" dirty="0" err="1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바로앞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+012 3456 </a:t>
              </a:r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7890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dbwjdals62@gmail.com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  <p:sp>
          <p:nvSpPr>
            <p:cNvPr id="24" name="텍스트 상자 125"/>
            <p:cNvSpPr txBox="1">
              <a:spLocks/>
            </p:cNvSpPr>
            <p:nvPr/>
          </p:nvSpPr>
          <p:spPr>
            <a:xfrm>
              <a:off x="4917777" y="5637189"/>
              <a:ext cx="1276652" cy="83227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>
              <a:defPPr>
                <a:defRPr lang="ko-Kore-K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Working</a:t>
              </a:r>
              <a:r>
                <a:rPr lang="ko-KR" altLang="ko-KR" sz="800" b="1" dirty="0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 </a:t>
              </a:r>
              <a:r>
                <a:rPr lang="ko-KR" altLang="ko-KR" sz="800" b="1" dirty="0" err="1">
                  <a:solidFill>
                    <a:schemeClr val="bg1"/>
                  </a:solidFill>
                  <a:latin typeface="+mn-ea"/>
                  <a:cs typeface="Pretendard SemiBold" panose="02000703000000020004" pitchFamily="50" charset="-127"/>
                </a:rPr>
                <a:t>Hours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Pretendard SemiBold" panose="02000703000000020004" pitchFamily="50" charset="-127"/>
              </a:endParaRPr>
            </a:p>
            <a:p>
              <a:pPr marL="0" indent="0" algn="l"/>
              <a:endParaRPr lang="en-US" sz="800" b="0" i="0" dirty="0" smtClean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 smtClean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Monday </a:t>
              </a:r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- Friday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09:00 am - 06:00 pm</a:t>
              </a:r>
              <a:endParaRPr lang="ko-KR" altLang="en-US" sz="800" b="1" i="0" dirty="0">
                <a:solidFill>
                  <a:srgbClr val="F7F7F7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0" i="0" dirty="0">
                  <a:solidFill>
                    <a:srgbClr val="FFFFFF"/>
                  </a:solidFill>
                  <a:latin typeface="+mn-ea"/>
                  <a:cs typeface="Pretendard Light" panose="02000403000000020004" pitchFamily="50" charset="-127"/>
                </a:rPr>
                <a:t>Saturday/Sunday</a:t>
              </a:r>
              <a:endParaRPr lang="ko-KR" altLang="en-US" sz="800" b="0" i="0" dirty="0">
                <a:solidFill>
                  <a:srgbClr val="FFFFFF"/>
                </a:solidFill>
                <a:latin typeface="+mn-ea"/>
                <a:cs typeface="Pretendard Light" panose="02000403000000020004" pitchFamily="50" charset="-127"/>
              </a:endParaRPr>
            </a:p>
            <a:p>
              <a:pPr marL="0" indent="0" algn="l"/>
              <a:r>
                <a:rPr sz="800" b="1" i="0" dirty="0">
                  <a:solidFill>
                    <a:srgbClr val="F7F7F7"/>
                  </a:solidFill>
                  <a:latin typeface="+mn-ea"/>
                  <a:cs typeface="Pretendard Light" panose="02000403000000020004" pitchFamily="50" charset="-127"/>
                </a:rPr>
                <a:t>Closed</a:t>
              </a:r>
              <a:endParaRPr lang="ko-KR" altLang="en-US" sz="800" dirty="0">
                <a:latin typeface="+mn-ea"/>
                <a:cs typeface="Pretendard Light" panose="02000403000000020004" pitchFamily="50" charset="-127"/>
              </a:endParaRPr>
            </a:p>
          </p:txBody>
        </p:sp>
      </p:grpSp>
      <p:sp>
        <p:nvSpPr>
          <p:cNvPr id="25" name="도형 120"/>
          <p:cNvSpPr>
            <a:spLocks/>
          </p:cNvSpPr>
          <p:nvPr/>
        </p:nvSpPr>
        <p:spPr>
          <a:xfrm>
            <a:off x="431204" y="2248310"/>
            <a:ext cx="6883996" cy="906666"/>
          </a:xfrm>
          <a:prstGeom prst="rect">
            <a:avLst/>
          </a:prstGeom>
          <a:solidFill>
            <a:srgbClr val="1C36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419" y="2425968"/>
            <a:ext cx="434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600" dirty="0" smtClean="0">
                <a:solidFill>
                  <a:schemeClr val="bg1"/>
                </a:solidFill>
              </a:rPr>
              <a:t> 데이터 제공 서비스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</a:p>
          <a:p>
            <a:pPr algn="ctr"/>
            <a:endParaRPr lang="en-US" altLang="ko-KR" sz="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지역별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질병률</a:t>
            </a:r>
            <a:r>
              <a:rPr lang="ko-KR" altLang="en-US" sz="1050" dirty="0" smtClean="0">
                <a:solidFill>
                  <a:schemeClr val="bg1"/>
                </a:solidFill>
              </a:rPr>
              <a:t> 정보를 한눈에 제공합니다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3706" y="3236868"/>
            <a:ext cx="113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KOREA Map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37049" y="4215855"/>
            <a:ext cx="292872" cy="292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303706" y="4860036"/>
            <a:ext cx="459575" cy="45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2868816" y="3883470"/>
            <a:ext cx="434890" cy="4628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dist" defTabSz="914400" rtl="0" eaLnBrk="1" latinLnBrk="0" hangingPunct="1">
              <a:buFontTx/>
              <a:buNone/>
            </a:pPr>
            <a:r>
              <a:rPr sz="2000" b="1" dirty="0">
                <a:latin typeface="맑은고딕"/>
                <a:ea typeface="Pretendard SemiBold" charset="0"/>
              </a:rPr>
              <a:t>1</a:t>
            </a:r>
            <a:endParaRPr lang="ko-KR" altLang="en-US" sz="2000" b="1" dirty="0">
              <a:latin typeface="맑은고딕"/>
              <a:ea typeface="Pretendard SemiBold" charset="0"/>
            </a:endParaRPr>
          </a:p>
        </p:txBody>
      </p:sp>
      <p:graphicFrame>
        <p:nvGraphicFramePr>
          <p:cNvPr id="18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20537"/>
              </p:ext>
            </p:extLst>
          </p:nvPr>
        </p:nvGraphicFramePr>
        <p:xfrm>
          <a:off x="431204" y="293717"/>
          <a:ext cx="11381352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800" b="0" i="0" kern="1200" dirty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생활 환경에 따른 노인 건강 분석 </a:t>
                      </a:r>
                      <a:r>
                        <a:rPr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정책 제공 서비스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800" b="0" i="0" kern="120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rgbClr val="1C3664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800" b="0" i="0" kern="1200" dirty="0">
                        <a:solidFill>
                          <a:srgbClr val="1C36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l" latinLnBrk="0">
                        <a:buFontTx/>
                        <a:buNone/>
                      </a:pPr>
                      <a:r>
                        <a:rPr lang="ko-KR" altLang="en-US" sz="1800" b="0" i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지역별 통계 페이지</a:t>
                      </a:r>
                      <a:endParaRPr lang="ko-KR" altLang="en-US" sz="18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B393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5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4092</Words>
  <Application>Microsoft Office PowerPoint</Application>
  <PresentationFormat>와이드스크린</PresentationFormat>
  <Paragraphs>1334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Pretendard</vt:lpstr>
      <vt:lpstr>Pretendard Black</vt:lpstr>
      <vt:lpstr>Pretendard ExtraBold</vt:lpstr>
      <vt:lpstr>Pretendard ExtraLight</vt:lpstr>
      <vt:lpstr>Pretendard Light</vt:lpstr>
      <vt:lpstr>Pretendard Medium</vt:lpstr>
      <vt:lpstr>Pretendard SemiBold</vt:lpstr>
      <vt:lpstr>맑은 고딕</vt:lpstr>
      <vt:lpstr>맑은 고딕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125</cp:revision>
  <dcterms:created xsi:type="dcterms:W3CDTF">2024-01-31T07:01:05Z</dcterms:created>
  <dcterms:modified xsi:type="dcterms:W3CDTF">2024-02-05T07:46:36Z</dcterms:modified>
</cp:coreProperties>
</file>