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75" r:id="rId6"/>
    <p:sldId id="260" r:id="rId7"/>
    <p:sldId id="276" r:id="rId8"/>
    <p:sldId id="277" r:id="rId9"/>
    <p:sldId id="279" r:id="rId10"/>
    <p:sldId id="288" r:id="rId11"/>
    <p:sldId id="28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5CAC-3FCE-4BBE-AA96-619D1CDD221E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61E27-E6C8-4BE7-A413-DDFB01039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0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1E27-E6C8-4BE7-A413-DDFB010393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단순한 교점과 그물망이 있는 추상적 배경">
            <a:extLst>
              <a:ext uri="{FF2B5EF4-FFF2-40B4-BE49-F238E27FC236}">
                <a16:creationId xmlns:a16="http://schemas.microsoft.com/office/drawing/2014/main" id="{7F7A142E-05A9-AB4A-F8C2-B5E7BB511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01A6E-F7A9-40A7-A8AB-A6F1EF23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181600" cy="3427867"/>
          </a:xfrm>
        </p:spPr>
        <p:txBody>
          <a:bodyPr anchor="t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머신러닝</a:t>
            </a:r>
            <a:r>
              <a:rPr lang="ko-KR" altLang="en-US" dirty="0">
                <a:solidFill>
                  <a:srgbClr val="FFFFFF"/>
                </a:solidFill>
              </a:rPr>
              <a:t> 소프트웨어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FB209-F6A0-4267-BA04-B3C39A0E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30" y="5253051"/>
            <a:ext cx="5675268" cy="81292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20180949 </a:t>
            </a:r>
            <a:r>
              <a:rPr lang="ko-KR" altLang="en-US" sz="1500" dirty="0" err="1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유정민</a:t>
            </a:r>
            <a:endParaRPr lang="en-US" altLang="ko-KR" sz="1500" dirty="0" smtClean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20180979</a:t>
            </a:r>
            <a:r>
              <a:rPr lang="ko-KR" altLang="en-US" sz="15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최지석</a:t>
            </a:r>
            <a:endParaRPr lang="en-US" altLang="ko-KR" sz="1500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20200847 </a:t>
            </a:r>
            <a:r>
              <a:rPr lang="ko-KR" altLang="en-US" sz="1500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박제욱</a:t>
            </a:r>
            <a:endParaRPr lang="en-US" altLang="ko-KR" sz="1500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03412"/>
            <a:ext cx="5882910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샘플들의 값을 그래프에 직접 찍어보았더니 모델의 </a:t>
            </a:r>
            <a:r>
              <a:rPr lang="ko-KR" altLang="en-US" dirty="0" err="1"/>
              <a:t>예측값들이</a:t>
            </a:r>
            <a:r>
              <a:rPr lang="ko-KR" altLang="en-US" dirty="0"/>
              <a:t> 어느정도 맞는 것으로 보인다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검정색 샘플은 </a:t>
            </a:r>
            <a:r>
              <a:rPr lang="ko-KR" altLang="en-US" dirty="0" err="1"/>
              <a:t>분류값과</a:t>
            </a:r>
            <a:r>
              <a:rPr lang="ko-KR" altLang="en-US" dirty="0"/>
              <a:t> 동일하게 주변 </a:t>
            </a:r>
            <a:r>
              <a:rPr lang="en-US" altLang="ko-KR" dirty="0" err="1"/>
              <a:t>setosa</a:t>
            </a:r>
            <a:r>
              <a:rPr lang="en-US" altLang="ko-KR" dirty="0"/>
              <a:t> </a:t>
            </a:r>
            <a:r>
              <a:rPr lang="ko-KR" altLang="en-US" dirty="0" err="1"/>
              <a:t>샘플들쪽에</a:t>
            </a:r>
            <a:r>
              <a:rPr lang="ko-KR" altLang="en-US" dirty="0"/>
              <a:t> 있는 것을 확인할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파랑색</a:t>
            </a:r>
            <a:r>
              <a:rPr lang="ko-KR" altLang="en-US" dirty="0"/>
              <a:t> 샘플도 마찬가지로 </a:t>
            </a:r>
            <a:r>
              <a:rPr lang="en-US" altLang="ko-KR" dirty="0" err="1"/>
              <a:t>versicolor</a:t>
            </a:r>
            <a:r>
              <a:rPr lang="en-US" altLang="ko-KR" dirty="0"/>
              <a:t> </a:t>
            </a:r>
            <a:r>
              <a:rPr lang="ko-KR" altLang="en-US" dirty="0"/>
              <a:t>샘플들 쪽에 있는 것을 확인할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마지막으로 빨강색 샘플은 </a:t>
            </a:r>
            <a:r>
              <a:rPr lang="en-US" altLang="ko-KR" dirty="0" err="1"/>
              <a:t>virginica</a:t>
            </a:r>
            <a:r>
              <a:rPr lang="ko-KR" altLang="en-US" dirty="0"/>
              <a:t>로 분류하였지만 값이 동떨어져 있는 것을 확인할 </a:t>
            </a:r>
            <a:r>
              <a:rPr lang="ko-KR" altLang="en-US" dirty="0" err="1"/>
              <a:t>수있는데</a:t>
            </a:r>
            <a:r>
              <a:rPr lang="ko-KR" altLang="en-US" dirty="0"/>
              <a:t> 하지만 다른 꽃들에 비해 크기에 </a:t>
            </a:r>
            <a:r>
              <a:rPr lang="en-US" altLang="ko-KR" dirty="0" err="1"/>
              <a:t>virginica</a:t>
            </a:r>
            <a:r>
              <a:rPr lang="ko-KR" altLang="en-US" dirty="0"/>
              <a:t>로 분류한 것을 알 수 있다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53974-3C09-4181-8140-C0B2D9613E16}"/>
              </a:ext>
            </a:extLst>
          </p:cNvPr>
          <p:cNvSpPr txBox="1"/>
          <p:nvPr/>
        </p:nvSpPr>
        <p:spPr>
          <a:xfrm>
            <a:off x="457200" y="5962650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1 </a:t>
            </a:r>
          </a:p>
          <a:p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2 </a:t>
            </a:r>
          </a:p>
          <a:p>
            <a:r>
              <a:rPr lang="ko-KR" altLang="en-US" dirty="0"/>
              <a:t>빨강색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pic>
        <p:nvPicPr>
          <p:cNvPr id="2051" name="Picture 3" descr="C:\Users\user\Desktop\학교 관련 문서\2022년도 1학기(3학년)\머신러닝소프트웨어\프로젝트 실습 자료\데이터셋 산점도 점찍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63704"/>
            <a:ext cx="4857750" cy="46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위의 그래프를 통해 샘플의 분류가 눈으로 보기에는 맞는 것으로 보이지만 점수를 확인했더니 모델에서 과소적합문제가 발생했다</a:t>
            </a:r>
            <a:r>
              <a:rPr lang="en-US" altLang="ko-KR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7BDEB0-E49A-6945-A071-8FFFB8A2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243928"/>
            <a:ext cx="5850542" cy="1160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37D347-39B0-1360-9AD4-0D34DF4BE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1" y="3148980"/>
            <a:ext cx="5433225" cy="14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과소적합 문제를 해결하기 위해서 </a:t>
            </a:r>
            <a:r>
              <a:rPr lang="en-US" altLang="ko-KR" sz="2000" b="0" dirty="0" err="1">
                <a:effectLst/>
                <a:latin typeface="Malgun Gothic Semilight (본문)"/>
              </a:rPr>
              <a:t>KNeighborsClassifer</a:t>
            </a:r>
            <a:r>
              <a:rPr lang="ko-KR" altLang="en-US" sz="2000" b="0" dirty="0">
                <a:effectLst/>
                <a:latin typeface="Malgun Gothic Semilight (본문)"/>
              </a:rPr>
              <a:t>의 최적의 매개변수를 찾기 위한 함수를 만들었다</a:t>
            </a:r>
            <a:r>
              <a:rPr lang="en-US" altLang="ko-KR" sz="2000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그래프를 보았을 때 </a:t>
            </a:r>
            <a:r>
              <a:rPr lang="ko-KR" altLang="en-US" dirty="0">
                <a:latin typeface="Malgun Gothic Semilight (본문)"/>
              </a:rPr>
              <a:t>테</a:t>
            </a:r>
            <a:r>
              <a:rPr lang="ko-KR" altLang="en-US" sz="2000" b="0" dirty="0">
                <a:effectLst/>
                <a:latin typeface="Malgun Gothic Semilight (본문)"/>
              </a:rPr>
              <a:t>스트 점수는 대부분 </a:t>
            </a:r>
            <a:r>
              <a:rPr lang="en-US" altLang="ko-KR" sz="2000" b="0" dirty="0">
                <a:effectLst/>
                <a:latin typeface="Malgun Gothic Semilight (본문)"/>
              </a:rPr>
              <a:t>1</a:t>
            </a:r>
            <a:r>
              <a:rPr lang="ko-KR" altLang="en-US" sz="2000" b="0" dirty="0">
                <a:effectLst/>
                <a:latin typeface="Malgun Gothic Semilight (본문)"/>
              </a:rPr>
              <a:t>이고 최대 훈련 세트의 점수는 </a:t>
            </a:r>
            <a:r>
              <a:rPr lang="en-US" altLang="ko-KR" sz="2000" b="0" dirty="0">
                <a:effectLst/>
                <a:latin typeface="Malgun Gothic Semilight (본문)"/>
              </a:rPr>
              <a:t>0.97</a:t>
            </a: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dirty="0">
                <a:effectLst/>
                <a:latin typeface="Malgun Gothic Semilight (본문)"/>
              </a:rPr>
              <a:t>0.97 </a:t>
            </a:r>
            <a:r>
              <a:rPr lang="ko-KR" altLang="en-US" sz="2000" b="0" dirty="0">
                <a:effectLst/>
                <a:latin typeface="Malgun Gothic Semilight (본문)"/>
              </a:rPr>
              <a:t>지점 중에서 가장 적은 매개변수는 </a:t>
            </a:r>
            <a:r>
              <a:rPr lang="en-US" altLang="ko-KR" sz="2000" b="0" dirty="0">
                <a:effectLst/>
                <a:latin typeface="Malgun Gothic Semilight (본문)"/>
              </a:rPr>
              <a:t>6</a:t>
            </a:r>
            <a:r>
              <a:rPr lang="ko-KR" altLang="en-US" sz="2000" b="0" dirty="0">
                <a:effectLst/>
                <a:latin typeface="Malgun Gothic Semilight (본문)"/>
              </a:rPr>
              <a:t>정도로 보인다</a:t>
            </a:r>
          </a:p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더 세분화 시켜서 보자</a:t>
            </a:r>
          </a:p>
          <a:p>
            <a:pPr>
              <a:lnSpc>
                <a:spcPct val="150000"/>
              </a:lnSpc>
            </a:pPr>
            <a:endParaRPr lang="en-US" altLang="ko-KR" sz="2000" b="0" dirty="0">
              <a:effectLst/>
              <a:latin typeface="Malgun Gothic Semilight (본문)"/>
            </a:endParaRPr>
          </a:p>
          <a:p>
            <a:pPr>
              <a:lnSpc>
                <a:spcPct val="150000"/>
              </a:lnSpc>
            </a:pP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sz="2000" dirty="0">
              <a:latin typeface="Malgun Gothic Semilight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34AB0-36BE-C99B-AB31-E76E08AF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030858"/>
            <a:ext cx="5850541" cy="2586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31BBAA-03EF-3B8D-6814-FF6FC626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3717411"/>
            <a:ext cx="5850541" cy="30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2023009"/>
            <a:ext cx="5850542" cy="2249586"/>
          </a:xfrm>
        </p:spPr>
        <p:txBody>
          <a:bodyPr>
            <a:noAutofit/>
          </a:bodyPr>
          <a:lstStyle/>
          <a:p>
            <a:r>
              <a:rPr lang="ko-KR" altLang="en-US" b="0" dirty="0">
                <a:effectLst/>
                <a:latin typeface="Malgun Gothic Semilight (본문)"/>
              </a:rPr>
              <a:t>매개변수의 범위를 </a:t>
            </a:r>
            <a:r>
              <a:rPr lang="en-US" altLang="ko-KR" b="0" dirty="0">
                <a:effectLst/>
                <a:latin typeface="Malgun Gothic Semilight (본문)"/>
              </a:rPr>
              <a:t>10</a:t>
            </a:r>
            <a:r>
              <a:rPr lang="ko-KR" altLang="en-US" b="0" dirty="0">
                <a:effectLst/>
                <a:latin typeface="Malgun Gothic Semilight (본문)"/>
              </a:rPr>
              <a:t>으로 줄이고 그 중 가장 높은 훈련 점수를 찾으려 다시 한 번 </a:t>
            </a:r>
            <a:r>
              <a:rPr lang="en-US" altLang="ko-KR" b="0" dirty="0">
                <a:effectLst/>
                <a:latin typeface="Malgun Gothic Semilight (본문)"/>
              </a:rPr>
              <a:t>count</a:t>
            </a:r>
            <a:r>
              <a:rPr lang="ko-KR" altLang="en-US" b="0" dirty="0">
                <a:effectLst/>
                <a:latin typeface="Malgun Gothic Semilight (본문)"/>
              </a:rPr>
              <a:t>함수를 사용하여 나타냄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endParaRPr lang="en-US" altLang="ko-KR" b="0" dirty="0">
              <a:effectLst/>
              <a:latin typeface="Malgun Gothic Semilight (본문)"/>
            </a:endParaRPr>
          </a:p>
          <a:p>
            <a:r>
              <a:rPr lang="ko-KR" altLang="en-US" b="0" dirty="0">
                <a:effectLst/>
                <a:latin typeface="Malgun Gothic Semilight (본문)"/>
              </a:rPr>
              <a:t>매개변수의 범위를 </a:t>
            </a:r>
            <a:r>
              <a:rPr lang="en-US" altLang="ko-KR" b="0" dirty="0">
                <a:effectLst/>
                <a:latin typeface="Malgun Gothic Semilight (본문)"/>
              </a:rPr>
              <a:t>5~10</a:t>
            </a:r>
            <a:r>
              <a:rPr lang="ko-KR" altLang="en-US" b="0" dirty="0">
                <a:effectLst/>
                <a:latin typeface="Malgun Gothic Semilight (본문)"/>
              </a:rPr>
              <a:t>으로 줄였더니 </a:t>
            </a:r>
            <a:r>
              <a:rPr lang="en-US" altLang="ko-KR" b="0" dirty="0">
                <a:effectLst/>
                <a:latin typeface="Malgun Gothic Semilight (본문)"/>
              </a:rPr>
              <a:t>7</a:t>
            </a:r>
            <a:r>
              <a:rPr lang="ko-KR" altLang="en-US" b="0" dirty="0">
                <a:effectLst/>
                <a:latin typeface="Malgun Gothic Semilight (본문)"/>
              </a:rPr>
              <a:t>에서 가장 높은 훈련 점수가 나왔다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1A780-C7D3-5895-2FE7-D9D6AE00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3" y="1003412"/>
            <a:ext cx="5810082" cy="1173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8FEAF-6E84-DCD9-D997-77EA63D1B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3" y="2249584"/>
            <a:ext cx="5810082" cy="43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0" dirty="0">
                <a:effectLst/>
                <a:latin typeface="Malgun Gothic Semilight (본문)"/>
              </a:rPr>
              <a:t>매개변수를 </a:t>
            </a:r>
            <a:r>
              <a:rPr lang="en-US" altLang="ko-KR" b="0" dirty="0">
                <a:effectLst/>
                <a:latin typeface="Malgun Gothic Semilight (본문)"/>
              </a:rPr>
              <a:t>7</a:t>
            </a:r>
            <a:r>
              <a:rPr lang="ko-KR" altLang="en-US" b="0" dirty="0">
                <a:effectLst/>
                <a:latin typeface="Malgun Gothic Semilight (본문)"/>
              </a:rPr>
              <a:t>로 두고 모델을 훈련해보고 전과 같은 샘플 값을 넣어보자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 Gothic Semilight (본문)"/>
              </a:rPr>
              <a:t>넣은 후 훈련 데이터와 테스트 데이터를 평가</a:t>
            </a:r>
            <a:r>
              <a:rPr lang="en-US" altLang="ko-KR" dirty="0"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>
                <a:effectLst/>
                <a:latin typeface="Malgun Gothic Semilight (본문)"/>
              </a:rPr>
              <a:t>그 결과 훈련 데이터의 점수는 </a:t>
            </a:r>
            <a:r>
              <a:rPr lang="en-US" altLang="ko-KR" b="0" dirty="0">
                <a:effectLst/>
                <a:latin typeface="Malgun Gothic Semilight (본문)"/>
              </a:rPr>
              <a:t>0.973, </a:t>
            </a:r>
            <a:r>
              <a:rPr lang="ko-KR" altLang="en-US" b="0" dirty="0">
                <a:effectLst/>
                <a:latin typeface="Malgun Gothic Semilight (본문)"/>
              </a:rPr>
              <a:t>테스트 데이터의 점수는 </a:t>
            </a:r>
            <a:r>
              <a:rPr lang="en-US" altLang="ko-KR" b="0" dirty="0">
                <a:effectLst/>
                <a:latin typeface="Malgun Gothic Semilight (본문)"/>
              </a:rPr>
              <a:t>1.0</a:t>
            </a:r>
            <a:r>
              <a:rPr lang="ko-KR" altLang="en-US" b="0" dirty="0">
                <a:effectLst/>
                <a:latin typeface="Malgun Gothic Semilight (본문)"/>
              </a:rPr>
              <a:t>으로 나왔다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0" dirty="0">
                <a:effectLst/>
                <a:latin typeface="Malgun Gothic Semilight (본문)"/>
              </a:rPr>
              <a:t>Sample_4</a:t>
            </a:r>
            <a:r>
              <a:rPr lang="ko-KR" altLang="en-US" b="0" dirty="0">
                <a:effectLst/>
                <a:latin typeface="Malgun Gothic Semilight (본문)"/>
              </a:rPr>
              <a:t>와 똑같은 </a:t>
            </a:r>
            <a:r>
              <a:rPr lang="ko-KR" altLang="en-US" dirty="0">
                <a:latin typeface="Malgun Gothic Semilight (본문)"/>
              </a:rPr>
              <a:t>샘플</a:t>
            </a:r>
            <a:r>
              <a:rPr lang="ko-KR" altLang="en-US" b="0" dirty="0">
                <a:effectLst/>
                <a:latin typeface="Malgun Gothic Semilight (본문)"/>
              </a:rPr>
              <a:t>을 입력했지만 매개변수를 바꾸고 나서는 다른 꽃으로 분류하였다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EAB32-974F-78BA-F40B-90963A07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404036"/>
            <a:ext cx="5845148" cy="780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EEF6D-3531-33BF-2706-D90F0561D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1" y="2402582"/>
            <a:ext cx="5845148" cy="85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75FB62-C76E-028B-DE07-5F00FC3EC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" y="3476903"/>
            <a:ext cx="5850542" cy="978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D5724-2C83-7497-D438-638868FCB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1" y="4499817"/>
            <a:ext cx="4194373" cy="736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63FEFA-9021-3A86-184C-CD7DC7ACD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" y="5299852"/>
            <a:ext cx="5845147" cy="895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2E8BD-A217-4580-AEFE-88ADB790C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0" y="6327936"/>
            <a:ext cx="17717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5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과정 도중 정리</a:t>
            </a:r>
            <a:r>
              <a:rPr lang="en-US" altLang="ko-KR" b="1" dirty="0"/>
              <a:t>-2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이렇게 분류해도 누가 맞는지 정확히 알 수 없고</a:t>
            </a:r>
            <a:r>
              <a:rPr lang="en-US" altLang="ko-KR" sz="2000" b="0" dirty="0">
                <a:effectLst/>
                <a:latin typeface="Malgun Gothic Semilight (본문)"/>
              </a:rPr>
              <a:t>, </a:t>
            </a:r>
            <a:r>
              <a:rPr lang="ko-KR" altLang="en-US" sz="2000" b="0" dirty="0">
                <a:effectLst/>
                <a:latin typeface="Malgun Gothic Semilight (본문)"/>
              </a:rPr>
              <a:t>과소적합 문제를 해결할 수 없기에 다른 모델</a:t>
            </a:r>
            <a:r>
              <a:rPr lang="en-US" altLang="ko-KR" sz="2000" b="0" dirty="0">
                <a:effectLst/>
                <a:latin typeface="Malgun Gothic Semilight (본문)"/>
              </a:rPr>
              <a:t>(</a:t>
            </a:r>
            <a:r>
              <a:rPr lang="ko-KR" altLang="en-US" sz="2000" b="0" dirty="0">
                <a:effectLst/>
                <a:latin typeface="Malgun Gothic Semilight (본문)"/>
              </a:rPr>
              <a:t>로지스틱 회귀 모델</a:t>
            </a:r>
            <a:r>
              <a:rPr lang="en-US" altLang="ko-KR" sz="2000" b="0" dirty="0">
                <a:effectLst/>
                <a:latin typeface="Malgun Gothic Semilight (본문)"/>
              </a:rPr>
              <a:t>)</a:t>
            </a:r>
            <a:r>
              <a:rPr lang="ko-KR" altLang="en-US" sz="2000" b="0" dirty="0">
                <a:effectLst/>
                <a:latin typeface="Malgun Gothic Semilight (본문)"/>
              </a:rPr>
              <a:t>을 사용하여 분류해보자</a:t>
            </a:r>
            <a:r>
              <a:rPr lang="en-US" altLang="ko-KR" sz="2000" b="0" dirty="0">
                <a:effectLst/>
                <a:latin typeface="Malgun Gothic Semilight (본문)"/>
              </a:rPr>
              <a:t>.</a:t>
            </a: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sz="2000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A390B-2CFA-0340-DB57-DD599C36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003412"/>
            <a:ext cx="5850541" cy="56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회귀를 사용하기 위해 </a:t>
            </a:r>
            <a:r>
              <a:rPr lang="en-US" altLang="ko-KR" sz="2000" dirty="0" err="1"/>
              <a:t>LogisticRegression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및 객체로 표현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정확도를 높이기 위해 </a:t>
            </a:r>
            <a:r>
              <a:rPr lang="en-US" altLang="ko-KR" sz="2000" dirty="0" err="1"/>
              <a:t>StandardScaler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통해 데이터 전처리를 진행했다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dirty="0"/>
              <a:t>규제된 데이터를 통해 모델을 훈련했다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2CAB5-E842-72CC-44C1-F964547E8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03412"/>
            <a:ext cx="5850542" cy="35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 모델을 사용하여 </a:t>
            </a:r>
            <a:r>
              <a:rPr lang="en-US" altLang="ko-KR" sz="2000" dirty="0"/>
              <a:t>sam</a:t>
            </a:r>
            <a:r>
              <a:rPr lang="en-US" altLang="ko-KR" dirty="0"/>
              <a:t>ple_1</a:t>
            </a:r>
            <a:r>
              <a:rPr lang="ko-KR" altLang="en-US" dirty="0"/>
              <a:t>을 분류했지만 최근접 이웃 모델과 동일하게 </a:t>
            </a:r>
            <a:r>
              <a:rPr lang="ko-KR" altLang="en-US" dirty="0" err="1"/>
              <a:t>부채붓꽃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로 분류 하였다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AB1EB8-2E55-F5DB-6C55-198A4700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736497"/>
            <a:ext cx="5850541" cy="12183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1239BD-A960-D930-AEFE-FCF47E343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405153"/>
            <a:ext cx="2735108" cy="9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 모델을 평가해보자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dirty="0"/>
              <a:t>로지스틱 회귀 모델을 평가했더니 값이 최근접 이웃 모델과 비슷하게 점수가 나왔다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다른 모델을 써도 과소적합 문제가 발생하고 테스트 모델의 값은 </a:t>
            </a:r>
            <a:r>
              <a:rPr lang="en-US" altLang="ko-KR" sz="2000" dirty="0"/>
              <a:t>1.0</a:t>
            </a:r>
            <a:r>
              <a:rPr lang="ko-KR" altLang="en-US" sz="2000" dirty="0"/>
              <a:t>으로 고정된 것으로 봐서는 과소적합 문제는 타깃 데이터의 샘플 부족으로 인해서 발생한 것으로 알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DE916-1C2E-4060-48F2-9B86241C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930586"/>
            <a:ext cx="5850542" cy="14241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49B739-C65F-43D6-3D0E-7759FB78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35" y="2666708"/>
            <a:ext cx="3437789" cy="762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1AD6FA-4BE0-1493-83AF-368583232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3675854"/>
            <a:ext cx="5850541" cy="1236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A79E63-5EC7-EA6A-C4B7-407F06718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36" y="5324493"/>
            <a:ext cx="1989914" cy="6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7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4399" y="1009650"/>
            <a:ext cx="10363200" cy="493217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5000" b="1" dirty="0"/>
              <a:t>감사합니다</a:t>
            </a:r>
            <a:endParaRPr lang="en-US" altLang="ko-KR" sz="5000" b="1" dirty="0"/>
          </a:p>
          <a:p>
            <a:pPr marL="0" indent="0" algn="ctr">
              <a:buNone/>
            </a:pPr>
            <a:endParaRPr lang="en-US" altLang="ko-KR" sz="5000" b="1" dirty="0"/>
          </a:p>
          <a:p>
            <a:pPr marL="0" indent="0" algn="r">
              <a:buNone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소프트웨어 프로젝트</a:t>
            </a:r>
          </a:p>
        </p:txBody>
      </p:sp>
    </p:spTree>
    <p:extLst>
      <p:ext uri="{BB962C8B-B14F-4D97-AF65-F5344CB8AC3E}">
        <p14:creationId xmlns:p14="http://schemas.microsoft.com/office/powerpoint/2010/main" val="19245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207CA-F616-4592-BE8A-1291A758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ko-KR" altLang="en-US" dirty="0"/>
              <a:t>목표 및 목차</a:t>
            </a:r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013C-F1E6-41EF-B4BD-D19DAEF7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679207" cy="30884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붓꽃의 데이터셋을 가지고 모델을 훈련시켜 붓꽃의 종류를 분류할 수 있는 모델 만들기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부가 사항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도출 과정</a:t>
            </a:r>
            <a:r>
              <a:rPr lang="en-US" altLang="ko-KR" dirty="0"/>
              <a:t> – 1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모델 평가 </a:t>
            </a:r>
            <a:r>
              <a:rPr lang="en-US" altLang="ko-KR" dirty="0"/>
              <a:t>- 1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도출 과정 </a:t>
            </a:r>
            <a:r>
              <a:rPr lang="en-US" altLang="ko-KR" dirty="0"/>
              <a:t>– 2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과정 도중 정리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도출 과정 </a:t>
            </a:r>
            <a:r>
              <a:rPr lang="en-US" altLang="ko-KR" dirty="0"/>
              <a:t>- 3</a:t>
            </a:r>
          </a:p>
          <a:p>
            <a:endParaRPr lang="en-US" altLang="ko-KR" dirty="0"/>
          </a:p>
        </p:txBody>
      </p:sp>
      <p:pic>
        <p:nvPicPr>
          <p:cNvPr id="7" name="그림 6" descr="식물, 자주색, 꽃, 난초이(가) 표시된 사진&#10;&#10;자동 생성된 설명">
            <a:extLst>
              <a:ext uri="{FF2B5EF4-FFF2-40B4-BE49-F238E27FC236}">
                <a16:creationId xmlns:a16="http://schemas.microsoft.com/office/drawing/2014/main" id="{CA70AB54-1E0C-468C-8BC8-2255772D3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0" r="9950" b="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81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8EF42-7C25-533E-45B7-E37F865E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5" y="115578"/>
            <a:ext cx="11943845" cy="56545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부가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D03D6-7434-5D26-A2BE-599153F5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42" y="768742"/>
            <a:ext cx="5793897" cy="59736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아이리스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(Iris)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데이터셋에는 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종류의 붓꽃 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en-US" altLang="ko-KR" sz="2000" b="1" i="0" dirty="0" err="1">
                <a:solidFill>
                  <a:srgbClr val="666666"/>
                </a:solidFill>
                <a:effectLst/>
                <a:latin typeface="Noto Sans KR"/>
              </a:rPr>
              <a:t>setosa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 / versicolor / virginica)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 데이터가 담김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붓꽃 데이터의 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특징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(feature)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 으로는 </a:t>
            </a:r>
            <a:endParaRPr lang="en-US" altLang="ko-KR" dirty="0">
              <a:solidFill>
                <a:srgbClr val="666666"/>
              </a:solidFill>
              <a:latin typeface="Noto Sans K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꽃받침 길이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꽃받침 너비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꽃잎 길이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꽃잎 너비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＇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ko-KR" altLang="en-US" i="0" dirty="0">
                <a:solidFill>
                  <a:srgbClr val="666666"/>
                </a:solidFill>
                <a:effectLst/>
                <a:latin typeface="Noto Sans KR"/>
              </a:rPr>
              <a:t>가 있다</a:t>
            </a:r>
            <a:r>
              <a:rPr lang="en-US" altLang="ko-KR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sz="200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pic>
        <p:nvPicPr>
          <p:cNvPr id="1026" name="Picture 2" descr="C:\Users\user\Desktop\학교 관련 문서\2022년도 1학기(3학년)\머신러닝소프트웨어\프로젝트 실습 자료\붓꽃 너비 길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2" y="1541463"/>
            <a:ext cx="5727444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0112ED-9E7C-4FBD-9980-840FEE59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1173345"/>
            <a:ext cx="5845146" cy="5457093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88336-C86A-E373-D55D-433579E0A8EA}"/>
              </a:ext>
            </a:extLst>
          </p:cNvPr>
          <p:cNvSpPr/>
          <p:nvPr/>
        </p:nvSpPr>
        <p:spPr>
          <a:xfrm>
            <a:off x="6303695" y="1173345"/>
            <a:ext cx="5769621" cy="5457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붓꽃 데이터를 가져오기 위해 </a:t>
            </a:r>
            <a:r>
              <a:rPr lang="en-US" altLang="ko-KR" dirty="0" err="1">
                <a:solidFill>
                  <a:schemeClr val="tx1"/>
                </a:solidFill>
              </a:rPr>
              <a:t>load_iris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넘파이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판다스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맷플롯립를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사용할 훈련 모델을 가져오기 위해 </a:t>
            </a:r>
            <a:r>
              <a:rPr lang="en-US" altLang="ko-KR" dirty="0">
                <a:solidFill>
                  <a:schemeClr val="tx1"/>
                </a:solidFill>
              </a:rPr>
              <a:t>k-</a:t>
            </a:r>
            <a:r>
              <a:rPr lang="ko-KR" altLang="en-US" dirty="0">
                <a:solidFill>
                  <a:schemeClr val="tx1"/>
                </a:solidFill>
              </a:rPr>
              <a:t>최근접 이웃 분류의 클래스를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붓꽃의 데이터셋을 </a:t>
            </a:r>
            <a:r>
              <a:rPr lang="ko-KR" altLang="en-US" dirty="0" err="1">
                <a:solidFill>
                  <a:schemeClr val="tx1"/>
                </a:solidFill>
              </a:rPr>
              <a:t>로드한다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B20212-CCFF-90EE-8E52-66661B6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787" y="1003412"/>
            <a:ext cx="5761529" cy="57534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1. </a:t>
            </a:r>
            <a:r>
              <a:rPr lang="en-US" altLang="ko-KR" sz="2000" dirty="0" err="1">
                <a:solidFill>
                  <a:schemeClr val="tx1"/>
                </a:solidFill>
              </a:rPr>
              <a:t>iris_data</a:t>
            </a:r>
            <a:r>
              <a:rPr lang="ko-KR" altLang="en-US" dirty="0"/>
              <a:t>를 하나 임의로 출력해보자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붓꽃의 타깃 데이터를 출력했을 때 </a:t>
            </a:r>
            <a:r>
              <a:rPr lang="en-US" altLang="ko-KR" dirty="0"/>
              <a:t>0, 1, 2 3</a:t>
            </a:r>
            <a:r>
              <a:rPr lang="ko-KR" altLang="en-US" dirty="0"/>
              <a:t>가지의 숫자로 나오는데 이는 </a:t>
            </a:r>
            <a:r>
              <a:rPr lang="en-US" altLang="ko-KR" dirty="0"/>
              <a:t>3</a:t>
            </a:r>
            <a:r>
              <a:rPr lang="ko-KR" altLang="en-US" dirty="0"/>
              <a:t>가지 종류의 붓꽃이 있다는 것을 알 </a:t>
            </a:r>
            <a:r>
              <a:rPr lang="ko-KR" altLang="en-US" dirty="0" err="1"/>
              <a:t>수있다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B96EA-AF95-53D7-0A70-0E5C224C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1003412"/>
            <a:ext cx="5761530" cy="954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F49E80-75B8-591A-39E9-7AAE8D46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2039649"/>
            <a:ext cx="5761529" cy="1329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195052-3ECA-AFC8-6164-D1F08776E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3488495"/>
            <a:ext cx="5761529" cy="12129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0165FE-D73D-4E3C-4436-C3B70F393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4782849"/>
            <a:ext cx="57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9" y="1003412"/>
            <a:ext cx="5834358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분꽃의 종류와 특성을 알아보고자 </a:t>
            </a:r>
            <a:r>
              <a:rPr lang="en-US" altLang="ko-KR" sz="2000" dirty="0" err="1"/>
              <a:t>iris_dataset</a:t>
            </a:r>
            <a:r>
              <a:rPr lang="en-US" altLang="ko-KR" sz="2000" dirty="0"/>
              <a:t>[‘</a:t>
            </a:r>
            <a:r>
              <a:rPr lang="en-US" altLang="ko-KR" sz="2000" dirty="0" err="1"/>
              <a:t>target_names</a:t>
            </a:r>
            <a:r>
              <a:rPr lang="en-US" altLang="ko-KR" sz="2000" dirty="0"/>
              <a:t>’]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iris_dataset</a:t>
            </a:r>
            <a:r>
              <a:rPr lang="en-US" altLang="ko-KR" sz="2000" dirty="0"/>
              <a:t>[‘</a:t>
            </a:r>
            <a:r>
              <a:rPr lang="en-US" altLang="ko-KR" sz="2000" dirty="0" err="1"/>
              <a:t>feature_names</a:t>
            </a:r>
            <a:r>
              <a:rPr lang="en-US" altLang="ko-KR" sz="2000" dirty="0"/>
              <a:t>’]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분꽃의</a:t>
            </a:r>
            <a:r>
              <a:rPr lang="ko-KR" altLang="en-US" sz="2000" dirty="0"/>
              <a:t> 종류는 </a:t>
            </a:r>
            <a:r>
              <a:rPr lang="en-US" altLang="ko-KR" sz="2000" b="0" i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부채붓꽃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),</a:t>
            </a:r>
            <a:r>
              <a:rPr lang="en-US" altLang="ko-KR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versicolor(</a:t>
            </a:r>
            <a:r>
              <a:rPr lang="ko-KR" altLang="en-US" sz="2000" b="0" i="0" dirty="0" err="1">
                <a:effectLst/>
                <a:latin typeface="Consolas" panose="020B0609020204030204" pitchFamily="49" charset="0"/>
              </a:rPr>
              <a:t>버</a:t>
            </a:r>
            <a:r>
              <a:rPr lang="ko-KR" altLang="en-US" sz="2000" dirty="0" err="1">
                <a:latin typeface="Consolas" panose="020B0609020204030204" pitchFamily="49" charset="0"/>
              </a:rPr>
              <a:t>지컬러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virginica(</a:t>
            </a:r>
            <a:r>
              <a:rPr lang="ko-KR" altLang="en-US" sz="2000" b="0" i="0" dirty="0" err="1">
                <a:effectLst/>
                <a:latin typeface="Consolas" panose="020B0609020204030204" pitchFamily="49" charset="0"/>
              </a:rPr>
              <a:t>버지니카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 i="0" dirty="0">
                <a:effectLst/>
                <a:latin typeface="Consolas" panose="020B0609020204030204" pitchFamily="49" charset="0"/>
              </a:rPr>
              <a:t>로 앞서 나온 타깃 데이터의 종류 수와 동일하다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Consolas" panose="020B0609020204030204" pitchFamily="49" charset="0"/>
              </a:rPr>
              <a:t>특성의 출력에서 나오는 </a:t>
            </a:r>
            <a:r>
              <a:rPr lang="en-US" altLang="ko-KR" sz="2000" dirty="0">
                <a:latin typeface="Consolas" panose="020B0609020204030204" pitchFamily="49" charset="0"/>
              </a:rPr>
              <a:t>sepal </a:t>
            </a:r>
            <a:r>
              <a:rPr lang="ko-KR" altLang="en-US" sz="2000" dirty="0">
                <a:latin typeface="Consolas" panose="020B0609020204030204" pitchFamily="49" charset="0"/>
              </a:rPr>
              <a:t>과</a:t>
            </a:r>
            <a:r>
              <a:rPr lang="en-US" altLang="ko-KR" sz="2000" dirty="0">
                <a:latin typeface="Consolas" panose="020B0609020204030204" pitchFamily="49" charset="0"/>
              </a:rPr>
              <a:t> petal</a:t>
            </a:r>
            <a:r>
              <a:rPr lang="ko-KR" altLang="en-US" sz="2000" dirty="0">
                <a:latin typeface="Consolas" panose="020B0609020204030204" pitchFamily="49" charset="0"/>
              </a:rPr>
              <a:t>은 각각 꽃받침과 꽃잎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Consolas" panose="020B0609020204030204" pitchFamily="49" charset="0"/>
              </a:rPr>
              <a:t>따라서 특성은 꽃받침 길이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꽃받침 넓이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꽃잎 길이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꽃</a:t>
            </a:r>
            <a:r>
              <a:rPr lang="ko-KR" altLang="en-US" sz="2000" dirty="0">
                <a:latin typeface="Consolas" panose="020B0609020204030204" pitchFamily="49" charset="0"/>
              </a:rPr>
              <a:t>잎 넓이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DFC86-DE08-5B17-82CD-6FE6D749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3" y="930585"/>
            <a:ext cx="5815479" cy="1284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2233B9-05A6-AAC0-B899-571967290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3" y="2342660"/>
            <a:ext cx="5815479" cy="97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7B9D58-2D6F-C363-8DEA-D8969C07E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3543288"/>
            <a:ext cx="5834358" cy="1465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40BBA-4412-81EE-74B3-A85FC010D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5291168"/>
            <a:ext cx="5834357" cy="14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2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03412"/>
            <a:ext cx="5882910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train_test_split</a:t>
            </a:r>
            <a:r>
              <a:rPr lang="ko-KR" altLang="en-US" sz="2000" dirty="0"/>
              <a:t>를 사용하여 데이터를 훈련 데이터와 테스트 데이터로 나눔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 후</a:t>
            </a:r>
            <a:r>
              <a:rPr lang="en-US" altLang="ko-KR" sz="2000" dirty="0"/>
              <a:t>, k-</a:t>
            </a:r>
            <a:r>
              <a:rPr lang="ko-KR" altLang="en-US" sz="2000" dirty="0"/>
              <a:t>최근접 이웃 분류를 사용하기 위해 객체를 이용해 </a:t>
            </a:r>
            <a:r>
              <a:rPr lang="en-US" altLang="ko-KR" sz="2000" dirty="0" err="1"/>
              <a:t>KNeighborsClassifier</a:t>
            </a:r>
            <a:r>
              <a:rPr lang="en-US" altLang="ko-KR" sz="2000" dirty="0"/>
              <a:t>()</a:t>
            </a:r>
            <a:r>
              <a:rPr lang="ko-KR" altLang="en-US" sz="2000" dirty="0"/>
              <a:t>를 선언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모델을</a:t>
            </a:r>
            <a:r>
              <a:rPr lang="ko-KR" altLang="en-US" sz="2000" dirty="0"/>
              <a:t> 훈련함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훈련한 모델을 테스트 하기위해 임의의 샘플 값으로 </a:t>
            </a:r>
            <a:r>
              <a:rPr lang="en-US" altLang="ko-KR" sz="2000" dirty="0"/>
              <a:t>predict()</a:t>
            </a:r>
            <a:r>
              <a:rPr lang="ko-KR" altLang="en-US" sz="2000" dirty="0"/>
              <a:t>함수를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모델은 </a:t>
            </a:r>
            <a:r>
              <a:rPr lang="en-US" altLang="ko-KR" sz="2000" dirty="0"/>
              <a:t>sample_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부채붓꽃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로 분류하였다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EC3EB-4B8D-B033-992C-E347C840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19941"/>
            <a:ext cx="5820871" cy="1548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6F898-1016-51A9-1CCD-83CA41B4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" y="2957241"/>
            <a:ext cx="5810082" cy="1209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D16D15-4316-C18A-882F-BAF5591F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" y="4555375"/>
            <a:ext cx="5810082" cy="20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92586"/>
            <a:ext cx="5882910" cy="5664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모델은 </a:t>
            </a:r>
            <a:r>
              <a:rPr lang="en-US" altLang="ko-KR" dirty="0"/>
              <a:t>sample_2, sampe_3</a:t>
            </a:r>
            <a:r>
              <a:rPr lang="ko-KR" altLang="en-US" dirty="0"/>
              <a:t>을 각각  </a:t>
            </a:r>
            <a:r>
              <a:rPr lang="ko-KR" altLang="en-US" dirty="0" err="1"/>
              <a:t>버지컬러</a:t>
            </a:r>
            <a:r>
              <a:rPr lang="en-US" altLang="ko-KR" dirty="0"/>
              <a:t> </a:t>
            </a:r>
            <a:r>
              <a:rPr lang="ko-KR" altLang="en-US" dirty="0"/>
              <a:t>붓꽃</a:t>
            </a:r>
            <a:r>
              <a:rPr lang="en-US" altLang="ko-KR" dirty="0"/>
              <a:t> (versicolor) </a:t>
            </a:r>
            <a:r>
              <a:rPr lang="ko-KR" altLang="en-US" dirty="0"/>
              <a:t>와 </a:t>
            </a:r>
            <a:r>
              <a:rPr lang="ko-KR" altLang="en-US" dirty="0" err="1"/>
              <a:t>버지니카</a:t>
            </a:r>
            <a:r>
              <a:rPr lang="ko-KR" altLang="en-US" dirty="0"/>
              <a:t> 붓꽃</a:t>
            </a:r>
            <a:r>
              <a:rPr lang="en-US" altLang="ko-KR" dirty="0"/>
              <a:t>(virginica)</a:t>
            </a:r>
            <a:r>
              <a:rPr lang="ko-KR" altLang="en-US" dirty="0"/>
              <a:t>으로 분류 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이제 모델이 잘 훈련되었는지 평가</a:t>
            </a:r>
            <a:r>
              <a:rPr lang="en-US" altLang="ko-KR" sz="20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BC67E7-EA5C-D8CE-3304-45B68219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30" y="5339765"/>
            <a:ext cx="2770175" cy="1181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831AD-AAF9-212D-F3D8-64CF91979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2749480"/>
            <a:ext cx="5775041" cy="22740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61BC6C-772B-5B77-0EEA-FE0A3D29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92586"/>
            <a:ext cx="5820871" cy="14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옆의 그래프는 데이터셋을 보기 쉽게 그래프로 나타낸 것이다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보라색은  </a:t>
            </a:r>
            <a:r>
              <a:rPr lang="en-US" altLang="ko-KR" dirty="0" err="1"/>
              <a:t>setosa</a:t>
            </a:r>
            <a:r>
              <a:rPr lang="en-US" altLang="ko-KR" dirty="0"/>
              <a:t>,</a:t>
            </a:r>
            <a:r>
              <a:rPr lang="ko-KR" altLang="en-US" dirty="0"/>
              <a:t>  연두색은 </a:t>
            </a:r>
            <a:r>
              <a:rPr lang="en-US" altLang="ko-KR" dirty="0"/>
              <a:t>versicolor, </a:t>
            </a:r>
            <a:r>
              <a:rPr lang="ko-KR" altLang="en-US" dirty="0"/>
              <a:t>노란색은 </a:t>
            </a:r>
            <a:r>
              <a:rPr lang="en-US" altLang="ko-KR" dirty="0"/>
              <a:t>virginica</a:t>
            </a:r>
            <a:r>
              <a:rPr lang="ko-KR" altLang="en-US" dirty="0"/>
              <a:t>의 데이터셋이다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데이터셋을 분석하면 </a:t>
            </a:r>
            <a:r>
              <a:rPr lang="en-US" altLang="ko-KR" sz="2000" dirty="0" err="1"/>
              <a:t>setosa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데이터들은 </a:t>
            </a:r>
            <a:r>
              <a:rPr lang="en-US" altLang="ko-KR" sz="2000" dirty="0"/>
              <a:t>sepal width</a:t>
            </a:r>
            <a:r>
              <a:rPr lang="ko-KR" altLang="en-US" sz="2000" dirty="0"/>
              <a:t>의 값이 대체로 크며 </a:t>
            </a:r>
            <a:r>
              <a:rPr lang="en-US" altLang="ko-KR" sz="2000" dirty="0"/>
              <a:t>petal length, petal width</a:t>
            </a:r>
            <a:r>
              <a:rPr lang="ko-KR" altLang="en-US" sz="2000" dirty="0"/>
              <a:t>의 값은 작다</a:t>
            </a:r>
            <a:r>
              <a:rPr lang="en-US" altLang="ko-KR" sz="2000" dirty="0"/>
              <a:t>. </a:t>
            </a:r>
            <a:r>
              <a:rPr lang="en-US" altLang="ko-KR" dirty="0"/>
              <a:t>Versicolor</a:t>
            </a:r>
            <a:r>
              <a:rPr lang="ko-KR" altLang="en-US" dirty="0"/>
              <a:t>의 데이터들은 나머지 </a:t>
            </a:r>
            <a:r>
              <a:rPr lang="en-US" altLang="ko-KR" dirty="0"/>
              <a:t>2</a:t>
            </a:r>
            <a:r>
              <a:rPr lang="ko-KR" altLang="en-US" dirty="0"/>
              <a:t>가지 꽃들의 중간 값을 가진다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Virginica</a:t>
            </a:r>
            <a:r>
              <a:rPr lang="ko-KR" altLang="en-US" dirty="0"/>
              <a:t>의 데이터들은 </a:t>
            </a:r>
            <a:r>
              <a:rPr lang="en-US" altLang="ko-KR" dirty="0"/>
              <a:t>sepal width</a:t>
            </a:r>
            <a:r>
              <a:rPr lang="ko-KR" altLang="en-US" dirty="0"/>
              <a:t>의 값을 제외하고 다른 꽃들에 비해 크다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여기에 예측한 샘플들의 점을 찍어보자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594DC0-B564-52DA-3D84-1D989AB1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03412"/>
            <a:ext cx="5850542" cy="1351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12C43E-DC66-432B-A467-F60A98ECB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5" y="2427609"/>
            <a:ext cx="5177217" cy="42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362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717</Words>
  <Application>Microsoft Office PowerPoint</Application>
  <PresentationFormat>와이드스크린</PresentationFormat>
  <Paragraphs>93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Malgun Gothic Semilight</vt:lpstr>
      <vt:lpstr>Malgun Gothic Semilight (본문)</vt:lpstr>
      <vt:lpstr>Noto Sans KR</vt:lpstr>
      <vt:lpstr>돋움</vt:lpstr>
      <vt:lpstr>Malgun Gothic</vt:lpstr>
      <vt:lpstr>Malgun Gothic</vt:lpstr>
      <vt:lpstr>새굴림</vt:lpstr>
      <vt:lpstr>Arial</vt:lpstr>
      <vt:lpstr>Consolas</vt:lpstr>
      <vt:lpstr>DashVTI</vt:lpstr>
      <vt:lpstr>머신러닝 소프트웨어 프로젝트</vt:lpstr>
      <vt:lpstr>목표 및 목차</vt:lpstr>
      <vt:lpstr>부가 사항</vt:lpstr>
      <vt:lpstr>도출 과정-1</vt:lpstr>
      <vt:lpstr>도출 과정-1</vt:lpstr>
      <vt:lpstr>도출 과정-1</vt:lpstr>
      <vt:lpstr>도출 과정-1</vt:lpstr>
      <vt:lpstr>도출 과정-1</vt:lpstr>
      <vt:lpstr>모델 평가 - 1</vt:lpstr>
      <vt:lpstr>모델 평가 - 1</vt:lpstr>
      <vt:lpstr>모델 평가 - 1</vt:lpstr>
      <vt:lpstr>도출 과정-2</vt:lpstr>
      <vt:lpstr>도출 과정-2</vt:lpstr>
      <vt:lpstr>도출 과정-2</vt:lpstr>
      <vt:lpstr>과정 도중 정리-2</vt:lpstr>
      <vt:lpstr>도출 과정-3</vt:lpstr>
      <vt:lpstr>도출 과정-3</vt:lpstr>
      <vt:lpstr>도출 과정-3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소프트웨어 리포트</dc:title>
  <dc:creator>최 지석</dc:creator>
  <cp:lastModifiedBy>user</cp:lastModifiedBy>
  <cp:revision>17</cp:revision>
  <dcterms:created xsi:type="dcterms:W3CDTF">2022-06-03T21:27:15Z</dcterms:created>
  <dcterms:modified xsi:type="dcterms:W3CDTF">2024-01-05T06:22:52Z</dcterms:modified>
</cp:coreProperties>
</file>