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Malgun Gothic" pitchFamily="50" charset="-127"/>
      <p:regular r:id="rId16"/>
      <p:bold r:id="rId17"/>
    </p:embeddedFont>
    <p:embeddedFont>
      <p:font typeface="Noto Sans Medium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UZVmR/r/jbAtbmI16nfLWPq+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78" y="-1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54617;&#44368;%20&#44288;&#47144;%20&#47928;&#49436;\2022&#45380;&#46020;%202&#54617;&#44592;(3&#54617;&#45380;)\&#47560;&#51060;&#53356;&#47196;&#52968;&#53944;&#47204;&#47084;&#49892;&#54744;\&#54532;&#47196;&#51229;&#53944;%20&#54028;&#51068;\&#51452;&#44592;&#50752;%20&#51452;&#54028;&#49688;%20&#44536;&#47000;&#5453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&#54617;&#44368;%20&#44288;&#47144;%20&#47928;&#49436;\2022&#45380;&#46020;%202&#54617;&#44592;(3&#54617;&#45380;)\&#47560;&#51060;&#53356;&#47196;&#52968;&#53944;&#47204;&#47084;&#49892;&#54744;\&#54532;&#47196;&#51229;&#53944;%20&#54028;&#51068;\&#51452;&#44592;&#50752;%20&#51452;&#54028;&#49688;%20&#44536;&#47000;&#5453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val>
            <c:numRef>
              <c:f>Sheet1!$B$2:$B$11</c:f>
              <c:numCache>
                <c:formatCode>General</c:formatCode>
                <c:ptCount val="10"/>
                <c:pt idx="0">
                  <c:v>200</c:v>
                </c:pt>
                <c:pt idx="1">
                  <c:v>7000</c:v>
                </c:pt>
                <c:pt idx="2">
                  <c:v>15000</c:v>
                </c:pt>
                <c:pt idx="3">
                  <c:v>12000</c:v>
                </c:pt>
                <c:pt idx="4">
                  <c:v>4000</c:v>
                </c:pt>
                <c:pt idx="5">
                  <c:v>8000</c:v>
                </c:pt>
                <c:pt idx="6">
                  <c:v>9000</c:v>
                </c:pt>
                <c:pt idx="7">
                  <c:v>2000</c:v>
                </c:pt>
                <c:pt idx="8">
                  <c:v>50000</c:v>
                </c:pt>
                <c:pt idx="9">
                  <c:v>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190272"/>
        <c:axId val="144269312"/>
      </c:lineChart>
      <c:catAx>
        <c:axId val="14319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44269312"/>
        <c:crosses val="autoZero"/>
        <c:auto val="1"/>
        <c:lblAlgn val="ctr"/>
        <c:lblOffset val="100"/>
        <c:noMultiLvlLbl val="0"/>
      </c:catAx>
      <c:valAx>
        <c:axId val="1442693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3190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10136083479386"/>
          <c:y val="4.3128039338205332E-2"/>
          <c:w val="0.8404656158338466"/>
          <c:h val="0.81286888057268603"/>
        </c:manualLayout>
      </c:layout>
      <c:lineChart>
        <c:grouping val="standard"/>
        <c:varyColors val="0"/>
        <c:ser>
          <c:idx val="1"/>
          <c:order val="0"/>
          <c:val>
            <c:numRef>
              <c:f>Sheet1!$B$2:$B$11</c:f>
              <c:numCache>
                <c:formatCode>General</c:formatCode>
                <c:ptCount val="10"/>
                <c:pt idx="0">
                  <c:v>200</c:v>
                </c:pt>
                <c:pt idx="1">
                  <c:v>7000</c:v>
                </c:pt>
                <c:pt idx="2">
                  <c:v>15000</c:v>
                </c:pt>
                <c:pt idx="3">
                  <c:v>12000</c:v>
                </c:pt>
                <c:pt idx="4">
                  <c:v>4000</c:v>
                </c:pt>
                <c:pt idx="5">
                  <c:v>8000</c:v>
                </c:pt>
                <c:pt idx="6">
                  <c:v>9000</c:v>
                </c:pt>
                <c:pt idx="7">
                  <c:v>2000</c:v>
                </c:pt>
                <c:pt idx="8">
                  <c:v>50000</c:v>
                </c:pt>
                <c:pt idx="9">
                  <c:v>5000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51712"/>
        <c:axId val="11253248"/>
      </c:lineChart>
      <c:catAx>
        <c:axId val="11251712"/>
        <c:scaling>
          <c:orientation val="minMax"/>
        </c:scaling>
        <c:delete val="0"/>
        <c:axPos val="b"/>
        <c:majorTickMark val="out"/>
        <c:minorTickMark val="none"/>
        <c:tickLblPos val="nextTo"/>
        <c:crossAx val="11253248"/>
        <c:crosses val="autoZero"/>
        <c:auto val="1"/>
        <c:lblAlgn val="ctr"/>
        <c:lblOffset val="100"/>
        <c:noMultiLvlLbl val="0"/>
      </c:catAx>
      <c:valAx>
        <c:axId val="11253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2517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7066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5801021" y="2885275"/>
            <a:ext cx="62952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Term </a:t>
            </a:r>
            <a:r>
              <a:rPr lang="ko-KR" sz="3600" b="0" i="0" u="none" strike="noStrike" cap="none" dirty="0" smtClean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sz="3600" b="0" i="0" u="none" strike="noStrike" cap="none" dirty="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청각 테스트기</a:t>
            </a:r>
            <a:endParaRPr sz="3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6939472" y="5358075"/>
            <a:ext cx="50280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마이크로컨트롤러실험 Term 프로젝트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20180949 유정민</a:t>
            </a:r>
            <a:endParaRPr sz="2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4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595959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91" name="Google Shape;91;p8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8"/>
          <p:cNvCxnSpPr/>
          <p:nvPr/>
        </p:nvCxnSpPr>
        <p:spPr>
          <a:xfrm>
            <a:off x="486696" y="233763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8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3.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altLang="en-US" sz="2400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sz="24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4826001" y="5732860"/>
            <a:ext cx="7366000" cy="1137243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3955791" y="2645821"/>
            <a:ext cx="15215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글을 써주세요</a:t>
            </a:r>
            <a:endParaRPr sz="20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357020" y="3224864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과정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부정행위 방지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영상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2703095" y="824374"/>
            <a:ext cx="372978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그래프는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주기에 대한 주파수를 표현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가청 주파수는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20~16000Hz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들리지 않는 주파수의 소리를 섞어서 부정 행위 방지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ko-KR" altLang="en-US" sz="20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때 스위치를 누르면 다음과 같이 출력</a:t>
            </a:r>
            <a:endParaRPr lang="en-US"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" name="Picture 2" descr="C:\Users\user\Desktop\KakaoTalk_20221204_14130146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889139" y="2577906"/>
            <a:ext cx="2513002" cy="327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97498"/>
              </p:ext>
            </p:extLst>
          </p:nvPr>
        </p:nvGraphicFramePr>
        <p:xfrm>
          <a:off x="7661251" y="350795"/>
          <a:ext cx="4291263" cy="235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/>
          <p:nvPr/>
        </p:nvSpPr>
        <p:spPr>
          <a:xfrm>
            <a:off x="5897990" y="3809581"/>
            <a:ext cx="4529377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과정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사용하는 기능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5744639" y="1146276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9"/>
          <p:cNvCxnSpPr/>
          <p:nvPr/>
        </p:nvCxnSpPr>
        <p:spPr>
          <a:xfrm>
            <a:off x="5767481" y="2847807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9"/>
          <p:cNvSpPr txBox="1"/>
          <p:nvPr/>
        </p:nvSpPr>
        <p:spPr>
          <a:xfrm>
            <a:off x="5637802" y="1386682"/>
            <a:ext cx="5607711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4.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28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595959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113" name="Google Shape;113;p10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0"/>
          <p:cNvCxnSpPr/>
          <p:nvPr/>
        </p:nvCxnSpPr>
        <p:spPr>
          <a:xfrm>
            <a:off x="486696" y="241784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0"/>
          <p:cNvSpPr/>
          <p:nvPr/>
        </p:nvSpPr>
        <p:spPr>
          <a:xfrm>
            <a:off x="4826001" y="5732860"/>
            <a:ext cx="7366000" cy="1137243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3955791" y="2645821"/>
            <a:ext cx="15215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글을 써주세요</a:t>
            </a:r>
            <a:endParaRPr sz="20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357020" y="3224864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sz="1100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lvl="0" indent="-228600">
              <a:spcBef>
                <a:spcPts val="1000"/>
              </a:spcBef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357020" y="753898"/>
            <a:ext cx="1965266" cy="162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4.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24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0" name="Google Shape;97;p8"/>
          <p:cNvSpPr txBox="1"/>
          <p:nvPr/>
        </p:nvSpPr>
        <p:spPr>
          <a:xfrm>
            <a:off x="2703095" y="824374"/>
            <a:ext cx="372978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프로그램은 정상적으로 실행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스위치를 타이밍 맞춰서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 누르면 부정 행위를 찾을 수 없음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/>
          <p:nvPr/>
        </p:nvSpPr>
        <p:spPr>
          <a:xfrm>
            <a:off x="9577137" y="4090737"/>
            <a:ext cx="1925052" cy="6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8823158" y="3429001"/>
            <a:ext cx="2470484" cy="115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9336505" y="5646815"/>
            <a:ext cx="1957137" cy="86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9192126" y="6300534"/>
            <a:ext cx="2999874" cy="54141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/>
          <p:nvPr/>
        </p:nvSpPr>
        <p:spPr>
          <a:xfrm>
            <a:off x="2752862" y="553096"/>
            <a:ext cx="6375095" cy="574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altLang="en-US" sz="3000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lang="en-US" altLang="ko-KR" sz="30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altLang="en-US" sz="3000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진</a:t>
            </a:r>
            <a:r>
              <a:rPr lang="ko-KR" altLang="en-US" sz="30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lang="en-US" altLang="ko-KR" sz="3000" dirty="0" smtClean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altLang="en-US" sz="3000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lang="en-US" altLang="ko-KR" sz="3000" dirty="0" smtClean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lang="ko-KR" altLang="en-US" sz="3000" dirty="0" smtClean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lang="en-US" sz="3000" dirty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486696" y="225742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2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목차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4826001" y="5732860"/>
            <a:ext cx="7372388" cy="1137778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"/>
          <p:cNvSpPr txBox="1"/>
          <p:nvPr/>
        </p:nvSpPr>
        <p:spPr>
          <a:xfrm>
            <a:off x="5897991" y="3809581"/>
            <a:ext cx="3470598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4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5744639" y="1146276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" name="Google Shape;41;p3"/>
          <p:cNvCxnSpPr/>
          <p:nvPr/>
        </p:nvCxnSpPr>
        <p:spPr>
          <a:xfrm>
            <a:off x="5767481" y="2847807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3"/>
          <p:cNvSpPr txBox="1"/>
          <p:nvPr/>
        </p:nvSpPr>
        <p:spPr>
          <a:xfrm>
            <a:off x="5637805" y="1386682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28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sz="1100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158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49" name="Google Shape;49;p4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50;p4"/>
          <p:cNvCxnSpPr/>
          <p:nvPr/>
        </p:nvCxnSpPr>
        <p:spPr>
          <a:xfrm>
            <a:off x="486696" y="225742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4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01.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2366210" y="116601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이어폰 사용 빈도가 늘어나며 청각이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나빠지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경우가 많다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이에 따라 </a:t>
            </a:r>
            <a:r>
              <a:rPr 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J-kit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청각 테스트기를 제작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4826001" y="5732860"/>
            <a:ext cx="7372388" cy="1137778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 txBox="1"/>
          <p:nvPr/>
        </p:nvSpPr>
        <p:spPr>
          <a:xfrm>
            <a:off x="5897991" y="3809581"/>
            <a:ext cx="3711230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</a:t>
            </a:r>
            <a:r>
              <a:rPr lang="en-US" altLang="ko-KR" sz="14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진행</a:t>
            </a:r>
            <a:endParaRPr sz="14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61" name="Google Shape;61;p5"/>
          <p:cNvCxnSpPr/>
          <p:nvPr/>
        </p:nvCxnSpPr>
        <p:spPr>
          <a:xfrm>
            <a:off x="5744639" y="1146276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5"/>
          <p:cNvCxnSpPr/>
          <p:nvPr/>
        </p:nvCxnSpPr>
        <p:spPr>
          <a:xfrm>
            <a:off x="5767481" y="2847807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5"/>
          <p:cNvSpPr txBox="1"/>
          <p:nvPr/>
        </p:nvSpPr>
        <p:spPr>
          <a:xfrm>
            <a:off x="5637805" y="1386682"/>
            <a:ext cx="36505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sz="2800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sz="2800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28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sz="1100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sz="1100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lang="en-US" altLang="ko-KR" sz="1100" b="0" i="0" u="none" strike="noStrike" cap="none" dirty="0" smtClean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71" name="Google Shape;71;p6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6"/>
          <p:cNvCxnSpPr/>
          <p:nvPr/>
        </p:nvCxnSpPr>
        <p:spPr>
          <a:xfrm>
            <a:off x="486696" y="225742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과정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4826001" y="5732860"/>
            <a:ext cx="7366000" cy="1137243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2510589" y="1166018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테스트를 스위치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번으로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스위치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번을 여러 번 누를 때마다 다른 소리의 테스트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user\Desktop\학교 관련 문서\2022년도 2학기(3학년)\마이크로컨트롤러실험\프로젝트 파일\J-kit 사진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201" y="1012825"/>
            <a:ext cx="5540344" cy="42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10716126" y="2550695"/>
            <a:ext cx="705853" cy="586623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6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6"/>
          <p:cNvCxnSpPr/>
          <p:nvPr/>
        </p:nvCxnSpPr>
        <p:spPr>
          <a:xfrm>
            <a:off x="486696" y="225742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과정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4826001" y="5732860"/>
            <a:ext cx="7366000" cy="1137243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2510589" y="1166018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테스트는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 가까이 진행되며 소리는 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소리의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주기마다 다른 주파수의 소리를 출력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주기의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진행도는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표현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때 스위치를 누르면 내부의 카운터 수치가 상승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70;p6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sz="1100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sz="1100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lang="en-US" altLang="ko-KR" sz="1100" b="0" i="0" u="none" strike="noStrike" cap="none" dirty="0" smtClean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1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aphicFrame>
        <p:nvGraphicFramePr>
          <p:cNvPr id="9" name="차트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087912"/>
              </p:ext>
            </p:extLst>
          </p:nvPr>
        </p:nvGraphicFramePr>
        <p:xfrm>
          <a:off x="7587916" y="3144653"/>
          <a:ext cx="4291263" cy="235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874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6"/>
          <p:cNvCxnSpPr/>
          <p:nvPr/>
        </p:nvCxnSpPr>
        <p:spPr>
          <a:xfrm>
            <a:off x="463854" y="555894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6"/>
          <p:cNvCxnSpPr/>
          <p:nvPr/>
        </p:nvCxnSpPr>
        <p:spPr>
          <a:xfrm>
            <a:off x="486696" y="2257425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ko-KR" sz="2400" b="0" i="0" u="none" strike="noStrike" cap="none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과정</a:t>
            </a:r>
            <a:endParaRPr sz="2400" b="0" i="0" u="none" strike="noStrike" cap="none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4826001" y="5732860"/>
            <a:ext cx="7366000" cy="1137243"/>
          </a:xfrm>
          <a:custGeom>
            <a:avLst/>
            <a:gdLst/>
            <a:ahLst/>
            <a:cxnLst/>
            <a:rect l="l" t="t" r="r" b="b"/>
            <a:pathLst>
              <a:path w="8214360" h="632099" extrusionOk="0">
                <a:moveTo>
                  <a:pt x="1137285" y="14288"/>
                </a:moveTo>
                <a:lnTo>
                  <a:pt x="8214360" y="0"/>
                </a:lnTo>
                <a:lnTo>
                  <a:pt x="8214360" y="632099"/>
                </a:lnTo>
                <a:lnTo>
                  <a:pt x="0" y="632099"/>
                </a:lnTo>
                <a:lnTo>
                  <a:pt x="1137285" y="1428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2510589" y="1166018"/>
            <a:ext cx="411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테스트가 완료되면 다음과 같이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7_Segment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카운터를 출력</a:t>
            </a:r>
            <a:endParaRPr lang="en-US" altLang="ko-KR" sz="20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70;p6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</a:t>
            </a:r>
            <a:r>
              <a:rPr lang="ko-KR" altLang="en-US" sz="1100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진</a:t>
            </a:r>
            <a:r>
              <a:rPr lang="ko-KR" altLang="en-US" sz="1100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행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b="0" i="0" u="none" strike="noStrike" cap="none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lang="en-US" altLang="ko-KR" sz="1100" b="0" i="0" u="none" strike="noStrike" cap="none" dirty="0" smtClean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lvl="0" indent="-228600">
              <a:spcBef>
                <a:spcPts val="1000"/>
              </a:spcBef>
              <a:buClr>
                <a:srgbClr val="7F7F7F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1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2050" name="Picture 2" descr="C:\Users\user\Desktop\1141141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658" y="1283368"/>
            <a:ext cx="3648370" cy="30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3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7"/>
          <p:cNvCxnSpPr/>
          <p:nvPr/>
        </p:nvCxnSpPr>
        <p:spPr>
          <a:xfrm>
            <a:off x="5744639" y="1146276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3;p7"/>
          <p:cNvCxnSpPr/>
          <p:nvPr/>
        </p:nvCxnSpPr>
        <p:spPr>
          <a:xfrm>
            <a:off x="5767481" y="2847807"/>
            <a:ext cx="56043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7"/>
          <p:cNvSpPr txBox="1"/>
          <p:nvPr/>
        </p:nvSpPr>
        <p:spPr>
          <a:xfrm>
            <a:off x="5637805" y="1386682"/>
            <a:ext cx="2784300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sz="2800" b="0" i="0" u="none" strike="noStrike" cap="none" dirty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3.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ko-KR" altLang="en-US" sz="2800" b="0" i="0" u="none" strike="noStrike" cap="none" dirty="0" smtClean="0">
                <a:solidFill>
                  <a:schemeClr val="lt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부정행위 방지</a:t>
            </a:r>
            <a:endParaRPr sz="2800" b="0" i="0" u="none" strike="noStrike" cap="none" dirty="0">
              <a:solidFill>
                <a:schemeClr val="lt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6" name="Google Shape;60;p5"/>
          <p:cNvSpPr txBox="1"/>
          <p:nvPr/>
        </p:nvSpPr>
        <p:spPr>
          <a:xfrm>
            <a:off x="5897991" y="3809581"/>
            <a:ext cx="3711230" cy="308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개요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테스트 진행</a:t>
            </a:r>
            <a:endParaRPr lang="en-US" altLang="ko-KR" dirty="0" smtClean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부정 행위 방지</a:t>
            </a:r>
            <a:endParaRPr sz="1400" b="0" i="0" u="none" strike="noStrike" cap="none" dirty="0">
              <a:solidFill>
                <a:schemeClr val="bg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228600" lvl="0" indent="-228600">
              <a:spcBef>
                <a:spcPts val="1000"/>
              </a:spcBef>
              <a:buClr>
                <a:srgbClr val="7F7F7F"/>
              </a:buClr>
              <a:buSzPts val="1400"/>
              <a:buFont typeface="Arial"/>
              <a:buAutoNum type="arabicPeriod"/>
            </a:pPr>
            <a:r>
              <a:rPr lang="ko-KR" altLang="en-US" dirty="0">
                <a:solidFill>
                  <a:srgbClr val="7F7F7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 및 고찰</a:t>
            </a:r>
            <a:endParaRPr sz="1400" b="0" i="0" u="none" strike="noStrike" cap="none" dirty="0">
              <a:solidFill>
                <a:srgbClr val="7F7F7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261</Words>
  <Application>Microsoft Office PowerPoint</Application>
  <PresentationFormat>사용자 지정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Malgun Gothic</vt:lpstr>
      <vt:lpstr>Noto Sans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user</cp:lastModifiedBy>
  <cp:revision>12</cp:revision>
  <dcterms:created xsi:type="dcterms:W3CDTF">2016-01-11T10:13:19Z</dcterms:created>
  <dcterms:modified xsi:type="dcterms:W3CDTF">2022-12-06T13:14:32Z</dcterms:modified>
</cp:coreProperties>
</file>