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70" r:id="rId2"/>
    <p:sldId id="282" r:id="rId3"/>
    <p:sldId id="345" r:id="rId4"/>
    <p:sldId id="305" r:id="rId5"/>
    <p:sldId id="306" r:id="rId6"/>
    <p:sldId id="307" r:id="rId7"/>
    <p:sldId id="319" r:id="rId8"/>
    <p:sldId id="318" r:id="rId9"/>
    <p:sldId id="320" r:id="rId10"/>
    <p:sldId id="317" r:id="rId11"/>
    <p:sldId id="309" r:id="rId12"/>
    <p:sldId id="310" r:id="rId13"/>
    <p:sldId id="323" r:id="rId14"/>
    <p:sldId id="324" r:id="rId15"/>
    <p:sldId id="325" r:id="rId16"/>
    <p:sldId id="326" r:id="rId17"/>
    <p:sldId id="328" r:id="rId18"/>
    <p:sldId id="329" r:id="rId19"/>
    <p:sldId id="330" r:id="rId20"/>
    <p:sldId id="331" r:id="rId21"/>
    <p:sldId id="332" r:id="rId22"/>
    <p:sldId id="333" r:id="rId23"/>
    <p:sldId id="311" r:id="rId24"/>
    <p:sldId id="312" r:id="rId25"/>
    <p:sldId id="334" r:id="rId26"/>
    <p:sldId id="335" r:id="rId27"/>
    <p:sldId id="313" r:id="rId28"/>
    <p:sldId id="315" r:id="rId29"/>
    <p:sldId id="336" r:id="rId30"/>
    <p:sldId id="343" r:id="rId31"/>
    <p:sldId id="344" r:id="rId32"/>
    <p:sldId id="339" r:id="rId33"/>
    <p:sldId id="342" r:id="rId34"/>
    <p:sldId id="337" r:id="rId35"/>
    <p:sldId id="34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Pz0GhYqwiYK7pdnC3513FA==" hashData="7KNRzrTNgluqNjkUzasn0Q5/OqQKyExLkZJBo3oOPn7/HvnvAlhjSEGGOSbjg2bzaHHMYJ067S8cb/Iuwe0x1Q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744"/>
    <a:srgbClr val="F92672"/>
    <a:srgbClr val="111111"/>
    <a:srgbClr val="000000"/>
    <a:srgbClr val="FF5800"/>
    <a:srgbClr val="EF5350"/>
    <a:srgbClr val="B966C8"/>
    <a:srgbClr val="AB47BC"/>
    <a:srgbClr val="F9A825"/>
    <a:srgbClr val="E64A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702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arshan.ac.in/DIET/Faculty/Dr-Nilesh-Maganbhai-Gambhava" TargetMode="External"/><Relationship Id="rId13" Type="http://schemas.microsoft.com/office/2007/relationships/hdphoto" Target="../media/hdphoto4.wdp"/><Relationship Id="rId18" Type="http://schemas.openxmlformats.org/officeDocument/2006/relationships/image" Target="../media/image10.png"/><Relationship Id="rId3" Type="http://schemas.microsoft.com/office/2007/relationships/hdphoto" Target="../media/hdphoto1.wdp"/><Relationship Id="rId21" Type="http://schemas.microsoft.com/office/2007/relationships/hdphoto" Target="../media/hdphoto8.wdp"/><Relationship Id="rId7" Type="http://schemas.microsoft.com/office/2007/relationships/hdphoto" Target="../media/hdphoto2.wdp"/><Relationship Id="rId12" Type="http://schemas.openxmlformats.org/officeDocument/2006/relationships/image" Target="../media/image7.png"/><Relationship Id="rId17" Type="http://schemas.microsoft.com/office/2007/relationships/hdphoto" Target="../media/hdphoto6.wdp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microsoft.com/office/2007/relationships/hdphoto" Target="../media/hdphoto3.wdp"/><Relationship Id="rId5" Type="http://schemas.openxmlformats.org/officeDocument/2006/relationships/image" Target="../media/image3.png"/><Relationship Id="rId15" Type="http://schemas.microsoft.com/office/2007/relationships/hdphoto" Target="../media/hdphoto5.wdp"/><Relationship Id="rId10" Type="http://schemas.openxmlformats.org/officeDocument/2006/relationships/image" Target="../media/image6.png"/><Relationship Id="rId19" Type="http://schemas.microsoft.com/office/2007/relationships/hdphoto" Target="../media/hdphoto7.wdp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arshan.ac.in/DIET/Faculty/Dr-Nilesh-Maganbhai-Gambhava" TargetMode="External"/><Relationship Id="rId13" Type="http://schemas.microsoft.com/office/2007/relationships/hdphoto" Target="../media/hdphoto4.wdp"/><Relationship Id="rId18" Type="http://schemas.openxmlformats.org/officeDocument/2006/relationships/image" Target="../media/image10.png"/><Relationship Id="rId3" Type="http://schemas.microsoft.com/office/2007/relationships/hdphoto" Target="../media/hdphoto9.wdp"/><Relationship Id="rId21" Type="http://schemas.microsoft.com/office/2007/relationships/hdphoto" Target="../media/hdphoto8.wdp"/><Relationship Id="rId7" Type="http://schemas.microsoft.com/office/2007/relationships/hdphoto" Target="../media/hdphoto2.wdp"/><Relationship Id="rId12" Type="http://schemas.openxmlformats.org/officeDocument/2006/relationships/image" Target="../media/image7.png"/><Relationship Id="rId17" Type="http://schemas.microsoft.com/office/2007/relationships/hdphoto" Target="../media/hdphoto6.wdp"/><Relationship Id="rId2" Type="http://schemas.openxmlformats.org/officeDocument/2006/relationships/image" Target="../media/image12.pn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microsoft.com/office/2007/relationships/hdphoto" Target="../media/hdphoto3.wdp"/><Relationship Id="rId5" Type="http://schemas.openxmlformats.org/officeDocument/2006/relationships/image" Target="../media/image3.png"/><Relationship Id="rId15" Type="http://schemas.microsoft.com/office/2007/relationships/hdphoto" Target="../media/hdphoto5.wdp"/><Relationship Id="rId10" Type="http://schemas.openxmlformats.org/officeDocument/2006/relationships/image" Target="../media/image6.png"/><Relationship Id="rId19" Type="http://schemas.microsoft.com/office/2007/relationships/hdphoto" Target="../media/hdphoto7.wdp"/><Relationship Id="rId4" Type="http://schemas.openxmlformats.org/officeDocument/2006/relationships/image" Target="../media/image2.png"/><Relationship Id="rId9" Type="http://schemas.openxmlformats.org/officeDocument/2006/relationships/image" Target="../media/image13.jpeg"/><Relationship Id="rId14" Type="http://schemas.openxmlformats.org/officeDocument/2006/relationships/image" Target="../media/image8.png"/><Relationship Id="rId22" Type="http://schemas.openxmlformats.org/officeDocument/2006/relationships/image" Target="../media/image1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S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DD5542D-6704-4140-A5E8-488153BFFF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BFACBB7-4B79-4809-963B-9D83BA686A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588" b="82169"/>
          <a:stretch/>
        </p:blipFill>
        <p:spPr>
          <a:xfrm flipH="1">
            <a:off x="4142" y="-1"/>
            <a:ext cx="5767796" cy="15414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A0EE700-7BB4-49D8-B51F-CEC237C844B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866A6DB-EA5D-4087-B3FE-A98E377730A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37A6005-B766-4453-A692-D00FC7BC40C8}"/>
              </a:ext>
            </a:extLst>
          </p:cNvPr>
          <p:cNvSpPr txBox="1"/>
          <p:nvPr userDrawn="1"/>
        </p:nvSpPr>
        <p:spPr>
          <a:xfrm>
            <a:off x="9468438" y="1085373"/>
            <a:ext cx="849913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{</a:t>
            </a:r>
            <a:r>
              <a:rPr lang="en-US" sz="4000" b="1" dirty="0">
                <a:solidFill>
                  <a:schemeClr val="bg1">
                    <a:lumMod val="65000"/>
                  </a:schemeClr>
                </a:solidFill>
              </a:rPr>
              <a:t>C</a:t>
            </a:r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algn="ctr"/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Programming</a:t>
            </a:r>
            <a:endParaRPr lang="en-US" sz="3600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529EDBF-F2C4-47B1-AC0E-193495B3FE61}"/>
              </a:ext>
            </a:extLst>
          </p:cNvPr>
          <p:cNvSpPr txBox="1"/>
          <p:nvPr userDrawn="1"/>
        </p:nvSpPr>
        <p:spPr>
          <a:xfrm>
            <a:off x="7645588" y="102635"/>
            <a:ext cx="4495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Programming for Problem Solving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(PPS)</a:t>
            </a:r>
          </a:p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GTU # 3110003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9C13E249-60F6-43B6-AF09-0B5D38ED31C7}"/>
              </a:ext>
            </a:extLst>
          </p:cNvPr>
          <p:cNvGrpSpPr/>
          <p:nvPr userDrawn="1"/>
        </p:nvGrpSpPr>
        <p:grpSpPr>
          <a:xfrm>
            <a:off x="7658036" y="791170"/>
            <a:ext cx="4470716" cy="252000"/>
            <a:chOff x="7658036" y="688992"/>
            <a:chExt cx="4470716" cy="252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7A03E081-98B9-4B8E-8331-440C0FB88792}"/>
                </a:ext>
              </a:extLst>
            </p:cNvPr>
            <p:cNvCxnSpPr>
              <a:cxnSpLocks/>
            </p:cNvCxnSpPr>
            <p:nvPr/>
          </p:nvCxnSpPr>
          <p:spPr>
            <a:xfrm>
              <a:off x="7658036" y="814992"/>
              <a:ext cx="44707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xmlns="" id="{1915645F-EA3D-4C76-9886-6445F1B27612}"/>
                </a:ext>
              </a:extLst>
            </p:cNvPr>
            <p:cNvSpPr/>
            <p:nvPr/>
          </p:nvSpPr>
          <p:spPr>
            <a:xfrm>
              <a:off x="9569394" y="688992"/>
              <a:ext cx="648000" cy="252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USING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72534F83-3631-47DA-BFBE-F6D77F6054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11547463" y="531094"/>
            <a:ext cx="1087893" cy="772151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F90EADFF-8FC1-4B8C-966E-C3EFBAA8B797}"/>
              </a:ext>
            </a:extLst>
          </p:cNvPr>
          <p:cNvGrpSpPr/>
          <p:nvPr userDrawn="1"/>
        </p:nvGrpSpPr>
        <p:grpSpPr>
          <a:xfrm>
            <a:off x="359430" y="5214355"/>
            <a:ext cx="6048474" cy="1319203"/>
            <a:chOff x="230726" y="5351395"/>
            <a:chExt cx="6048474" cy="1319203"/>
          </a:xfrm>
        </p:grpSpPr>
        <p:pic>
          <p:nvPicPr>
            <p:cNvPr id="20" name="Picture 19">
              <a:hlinkClick r:id="rId8"/>
              <a:extLst>
                <a:ext uri="{FF2B5EF4-FFF2-40B4-BE49-F238E27FC236}">
                  <a16:creationId xmlns:a16="http://schemas.microsoft.com/office/drawing/2014/main" xmlns="" id="{7B36642D-0DC1-4604-ABB5-6FEE7E7A97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30726" y="5436661"/>
              <a:ext cx="1354234" cy="1183701"/>
            </a:xfrm>
            <a:custGeom>
              <a:avLst/>
              <a:gdLst>
                <a:gd name="connsiteX0" fmla="*/ 2286000 w 4572000"/>
                <a:gd name="connsiteY0" fmla="*/ 0 h 4572000"/>
                <a:gd name="connsiteX1" fmla="*/ 4572000 w 4572000"/>
                <a:gd name="connsiteY1" fmla="*/ 2286000 h 4572000"/>
                <a:gd name="connsiteX2" fmla="*/ 2286000 w 4572000"/>
                <a:gd name="connsiteY2" fmla="*/ 4572000 h 4572000"/>
                <a:gd name="connsiteX3" fmla="*/ 0 w 4572000"/>
                <a:gd name="connsiteY3" fmla="*/ 2286000 h 4572000"/>
                <a:gd name="connsiteX4" fmla="*/ 2286000 w 4572000"/>
                <a:gd name="connsiteY4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0" h="4572000"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E9A2022C-B0CC-4ECB-BFC2-88B26F8EFEF7}"/>
                </a:ext>
              </a:extLst>
            </p:cNvPr>
            <p:cNvSpPr/>
            <p:nvPr/>
          </p:nvSpPr>
          <p:spPr>
            <a:xfrm>
              <a:off x="1797991" y="5351395"/>
              <a:ext cx="4481209" cy="923330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r>
                <a:rPr lang="en-US" b="1" dirty="0">
                  <a:gradFill flip="none" rotWithShape="1">
                    <a:gsLst>
                      <a:gs pos="0">
                        <a:srgbClr val="FF995D"/>
                      </a:gs>
                      <a:gs pos="100000">
                        <a:srgbClr val="FD5E5A"/>
                      </a:gs>
                    </a:gsLst>
                    <a:lin ang="0" scaled="1"/>
                    <a:tileRect/>
                  </a:gra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Prof. Nilesh </a:t>
              </a:r>
              <a:r>
                <a:rPr lang="en-US" b="1" dirty="0" err="1">
                  <a:gradFill flip="none" rotWithShape="1">
                    <a:gsLst>
                      <a:gs pos="0">
                        <a:srgbClr val="FF995D"/>
                      </a:gs>
                      <a:gs pos="100000">
                        <a:srgbClr val="FD5E5A"/>
                      </a:gs>
                    </a:gsLst>
                    <a:lin ang="0" scaled="1"/>
                    <a:tileRect/>
                  </a:gra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Gambhava</a:t>
              </a:r>
              <a:endParaRPr lang="en-US" b="1" dirty="0">
                <a:gradFill flip="none" rotWithShape="1">
                  <a:gsLst>
                    <a:gs pos="0">
                      <a:srgbClr val="FF995D"/>
                    </a:gs>
                    <a:gs pos="100000">
                      <a:srgbClr val="FD5E5A"/>
                    </a:gs>
                  </a:gsLst>
                  <a:lin ang="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r>
                <a:rPr lang="en-US" sz="700" b="1" dirty="0">
                  <a:solidFill>
                    <a:schemeClr val="bg1"/>
                  </a:solidFill>
                </a:rPr>
                <a:t/>
              </a:r>
              <a:br>
                <a:rPr lang="en-US" sz="700" b="1" dirty="0">
                  <a:solidFill>
                    <a:schemeClr val="bg1"/>
                  </a:solidFill>
                </a:rPr>
              </a:br>
              <a:r>
                <a:rPr lang="en-US" sz="1400" dirty="0">
                  <a:solidFill>
                    <a:schemeClr val="bg1"/>
                  </a:solidFill>
                </a:rPr>
                <a:t>Computer Engineering Department,</a:t>
              </a:r>
              <a:br>
                <a:rPr lang="en-US" sz="1400" dirty="0">
                  <a:solidFill>
                    <a:schemeClr val="bg1"/>
                  </a:solidFill>
                </a:rPr>
              </a:br>
              <a:r>
                <a:rPr lang="en-US" sz="1400" dirty="0">
                  <a:solidFill>
                    <a:schemeClr val="bg1"/>
                  </a:solidFill>
                </a:rPr>
                <a:t>Darshan Institute of Engineering &amp; Technology, Rajkot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xmlns="" id="{38CB397E-25CD-48A8-A4EE-6377A4E5AD46}"/>
                </a:ext>
              </a:extLst>
            </p:cNvPr>
            <p:cNvGrpSpPr/>
            <p:nvPr/>
          </p:nvGrpSpPr>
          <p:grpSpPr>
            <a:xfrm>
              <a:off x="1797991" y="6418598"/>
              <a:ext cx="3163989" cy="252000"/>
              <a:chOff x="1879115" y="6418598"/>
              <a:chExt cx="3163989" cy="252000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xmlns="" id="{6B8FB672-8407-4DB3-8BC2-562F565E29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3911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xmlns="" id="{B8E6FE4C-5850-4B89-9820-80BCD44D93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9115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xmlns="" id="{E61AA922-9C3F-457F-B54C-16B68506EF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08707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xmlns="" id="{FB26A37B-6852-42F0-A270-DA04788083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61513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xmlns="" id="{E27B100F-FAC5-4F9C-AABB-FBF095CE7E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91104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xmlns="" id="{194F6D9E-5D28-41B7-8465-A28C9415ED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21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6309" y="6418598"/>
                <a:ext cx="252000" cy="252000"/>
              </a:xfrm>
              <a:prstGeom prst="rect">
                <a:avLst/>
              </a:prstGeom>
            </p:spPr>
          </p:pic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7A12D8E0-9801-4A0F-B30E-12278B8C0329}"/>
                </a:ext>
              </a:extLst>
            </p:cNvPr>
            <p:cNvCxnSpPr/>
            <p:nvPr/>
          </p:nvCxnSpPr>
          <p:spPr>
            <a:xfrm>
              <a:off x="1797991" y="6295862"/>
              <a:ext cx="4308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3"/>
            <a:ext cx="7035300" cy="3528000"/>
          </a:xfrm>
        </p:spPr>
        <p:txBody>
          <a:bodyPr anchor="t"/>
          <a:lstStyle>
            <a:lvl1pPr algn="l">
              <a:defRPr lang="en-US" sz="8800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7041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9867F4-D28C-42B0-A13F-19DCD412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A8812F0-0704-4B44-AFD5-1C4823F30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7C3B119-F942-4018-BD99-E347EE1D1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079E08F-43CA-4BCF-8035-BB6E028F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83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FE567BE-E4C2-46BC-B29E-774DBDCC8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C632672-DC12-41EE-9E15-2A48DAEAA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6B790D7-5D92-41A1-9462-4A7AAC53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51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3606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2611E1-0811-4A98-AF03-1B177D752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C06566-9A1C-40BD-8719-416408F03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D30106F-2D25-49BB-BD14-F02B8F4E8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384D1AC-C8FE-4268-B4EC-B6066BCF0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C936B77-1A35-4430-A284-0742AC37E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57E8B7C-8C38-4576-8EDD-AA16DB1F7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85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0A2E3F-A83D-4026-A90F-C3300FB8B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92E73F5-65F1-40FE-A2D3-887A2E323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473E5DD-261F-4294-8D20-4D0212D4E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5841CC7-59E6-408D-905F-E641E60BE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17A4C8F-91AA-4CCC-9F10-D28276413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76A279A-4E26-4C74-8CF4-2F9DEDDF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77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97E80B-60EC-4311-8D85-37B12EC44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7ED8CC8-1E18-428F-956F-126C8CC20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32866C3-05B0-4779-8AF4-58DD3F636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91147CA-FE16-476B-95C1-D07973CBB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751835-6E4D-447A-889B-DB2F9B05B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58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03A30A8-BF94-4EF9-8EA8-E0FC5009C2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CF90AD6-4A8B-4DE5-94B1-A1698DACC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0EF0F62-E1AD-45A7-BAF6-13F856E9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F04B5BE-0A53-4BBF-9DF8-45A0D1EE4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A57212B-8353-4FE1-8D53-AAEC308F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14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S_Title 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470411BC-CF40-498F-8C70-05E34E14858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DF9036A6-C066-404B-8B7C-3E95A693CB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47463" cy="68580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5307C7B1-056B-4ECD-90DF-2F3B4B966E9C}"/>
              </a:ext>
            </a:extLst>
          </p:cNvPr>
          <p:cNvSpPr txBox="1"/>
          <p:nvPr userDrawn="1"/>
        </p:nvSpPr>
        <p:spPr>
          <a:xfrm>
            <a:off x="9468438" y="1085373"/>
            <a:ext cx="849913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{</a:t>
            </a:r>
            <a:r>
              <a:rPr lang="en-US" sz="4000" b="1" dirty="0">
                <a:solidFill>
                  <a:schemeClr val="bg1">
                    <a:lumMod val="65000"/>
                  </a:schemeClr>
                </a:solidFill>
              </a:rPr>
              <a:t>C</a:t>
            </a:r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algn="ctr"/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Programming</a:t>
            </a:r>
            <a:endParaRPr lang="en-US" sz="3600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0C747AB9-FF27-462D-B1FD-56032095BC4F}"/>
              </a:ext>
            </a:extLst>
          </p:cNvPr>
          <p:cNvSpPr txBox="1"/>
          <p:nvPr userDrawn="1"/>
        </p:nvSpPr>
        <p:spPr>
          <a:xfrm>
            <a:off x="7645588" y="102635"/>
            <a:ext cx="4495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Programming for Problem Solving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(PPS)</a:t>
            </a:r>
          </a:p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GTU # 3110003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046D7B54-36A0-4F3E-B9D8-2A8122C670EB}"/>
              </a:ext>
            </a:extLst>
          </p:cNvPr>
          <p:cNvGrpSpPr/>
          <p:nvPr userDrawn="1"/>
        </p:nvGrpSpPr>
        <p:grpSpPr>
          <a:xfrm>
            <a:off x="7658036" y="791170"/>
            <a:ext cx="4470716" cy="252000"/>
            <a:chOff x="7658036" y="688992"/>
            <a:chExt cx="4470716" cy="252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EEF3C23B-BDCE-4EC8-BC06-CD0AC24D938E}"/>
                </a:ext>
              </a:extLst>
            </p:cNvPr>
            <p:cNvCxnSpPr>
              <a:cxnSpLocks/>
            </p:cNvCxnSpPr>
            <p:nvPr/>
          </p:nvCxnSpPr>
          <p:spPr>
            <a:xfrm>
              <a:off x="7658036" y="814992"/>
              <a:ext cx="44707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xmlns="" id="{F6736201-E1A0-4336-B4BA-6A1797775339}"/>
                </a:ext>
              </a:extLst>
            </p:cNvPr>
            <p:cNvSpPr/>
            <p:nvPr/>
          </p:nvSpPr>
          <p:spPr>
            <a:xfrm>
              <a:off x="9569394" y="688992"/>
              <a:ext cx="648000" cy="252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USING</a:t>
              </a: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7C73533C-F640-4398-BED2-4A2DE41B31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11547463" y="531094"/>
            <a:ext cx="1087893" cy="772151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EB48AB85-3217-46B3-9F75-2A9DDE4B3C5A}"/>
              </a:ext>
            </a:extLst>
          </p:cNvPr>
          <p:cNvGrpSpPr/>
          <p:nvPr userDrawn="1"/>
        </p:nvGrpSpPr>
        <p:grpSpPr>
          <a:xfrm>
            <a:off x="359430" y="5214355"/>
            <a:ext cx="6048474" cy="1354234"/>
            <a:chOff x="230726" y="5351395"/>
            <a:chExt cx="6048474" cy="1354234"/>
          </a:xfrm>
        </p:grpSpPr>
        <p:pic>
          <p:nvPicPr>
            <p:cNvPr id="42" name="Picture 41" descr="Dr. Nilesh Maganbhai Gambhava - Darshan Institute of Engineering &amp; Technology">
              <a:hlinkClick r:id="rId8"/>
              <a:extLst>
                <a:ext uri="{FF2B5EF4-FFF2-40B4-BE49-F238E27FC236}">
                  <a16:creationId xmlns:a16="http://schemas.microsoft.com/office/drawing/2014/main" xmlns="" id="{F87AFEC6-2868-4835-974C-7E8562830B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5" t="688" r="3125" b="5563"/>
            <a:stretch>
              <a:fillRect/>
            </a:stretch>
          </p:blipFill>
          <p:spPr bwMode="auto">
            <a:xfrm>
              <a:off x="230726" y="5351395"/>
              <a:ext cx="1354234" cy="1354234"/>
            </a:xfrm>
            <a:custGeom>
              <a:avLst/>
              <a:gdLst>
                <a:gd name="connsiteX0" fmla="*/ 2286000 w 4572000"/>
                <a:gd name="connsiteY0" fmla="*/ 0 h 4572000"/>
                <a:gd name="connsiteX1" fmla="*/ 4572000 w 4572000"/>
                <a:gd name="connsiteY1" fmla="*/ 2286000 h 4572000"/>
                <a:gd name="connsiteX2" fmla="*/ 2286000 w 4572000"/>
                <a:gd name="connsiteY2" fmla="*/ 4572000 h 4572000"/>
                <a:gd name="connsiteX3" fmla="*/ 0 w 4572000"/>
                <a:gd name="connsiteY3" fmla="*/ 2286000 h 4572000"/>
                <a:gd name="connsiteX4" fmla="*/ 2286000 w 4572000"/>
                <a:gd name="connsiteY4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0" h="4572000"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xmlns="" id="{B7386FFC-5D00-486F-899A-5337D704CCAF}"/>
                </a:ext>
              </a:extLst>
            </p:cNvPr>
            <p:cNvSpPr/>
            <p:nvPr/>
          </p:nvSpPr>
          <p:spPr>
            <a:xfrm>
              <a:off x="1797991" y="5351395"/>
              <a:ext cx="4481209" cy="923330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r>
                <a:rPr lang="en-US" b="1" dirty="0">
                  <a:gradFill flip="none" rotWithShape="1">
                    <a:gsLst>
                      <a:gs pos="0">
                        <a:srgbClr val="FF995D"/>
                      </a:gs>
                      <a:gs pos="100000">
                        <a:srgbClr val="FD5E5A"/>
                      </a:gs>
                    </a:gsLst>
                    <a:lin ang="0" scaled="1"/>
                    <a:tileRect/>
                  </a:gra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Prof. Nilesh </a:t>
              </a:r>
              <a:r>
                <a:rPr lang="en-US" b="1" dirty="0" err="1">
                  <a:gradFill flip="none" rotWithShape="1">
                    <a:gsLst>
                      <a:gs pos="0">
                        <a:srgbClr val="FF995D"/>
                      </a:gs>
                      <a:gs pos="100000">
                        <a:srgbClr val="FD5E5A"/>
                      </a:gs>
                    </a:gsLst>
                    <a:lin ang="0" scaled="1"/>
                    <a:tileRect/>
                  </a:gra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Gambhava</a:t>
              </a:r>
              <a:endParaRPr lang="en-US" b="1" dirty="0">
                <a:gradFill flip="none" rotWithShape="1">
                  <a:gsLst>
                    <a:gs pos="0">
                      <a:srgbClr val="FF995D"/>
                    </a:gs>
                    <a:gs pos="100000">
                      <a:srgbClr val="FD5E5A"/>
                    </a:gs>
                  </a:gsLst>
                  <a:lin ang="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r>
                <a:rPr lang="en-US" sz="700" b="1" dirty="0">
                  <a:solidFill>
                    <a:schemeClr val="bg1"/>
                  </a:solidFill>
                </a:rPr>
                <a:t/>
              </a:r>
              <a:br>
                <a:rPr lang="en-US" sz="700" b="1" dirty="0">
                  <a:solidFill>
                    <a:schemeClr val="bg1"/>
                  </a:solidFill>
                </a:rPr>
              </a:br>
              <a:r>
                <a:rPr lang="en-US" sz="1400" dirty="0">
                  <a:solidFill>
                    <a:schemeClr val="bg1"/>
                  </a:solidFill>
                </a:rPr>
                <a:t>Computer Engineering Department,</a:t>
              </a:r>
              <a:br>
                <a:rPr lang="en-US" sz="1400" dirty="0">
                  <a:solidFill>
                    <a:schemeClr val="bg1"/>
                  </a:solidFill>
                </a:rPr>
              </a:br>
              <a:r>
                <a:rPr lang="en-US" sz="1400" dirty="0">
                  <a:solidFill>
                    <a:schemeClr val="bg1"/>
                  </a:solidFill>
                </a:rPr>
                <a:t>Darshan Institute of Engineering &amp; Technology, Rajkot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xmlns="" id="{B13AB953-3B7B-4CDF-9B64-E944D2ABB1B8}"/>
                </a:ext>
              </a:extLst>
            </p:cNvPr>
            <p:cNvGrpSpPr/>
            <p:nvPr/>
          </p:nvGrpSpPr>
          <p:grpSpPr>
            <a:xfrm>
              <a:off x="1797991" y="6418598"/>
              <a:ext cx="3163989" cy="252000"/>
              <a:chOff x="1879115" y="6418598"/>
              <a:chExt cx="3163989" cy="252000"/>
            </a:xfrm>
          </p:grpSpPr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xmlns="" id="{EAD6BA34-8EE4-492B-9CC1-D14738DD55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3911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xmlns="" id="{88DA572B-B70D-476B-8F41-AC514C1FCA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9115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xmlns="" id="{4EC45B27-858D-42A8-93F8-0D242438F4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08707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xmlns="" id="{C27747DE-ACED-4241-AB7D-A4A740D4DB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61513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xmlns="" id="{E6DD94AD-0975-4231-9419-84ABDC5025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91104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xmlns="" id="{F82A4175-19A1-41A3-992D-517BC14B68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21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6309" y="6418598"/>
                <a:ext cx="252000" cy="252000"/>
              </a:xfrm>
              <a:prstGeom prst="rect">
                <a:avLst/>
              </a:prstGeom>
            </p:spPr>
          </p:pic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E79C5D16-8087-4587-9A0A-A0570C73E0E7}"/>
                </a:ext>
              </a:extLst>
            </p:cNvPr>
            <p:cNvCxnSpPr/>
            <p:nvPr/>
          </p:nvCxnSpPr>
          <p:spPr>
            <a:xfrm>
              <a:off x="1797991" y="6295862"/>
              <a:ext cx="4308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xmlns="" id="{D29A22FB-7FDF-4C4A-BA0D-5F2ED2862C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1" r="28136" b="35023"/>
          <a:stretch/>
        </p:blipFill>
        <p:spPr>
          <a:xfrm rot="8100000">
            <a:off x="-1837606" y="51160"/>
            <a:ext cx="4266251" cy="34038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3"/>
            <a:ext cx="7035300" cy="3528000"/>
          </a:xfrm>
        </p:spPr>
        <p:txBody>
          <a:bodyPr anchor="t"/>
          <a:lstStyle>
            <a:lvl1pPr algn="l">
              <a:defRPr lang="en-US" sz="8800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7473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PS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2E64B3F-2DB2-4F48-9888-7A81ADED529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836682"/>
            <a:ext cx="3383666" cy="22557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-543947" y="401568"/>
            <a:ext cx="1087893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C6168-C8A4-4660-9D38-045657B80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6C89DA-344D-4448-822C-2826084EF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0119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S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217E071-4703-4617-A5FD-0579291916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03A51277-8BA2-4248-806F-605F8C2E9118}"/>
              </a:ext>
            </a:extLst>
          </p:cNvPr>
          <p:cNvCxnSpPr>
            <a:cxnSpLocks/>
          </p:cNvCxnSpPr>
          <p:nvPr userDrawn="1"/>
        </p:nvCxnSpPr>
        <p:spPr>
          <a:xfrm>
            <a:off x="0" y="900000"/>
            <a:ext cx="12191998" cy="0"/>
          </a:xfrm>
          <a:prstGeom prst="line">
            <a:avLst/>
          </a:prstGeom>
          <a:ln w="6350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38F1DB4-C54A-4FBE-8AAE-E721DD4F6F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-521968" y="302043"/>
            <a:ext cx="1391174" cy="7870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00000"/>
          </a:xfrm>
        </p:spPr>
        <p:txBody>
          <a:bodyPr lIns="216000" tIns="108000" rIns="216000" bIns="108000">
            <a:normAutofit/>
          </a:bodyPr>
          <a:lstStyle>
            <a:lvl1pPr>
              <a:def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058248EE-B9C6-42F3-8999-42A010B3D36A}"/>
              </a:ext>
            </a:extLst>
          </p:cNvPr>
          <p:cNvSpPr/>
          <p:nvPr userDrawn="1"/>
        </p:nvSpPr>
        <p:spPr>
          <a:xfrm>
            <a:off x="0" y="6481824"/>
            <a:ext cx="12191998" cy="376176"/>
          </a:xfrm>
          <a:prstGeom prst="roundRect">
            <a:avLst>
              <a:gd name="adj" fmla="val 0"/>
            </a:avLst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xmlns="" id="{0485C0A7-787E-45A1-8E8C-93F9F6DB1AC3}"/>
              </a:ext>
            </a:extLst>
          </p:cNvPr>
          <p:cNvSpPr txBox="1">
            <a:spLocks/>
          </p:cNvSpPr>
          <p:nvPr userDrawn="1"/>
        </p:nvSpPr>
        <p:spPr>
          <a:xfrm>
            <a:off x="838200" y="64940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Prof. Nilesh Gambhava</a:t>
            </a:r>
            <a:endParaRPr lang="en-US" dirty="0"/>
          </a:p>
        </p:txBody>
      </p: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xmlns="" id="{CEDD71C4-1457-4CC0-9AA5-C39D42AD6DFC}"/>
              </a:ext>
            </a:extLst>
          </p:cNvPr>
          <p:cNvSpPr txBox="1">
            <a:spLocks/>
          </p:cNvSpPr>
          <p:nvPr userDrawn="1"/>
        </p:nvSpPr>
        <p:spPr>
          <a:xfrm>
            <a:off x="4038600" y="6494001"/>
            <a:ext cx="266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#3110003 (PPS) – </a:t>
            </a:r>
            <a:r>
              <a:rPr lang="en-IN" dirty="0" smtClean="0"/>
              <a:t>Fundamentals of C</a:t>
            </a:r>
            <a:endParaRPr lang="en-US" dirty="0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xmlns="" id="{69C17831-BD8C-469B-A484-FA4EA682184B}"/>
              </a:ext>
            </a:extLst>
          </p:cNvPr>
          <p:cNvSpPr txBox="1">
            <a:spLocks/>
          </p:cNvSpPr>
          <p:nvPr userDrawn="1"/>
        </p:nvSpPr>
        <p:spPr>
          <a:xfrm>
            <a:off x="8610600" y="64940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0" y="1098788"/>
            <a:ext cx="11667281" cy="5220000"/>
          </a:xfrm>
        </p:spPr>
        <p:txBody>
          <a:bodyPr>
            <a:noAutofit/>
          </a:bodyPr>
          <a:lstStyle>
            <a:lvl1pPr marL="265113" indent="-265113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bg1"/>
                </a:solidFill>
              </a:defRPr>
            </a:lvl1pPr>
            <a:lvl2pPr marL="809625" indent="-352425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bg1"/>
                </a:solidFill>
              </a:defRPr>
            </a:lvl2pPr>
            <a:lvl3pPr marL="1143000" indent="-228600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</a:defRPr>
            </a:lvl3pPr>
            <a:lvl4pPr>
              <a:buClr>
                <a:schemeClr val="accent6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accent6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020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7E52BFF-8544-420C-8C2A-1460FEA85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5778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7E52BFF-8544-420C-8C2A-1460FEA85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9594E3-7C01-42C3-8C5B-2BF226307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91D76C0-BAB5-49BB-9768-5120B4DE3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6B790A4-DB25-4C60-AF5E-59A0D7683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5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BD0EE4-7153-44DE-95F1-C256BCB6E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6233262-1FB3-4406-A773-81C5ACDFC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6E75D38-B554-4405-8C15-46E28068B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20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D59354-88C5-4D02-9434-68B15E252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E2CDEA-D171-434D-954D-51EC0BD0D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7FD2D19-FA09-438D-8159-11D2AA692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F893724-746B-4205-A3E5-ECD904B8F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07FE6B3-6CAA-4CFE-87C8-3F279B459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1D6C9CF-BEE0-4655-8278-90A135954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78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A10D58-3E25-489B-9B8D-7A1D0FCA8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C3E0A7-F05C-4BB3-9093-E4D595B2B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37034A0-8966-4A86-A0B5-9C59D576F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6BE69BF-6112-4CCB-A581-49B210B09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DEB1B0B-748C-4039-AFDB-8842F5C80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E613CCD-D6EE-4231-A57E-B8A58EF3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565E853-B54D-4978-8732-411CED015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486A8BC-F5C1-41F9-AD03-06771C68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54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51" r:id="rId3"/>
    <p:sldLayoutId id="2147483664" r:id="rId4"/>
    <p:sldLayoutId id="2147483663" r:id="rId5"/>
    <p:sldLayoutId id="2147483649" r:id="rId6"/>
    <p:sldLayoutId id="2147483650" r:id="rId7"/>
    <p:sldLayoutId id="2147483652" r:id="rId8"/>
    <p:sldLayoutId id="2147483653" r:id="rId9"/>
    <p:sldLayoutId id="2147483654" r:id="rId10"/>
    <p:sldLayoutId id="2147483655" r:id="rId11"/>
    <p:sldLayoutId id="2147483660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15B710-C307-4678-9275-77A72D627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89" y="1122363"/>
            <a:ext cx="7355317" cy="3528000"/>
          </a:xfrm>
        </p:spPr>
        <p:txBody>
          <a:bodyPr>
            <a:normAutofit/>
          </a:bodyPr>
          <a:lstStyle/>
          <a:p>
            <a:r>
              <a:rPr lang="en-IN" sz="8000" dirty="0" smtClean="0"/>
              <a:t>Fundamentals of C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80156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Variables and Constants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Variable is a </a:t>
            </a:r>
            <a:r>
              <a:rPr lang="en-IN" dirty="0">
                <a:solidFill>
                  <a:srgbClr val="92D050"/>
                </a:solidFill>
              </a:rPr>
              <a:t>symbolic name </a:t>
            </a:r>
            <a:r>
              <a:rPr lang="en-IN" dirty="0"/>
              <a:t>given to some value which can be </a:t>
            </a:r>
            <a:r>
              <a:rPr lang="en-IN" dirty="0" smtClean="0"/>
              <a:t>changed.</a:t>
            </a:r>
            <a:endParaRPr lang="en-IN" dirty="0"/>
          </a:p>
          <a:p>
            <a:pPr algn="just"/>
            <a:r>
              <a:rPr lang="en-IN" dirty="0"/>
              <a:t>𝑥, 𝑦, 𝑎, 𝑐𝑜𝑢𝑛𝑡, 𝑒𝑡𝑐. can be variable </a:t>
            </a:r>
            <a:r>
              <a:rPr lang="en-IN" dirty="0" smtClean="0"/>
              <a:t>names.</a:t>
            </a:r>
            <a:endParaRPr lang="en-IN" dirty="0"/>
          </a:p>
          <a:p>
            <a:pPr algn="just"/>
            <a:r>
              <a:rPr lang="en-IN" dirty="0"/>
              <a:t>𝑥=5    𝑎=𝑏+𝑐  </a:t>
            </a:r>
          </a:p>
          <a:p>
            <a:pPr algn="just"/>
            <a:r>
              <a:rPr lang="en-IN" dirty="0"/>
              <a:t>Constant is a fixed value which cannot be </a:t>
            </a:r>
            <a:r>
              <a:rPr lang="en-IN" dirty="0" smtClean="0"/>
              <a:t>changed.</a:t>
            </a:r>
            <a:endParaRPr lang="en-IN" dirty="0"/>
          </a:p>
          <a:p>
            <a:pPr algn="just"/>
            <a:r>
              <a:rPr lang="en-IN" dirty="0"/>
              <a:t>5, −7.5, 1452, 0, 3.14, 𝑒𝑡𝑐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925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Tokens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The </a:t>
            </a:r>
            <a:r>
              <a:rPr lang="en-IN" dirty="0">
                <a:solidFill>
                  <a:srgbClr val="92D050"/>
                </a:solidFill>
              </a:rPr>
              <a:t>smallest individual unit </a:t>
            </a:r>
            <a:r>
              <a:rPr lang="en-IN" dirty="0"/>
              <a:t>of a program is known as token.</a:t>
            </a:r>
          </a:p>
          <a:p>
            <a:pPr algn="just"/>
            <a:r>
              <a:rPr lang="en-IN" dirty="0"/>
              <a:t>C has the following tokens:</a:t>
            </a:r>
          </a:p>
          <a:p>
            <a:pPr lvl="1" algn="just"/>
            <a:r>
              <a:rPr lang="en-IN" dirty="0" smtClean="0"/>
              <a:t>Keywords</a:t>
            </a:r>
          </a:p>
          <a:p>
            <a:pPr lvl="2" algn="just"/>
            <a:r>
              <a:rPr lang="en-IN" dirty="0"/>
              <a:t>C reserves a set of 32 words for its own use</a:t>
            </a:r>
            <a:r>
              <a:rPr lang="en-IN" dirty="0" smtClean="0"/>
              <a:t>. These </a:t>
            </a:r>
            <a:r>
              <a:rPr lang="en-IN" dirty="0"/>
              <a:t>words are called keywords (or reserved words), and each of these keywords has a special meaning within the C language</a:t>
            </a:r>
            <a:r>
              <a:rPr lang="en-IN" dirty="0" smtClean="0"/>
              <a:t>.</a:t>
            </a:r>
            <a:endParaRPr lang="en-IN" dirty="0"/>
          </a:p>
          <a:p>
            <a:pPr lvl="1" algn="just"/>
            <a:r>
              <a:rPr lang="en-IN" dirty="0" smtClean="0"/>
              <a:t>Identifiers</a:t>
            </a:r>
          </a:p>
          <a:p>
            <a:pPr lvl="2" algn="just"/>
            <a:r>
              <a:rPr lang="en-IN" dirty="0"/>
              <a:t>Identifiers are names that are given to various user defined program elements, such as variable, function and arrays</a:t>
            </a:r>
            <a:r>
              <a:rPr lang="en-IN" dirty="0" smtClean="0"/>
              <a:t>.</a:t>
            </a:r>
            <a:endParaRPr lang="en-IN" dirty="0"/>
          </a:p>
          <a:p>
            <a:pPr lvl="1" algn="just"/>
            <a:r>
              <a:rPr lang="en-IN" dirty="0" smtClean="0"/>
              <a:t>Constants</a:t>
            </a:r>
          </a:p>
          <a:p>
            <a:pPr lvl="2" algn="just"/>
            <a:r>
              <a:rPr lang="en-IN" dirty="0"/>
              <a:t>Constants </a:t>
            </a:r>
            <a:r>
              <a:rPr lang="en-IN" dirty="0" smtClean="0"/>
              <a:t>refer </a:t>
            </a:r>
            <a:r>
              <a:rPr lang="en-IN" dirty="0"/>
              <a:t>to fixed values that do not change during execution of </a:t>
            </a:r>
            <a:r>
              <a:rPr lang="en-IN" dirty="0" smtClean="0"/>
              <a:t>program.</a:t>
            </a:r>
            <a:endParaRPr lang="en-IN" dirty="0"/>
          </a:p>
          <a:p>
            <a:pPr lvl="1" algn="just"/>
            <a:r>
              <a:rPr lang="en-IN" dirty="0" smtClean="0"/>
              <a:t>Strings</a:t>
            </a:r>
          </a:p>
          <a:p>
            <a:pPr lvl="2" algn="just"/>
            <a:r>
              <a:rPr lang="en-IN" dirty="0" smtClean="0"/>
              <a:t>A</a:t>
            </a:r>
            <a:r>
              <a:rPr lang="en-IN" dirty="0"/>
              <a:t> string is a sequence of characters terminated with a null character \</a:t>
            </a:r>
            <a:r>
              <a:rPr lang="en-IN" dirty="0" smtClean="0"/>
              <a:t>0.</a:t>
            </a:r>
            <a:endParaRPr lang="en-IN" dirty="0"/>
          </a:p>
          <a:p>
            <a:pPr lvl="1" algn="just"/>
            <a:r>
              <a:rPr lang="en-IN" dirty="0"/>
              <a:t>Special </a:t>
            </a:r>
            <a:r>
              <a:rPr lang="en-IN" dirty="0" smtClean="0"/>
              <a:t>Symbols</a:t>
            </a:r>
          </a:p>
          <a:p>
            <a:pPr lvl="2" algn="just"/>
            <a:r>
              <a:rPr lang="en-IN" dirty="0" smtClean="0"/>
              <a:t>Symbols such as #, &amp;, =, * </a:t>
            </a:r>
            <a:r>
              <a:rPr lang="en-IN" dirty="0"/>
              <a:t>are used in </a:t>
            </a:r>
            <a:r>
              <a:rPr lang="en-IN" dirty="0" smtClean="0"/>
              <a:t>C for </a:t>
            </a:r>
            <a:r>
              <a:rPr lang="en-IN" dirty="0"/>
              <a:t>some specific function are called as </a:t>
            </a:r>
            <a:r>
              <a:rPr lang="en-IN" dirty="0" smtClean="0"/>
              <a:t>special symbols</a:t>
            </a:r>
            <a:r>
              <a:rPr lang="en-IN" dirty="0"/>
              <a:t>.</a:t>
            </a:r>
          </a:p>
          <a:p>
            <a:pPr lvl="1" algn="just"/>
            <a:r>
              <a:rPr lang="en-IN" dirty="0" smtClean="0"/>
              <a:t>Operators</a:t>
            </a:r>
          </a:p>
          <a:p>
            <a:pPr lvl="2" algn="just"/>
            <a:r>
              <a:rPr lang="en-IN" dirty="0"/>
              <a:t>An operator is a symbol that tells the compiler to perform certain mathematical or logical operation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462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Arithmetic operators  (+, - , *, /, %)</a:t>
            </a:r>
          </a:p>
          <a:p>
            <a:pPr algn="just"/>
            <a:r>
              <a:rPr lang="en-IN" dirty="0"/>
              <a:t>Relational operators  (&lt;, &lt;=, &gt;, &gt;=, ==, !=)</a:t>
            </a:r>
          </a:p>
          <a:p>
            <a:pPr algn="just"/>
            <a:r>
              <a:rPr lang="en-IN" dirty="0"/>
              <a:t>Logical operators (&amp;&amp;, ||, !)</a:t>
            </a:r>
          </a:p>
          <a:p>
            <a:pPr algn="just"/>
            <a:r>
              <a:rPr lang="en-IN" dirty="0"/>
              <a:t>Assignment operators (+=, -=, *=, /=)</a:t>
            </a:r>
          </a:p>
          <a:p>
            <a:pPr algn="just"/>
            <a:r>
              <a:rPr lang="en-IN" dirty="0"/>
              <a:t>Increment and decrement operators  (++, --)</a:t>
            </a:r>
          </a:p>
          <a:p>
            <a:pPr algn="just"/>
            <a:r>
              <a:rPr lang="en-IN" dirty="0"/>
              <a:t>Conditional operators (?:)</a:t>
            </a:r>
          </a:p>
          <a:p>
            <a:pPr algn="just"/>
            <a:r>
              <a:rPr lang="en-IN" dirty="0"/>
              <a:t>Bitwise operators (&amp;, |, ^, &lt;&lt;, &gt;&gt;)</a:t>
            </a:r>
          </a:p>
          <a:p>
            <a:pPr algn="just"/>
            <a:r>
              <a:rPr lang="en-IN" dirty="0"/>
              <a:t>Special operators ()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03988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Arithmetic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Arithmetic operators are used for </a:t>
            </a:r>
            <a:r>
              <a:rPr lang="en-IN" dirty="0">
                <a:solidFill>
                  <a:srgbClr val="92D050"/>
                </a:solidFill>
              </a:rPr>
              <a:t>mathematical calculation</a:t>
            </a:r>
            <a:r>
              <a:rPr lang="en-IN" dirty="0" smtClean="0"/>
              <a:t>.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8115122"/>
              </p:ext>
            </p:extLst>
          </p:nvPr>
        </p:nvGraphicFramePr>
        <p:xfrm>
          <a:off x="635638" y="1698151"/>
          <a:ext cx="9294334" cy="2377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328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799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017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799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1744"/>
                          </a:solidFill>
                        </a:rPr>
                        <a:t>Operator</a:t>
                      </a:r>
                      <a:endParaRPr lang="en-IN" sz="2000" b="1" dirty="0">
                        <a:solidFill>
                          <a:srgbClr val="FF174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1744"/>
                          </a:solidFill>
                        </a:rPr>
                        <a:t>Meaning</a:t>
                      </a:r>
                      <a:endParaRPr lang="en-IN" sz="2000" b="1" dirty="0">
                        <a:solidFill>
                          <a:srgbClr val="FF174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1744"/>
                          </a:solidFill>
                        </a:rPr>
                        <a:t>Example</a:t>
                      </a:r>
                      <a:endParaRPr lang="en-IN" sz="2000" b="1" dirty="0">
                        <a:solidFill>
                          <a:srgbClr val="FF174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1744"/>
                          </a:solidFill>
                        </a:rPr>
                        <a:t>Description</a:t>
                      </a:r>
                      <a:endParaRPr lang="en-IN" sz="2000" b="1" dirty="0">
                        <a:solidFill>
                          <a:srgbClr val="FF174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Addition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 + b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Addition of a and b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bg1"/>
                          </a:solidFill>
                        </a:rPr>
                        <a:t>Subtraction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 – b</a:t>
                      </a:r>
                      <a:endParaRPr lang="en-IN" sz="20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bg1"/>
                          </a:solidFill>
                        </a:rPr>
                        <a:t>Subtraction of b from a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bg1"/>
                          </a:solidFill>
                        </a:rPr>
                        <a:t>Multiplication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 * b</a:t>
                      </a:r>
                      <a:endParaRPr lang="en-IN" sz="20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bg1"/>
                          </a:solidFill>
                        </a:rPr>
                        <a:t>Multiplication of a and b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bg1"/>
                          </a:solidFill>
                        </a:rPr>
                        <a:t>Division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 / b</a:t>
                      </a:r>
                      <a:endParaRPr lang="en-IN" sz="20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bg1"/>
                          </a:solidFill>
                        </a:rPr>
                        <a:t>Division of a by b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%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bg1"/>
                          </a:solidFill>
                        </a:rPr>
                        <a:t>Modulo division- remainder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 % b</a:t>
                      </a:r>
                      <a:endParaRPr lang="en-IN" sz="20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bg1"/>
                          </a:solidFill>
                        </a:rPr>
                        <a:t>Modulo of a by b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24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Relational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Relational operators are used to </a:t>
            </a:r>
            <a:r>
              <a:rPr lang="en-IN" dirty="0">
                <a:solidFill>
                  <a:srgbClr val="92D050"/>
                </a:solidFill>
              </a:rPr>
              <a:t>compare two numbers and taking decisions </a:t>
            </a:r>
            <a:r>
              <a:rPr lang="en-IN" dirty="0"/>
              <a:t>based on their relation. </a:t>
            </a:r>
            <a:endParaRPr lang="en-IN" dirty="0" smtClean="0"/>
          </a:p>
          <a:p>
            <a:pPr algn="just"/>
            <a:r>
              <a:rPr lang="en-IN" dirty="0" smtClean="0"/>
              <a:t>Relational </a:t>
            </a:r>
            <a:r>
              <a:rPr lang="en-IN" dirty="0"/>
              <a:t>expressions are used in decision statements such as if, for, while, etc…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9786552"/>
              </p:ext>
            </p:extLst>
          </p:nvPr>
        </p:nvGraphicFramePr>
        <p:xfrm>
          <a:off x="609880" y="2410631"/>
          <a:ext cx="11016064" cy="294513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317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130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164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05484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20734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rgbClr val="FF1744"/>
                          </a:solidFill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endParaRPr lang="en-IN" sz="2000" b="1" kern="1200" dirty="0">
                        <a:solidFill>
                          <a:srgbClr val="FF174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kern="1200" dirty="0" smtClean="0">
                          <a:solidFill>
                            <a:srgbClr val="FF1744"/>
                          </a:solidFill>
                          <a:latin typeface="+mn-lt"/>
                          <a:ea typeface="+mn-ea"/>
                          <a:cs typeface="+mn-cs"/>
                        </a:rPr>
                        <a:t>Meaning</a:t>
                      </a:r>
                      <a:endParaRPr lang="en-IN" sz="2000" b="1" kern="1200" dirty="0">
                        <a:solidFill>
                          <a:srgbClr val="FF174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rgbClr val="FF1744"/>
                          </a:solidFill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en-IN" sz="2000" b="1" kern="1200" dirty="0">
                        <a:solidFill>
                          <a:srgbClr val="FF174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kern="1200" dirty="0" smtClean="0">
                          <a:solidFill>
                            <a:srgbClr val="FF1744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IN" sz="2000" b="1" kern="1200" dirty="0">
                        <a:solidFill>
                          <a:srgbClr val="FF174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0734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</a:rPr>
                        <a:t>&lt;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Is less than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en-US" sz="2000" baseline="0" smtClean="0">
                          <a:solidFill>
                            <a:schemeClr val="bg1"/>
                          </a:solidFill>
                        </a:rPr>
                        <a:t> &lt; b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a is less than b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0734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</a:rPr>
                        <a:t>&lt;=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bg1"/>
                          </a:solidFill>
                        </a:rPr>
                        <a:t>Is less than or equal to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mtClean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en-US" sz="2000" baseline="0" smtClean="0">
                          <a:solidFill>
                            <a:schemeClr val="bg1"/>
                          </a:solidFill>
                        </a:rPr>
                        <a:t> &lt;= b</a:t>
                      </a:r>
                      <a:endParaRPr lang="en-IN" sz="20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bg1"/>
                          </a:solidFill>
                        </a:rPr>
                        <a:t>a is less than or equal to b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0734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</a:rPr>
                        <a:t>&gt;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bg1"/>
                          </a:solidFill>
                        </a:rPr>
                        <a:t>Is greater than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 &gt; b</a:t>
                      </a:r>
                      <a:endParaRPr lang="en-IN" sz="20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bg1"/>
                          </a:solidFill>
                        </a:rPr>
                        <a:t>a is greater than b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0734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</a:rPr>
                        <a:t>&gt;=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bg1"/>
                          </a:solidFill>
                        </a:rPr>
                        <a:t>Is greater than or equal to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 &gt;= b</a:t>
                      </a:r>
                      <a:endParaRPr lang="en-IN" sz="20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bg1"/>
                          </a:solidFill>
                        </a:rPr>
                        <a:t>a is greater than or equal to b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0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==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bg1"/>
                          </a:solidFill>
                        </a:rPr>
                        <a:t>Is equal to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mtClean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en-US" sz="2000" baseline="0" smtClean="0">
                          <a:solidFill>
                            <a:schemeClr val="bg1"/>
                          </a:solidFill>
                        </a:rPr>
                        <a:t> = b</a:t>
                      </a:r>
                      <a:endParaRPr lang="en-IN" sz="20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bg1"/>
                          </a:solidFill>
                        </a:rPr>
                        <a:t>a is equal to b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20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!=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bg1"/>
                          </a:solidFill>
                        </a:rPr>
                        <a:t>Is not equal to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 != b</a:t>
                      </a:r>
                      <a:endParaRPr lang="en-IN" sz="20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bg1"/>
                          </a:solidFill>
                        </a:rPr>
                        <a:t>a is not equal to b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735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Logical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Logical operators are used to </a:t>
            </a:r>
            <a:r>
              <a:rPr lang="en-IN" dirty="0">
                <a:solidFill>
                  <a:srgbClr val="92D050"/>
                </a:solidFill>
              </a:rPr>
              <a:t>test more than one condition </a:t>
            </a:r>
            <a:r>
              <a:rPr lang="en-IN" dirty="0"/>
              <a:t>and make </a:t>
            </a:r>
            <a:r>
              <a:rPr lang="en-IN" dirty="0" smtClean="0"/>
              <a:t>decisions.</a:t>
            </a:r>
          </a:p>
          <a:p>
            <a:pPr algn="just"/>
            <a:endParaRPr lang="en-IN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5468262"/>
              </p:ext>
            </p:extLst>
          </p:nvPr>
        </p:nvGraphicFramePr>
        <p:xfrm>
          <a:off x="635638" y="1659019"/>
          <a:ext cx="8549513" cy="15849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328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167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rgbClr val="FF1744"/>
                          </a:solidFill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endParaRPr lang="en-IN" sz="2000" b="1" kern="1200" dirty="0">
                        <a:solidFill>
                          <a:srgbClr val="FF174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rgbClr val="FF1744"/>
                          </a:solidFill>
                          <a:latin typeface="+mn-lt"/>
                          <a:ea typeface="+mn-ea"/>
                          <a:cs typeface="+mn-cs"/>
                        </a:rPr>
                        <a:t>Meaning</a:t>
                      </a:r>
                      <a:endParaRPr lang="en-IN" sz="2000" b="1" kern="1200" dirty="0">
                        <a:solidFill>
                          <a:srgbClr val="FF174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&amp;&amp;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bg1"/>
                          </a:solidFill>
                        </a:rPr>
                        <a:t>logical AND (Both non zero then true, either is zero then false)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| |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bg1"/>
                          </a:solidFill>
                        </a:rPr>
                        <a:t>logical OR (Both zero then false, either is non zero then true)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!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bg1"/>
                          </a:solidFill>
                        </a:rPr>
                        <a:t>Is greater than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3782993"/>
              </p:ext>
            </p:extLst>
          </p:nvPr>
        </p:nvGraphicFramePr>
        <p:xfrm>
          <a:off x="635636" y="3595249"/>
          <a:ext cx="4008934" cy="2042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017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17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026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026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rgbClr val="FF1744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</a:t>
                      </a:r>
                      <a:endParaRPr lang="en-IN" sz="2000" b="1" kern="1200" dirty="0">
                        <a:solidFill>
                          <a:srgbClr val="FF1744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rgbClr val="FF1744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b</a:t>
                      </a:r>
                      <a:endParaRPr lang="en-IN" sz="2000" b="1" kern="1200" dirty="0">
                        <a:solidFill>
                          <a:srgbClr val="FF1744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rgbClr val="FF1744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a&amp;&amp;b </a:t>
                      </a:r>
                      <a:endParaRPr lang="en-IN" sz="2000" b="1" kern="1200" dirty="0">
                        <a:solidFill>
                          <a:srgbClr val="FF1744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rgbClr val="FF1744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a||b</a:t>
                      </a:r>
                      <a:endParaRPr lang="en-IN" sz="2000" b="1" kern="1200" dirty="0">
                        <a:solidFill>
                          <a:srgbClr val="FF1744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321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321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321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321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24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Assignment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Assignment </a:t>
            </a:r>
            <a:r>
              <a:rPr lang="en-IN" dirty="0" smtClean="0"/>
              <a:t>operators (=) is </a:t>
            </a:r>
            <a:r>
              <a:rPr lang="en-IN" dirty="0"/>
              <a:t>used to </a:t>
            </a:r>
            <a:r>
              <a:rPr lang="en-IN" dirty="0">
                <a:solidFill>
                  <a:srgbClr val="92D050"/>
                </a:solidFill>
              </a:rPr>
              <a:t>assign the result of an expression to a variable</a:t>
            </a:r>
            <a:r>
              <a:rPr lang="en-IN" dirty="0"/>
              <a:t>. </a:t>
            </a:r>
            <a:endParaRPr lang="en-IN" dirty="0" smtClean="0"/>
          </a:p>
          <a:p>
            <a:pPr algn="just"/>
            <a:r>
              <a:rPr lang="en-IN" dirty="0"/>
              <a:t>Assignment operator stores a value in memory.</a:t>
            </a:r>
            <a:endParaRPr lang="en-IN" dirty="0" smtClean="0"/>
          </a:p>
          <a:p>
            <a:pPr algn="just"/>
            <a:r>
              <a:rPr lang="en-IN" dirty="0" smtClean="0"/>
              <a:t>C </a:t>
            </a:r>
            <a:r>
              <a:rPr lang="en-IN" dirty="0"/>
              <a:t>also supports shorthand assignment operators which simplify operation </a:t>
            </a:r>
            <a:r>
              <a:rPr lang="en-IN" dirty="0" smtClean="0"/>
              <a:t>with assignment.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1715963"/>
              </p:ext>
            </p:extLst>
          </p:nvPr>
        </p:nvGraphicFramePr>
        <p:xfrm>
          <a:off x="635638" y="2888204"/>
          <a:ext cx="5760466" cy="2773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328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276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rgbClr val="FF1744"/>
                          </a:solidFill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endParaRPr lang="en-IN" sz="2000" b="1" kern="1200" dirty="0">
                        <a:solidFill>
                          <a:srgbClr val="FF174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rgbClr val="FF1744"/>
                          </a:solidFill>
                          <a:latin typeface="+mn-lt"/>
                          <a:ea typeface="+mn-ea"/>
                          <a:cs typeface="+mn-cs"/>
                        </a:rPr>
                        <a:t>Meaning</a:t>
                      </a:r>
                      <a:endParaRPr lang="en-IN" sz="2000" b="1" kern="1200" dirty="0">
                        <a:solidFill>
                          <a:srgbClr val="FF174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=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bg1"/>
                          </a:solidFill>
                        </a:rPr>
                        <a:t>Assigns value of right side to left side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+=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bg1"/>
                          </a:solidFill>
                        </a:rPr>
                        <a:t>a += 1  is same as a = a + 1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-=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bg1"/>
                          </a:solidFill>
                        </a:rPr>
                        <a:t>a -= 1  is same as a = a - 1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*=</a:t>
                      </a:r>
                      <a:endParaRPr lang="en-IN" sz="20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bg1"/>
                          </a:solidFill>
                        </a:rPr>
                        <a:t>a *= 1  is same as a = a * 1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/=</a:t>
                      </a:r>
                      <a:endParaRPr lang="en-IN" sz="20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bg1"/>
                          </a:solidFill>
                        </a:rPr>
                        <a:t>a /= 1  is same as a = a / 1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%=</a:t>
                      </a:r>
                      <a:endParaRPr lang="en-IN" sz="20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bg1"/>
                          </a:solidFill>
                        </a:rPr>
                        <a:t>a %= 1  is same as a = a % 1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85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Increment and Decrement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Increment </a:t>
            </a:r>
            <a:r>
              <a:rPr lang="en-IN" dirty="0" smtClean="0"/>
              <a:t>(++) operator </a:t>
            </a:r>
            <a:r>
              <a:rPr lang="en-IN" dirty="0"/>
              <a:t>used to </a:t>
            </a:r>
            <a:r>
              <a:rPr lang="en-IN" dirty="0">
                <a:solidFill>
                  <a:srgbClr val="92D050"/>
                </a:solidFill>
              </a:rPr>
              <a:t>increase the value of the variable by </a:t>
            </a:r>
            <a:r>
              <a:rPr lang="en-IN" dirty="0" smtClean="0">
                <a:solidFill>
                  <a:srgbClr val="92D050"/>
                </a:solidFill>
              </a:rPr>
              <a:t>one</a:t>
            </a:r>
            <a:r>
              <a:rPr lang="en-IN" dirty="0" smtClean="0"/>
              <a:t>.</a:t>
            </a:r>
            <a:endParaRPr lang="en-IN" dirty="0"/>
          </a:p>
          <a:p>
            <a:pPr algn="just"/>
            <a:r>
              <a:rPr lang="en-IN" dirty="0"/>
              <a:t>Decrement </a:t>
            </a:r>
            <a:r>
              <a:rPr lang="en-IN" dirty="0" smtClean="0"/>
              <a:t>(--) operator </a:t>
            </a:r>
            <a:r>
              <a:rPr lang="en-IN" dirty="0"/>
              <a:t>used to </a:t>
            </a:r>
            <a:r>
              <a:rPr lang="en-IN" dirty="0">
                <a:solidFill>
                  <a:srgbClr val="92D050"/>
                </a:solidFill>
              </a:rPr>
              <a:t>decrease the value of the variable by </a:t>
            </a:r>
            <a:r>
              <a:rPr lang="en-IN" dirty="0" smtClean="0">
                <a:solidFill>
                  <a:srgbClr val="92D050"/>
                </a:solidFill>
              </a:rPr>
              <a:t>one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926480" y="2550643"/>
            <a:ext cx="2357095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EEFFFF"/>
                </a:solidFill>
                <a:latin typeface="Consolas" panose="020B0609020204030204" pitchFamily="49" charset="0"/>
              </a:rPr>
              <a:t>x=100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x++;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926480" y="2221459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/>
              <a:t>Example</a:t>
            </a:r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5034841" y="2550643"/>
            <a:ext cx="3362184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After the execution the value of x will be 101.</a:t>
            </a: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5034841" y="2221459"/>
            <a:ext cx="128016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/>
              <a:t>Explanation</a:t>
            </a: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926480" y="3952976"/>
            <a:ext cx="2357095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EEFFFF"/>
                </a:solidFill>
                <a:latin typeface="Consolas" panose="020B0609020204030204" pitchFamily="49" charset="0"/>
              </a:rPr>
              <a:t>x=100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x</a:t>
            </a:r>
            <a:r>
              <a:rPr lang="en-US" dirty="0" smtClean="0">
                <a:solidFill>
                  <a:srgbClr val="EEFFFF"/>
                </a:solidFill>
                <a:latin typeface="Consolas" panose="020B0609020204030204" pitchFamily="49" charset="0"/>
              </a:rPr>
              <a:t>--;</a:t>
            </a:r>
            <a:endParaRPr lang="en-US" dirty="0">
              <a:solidFill>
                <a:srgbClr val="EEFFFF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926480" y="3623792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/>
              <a:t>Example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5034841" y="3952976"/>
            <a:ext cx="3362184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After the execution the value of x will be </a:t>
            </a:r>
            <a:r>
              <a:rPr lang="en-US" dirty="0" smtClean="0">
                <a:solidFill>
                  <a:srgbClr val="EEFFFF"/>
                </a:solidFill>
                <a:latin typeface="Consolas" panose="020B0609020204030204" pitchFamily="49" charset="0"/>
              </a:rPr>
              <a:t>99.</a:t>
            </a:r>
            <a:endParaRPr lang="en-US" dirty="0">
              <a:solidFill>
                <a:srgbClr val="EEFFFF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5034841" y="3623792"/>
            <a:ext cx="128016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/>
              <a:t>Explanation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3644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Increment and Decrement Operators (</a:t>
            </a:r>
            <a:r>
              <a:rPr lang="en-IN" dirty="0" err="1"/>
              <a:t>cont</a:t>
            </a:r>
            <a:r>
              <a:rPr lang="en-IN" dirty="0"/>
              <a:t>…)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IN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5348306"/>
              </p:ext>
            </p:extLst>
          </p:nvPr>
        </p:nvGraphicFramePr>
        <p:xfrm>
          <a:off x="477714" y="1196168"/>
          <a:ext cx="11236573" cy="1097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2047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318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2000" b="1" kern="1200" dirty="0" smtClean="0">
                          <a:solidFill>
                            <a:srgbClr val="FF1744"/>
                          </a:solidFill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b="1" kern="1200" dirty="0" smtClean="0">
                          <a:solidFill>
                            <a:srgbClr val="FF1744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20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Pre increment operator (++x)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value of x is incremented before assigning it to the variable on the left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0016898"/>
              </p:ext>
            </p:extLst>
          </p:nvPr>
        </p:nvGraphicFramePr>
        <p:xfrm>
          <a:off x="515814" y="3785600"/>
          <a:ext cx="11375321" cy="1097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3434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318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2000" b="1" kern="1200" dirty="0" smtClean="0">
                          <a:solidFill>
                            <a:srgbClr val="FF1744"/>
                          </a:solidFill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b="1" kern="1200" dirty="0" smtClean="0">
                          <a:solidFill>
                            <a:srgbClr val="FF1744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20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Post increment operator (x++)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value of x is incremented after assigning it to the variable on the left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554151" y="2813469"/>
            <a:ext cx="2357095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EEFFFF"/>
                </a:solidFill>
                <a:latin typeface="Consolas" panose="020B0609020204030204" pitchFamily="49" charset="0"/>
              </a:rPr>
              <a:t>x=10;</a:t>
            </a:r>
            <a:endParaRPr lang="en-US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EEFFFF"/>
                </a:solidFill>
                <a:latin typeface="Consolas" panose="020B0609020204030204" pitchFamily="49" charset="0"/>
              </a:rPr>
              <a:t>p=++x;</a:t>
            </a:r>
            <a:endParaRPr lang="en-US" dirty="0">
              <a:solidFill>
                <a:srgbClr val="EEFFFF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554151" y="2484285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/>
              <a:t>Example</a:t>
            </a:r>
            <a:endParaRPr lang="en-US" sz="1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3942618" y="2804225"/>
            <a:ext cx="3362184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First increment value of x by one then </a:t>
            </a:r>
            <a:r>
              <a:rPr lang="en-US" dirty="0" smtClean="0">
                <a:solidFill>
                  <a:srgbClr val="EEFFFF"/>
                </a:solidFill>
                <a:latin typeface="Consolas" panose="020B0609020204030204" pitchFamily="49" charset="0"/>
              </a:rPr>
              <a:t>assign.</a:t>
            </a:r>
            <a:endParaRPr lang="en-US" dirty="0">
              <a:solidFill>
                <a:srgbClr val="EEFFFF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3942618" y="2475041"/>
            <a:ext cx="128016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/>
              <a:t>Explanation</a:t>
            </a:r>
            <a:endParaRPr lang="en-US" sz="1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8336175" y="2754070"/>
            <a:ext cx="2450592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x will be 11</a:t>
            </a:r>
          </a:p>
          <a:p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p will be 11</a:t>
            </a:r>
          </a:p>
        </p:txBody>
      </p:sp>
      <p:sp>
        <p:nvSpPr>
          <p:cNvPr id="25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8336175" y="2424886"/>
            <a:ext cx="128016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/>
              <a:t>Output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554151" y="5444266"/>
            <a:ext cx="2357095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EEFFFF"/>
                </a:solidFill>
                <a:latin typeface="Consolas" panose="020B0609020204030204" pitchFamily="49" charset="0"/>
              </a:rPr>
              <a:t>x=10;</a:t>
            </a:r>
            <a:endParaRPr lang="en-US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EEFFFF"/>
                </a:solidFill>
                <a:latin typeface="Consolas" panose="020B0609020204030204" pitchFamily="49" charset="0"/>
              </a:rPr>
              <a:t>p=x++;</a:t>
            </a:r>
            <a:endParaRPr lang="en-US" dirty="0">
              <a:solidFill>
                <a:srgbClr val="EEFFFF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554151" y="5115082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/>
              <a:t>Example</a:t>
            </a:r>
            <a:endParaRPr lang="en-US" sz="1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3942618" y="5435022"/>
            <a:ext cx="3362184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First assign value of x then increment </a:t>
            </a:r>
            <a:r>
              <a:rPr lang="en-US" dirty="0" smtClean="0">
                <a:solidFill>
                  <a:srgbClr val="EEFFFF"/>
                </a:solidFill>
                <a:latin typeface="Consolas" panose="020B0609020204030204" pitchFamily="49" charset="0"/>
              </a:rPr>
              <a:t>value.</a:t>
            </a:r>
            <a:endParaRPr lang="en-US" dirty="0">
              <a:solidFill>
                <a:srgbClr val="EEFFFF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3942618" y="5105838"/>
            <a:ext cx="128016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/>
              <a:t>Explanation</a:t>
            </a:r>
            <a:endParaRPr lang="en-US" sz="1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8336175" y="5384867"/>
            <a:ext cx="2450592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EEFFFF"/>
                </a:solidFill>
                <a:latin typeface="Consolas" panose="020B0609020204030204" pitchFamily="49" charset="0"/>
              </a:rPr>
              <a:t>x will be 11</a:t>
            </a:r>
          </a:p>
          <a:p>
            <a:r>
              <a:rPr lang="en-US" smtClean="0">
                <a:solidFill>
                  <a:srgbClr val="EEFFFF"/>
                </a:solidFill>
                <a:latin typeface="Consolas" panose="020B0609020204030204" pitchFamily="49" charset="0"/>
              </a:rPr>
              <a:t>p will be 10</a:t>
            </a:r>
            <a:endParaRPr lang="en-US" dirty="0">
              <a:solidFill>
                <a:srgbClr val="EEFFFF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8336175" y="5055683"/>
            <a:ext cx="128016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/>
              <a:t>Output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6349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Conditional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A ternary operator is known as </a:t>
            </a:r>
            <a:r>
              <a:rPr lang="en-IN" dirty="0" smtClean="0">
                <a:solidFill>
                  <a:srgbClr val="92D050"/>
                </a:solidFill>
              </a:rPr>
              <a:t>conditional operator</a:t>
            </a:r>
            <a:r>
              <a:rPr lang="en-IN" dirty="0"/>
              <a:t>.</a:t>
            </a:r>
          </a:p>
          <a:p>
            <a:r>
              <a:rPr lang="en-IN" dirty="0" smtClean="0"/>
              <a:t>Syntax:</a:t>
            </a:r>
            <a:r>
              <a:rPr lang="en-IN" i="1" dirty="0" smtClean="0"/>
              <a:t> exp1 ? exp2 : exp3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630350" y="2438991"/>
            <a:ext cx="9784080" cy="146304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exp1 is evaluated first</a:t>
            </a:r>
          </a:p>
          <a:p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if exp1 is true(nonzero) then</a:t>
            </a:r>
          </a:p>
          <a:p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	- exp2 is evaluated and its value becomes the value of the expression</a:t>
            </a:r>
          </a:p>
          <a:p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If exp1 is false(zero) then</a:t>
            </a:r>
          </a:p>
          <a:p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	- exp3 is evaluated and its value becomes the value of the expression</a:t>
            </a:r>
          </a:p>
        </p:txBody>
      </p:sp>
      <p:sp>
        <p:nvSpPr>
          <p:cNvPr id="14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630351" y="2109807"/>
            <a:ext cx="274320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Working of the </a:t>
            </a:r>
            <a:r>
              <a:rPr lang="en-US" sz="1600" dirty="0" smtClean="0"/>
              <a:t>? : </a:t>
            </a:r>
            <a:r>
              <a:rPr lang="en-US" sz="1600" dirty="0"/>
              <a:t>Operator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630350" y="4622652"/>
            <a:ext cx="2357095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EFFFF"/>
                </a:solidFill>
                <a:latin typeface="Consolas" panose="020B0609020204030204" pitchFamily="49" charset="0"/>
              </a:rPr>
              <a:t>m=2, n=3;</a:t>
            </a:r>
          </a:p>
          <a:p>
            <a:r>
              <a:rPr lang="pt-BR" dirty="0">
                <a:solidFill>
                  <a:srgbClr val="EEFFFF"/>
                </a:solidFill>
                <a:latin typeface="Consolas" panose="020B0609020204030204" pitchFamily="49" charset="0"/>
              </a:rPr>
              <a:t>r=(m&gt;n) ? m : n</a:t>
            </a:r>
            <a:r>
              <a:rPr lang="pt-BR" dirty="0" smtClean="0">
                <a:solidFill>
                  <a:srgbClr val="EEFFFF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EEFFFF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630350" y="4293468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/>
              <a:t>Example</a:t>
            </a:r>
            <a:endParaRPr lang="en-US"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5978210" y="4622652"/>
            <a:ext cx="2357095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EFFFF"/>
                </a:solidFill>
                <a:latin typeface="Consolas" panose="020B0609020204030204" pitchFamily="49" charset="0"/>
              </a:rPr>
              <a:t>m=2, n=3;</a:t>
            </a:r>
          </a:p>
          <a:p>
            <a:r>
              <a:rPr lang="pt-BR" dirty="0">
                <a:solidFill>
                  <a:srgbClr val="EEFFFF"/>
                </a:solidFill>
                <a:latin typeface="Consolas" panose="020B0609020204030204" pitchFamily="49" charset="0"/>
              </a:rPr>
              <a:t>r=(m&lt;n) ? m : n;</a:t>
            </a:r>
            <a:endParaRPr lang="en-US" dirty="0">
              <a:solidFill>
                <a:srgbClr val="EEFFFF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5978210" y="4293468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/>
              <a:t>Example</a:t>
            </a:r>
            <a:endParaRPr lang="en-US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630349" y="5664726"/>
            <a:ext cx="2743200" cy="36576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Value of r will be 3</a:t>
            </a:r>
            <a:endParaRPr lang="pt-BR" dirty="0">
              <a:solidFill>
                <a:srgbClr val="EEFFFF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630350" y="5335542"/>
            <a:ext cx="128016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Explanation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5978209" y="5664726"/>
            <a:ext cx="2743200" cy="36576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Value of r will be </a:t>
            </a:r>
            <a:r>
              <a:rPr lang="en-US" dirty="0" smtClean="0">
                <a:solidFill>
                  <a:srgbClr val="EEFFFF"/>
                </a:solidFill>
                <a:latin typeface="Consolas" panose="020B0609020204030204" pitchFamily="49" charset="0"/>
              </a:rPr>
              <a:t>2</a:t>
            </a:r>
            <a:endParaRPr lang="en-US" dirty="0">
              <a:solidFill>
                <a:srgbClr val="EEFFFF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5978210" y="5335542"/>
            <a:ext cx="128016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Explanation</a:t>
            </a:r>
          </a:p>
        </p:txBody>
      </p:sp>
    </p:spTree>
    <p:extLst>
      <p:ext uri="{BB962C8B-B14F-4D97-AF65-F5344CB8AC3E}">
        <p14:creationId xmlns:p14="http://schemas.microsoft.com/office/powerpoint/2010/main" val="42114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Features </a:t>
            </a:r>
            <a:r>
              <a:rPr lang="en-IN" dirty="0"/>
              <a:t>of C </a:t>
            </a:r>
            <a:r>
              <a:rPr lang="en-IN" dirty="0" smtClean="0"/>
              <a:t>Language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Modularity</a:t>
            </a:r>
          </a:p>
          <a:p>
            <a:pPr algn="just"/>
            <a:r>
              <a:rPr lang="en-IN" dirty="0"/>
              <a:t>Extensibility</a:t>
            </a:r>
          </a:p>
          <a:p>
            <a:pPr algn="just"/>
            <a:r>
              <a:rPr lang="en-IN" dirty="0"/>
              <a:t>Elegant s</a:t>
            </a:r>
            <a:r>
              <a:rPr lang="en-IN" dirty="0" smtClean="0"/>
              <a:t>yntax</a:t>
            </a:r>
            <a:endParaRPr lang="en-IN" dirty="0"/>
          </a:p>
          <a:p>
            <a:pPr algn="just"/>
            <a:r>
              <a:rPr lang="en-IN" dirty="0"/>
              <a:t>Case </a:t>
            </a:r>
            <a:r>
              <a:rPr lang="en-IN" dirty="0" smtClean="0"/>
              <a:t>sensitive</a:t>
            </a:r>
            <a:endParaRPr lang="en-IN" dirty="0"/>
          </a:p>
          <a:p>
            <a:pPr algn="just"/>
            <a:r>
              <a:rPr lang="en-IN" dirty="0"/>
              <a:t>Less memory required</a:t>
            </a:r>
          </a:p>
          <a:p>
            <a:pPr algn="just"/>
            <a:r>
              <a:rPr lang="en-IN" dirty="0"/>
              <a:t>The standard library concept</a:t>
            </a:r>
          </a:p>
          <a:p>
            <a:pPr algn="just"/>
            <a:r>
              <a:rPr lang="en-IN" dirty="0"/>
              <a:t>The portability of the compiler</a:t>
            </a:r>
          </a:p>
          <a:p>
            <a:pPr algn="just"/>
            <a:r>
              <a:rPr lang="en-IN" dirty="0"/>
              <a:t>A powerful and varied range of operators</a:t>
            </a:r>
          </a:p>
          <a:p>
            <a:pPr algn="just"/>
            <a:r>
              <a:rPr lang="en-IN" dirty="0"/>
              <a:t>Ready access to the hardware when </a:t>
            </a:r>
            <a:r>
              <a:rPr lang="en-IN" dirty="0" smtClean="0"/>
              <a:t>needed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709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Bitwise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Bitwise operators are used to perform </a:t>
            </a:r>
            <a:r>
              <a:rPr lang="en-IN" dirty="0">
                <a:solidFill>
                  <a:srgbClr val="92D050"/>
                </a:solidFill>
              </a:rPr>
              <a:t>operation bit by bit</a:t>
            </a:r>
            <a:r>
              <a:rPr lang="en-IN" dirty="0"/>
              <a:t>. </a:t>
            </a:r>
            <a:endParaRPr lang="en-IN" dirty="0" smtClean="0"/>
          </a:p>
          <a:p>
            <a:pPr algn="just"/>
            <a:r>
              <a:rPr lang="en-IN" dirty="0" smtClean="0"/>
              <a:t>Bitwise </a:t>
            </a:r>
            <a:r>
              <a:rPr lang="en-IN" dirty="0"/>
              <a:t>operators may not be applied to float or double</a:t>
            </a:r>
            <a:r>
              <a:rPr lang="en-IN" dirty="0" smtClean="0"/>
              <a:t>.</a:t>
            </a:r>
            <a:endParaRPr lang="en-IN" dirty="0"/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2980001"/>
              </p:ext>
            </p:extLst>
          </p:nvPr>
        </p:nvGraphicFramePr>
        <p:xfrm>
          <a:off x="635638" y="2090399"/>
          <a:ext cx="6074600" cy="2377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328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417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rgbClr val="FF1744"/>
                          </a:solidFill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endParaRPr lang="en-IN" sz="2000" b="1" kern="1200" dirty="0">
                        <a:solidFill>
                          <a:srgbClr val="FF174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rgbClr val="FF1744"/>
                          </a:solidFill>
                          <a:latin typeface="+mn-lt"/>
                          <a:ea typeface="+mn-ea"/>
                          <a:cs typeface="+mn-cs"/>
                        </a:rPr>
                        <a:t>Meaning</a:t>
                      </a:r>
                      <a:endParaRPr lang="en-IN" sz="2000" b="1" kern="1200" dirty="0">
                        <a:solidFill>
                          <a:srgbClr val="FF174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&amp;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bg1"/>
                          </a:solidFill>
                        </a:rPr>
                        <a:t>bitwise AND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|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bg1"/>
                          </a:solidFill>
                        </a:rPr>
                        <a:t>bitwise OR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  <a:endParaRPr lang="en-IN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bg1"/>
                          </a:solidFill>
                        </a:rPr>
                        <a:t>bitwise exclusive OR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&lt;&lt;</a:t>
                      </a:r>
                      <a:endParaRPr lang="en-IN" sz="20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bg1"/>
                          </a:solidFill>
                        </a:rPr>
                        <a:t>shift left (shift left means multiply by 2)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&gt;&gt;</a:t>
                      </a:r>
                      <a:endParaRPr lang="en-IN" sz="20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bg1"/>
                          </a:solidFill>
                        </a:rPr>
                        <a:t>shift right (shift right means divide by 2)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227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Bitwise Operators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3169920" y="1239875"/>
            <a:ext cx="5852160" cy="36576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8 = 1000 (In Binary) and 6 = 0110 (In Binary)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477949" y="2133606"/>
            <a:ext cx="4572000" cy="9144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EEFF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 a=8, b=6, c;</a:t>
            </a:r>
          </a:p>
          <a:p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c = a &amp; b;</a:t>
            </a:r>
          </a:p>
          <a:p>
            <a:r>
              <a:rPr lang="en-US" dirty="0" err="1">
                <a:solidFill>
                  <a:srgbClr val="EEFFFF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("Output = %d", c);</a:t>
            </a:r>
            <a:endParaRPr lang="pt-BR" dirty="0">
              <a:solidFill>
                <a:srgbClr val="EEFFFF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477950" y="1804422"/>
            <a:ext cx="256032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Example: Bitwise &amp; (AND)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5825809" y="2133605"/>
            <a:ext cx="4572000" cy="9144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EEFF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 a=8, b=6, c;</a:t>
            </a:r>
          </a:p>
          <a:p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c = a | b;</a:t>
            </a:r>
          </a:p>
          <a:p>
            <a:r>
              <a:rPr lang="en-US" dirty="0" err="1">
                <a:solidFill>
                  <a:srgbClr val="EEFFFF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("Output = %d", c);</a:t>
            </a:r>
          </a:p>
        </p:txBody>
      </p:sp>
      <p:sp>
        <p:nvSpPr>
          <p:cNvPr id="15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5825810" y="1804422"/>
            <a:ext cx="237744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/>
              <a:t>Example</a:t>
            </a:r>
            <a:r>
              <a:rPr lang="en-US" sz="1600" dirty="0"/>
              <a:t>:  Bitwise | (OR)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477949" y="3421525"/>
            <a:ext cx="2743200" cy="36576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EEFFFF"/>
                </a:solidFill>
                <a:latin typeface="Consolas" panose="020B0609020204030204" pitchFamily="49" charset="0"/>
              </a:rPr>
              <a:t>0</a:t>
            </a:r>
            <a:endParaRPr lang="pt-BR" dirty="0">
              <a:solidFill>
                <a:srgbClr val="EEFFFF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477950" y="3092341"/>
            <a:ext cx="128016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/>
              <a:t>Output</a:t>
            </a:r>
            <a:endParaRPr lang="en-US" sz="1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5825809" y="3421525"/>
            <a:ext cx="2743200" cy="36576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EEFFFF"/>
                </a:solidFill>
                <a:latin typeface="Consolas" panose="020B0609020204030204" pitchFamily="49" charset="0"/>
              </a:rPr>
              <a:t>14</a:t>
            </a:r>
            <a:endParaRPr lang="en-US" dirty="0">
              <a:solidFill>
                <a:srgbClr val="EEFFFF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5825810" y="3092341"/>
            <a:ext cx="128016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/>
              <a:t>Output</a:t>
            </a:r>
            <a:endParaRPr lang="en-US" sz="1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477949" y="4512350"/>
            <a:ext cx="4572000" cy="9144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EEFF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 a=8, b;</a:t>
            </a:r>
          </a:p>
          <a:p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b = a &lt;&lt; 1;</a:t>
            </a:r>
          </a:p>
          <a:p>
            <a:r>
              <a:rPr lang="en-US" dirty="0" err="1">
                <a:solidFill>
                  <a:srgbClr val="EEFFFF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("Output = %d", b);</a:t>
            </a:r>
            <a:endParaRPr lang="pt-BR" dirty="0">
              <a:solidFill>
                <a:srgbClr val="EEFFFF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477950" y="4183166"/>
            <a:ext cx="301752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Example: Bitwise &lt;&lt; (Shift Left)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5825809" y="4512349"/>
            <a:ext cx="4572000" cy="9144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EEFF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 a=8, b;</a:t>
            </a:r>
          </a:p>
          <a:p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b = a </a:t>
            </a:r>
            <a:r>
              <a:rPr lang="en-US" dirty="0" smtClean="0">
                <a:solidFill>
                  <a:srgbClr val="EEFFFF"/>
                </a:solidFill>
                <a:latin typeface="Consolas" panose="020B0609020204030204" pitchFamily="49" charset="0"/>
              </a:rPr>
              <a:t>&gt;&gt; 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1;</a:t>
            </a:r>
          </a:p>
          <a:p>
            <a:r>
              <a:rPr lang="en-US" dirty="0" err="1">
                <a:solidFill>
                  <a:srgbClr val="EEFFFF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("Output = %d", b);</a:t>
            </a:r>
          </a:p>
        </p:txBody>
      </p:sp>
      <p:sp>
        <p:nvSpPr>
          <p:cNvPr id="23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5825810" y="4183166"/>
            <a:ext cx="320040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/>
              <a:t>Example</a:t>
            </a:r>
            <a:r>
              <a:rPr lang="en-US" sz="1600" dirty="0"/>
              <a:t>:  Bitwise &gt;&gt; (Shift Right)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477948" y="5800269"/>
            <a:ext cx="4754880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16 (multiplying a by a power of two)</a:t>
            </a:r>
            <a:endParaRPr lang="pt-BR" dirty="0">
              <a:solidFill>
                <a:srgbClr val="EEFFFF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477950" y="5471085"/>
            <a:ext cx="128016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/>
              <a:t>Output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5825807" y="5800269"/>
            <a:ext cx="4754880" cy="36576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4 (dividing a by a power of two)</a:t>
            </a:r>
          </a:p>
        </p:txBody>
      </p:sp>
      <p:sp>
        <p:nvSpPr>
          <p:cNvPr id="27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5825810" y="5471085"/>
            <a:ext cx="128016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/>
              <a:t>Output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1082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Special Operators</a:t>
            </a:r>
            <a:endParaRPr lang="en-US" dirty="0"/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6207719"/>
              </p:ext>
            </p:extLst>
          </p:nvPr>
        </p:nvGraphicFramePr>
        <p:xfrm>
          <a:off x="635638" y="1224309"/>
          <a:ext cx="10287444" cy="2773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328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546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rgbClr val="FF1744"/>
                          </a:solidFill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endParaRPr lang="en-IN" sz="2000" b="1" kern="1200" dirty="0">
                        <a:solidFill>
                          <a:srgbClr val="FF174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rgbClr val="FF1744"/>
                          </a:solidFill>
                          <a:latin typeface="+mn-lt"/>
                          <a:ea typeface="+mn-ea"/>
                          <a:cs typeface="+mn-cs"/>
                        </a:rPr>
                        <a:t>Meaning</a:t>
                      </a:r>
                      <a:endParaRPr lang="en-IN" sz="2000" b="1" kern="1200" dirty="0">
                        <a:solidFill>
                          <a:srgbClr val="FF174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&amp;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bg1"/>
                          </a:solidFill>
                        </a:rPr>
                        <a:t>Address operator, it is used to determine address of the variable.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bg1"/>
                          </a:solidFill>
                        </a:rPr>
                        <a:t>Pointer operator, it is used to declare pointer variable and to get value from it.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endParaRPr lang="en-IN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bg1"/>
                          </a:solidFill>
                        </a:rPr>
                        <a:t>Comma operator. It is used to link the related expressions together.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solidFill>
                            <a:schemeClr val="bg1"/>
                          </a:solidFill>
                        </a:rPr>
                        <a:t>sizeof</a:t>
                      </a:r>
                      <a:endParaRPr lang="en-IN" sz="20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bg1"/>
                          </a:solidFill>
                        </a:rPr>
                        <a:t>It returns the number of bytes the operand occupies.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en-IN" sz="20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bg1"/>
                          </a:solidFill>
                        </a:rPr>
                        <a:t>member selection operator, used in structure.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-&gt;</a:t>
                      </a:r>
                      <a:endParaRPr lang="en-IN" sz="20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bg1"/>
                          </a:solidFill>
                        </a:rPr>
                        <a:t>member selection operator, used in pointer to structure.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13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Expressions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An expression is a combination of operators, constants and variables. </a:t>
            </a:r>
            <a:endParaRPr lang="en-IN" dirty="0" smtClean="0"/>
          </a:p>
          <a:p>
            <a:pPr algn="just"/>
            <a:r>
              <a:rPr lang="en-IN" dirty="0" smtClean="0"/>
              <a:t>An </a:t>
            </a:r>
            <a:r>
              <a:rPr lang="en-IN" dirty="0"/>
              <a:t>expression may consist of one or more operands, and zero or more operators to produce a value</a:t>
            </a:r>
            <a:r>
              <a:rPr lang="en-IN" dirty="0" smtClean="0"/>
              <a:t>.</a:t>
            </a:r>
          </a:p>
          <a:p>
            <a:pPr marL="0" indent="0" algn="just">
              <a:buNone/>
            </a:pPr>
            <a:endParaRPr lang="en-IN" dirty="0" smtClean="0"/>
          </a:p>
        </p:txBody>
      </p:sp>
      <p:sp>
        <p:nvSpPr>
          <p:cNvPr id="4" name="Rectangle 3"/>
          <p:cNvSpPr/>
          <p:nvPr/>
        </p:nvSpPr>
        <p:spPr>
          <a:xfrm>
            <a:off x="3921123" y="3904795"/>
            <a:ext cx="36098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>
                <a:solidFill>
                  <a:schemeClr val="bg1"/>
                </a:solidFill>
              </a:rPr>
              <a:t>answer   =    a    +    b    *    c; 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29626" y="2933395"/>
            <a:ext cx="1371600" cy="36576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</a:rPr>
              <a:t>Operand 1</a:t>
            </a:r>
          </a:p>
        </p:txBody>
      </p:sp>
      <p:sp>
        <p:nvSpPr>
          <p:cNvPr id="6" name="Rectangle 5"/>
          <p:cNvSpPr/>
          <p:nvPr/>
        </p:nvSpPr>
        <p:spPr>
          <a:xfrm>
            <a:off x="2497017" y="5156097"/>
            <a:ext cx="2743200" cy="7315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</a:rPr>
              <a:t>Variable to store </a:t>
            </a:r>
            <a:r>
              <a:rPr lang="en-IN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the expression 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</a:rPr>
              <a:t>value </a:t>
            </a:r>
          </a:p>
        </p:txBody>
      </p:sp>
      <p:cxnSp>
        <p:nvCxnSpPr>
          <p:cNvPr id="9" name="Elbow Connector 8"/>
          <p:cNvCxnSpPr>
            <a:stCxn id="6" idx="0"/>
          </p:cNvCxnSpPr>
          <p:nvPr/>
        </p:nvCxnSpPr>
        <p:spPr>
          <a:xfrm rot="5400000" flipH="1" flipV="1">
            <a:off x="3723525" y="4449997"/>
            <a:ext cx="851192" cy="5610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851080" y="2936880"/>
            <a:ext cx="1371600" cy="36576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</a:rPr>
              <a:t>Operand 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72534" y="2947377"/>
            <a:ext cx="1371600" cy="36576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</a:rPr>
              <a:t>Operand 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274974" y="5149593"/>
            <a:ext cx="1645920" cy="36576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</a:rPr>
              <a:t>Operator  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961891" y="5148643"/>
            <a:ext cx="1371600" cy="36576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</a:rPr>
              <a:t>Operand 2</a:t>
            </a:r>
          </a:p>
        </p:txBody>
      </p:sp>
      <p:cxnSp>
        <p:nvCxnSpPr>
          <p:cNvPr id="18" name="Elbow Connector 17"/>
          <p:cNvCxnSpPr/>
          <p:nvPr/>
        </p:nvCxnSpPr>
        <p:spPr>
          <a:xfrm rot="5400000" flipH="1" flipV="1">
            <a:off x="5493758" y="4617539"/>
            <a:ext cx="928205" cy="1340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7" idx="0"/>
          </p:cNvCxnSpPr>
          <p:nvPr/>
        </p:nvCxnSpPr>
        <p:spPr>
          <a:xfrm rot="16200000" flipV="1">
            <a:off x="6786422" y="4287373"/>
            <a:ext cx="995743" cy="7267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16200000" flipH="1">
            <a:off x="4961266" y="3401087"/>
            <a:ext cx="737457" cy="5407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rot="5400000">
            <a:off x="6128200" y="3638037"/>
            <a:ext cx="675615" cy="4990"/>
          </a:xfrm>
          <a:prstGeom prst="bentConnector3">
            <a:avLst>
              <a:gd name="adj1" fmla="val 2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5400000">
            <a:off x="7256046" y="3365862"/>
            <a:ext cx="723476" cy="6251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63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Evaluation of Expressions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An </a:t>
            </a:r>
            <a:r>
              <a:rPr lang="en-IN" dirty="0"/>
              <a:t>expression is evaluated based on the </a:t>
            </a:r>
            <a:r>
              <a:rPr lang="en-IN" dirty="0">
                <a:solidFill>
                  <a:srgbClr val="92D050"/>
                </a:solidFill>
              </a:rPr>
              <a:t>operator precedence and associativity</a:t>
            </a:r>
            <a:r>
              <a:rPr lang="en-IN" dirty="0"/>
              <a:t>. </a:t>
            </a:r>
            <a:endParaRPr lang="en-IN" dirty="0" smtClean="0"/>
          </a:p>
          <a:p>
            <a:pPr algn="just"/>
            <a:r>
              <a:rPr lang="en-IN" dirty="0" smtClean="0"/>
              <a:t>When </a:t>
            </a:r>
            <a:r>
              <a:rPr lang="en-IN" dirty="0"/>
              <a:t>there are multiple operators in an expression, they are evaluated according to their precedence and associativity. 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3089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Operator precedence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Precedence </a:t>
            </a:r>
            <a:r>
              <a:rPr lang="en-IN" dirty="0"/>
              <a:t>of an operator is its </a:t>
            </a:r>
            <a:r>
              <a:rPr lang="en-IN" dirty="0">
                <a:solidFill>
                  <a:srgbClr val="92D050"/>
                </a:solidFill>
              </a:rPr>
              <a:t>priority</a:t>
            </a:r>
            <a:r>
              <a:rPr lang="en-IN" dirty="0"/>
              <a:t> in an expression for evaluation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The operator with higher precedence is evaluated first and the operator with the least precedence is evaluated last.</a:t>
            </a:r>
          </a:p>
          <a:p>
            <a:pPr algn="just"/>
            <a:r>
              <a:rPr lang="en-IN" dirty="0" smtClean="0"/>
              <a:t>Operator </a:t>
            </a:r>
            <a:r>
              <a:rPr lang="en-IN" dirty="0"/>
              <a:t>precedence is why the expression 5 + 3 * 2 is calculated as 5 + (3 * 2), giving 11, and not </a:t>
            </a:r>
            <a:r>
              <a:rPr lang="en-IN" dirty="0" smtClean="0"/>
              <a:t>as (5 </a:t>
            </a:r>
            <a:r>
              <a:rPr lang="en-IN" dirty="0"/>
              <a:t>+ 3) * 2, giving 16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We say that the multiplication operator (*) has higher "precedence" or "priority" than the addition operator (+), so the </a:t>
            </a:r>
            <a:r>
              <a:rPr lang="en-IN" dirty="0" smtClean="0"/>
              <a:t>multiplic</a:t>
            </a:r>
            <a:r>
              <a:rPr lang="en-IN" dirty="0"/>
              <a:t>a</a:t>
            </a:r>
            <a:r>
              <a:rPr lang="en-IN" dirty="0" smtClean="0"/>
              <a:t>tion </a:t>
            </a:r>
            <a:r>
              <a:rPr lang="en-IN" dirty="0"/>
              <a:t>must be performed first.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32845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Operator associativity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Associativity is the </a:t>
            </a:r>
            <a:r>
              <a:rPr lang="en-IN" dirty="0">
                <a:solidFill>
                  <a:srgbClr val="92D050"/>
                </a:solidFill>
              </a:rPr>
              <a:t>left-to-right</a:t>
            </a:r>
            <a:r>
              <a:rPr lang="en-IN" dirty="0"/>
              <a:t> or </a:t>
            </a:r>
            <a:r>
              <a:rPr lang="en-IN" dirty="0">
                <a:solidFill>
                  <a:srgbClr val="92D050"/>
                </a:solidFill>
              </a:rPr>
              <a:t>right-to-left</a:t>
            </a:r>
            <a:r>
              <a:rPr lang="en-IN" dirty="0"/>
              <a:t> order for grouping operands to operators that have the same precedence.</a:t>
            </a:r>
          </a:p>
          <a:p>
            <a:pPr algn="just"/>
            <a:r>
              <a:rPr lang="en-IN" dirty="0" smtClean="0"/>
              <a:t>Operator </a:t>
            </a:r>
            <a:r>
              <a:rPr lang="en-IN" dirty="0"/>
              <a:t>associativity is why the expression 8 - 3 - 2 is calculated as (8 - 3) - 2, giving 3, </a:t>
            </a:r>
            <a:r>
              <a:rPr lang="en-IN" dirty="0" smtClean="0"/>
              <a:t>and </a:t>
            </a:r>
            <a:r>
              <a:rPr lang="en-IN" dirty="0"/>
              <a:t>not </a:t>
            </a:r>
            <a:r>
              <a:rPr lang="en-IN" dirty="0" smtClean="0"/>
              <a:t>as 8 </a:t>
            </a:r>
            <a:r>
              <a:rPr lang="en-IN" dirty="0"/>
              <a:t>- (3 - 2), giving 7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We say that the subtraction operator (-) is "left associative", so the left subtraction must be performed first. </a:t>
            </a:r>
            <a:endParaRPr lang="en-IN" dirty="0" smtClean="0"/>
          </a:p>
          <a:p>
            <a:pPr algn="just"/>
            <a:r>
              <a:rPr lang="en-IN" dirty="0" smtClean="0"/>
              <a:t>When </a:t>
            </a:r>
            <a:r>
              <a:rPr lang="en-IN" dirty="0"/>
              <a:t>we can't decide by operator precedence alone in which order to calculate an expression, we must use associativity.</a:t>
            </a:r>
          </a:p>
        </p:txBody>
      </p:sp>
    </p:spTree>
    <p:extLst>
      <p:ext uri="{BB962C8B-B14F-4D97-AF65-F5344CB8AC3E}">
        <p14:creationId xmlns:p14="http://schemas.microsoft.com/office/powerpoint/2010/main" val="377149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Type conversion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Type conversion is converting one type of data to another type.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is also known as </a:t>
            </a:r>
            <a:r>
              <a:rPr lang="en-US" dirty="0" smtClean="0">
                <a:solidFill>
                  <a:srgbClr val="92D050"/>
                </a:solidFill>
              </a:rPr>
              <a:t>Type Casting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There are two types of type conversion:</a:t>
            </a:r>
          </a:p>
          <a:p>
            <a:pPr lvl="1" algn="just"/>
            <a:r>
              <a:rPr lang="fr-FR" dirty="0" err="1">
                <a:solidFill>
                  <a:srgbClr val="92D050"/>
                </a:solidFill>
              </a:rPr>
              <a:t>Implicit</a:t>
            </a:r>
            <a:r>
              <a:rPr lang="fr-FR" dirty="0">
                <a:solidFill>
                  <a:srgbClr val="92D050"/>
                </a:solidFill>
              </a:rPr>
              <a:t> </a:t>
            </a:r>
            <a:r>
              <a:rPr lang="fr-FR" dirty="0"/>
              <a:t>Type </a:t>
            </a:r>
            <a:r>
              <a:rPr lang="fr-FR" dirty="0" smtClean="0"/>
              <a:t>Conversion</a:t>
            </a:r>
          </a:p>
          <a:p>
            <a:pPr lvl="2" algn="just"/>
            <a:r>
              <a:rPr lang="en-US" dirty="0"/>
              <a:t>This type of conversion is usually performed by the compiler when necessary without any commands by the user. </a:t>
            </a:r>
            <a:endParaRPr lang="en-US" dirty="0" smtClean="0"/>
          </a:p>
          <a:p>
            <a:pPr lvl="2" algn="just"/>
            <a:r>
              <a:rPr lang="en-US" dirty="0" smtClean="0"/>
              <a:t>It </a:t>
            </a:r>
            <a:r>
              <a:rPr lang="en-US" dirty="0"/>
              <a:t>is also called </a:t>
            </a:r>
            <a:r>
              <a:rPr lang="en-US" dirty="0" smtClean="0"/>
              <a:t>Automatic </a:t>
            </a:r>
            <a:r>
              <a:rPr lang="en-US" dirty="0"/>
              <a:t>Type </a:t>
            </a:r>
            <a:r>
              <a:rPr lang="en-US" dirty="0" smtClean="0"/>
              <a:t>Conversion.</a:t>
            </a:r>
            <a:endParaRPr lang="fr-FR" dirty="0"/>
          </a:p>
          <a:p>
            <a:pPr lvl="1" algn="just"/>
            <a:r>
              <a:rPr lang="fr-FR" dirty="0">
                <a:solidFill>
                  <a:srgbClr val="92D050"/>
                </a:solidFill>
              </a:rPr>
              <a:t>Explicit</a:t>
            </a:r>
            <a:r>
              <a:rPr lang="fr-FR" dirty="0"/>
              <a:t> Type Conversion</a:t>
            </a:r>
            <a:endParaRPr lang="en-US" dirty="0"/>
          </a:p>
          <a:p>
            <a:pPr lvl="2" algn="just"/>
            <a:r>
              <a:rPr lang="en-US" dirty="0"/>
              <a:t>These conversions are done explicitly by users using the pre-defined functions.</a:t>
            </a:r>
            <a:endParaRPr lang="en-IN" dirty="0" smtClean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1039422" y="4665109"/>
            <a:ext cx="4572000" cy="9144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EEFF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 a = 20;</a:t>
            </a:r>
          </a:p>
          <a:p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double b = 20.5;</a:t>
            </a:r>
          </a:p>
          <a:p>
            <a:r>
              <a:rPr lang="en-US" dirty="0" err="1">
                <a:solidFill>
                  <a:srgbClr val="EEFFFF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("%lf", a + b);</a:t>
            </a:r>
            <a:endParaRPr lang="pt-BR" dirty="0">
              <a:solidFill>
                <a:srgbClr val="EEFFFF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1039423" y="4335925"/>
            <a:ext cx="329184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Example: Implicit Type Conversion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6387282" y="4665108"/>
            <a:ext cx="5394960" cy="9144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double a = 4.5, b = 4.6, c = 4.9;</a:t>
            </a:r>
          </a:p>
          <a:p>
            <a:r>
              <a:rPr lang="en-US" dirty="0" err="1">
                <a:solidFill>
                  <a:srgbClr val="EEFF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 result = (</a:t>
            </a:r>
            <a:r>
              <a:rPr lang="en-US" dirty="0" err="1">
                <a:solidFill>
                  <a:srgbClr val="EEFF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)da + (</a:t>
            </a:r>
            <a:r>
              <a:rPr lang="en-US" dirty="0" err="1">
                <a:solidFill>
                  <a:srgbClr val="EEFF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)</a:t>
            </a:r>
            <a:r>
              <a:rPr lang="en-US" dirty="0" err="1">
                <a:solidFill>
                  <a:srgbClr val="EEFFFF"/>
                </a:solidFill>
                <a:latin typeface="Consolas" panose="020B0609020204030204" pitchFamily="49" charset="0"/>
              </a:rPr>
              <a:t>db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 + (</a:t>
            </a:r>
            <a:r>
              <a:rPr lang="en-US" dirty="0" err="1">
                <a:solidFill>
                  <a:srgbClr val="EEFF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)dc; </a:t>
            </a:r>
          </a:p>
          <a:p>
            <a:r>
              <a:rPr lang="en-US" dirty="0" err="1">
                <a:solidFill>
                  <a:srgbClr val="EEFFFF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("result = %d", result);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6387283" y="4335925"/>
            <a:ext cx="329184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/>
              <a:t>Example</a:t>
            </a:r>
            <a:r>
              <a:rPr lang="en-US" sz="1600" dirty="0"/>
              <a:t>:  Explicit Type Conversion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1039422" y="5953028"/>
            <a:ext cx="2743200" cy="36576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40.500000</a:t>
            </a:r>
            <a:endParaRPr lang="pt-BR" dirty="0">
              <a:solidFill>
                <a:srgbClr val="EEFFFF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1039423" y="5623844"/>
            <a:ext cx="128016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/>
              <a:t>Output</a:t>
            </a: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6387282" y="5953028"/>
            <a:ext cx="2743200" cy="36576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EEFFFF"/>
                </a:solidFill>
                <a:latin typeface="Consolas" panose="020B0609020204030204" pitchFamily="49" charset="0"/>
              </a:rPr>
              <a:t>12</a:t>
            </a:r>
            <a:endParaRPr lang="en-US" dirty="0">
              <a:solidFill>
                <a:srgbClr val="EEFFFF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6387283" y="5623844"/>
            <a:ext cx="128016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/>
              <a:t>Output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4599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printf</a:t>
            </a:r>
            <a:r>
              <a:rPr lang="en-IN" dirty="0"/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printf</a:t>
            </a:r>
            <a:r>
              <a:rPr lang="en-US" dirty="0" smtClean="0"/>
              <a:t>() </a:t>
            </a:r>
            <a:r>
              <a:rPr lang="en-US" dirty="0"/>
              <a:t>is a function defined in </a:t>
            </a:r>
            <a:r>
              <a:rPr lang="en-US" dirty="0" err="1"/>
              <a:t>stdio.h</a:t>
            </a:r>
            <a:r>
              <a:rPr lang="en-US" dirty="0"/>
              <a:t> file</a:t>
            </a:r>
          </a:p>
          <a:p>
            <a:pPr algn="just"/>
            <a:r>
              <a:rPr lang="en-US" dirty="0"/>
              <a:t>It </a:t>
            </a:r>
            <a:r>
              <a:rPr lang="en-US" dirty="0">
                <a:solidFill>
                  <a:srgbClr val="92D050"/>
                </a:solidFill>
              </a:rPr>
              <a:t>displays output </a:t>
            </a:r>
            <a:r>
              <a:rPr lang="en-US" dirty="0"/>
              <a:t>on standard output, mostly monitor</a:t>
            </a:r>
          </a:p>
          <a:p>
            <a:pPr algn="just"/>
            <a:r>
              <a:rPr lang="en-US" dirty="0"/>
              <a:t>Message and value of variable can be printed</a:t>
            </a:r>
          </a:p>
          <a:p>
            <a:pPr algn="just"/>
            <a:r>
              <a:rPr lang="en-US" dirty="0"/>
              <a:t>Let’s see few examples of </a:t>
            </a:r>
            <a:r>
              <a:rPr lang="en-US" dirty="0" err="1"/>
              <a:t>printf</a:t>
            </a:r>
            <a:endParaRPr lang="en-US" dirty="0"/>
          </a:p>
          <a:p>
            <a:pPr lvl="1" algn="just"/>
            <a:r>
              <a:rPr lang="en-US" dirty="0" err="1"/>
              <a:t>printf</a:t>
            </a:r>
            <a:r>
              <a:rPr lang="en-US" dirty="0" smtClean="0"/>
              <a:t>(“ ”);</a:t>
            </a:r>
            <a:r>
              <a:rPr lang="en-US" dirty="0"/>
              <a:t>				</a:t>
            </a:r>
          </a:p>
          <a:p>
            <a:pPr lvl="1" algn="just"/>
            <a:r>
              <a:rPr lang="en-US" dirty="0" err="1"/>
              <a:t>printf</a:t>
            </a:r>
            <a:r>
              <a:rPr lang="en-US" dirty="0"/>
              <a:t>(“Hello World”);	</a:t>
            </a:r>
            <a:r>
              <a:rPr lang="en-US" dirty="0" smtClean="0"/>
              <a:t>             </a:t>
            </a:r>
            <a:r>
              <a:rPr lang="en-US" dirty="0" smtClean="0">
                <a:solidFill>
                  <a:srgbClr val="92D050"/>
                </a:solidFill>
              </a:rPr>
              <a:t>// </a:t>
            </a:r>
            <a:r>
              <a:rPr lang="en-US" dirty="0">
                <a:solidFill>
                  <a:srgbClr val="92D050"/>
                </a:solidFill>
              </a:rPr>
              <a:t>Hello World</a:t>
            </a:r>
          </a:p>
          <a:p>
            <a:pPr lvl="1" algn="just"/>
            <a:r>
              <a:rPr lang="en-US" dirty="0" err="1"/>
              <a:t>printf</a:t>
            </a:r>
            <a:r>
              <a:rPr lang="en-US" dirty="0"/>
              <a:t>(“%d</a:t>
            </a:r>
            <a:r>
              <a:rPr lang="en-US" dirty="0" smtClean="0"/>
              <a:t>”, c</a:t>
            </a:r>
            <a:r>
              <a:rPr lang="en-US" dirty="0"/>
              <a:t>);			</a:t>
            </a:r>
            <a:r>
              <a:rPr lang="en-US" dirty="0" smtClean="0">
                <a:solidFill>
                  <a:srgbClr val="92D050"/>
                </a:solidFill>
              </a:rPr>
              <a:t>// </a:t>
            </a:r>
            <a:r>
              <a:rPr lang="en-US" dirty="0">
                <a:solidFill>
                  <a:srgbClr val="92D050"/>
                </a:solidFill>
              </a:rPr>
              <a:t>15</a:t>
            </a:r>
          </a:p>
          <a:p>
            <a:pPr lvl="1" algn="just"/>
            <a:r>
              <a:rPr lang="en-US" dirty="0" err="1"/>
              <a:t>printf</a:t>
            </a:r>
            <a:r>
              <a:rPr lang="en-US" dirty="0"/>
              <a:t>(“Sum = %d</a:t>
            </a:r>
            <a:r>
              <a:rPr lang="en-US" dirty="0" smtClean="0"/>
              <a:t>”, c</a:t>
            </a:r>
            <a:r>
              <a:rPr lang="en-US" dirty="0"/>
              <a:t>);	</a:t>
            </a:r>
            <a:r>
              <a:rPr lang="en-US" dirty="0" smtClean="0">
                <a:solidFill>
                  <a:srgbClr val="92D050"/>
                </a:solidFill>
              </a:rPr>
              <a:t>             // </a:t>
            </a:r>
            <a:r>
              <a:rPr lang="en-US" dirty="0">
                <a:solidFill>
                  <a:srgbClr val="92D050"/>
                </a:solidFill>
              </a:rPr>
              <a:t>Sum = 15</a:t>
            </a:r>
          </a:p>
          <a:p>
            <a:pPr lvl="1" algn="just"/>
            <a:r>
              <a:rPr lang="en-US" dirty="0" err="1"/>
              <a:t>printf</a:t>
            </a:r>
            <a:r>
              <a:rPr lang="en-US" dirty="0"/>
              <a:t>(“%d+%d=%d</a:t>
            </a:r>
            <a:r>
              <a:rPr lang="en-US" dirty="0" smtClean="0"/>
              <a:t>”, a, b, c);        </a:t>
            </a:r>
            <a:r>
              <a:rPr lang="en-US" dirty="0" smtClean="0">
                <a:solidFill>
                  <a:srgbClr val="92D050"/>
                </a:solidFill>
              </a:rPr>
              <a:t>// </a:t>
            </a:r>
            <a:r>
              <a:rPr lang="en-US" dirty="0">
                <a:solidFill>
                  <a:srgbClr val="92D050"/>
                </a:solidFill>
              </a:rPr>
              <a:t>10+5=15</a:t>
            </a:r>
            <a:endParaRPr lang="en-IN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15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scanf</a:t>
            </a:r>
            <a:r>
              <a:rPr lang="en-IN" dirty="0"/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scanf</a:t>
            </a:r>
            <a:r>
              <a:rPr lang="en-US" dirty="0" smtClean="0"/>
              <a:t>() is </a:t>
            </a:r>
            <a:r>
              <a:rPr lang="en-US" dirty="0"/>
              <a:t>a function defined in </a:t>
            </a:r>
            <a:r>
              <a:rPr lang="en-US" dirty="0" err="1"/>
              <a:t>stdio.h</a:t>
            </a:r>
            <a:r>
              <a:rPr lang="en-US" dirty="0"/>
              <a:t> file</a:t>
            </a:r>
            <a:endParaRPr lang="en-US" dirty="0" smtClean="0"/>
          </a:p>
          <a:p>
            <a:pPr algn="just"/>
            <a:r>
              <a:rPr lang="en-US" dirty="0" err="1" smtClean="0"/>
              <a:t>scanf</a:t>
            </a:r>
            <a:r>
              <a:rPr lang="en-US" dirty="0" smtClean="0"/>
              <a:t>() </a:t>
            </a:r>
            <a:r>
              <a:rPr lang="en-US" dirty="0"/>
              <a:t>function is used to </a:t>
            </a:r>
            <a:r>
              <a:rPr lang="en-US" dirty="0">
                <a:solidFill>
                  <a:srgbClr val="92D050"/>
                </a:solidFill>
              </a:rPr>
              <a:t>read character, string, numeric data</a:t>
            </a:r>
            <a:r>
              <a:rPr lang="en-US" dirty="0"/>
              <a:t> from </a:t>
            </a:r>
            <a:r>
              <a:rPr lang="en-US" dirty="0" smtClean="0"/>
              <a:t>keyboard</a:t>
            </a:r>
          </a:p>
          <a:p>
            <a:pPr algn="just"/>
            <a:r>
              <a:rPr lang="en-US" dirty="0" smtClean="0"/>
              <a:t>Syntax of </a:t>
            </a:r>
            <a:r>
              <a:rPr lang="en-US" dirty="0" err="1" smtClean="0"/>
              <a:t>scanf</a:t>
            </a:r>
            <a:endParaRPr lang="en-US" dirty="0" smtClean="0"/>
          </a:p>
          <a:p>
            <a:pPr lvl="1"/>
            <a:r>
              <a:rPr lang="en-US" smtClean="0">
                <a:solidFill>
                  <a:srgbClr val="D4D4D4"/>
                </a:solidFill>
                <a:latin typeface="Consolas" panose="020B0609020204030204" pitchFamily="49" charset="0"/>
              </a:rPr>
              <a:t>scanf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"%X"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&amp;variable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dirty="0" smtClean="0"/>
          </a:p>
          <a:p>
            <a:pPr lvl="2" algn="just"/>
            <a:r>
              <a:rPr lang="en-US" dirty="0" smtClean="0"/>
              <a:t>where </a:t>
            </a:r>
            <a:r>
              <a:rPr lang="en-US" dirty="0"/>
              <a:t>%X is the format specifier </a:t>
            </a:r>
            <a:r>
              <a:rPr lang="en-US" dirty="0" smtClean="0"/>
              <a:t>which tells </a:t>
            </a:r>
            <a:r>
              <a:rPr lang="en-US" dirty="0"/>
              <a:t>the compiler what type of data is in a </a:t>
            </a:r>
            <a:r>
              <a:rPr lang="en-US" dirty="0" smtClean="0"/>
              <a:t>variable.</a:t>
            </a:r>
            <a:endParaRPr lang="en-US" dirty="0"/>
          </a:p>
          <a:p>
            <a:pPr lvl="2" algn="just"/>
            <a:r>
              <a:rPr lang="en-US" dirty="0" smtClean="0"/>
              <a:t>&amp; refers to address of “variable” which is directing the input value to a address returned by &amp;variable.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1874467"/>
              </p:ext>
            </p:extLst>
          </p:nvPr>
        </p:nvGraphicFramePr>
        <p:xfrm>
          <a:off x="952278" y="3503871"/>
          <a:ext cx="10667605" cy="2286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293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909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7523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7204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rgbClr val="FF1744"/>
                          </a:solidFill>
                          <a:latin typeface="+mn-lt"/>
                          <a:ea typeface="+mn-ea"/>
                          <a:cs typeface="+mn-cs"/>
                        </a:rPr>
                        <a:t>Format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000" b="1" kern="1200" dirty="0" smtClean="0">
                          <a:solidFill>
                            <a:srgbClr val="FF1744"/>
                          </a:solidFill>
                          <a:latin typeface="+mn-lt"/>
                          <a:ea typeface="+mn-ea"/>
                          <a:cs typeface="+mn-cs"/>
                        </a:rPr>
                        <a:t>specifier</a:t>
                      </a:r>
                      <a:endParaRPr lang="en-IN" sz="2000" b="1" kern="1200" dirty="0">
                        <a:solidFill>
                          <a:srgbClr val="FF174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kern="1200" dirty="0" smtClean="0">
                          <a:solidFill>
                            <a:srgbClr val="FF1744"/>
                          </a:solidFill>
                          <a:latin typeface="+mn-lt"/>
                          <a:ea typeface="+mn-ea"/>
                          <a:cs typeface="+mn-cs"/>
                        </a:rPr>
                        <a:t>Supported</a:t>
                      </a:r>
                      <a:r>
                        <a:rPr lang="en-IN" sz="20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kern="1200" dirty="0" smtClean="0">
                          <a:solidFill>
                            <a:srgbClr val="FF1744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en-IN" sz="20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IN" sz="2000" b="1" kern="1200" dirty="0" smtClean="0">
                          <a:solidFill>
                            <a:srgbClr val="FF1744"/>
                          </a:solidFill>
                          <a:latin typeface="+mn-lt"/>
                          <a:ea typeface="+mn-ea"/>
                          <a:cs typeface="+mn-cs"/>
                        </a:rPr>
                        <a:t>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kern="1200" dirty="0" smtClean="0">
                          <a:solidFill>
                            <a:srgbClr val="FF1744"/>
                          </a:solidFill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en-IN" sz="2000" b="1" kern="1200" dirty="0">
                        <a:solidFill>
                          <a:srgbClr val="FF174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kern="1200" dirty="0" smtClean="0">
                          <a:solidFill>
                            <a:srgbClr val="FF1744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IN" sz="2000" b="1" kern="1200" dirty="0">
                        <a:solidFill>
                          <a:srgbClr val="FF174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bg1"/>
                          </a:solidFill>
                        </a:rPr>
                        <a:t>%d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bg1"/>
                          </a:solidFill>
                        </a:rPr>
                        <a:t>Integer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err="1" smtClean="0">
                          <a:solidFill>
                            <a:schemeClr val="bg1"/>
                          </a:solidFill>
                        </a:rPr>
                        <a:t>scanf</a:t>
                      </a:r>
                      <a:r>
                        <a:rPr lang="en-IN" sz="2000" dirty="0" smtClean="0">
                          <a:solidFill>
                            <a:schemeClr val="bg1"/>
                          </a:solidFill>
                        </a:rPr>
                        <a:t>(“%d”, &amp;a)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bg1"/>
                          </a:solidFill>
                        </a:rPr>
                        <a:t>Accept integer value</a:t>
                      </a:r>
                      <a:r>
                        <a:rPr lang="en-IN" sz="2000" baseline="0" dirty="0" smtClean="0">
                          <a:solidFill>
                            <a:schemeClr val="bg1"/>
                          </a:solidFill>
                        </a:rPr>
                        <a:t> such as 1, 5, 25, 105 </a:t>
                      </a:r>
                      <a:r>
                        <a:rPr lang="en-IN" sz="2000" baseline="0" dirty="0" err="1" smtClean="0">
                          <a:solidFill>
                            <a:schemeClr val="bg1"/>
                          </a:solidFill>
                        </a:rPr>
                        <a:t>etc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bg1"/>
                          </a:solidFill>
                        </a:rPr>
                        <a:t>%f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err="1" smtClean="0">
                          <a:solidFill>
                            <a:schemeClr val="bg1"/>
                          </a:solidFill>
                        </a:rPr>
                        <a:t>scanf</a:t>
                      </a:r>
                      <a:r>
                        <a:rPr lang="en-IN" sz="2000" dirty="0" smtClean="0">
                          <a:solidFill>
                            <a:schemeClr val="bg1"/>
                          </a:solidFill>
                        </a:rPr>
                        <a:t>(“%f”, &amp;b)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bg1"/>
                          </a:solidFill>
                        </a:rPr>
                        <a:t>Accept floating value</a:t>
                      </a:r>
                      <a:r>
                        <a:rPr lang="en-IN" sz="2000" baseline="0" dirty="0" smtClean="0">
                          <a:solidFill>
                            <a:schemeClr val="bg1"/>
                          </a:solidFill>
                        </a:rPr>
                        <a:t> such as 1.5, 15.20 </a:t>
                      </a:r>
                      <a:r>
                        <a:rPr lang="en-IN" sz="2000" baseline="0" dirty="0" err="1" smtClean="0">
                          <a:solidFill>
                            <a:schemeClr val="bg1"/>
                          </a:solidFill>
                        </a:rPr>
                        <a:t>etc</a:t>
                      </a:r>
                      <a:endParaRPr lang="en-IN" sz="20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%c</a:t>
                      </a:r>
                      <a:endParaRPr lang="en-IN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bg1"/>
                          </a:solidFill>
                        </a:rPr>
                        <a:t>Character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err="1" smtClean="0">
                          <a:solidFill>
                            <a:schemeClr val="bg1"/>
                          </a:solidFill>
                        </a:rPr>
                        <a:t>scanf</a:t>
                      </a:r>
                      <a:r>
                        <a:rPr lang="en-IN" sz="2000" dirty="0" smtClean="0">
                          <a:solidFill>
                            <a:schemeClr val="bg1"/>
                          </a:solidFill>
                        </a:rPr>
                        <a:t>(“%c”, &amp;c)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bg1"/>
                          </a:solidFill>
                        </a:rPr>
                        <a:t>Accept character value</a:t>
                      </a:r>
                      <a:r>
                        <a:rPr lang="en-IN" sz="2000" baseline="0" dirty="0" smtClean="0">
                          <a:solidFill>
                            <a:schemeClr val="bg1"/>
                          </a:solidFill>
                        </a:rPr>
                        <a:t> such as a, f, j, W, Z </a:t>
                      </a:r>
                      <a:r>
                        <a:rPr lang="en-IN" sz="2000" baseline="0" dirty="0" err="1" smtClean="0">
                          <a:solidFill>
                            <a:schemeClr val="bg1"/>
                          </a:solidFill>
                        </a:rPr>
                        <a:t>etc</a:t>
                      </a:r>
                      <a:endParaRPr lang="en-IN" sz="20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bg1"/>
                          </a:solidFill>
                        </a:rPr>
                        <a:t>%s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bg1"/>
                          </a:solidFill>
                        </a:rPr>
                        <a:t>String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err="1" smtClean="0">
                          <a:solidFill>
                            <a:schemeClr val="bg1"/>
                          </a:solidFill>
                        </a:rPr>
                        <a:t>scanf</a:t>
                      </a:r>
                      <a:r>
                        <a:rPr lang="en-IN" sz="2000" dirty="0" smtClean="0">
                          <a:solidFill>
                            <a:schemeClr val="bg1"/>
                          </a:solidFill>
                        </a:rPr>
                        <a:t>(“%s”, &amp;d)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bg1"/>
                          </a:solidFill>
                        </a:rPr>
                        <a:t>Accept string value</a:t>
                      </a:r>
                      <a:r>
                        <a:rPr lang="en-IN" sz="2000" baseline="0" dirty="0" smtClean="0">
                          <a:solidFill>
                            <a:schemeClr val="bg1"/>
                          </a:solidFill>
                        </a:rPr>
                        <a:t> such as diet, </a:t>
                      </a:r>
                      <a:r>
                        <a:rPr lang="en-IN" sz="2000" baseline="0" dirty="0" err="1" smtClean="0">
                          <a:solidFill>
                            <a:schemeClr val="bg1"/>
                          </a:solidFill>
                        </a:rPr>
                        <a:t>india</a:t>
                      </a:r>
                      <a:r>
                        <a:rPr lang="en-IN" sz="20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IN" sz="2000" baseline="0" dirty="0" err="1" smtClean="0">
                          <a:solidFill>
                            <a:schemeClr val="bg1"/>
                          </a:solidFill>
                        </a:rPr>
                        <a:t>etc</a:t>
                      </a:r>
                      <a:endParaRPr lang="en-IN" sz="20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039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15" dirty="0">
                <a:solidFill>
                  <a:srgbClr val="FFFFFF"/>
                </a:solidFill>
                <a:cs typeface="Segoe UI Semibold"/>
              </a:rPr>
              <a:t>Structure </a:t>
            </a:r>
            <a:r>
              <a:rPr lang="en-IN" spc="-30" dirty="0">
                <a:solidFill>
                  <a:srgbClr val="FFFFFF"/>
                </a:solidFill>
                <a:cs typeface="Segoe UI Semibold"/>
              </a:rPr>
              <a:t>of </a:t>
            </a:r>
            <a:r>
              <a:rPr lang="en-IN" dirty="0">
                <a:solidFill>
                  <a:srgbClr val="FFFFFF"/>
                </a:solidFill>
                <a:cs typeface="Segoe UI Semibold"/>
              </a:rPr>
              <a:t>C</a:t>
            </a:r>
            <a:r>
              <a:rPr lang="en-IN" spc="-120" dirty="0">
                <a:solidFill>
                  <a:srgbClr val="FFFFFF"/>
                </a:solidFill>
                <a:cs typeface="Segoe UI Semibold"/>
              </a:rPr>
              <a:t> </a:t>
            </a:r>
            <a:r>
              <a:rPr lang="en-IN" spc="5" dirty="0">
                <a:solidFill>
                  <a:srgbClr val="FFFFFF"/>
                </a:solidFill>
                <a:cs typeface="Segoe UI Semibold"/>
              </a:rPr>
              <a:t>Program</a:t>
            </a:r>
            <a:endParaRPr lang="en-IN" dirty="0"/>
          </a:p>
        </p:txBody>
      </p:sp>
      <p:graphicFrame>
        <p:nvGraphicFramePr>
          <p:cNvPr id="4" name="object 3"/>
          <p:cNvGraphicFramePr>
            <a:graphicFrameLocks noGrp="1"/>
          </p:cNvGraphicFramePr>
          <p:nvPr>
            <p:ph idx="1"/>
          </p:nvPr>
        </p:nvGraphicFramePr>
        <p:xfrm>
          <a:off x="261938" y="1098550"/>
          <a:ext cx="4114800" cy="50768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52462">
                <a:tc>
                  <a:txBody>
                    <a:bodyPr/>
                    <a:lstStyle/>
                    <a:p>
                      <a:pPr marL="93345">
                        <a:lnSpc>
                          <a:spcPts val="2130"/>
                        </a:lnSpc>
                        <a:spcBef>
                          <a:spcPts val="280"/>
                        </a:spcBef>
                      </a:pPr>
                      <a:r>
                        <a:rPr sz="1800" spc="-15" dirty="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Documentation</a:t>
                      </a:r>
                      <a:r>
                        <a:rPr sz="1800" spc="-40" dirty="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10" dirty="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section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  <a:p>
                      <a:pPr marL="1008380">
                        <a:lnSpc>
                          <a:spcPts val="2130"/>
                        </a:lnSpc>
                      </a:pPr>
                      <a:r>
                        <a:rPr sz="1800" spc="-15" dirty="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(Used for</a:t>
                      </a:r>
                      <a:r>
                        <a:rPr sz="1800" spc="5" dirty="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15" dirty="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comments)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35560" marB="0">
                    <a:lnB w="9525">
                      <a:solidFill>
                        <a:srgbClr val="202020"/>
                      </a:solidFill>
                      <a:prstDash val="solid"/>
                    </a:lnB>
                    <a:solidFill>
                      <a:srgbClr val="3737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61987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-15" dirty="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Link</a:t>
                      </a:r>
                      <a:r>
                        <a:rPr sz="1800" spc="-40" dirty="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10" dirty="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section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48260" marB="0">
                    <a:lnT w="9525">
                      <a:solidFill>
                        <a:srgbClr val="202020"/>
                      </a:solidFill>
                      <a:prstDash val="solid"/>
                    </a:lnT>
                    <a:lnB w="19050">
                      <a:solidFill>
                        <a:srgbClr val="202020"/>
                      </a:solidFill>
                      <a:prstDash val="solid"/>
                    </a:lnB>
                    <a:solidFill>
                      <a:srgbClr val="3737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spc="-10" dirty="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Definition</a:t>
                      </a:r>
                      <a:r>
                        <a:rPr sz="1800" spc="-40" dirty="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10" dirty="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section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51435" marB="0">
                    <a:lnT w="19050">
                      <a:solidFill>
                        <a:srgbClr val="202020"/>
                      </a:solidFill>
                      <a:prstDash val="solid"/>
                    </a:lnT>
                    <a:lnB w="19050">
                      <a:solidFill>
                        <a:srgbClr val="202020"/>
                      </a:solidFill>
                      <a:prstDash val="solid"/>
                    </a:lnB>
                    <a:solidFill>
                      <a:srgbClr val="3737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42975">
                <a:tc>
                  <a:txBody>
                    <a:bodyPr/>
                    <a:lstStyle/>
                    <a:p>
                      <a:pPr marL="93345" marR="506095">
                        <a:lnSpc>
                          <a:spcPct val="99100"/>
                        </a:lnSpc>
                        <a:spcBef>
                          <a:spcPts val="409"/>
                        </a:spcBef>
                      </a:pPr>
                      <a:r>
                        <a:rPr sz="1800" spc="-20" dirty="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Global </a:t>
                      </a:r>
                      <a:r>
                        <a:rPr sz="1800" spc="-5" dirty="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declaration </a:t>
                      </a:r>
                      <a:r>
                        <a:rPr sz="1800" spc="-10" dirty="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section  (Variables </a:t>
                      </a:r>
                      <a:r>
                        <a:rPr sz="1800" spc="-15" dirty="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used </a:t>
                      </a:r>
                      <a:r>
                        <a:rPr sz="1800" spc="-10" dirty="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in </a:t>
                      </a:r>
                      <a:r>
                        <a:rPr sz="1800" spc="5" dirty="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more</a:t>
                      </a:r>
                      <a:r>
                        <a:rPr sz="1800" spc="-110" dirty="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5" dirty="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than  </a:t>
                      </a:r>
                      <a:r>
                        <a:rPr sz="1800" spc="-15" dirty="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one</a:t>
                      </a:r>
                      <a:r>
                        <a:rPr sz="1800" spc="-40" dirty="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15" dirty="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functions)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52069" marB="0">
                    <a:lnT w="19050">
                      <a:solidFill>
                        <a:srgbClr val="202020"/>
                      </a:solidFill>
                      <a:prstDash val="solid"/>
                    </a:lnT>
                    <a:lnB w="19050">
                      <a:solidFill>
                        <a:srgbClr val="202020"/>
                      </a:solidFill>
                      <a:prstDash val="solid"/>
                    </a:lnB>
                    <a:solidFill>
                      <a:srgbClr val="3737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495425">
                <a:tc>
                  <a:txBody>
                    <a:bodyPr/>
                    <a:lstStyle/>
                    <a:p>
                      <a:pPr marL="93345">
                        <a:lnSpc>
                          <a:spcPts val="2130"/>
                        </a:lnSpc>
                        <a:spcBef>
                          <a:spcPts val="385"/>
                        </a:spcBef>
                      </a:pPr>
                      <a:r>
                        <a:rPr sz="1800" spc="-15" dirty="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void main</a:t>
                      </a:r>
                      <a:r>
                        <a:rPr sz="1800" spc="10" dirty="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20" dirty="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()</a:t>
                      </a:r>
                      <a:endParaRPr sz="1800">
                        <a:latin typeface="Consolas"/>
                        <a:cs typeface="Consolas"/>
                      </a:endParaRPr>
                    </a:p>
                    <a:p>
                      <a:pPr marL="93345">
                        <a:lnSpc>
                          <a:spcPts val="2130"/>
                        </a:lnSpc>
                      </a:pPr>
                      <a:r>
                        <a:rPr sz="1800" dirty="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endParaRPr sz="1800">
                        <a:latin typeface="Consolas"/>
                        <a:cs typeface="Consolas"/>
                      </a:endParaRPr>
                    </a:p>
                    <a:p>
                      <a:pPr marL="1008380" marR="1096010">
                        <a:lnSpc>
                          <a:spcPct val="100800"/>
                        </a:lnSpc>
                      </a:pPr>
                      <a:r>
                        <a:rPr sz="1800" spc="-10" dirty="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Declaration</a:t>
                      </a:r>
                      <a:r>
                        <a:rPr sz="1800" spc="-130" dirty="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5" dirty="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part  </a:t>
                      </a:r>
                      <a:r>
                        <a:rPr sz="1800" spc="-10" dirty="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Executable</a:t>
                      </a:r>
                      <a:r>
                        <a:rPr sz="1800" spc="-75" dirty="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20" dirty="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part</a:t>
                      </a:r>
                      <a:endParaRPr sz="1800">
                        <a:latin typeface="Consolas"/>
                        <a:cs typeface="Consolas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dirty="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48895" marB="0">
                    <a:lnT w="19050">
                      <a:solidFill>
                        <a:srgbClr val="202020"/>
                      </a:solidFill>
                      <a:prstDash val="solid"/>
                    </a:lnT>
                    <a:lnB w="19050">
                      <a:solidFill>
                        <a:srgbClr val="202020"/>
                      </a:solidFill>
                      <a:prstDash val="solid"/>
                    </a:lnB>
                    <a:solidFill>
                      <a:srgbClr val="3737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marL="93345">
                        <a:lnSpc>
                          <a:spcPts val="2130"/>
                        </a:lnSpc>
                        <a:spcBef>
                          <a:spcPts val="400"/>
                        </a:spcBef>
                      </a:pPr>
                      <a:r>
                        <a:rPr sz="1800" spc="-10" dirty="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Subprogram</a:t>
                      </a:r>
                      <a:r>
                        <a:rPr sz="1800" spc="-40" dirty="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10" dirty="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section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  <a:p>
                      <a:pPr marL="1008380">
                        <a:lnSpc>
                          <a:spcPts val="2130"/>
                        </a:lnSpc>
                      </a:pPr>
                      <a:r>
                        <a:rPr sz="1800" spc="-15" dirty="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(User </a:t>
                      </a:r>
                      <a:r>
                        <a:rPr sz="1800" spc="-10" dirty="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defined</a:t>
                      </a:r>
                      <a:r>
                        <a:rPr sz="1800" spc="-90" dirty="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functions)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50800" marB="0">
                    <a:lnT w="19050">
                      <a:solidFill>
                        <a:srgbClr val="202020"/>
                      </a:solidFill>
                      <a:prstDash val="solid"/>
                    </a:lnT>
                    <a:solidFill>
                      <a:srgbClr val="3737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" name="object 8"/>
          <p:cNvSpPr/>
          <p:nvPr/>
        </p:nvSpPr>
        <p:spPr>
          <a:xfrm>
            <a:off x="4876800" y="904875"/>
            <a:ext cx="1085850" cy="333375"/>
          </a:xfrm>
          <a:custGeom>
            <a:avLst/>
            <a:gdLst/>
            <a:ahLst/>
            <a:cxnLst/>
            <a:rect l="l" t="t" r="r" b="b"/>
            <a:pathLst>
              <a:path w="1085850" h="333375">
                <a:moveTo>
                  <a:pt x="1030224" y="0"/>
                </a:moveTo>
                <a:lnTo>
                  <a:pt x="55625" y="0"/>
                </a:lnTo>
                <a:lnTo>
                  <a:pt x="33968" y="4369"/>
                </a:lnTo>
                <a:lnTo>
                  <a:pt x="16287" y="16287"/>
                </a:lnTo>
                <a:lnTo>
                  <a:pt x="4369" y="33968"/>
                </a:lnTo>
                <a:lnTo>
                  <a:pt x="0" y="55625"/>
                </a:lnTo>
                <a:lnTo>
                  <a:pt x="0" y="333375"/>
                </a:lnTo>
                <a:lnTo>
                  <a:pt x="1085850" y="333375"/>
                </a:lnTo>
                <a:lnTo>
                  <a:pt x="1085850" y="55625"/>
                </a:lnTo>
                <a:lnTo>
                  <a:pt x="1081480" y="33968"/>
                </a:lnTo>
                <a:lnTo>
                  <a:pt x="1069562" y="16287"/>
                </a:lnTo>
                <a:lnTo>
                  <a:pt x="1051881" y="4369"/>
                </a:lnTo>
                <a:lnTo>
                  <a:pt x="1030224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pPr algn="ctr"/>
            <a:r>
              <a:rPr lang="en-IN" dirty="0">
                <a:solidFill>
                  <a:srgbClr val="FFFFFF"/>
                </a:solidFill>
                <a:cs typeface="Segoe UI"/>
              </a:rPr>
              <a:t>Program</a:t>
            </a:r>
            <a:endParaRPr dirty="0"/>
          </a:p>
        </p:txBody>
      </p:sp>
      <p:sp>
        <p:nvSpPr>
          <p:cNvPr id="10" name="object 6"/>
          <p:cNvSpPr/>
          <p:nvPr/>
        </p:nvSpPr>
        <p:spPr>
          <a:xfrm>
            <a:off x="4876800" y="1247775"/>
            <a:ext cx="495300" cy="5076825"/>
          </a:xfrm>
          <a:custGeom>
            <a:avLst/>
            <a:gdLst/>
            <a:ahLst/>
            <a:cxnLst/>
            <a:rect l="l" t="t" r="r" b="b"/>
            <a:pathLst>
              <a:path w="495300" h="5076825">
                <a:moveTo>
                  <a:pt x="0" y="5076825"/>
                </a:moveTo>
                <a:lnTo>
                  <a:pt x="495300" y="5076825"/>
                </a:lnTo>
                <a:lnTo>
                  <a:pt x="495300" y="0"/>
                </a:lnTo>
                <a:lnTo>
                  <a:pt x="0" y="0"/>
                </a:lnTo>
                <a:lnTo>
                  <a:pt x="0" y="5076825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4"/>
          <p:cNvSpPr/>
          <p:nvPr/>
        </p:nvSpPr>
        <p:spPr>
          <a:xfrm>
            <a:off x="5372100" y="1247775"/>
            <a:ext cx="6553200" cy="5076825"/>
          </a:xfrm>
          <a:custGeom>
            <a:avLst/>
            <a:gdLst/>
            <a:ahLst/>
            <a:cxnLst/>
            <a:rect l="l" t="t" r="r" b="b"/>
            <a:pathLst>
              <a:path w="6553200" h="5076825">
                <a:moveTo>
                  <a:pt x="0" y="5076825"/>
                </a:moveTo>
                <a:lnTo>
                  <a:pt x="6553200" y="5076825"/>
                </a:lnTo>
                <a:lnTo>
                  <a:pt x="6553200" y="0"/>
                </a:lnTo>
                <a:lnTo>
                  <a:pt x="0" y="0"/>
                </a:lnTo>
                <a:lnTo>
                  <a:pt x="0" y="5076825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7"/>
          <p:cNvSpPr txBox="1"/>
          <p:nvPr/>
        </p:nvSpPr>
        <p:spPr>
          <a:xfrm>
            <a:off x="5035169" y="1272603"/>
            <a:ext cx="6709409" cy="496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825">
              <a:lnSpc>
                <a:spcPts val="2130"/>
              </a:lnSpc>
              <a:spcBef>
                <a:spcPts val="100"/>
              </a:spcBef>
            </a:pPr>
            <a:r>
              <a:rPr sz="1800" b="1" dirty="0">
                <a:solidFill>
                  <a:srgbClr val="585858"/>
                </a:solidFill>
                <a:latin typeface="Consolas"/>
                <a:cs typeface="Consolas"/>
              </a:rPr>
              <a:t>1 </a:t>
            </a:r>
            <a:r>
              <a:rPr sz="1800" spc="-10" dirty="0">
                <a:solidFill>
                  <a:srgbClr val="6A9954"/>
                </a:solidFill>
                <a:latin typeface="Consolas"/>
                <a:cs typeface="Consolas"/>
              </a:rPr>
              <a:t>// Program for addition of </a:t>
            </a:r>
            <a:r>
              <a:rPr sz="1800" dirty="0">
                <a:solidFill>
                  <a:srgbClr val="6A9954"/>
                </a:solidFill>
                <a:latin typeface="Consolas"/>
                <a:cs typeface="Consolas"/>
              </a:rPr>
              <a:t>2</a:t>
            </a:r>
            <a:r>
              <a:rPr sz="1800" spc="-53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800" spc="-20" dirty="0">
                <a:solidFill>
                  <a:srgbClr val="6A9954"/>
                </a:solidFill>
                <a:latin typeface="Consolas"/>
                <a:cs typeface="Consolas"/>
              </a:rPr>
              <a:t>nos</a:t>
            </a:r>
            <a:endParaRPr sz="1800" dirty="0">
              <a:latin typeface="Consolas"/>
              <a:cs typeface="Consolas"/>
            </a:endParaRPr>
          </a:p>
          <a:p>
            <a:pPr marL="123825">
              <a:lnSpc>
                <a:spcPts val="2130"/>
              </a:lnSpc>
            </a:pPr>
            <a:r>
              <a:rPr sz="1800" b="1" dirty="0">
                <a:solidFill>
                  <a:srgbClr val="585858"/>
                </a:solidFill>
                <a:latin typeface="Consolas"/>
                <a:cs typeface="Consolas"/>
              </a:rPr>
              <a:t>2</a:t>
            </a:r>
            <a:endParaRPr sz="1800" dirty="0">
              <a:latin typeface="Consolas"/>
              <a:cs typeface="Consolas"/>
            </a:endParaRPr>
          </a:p>
          <a:p>
            <a:pPr marL="123825">
              <a:lnSpc>
                <a:spcPct val="100000"/>
              </a:lnSpc>
              <a:spcBef>
                <a:spcPts val="20"/>
              </a:spcBef>
            </a:pPr>
            <a:r>
              <a:rPr sz="1800" b="1" dirty="0">
                <a:solidFill>
                  <a:srgbClr val="585858"/>
                </a:solidFill>
                <a:latin typeface="Consolas"/>
                <a:cs typeface="Consolas"/>
              </a:rPr>
              <a:t>3</a:t>
            </a:r>
            <a:endParaRPr sz="1800" dirty="0">
              <a:latin typeface="Consolas"/>
              <a:cs typeface="Consolas"/>
            </a:endParaRPr>
          </a:p>
          <a:p>
            <a:pPr marL="123825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solidFill>
                  <a:srgbClr val="585858"/>
                </a:solidFill>
                <a:latin typeface="Consolas"/>
                <a:cs typeface="Consolas"/>
              </a:rPr>
              <a:t>4</a:t>
            </a:r>
            <a:endParaRPr sz="1800" dirty="0">
              <a:latin typeface="Consolas"/>
              <a:cs typeface="Consolas"/>
            </a:endParaRPr>
          </a:p>
          <a:p>
            <a:pPr marL="123825">
              <a:lnSpc>
                <a:spcPct val="100000"/>
              </a:lnSpc>
              <a:spcBef>
                <a:spcPts val="20"/>
              </a:spcBef>
            </a:pPr>
            <a:r>
              <a:rPr sz="1800" b="1" dirty="0">
                <a:solidFill>
                  <a:srgbClr val="585858"/>
                </a:solidFill>
                <a:latin typeface="Consolas"/>
                <a:cs typeface="Consolas"/>
              </a:rPr>
              <a:t>5</a:t>
            </a:r>
            <a:endParaRPr sz="1800" dirty="0">
              <a:latin typeface="Consolas"/>
              <a:cs typeface="Consolas"/>
            </a:endParaRPr>
          </a:p>
          <a:p>
            <a:pPr marL="123825">
              <a:lnSpc>
                <a:spcPts val="2130"/>
              </a:lnSpc>
              <a:spcBef>
                <a:spcPts val="20"/>
              </a:spcBef>
            </a:pPr>
            <a:r>
              <a:rPr sz="1800" b="1" dirty="0">
                <a:solidFill>
                  <a:srgbClr val="585858"/>
                </a:solidFill>
                <a:latin typeface="Consolas"/>
                <a:cs typeface="Consolas"/>
              </a:rPr>
              <a:t>6 </a:t>
            </a:r>
            <a:r>
              <a:rPr sz="1800" spc="-15" dirty="0">
                <a:solidFill>
                  <a:srgbClr val="559CD5"/>
                </a:solidFill>
                <a:latin typeface="Consolas"/>
                <a:cs typeface="Consolas"/>
              </a:rPr>
              <a:t>void</a:t>
            </a:r>
            <a:r>
              <a:rPr sz="1800" spc="-57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fun();</a:t>
            </a:r>
            <a:endParaRPr sz="1800" dirty="0">
              <a:latin typeface="Consolas"/>
              <a:cs typeface="Consolas"/>
            </a:endParaRPr>
          </a:p>
          <a:p>
            <a:pPr marL="123825">
              <a:lnSpc>
                <a:spcPts val="2130"/>
              </a:lnSpc>
            </a:pPr>
            <a:r>
              <a:rPr sz="1800" b="1" dirty="0">
                <a:solidFill>
                  <a:srgbClr val="585858"/>
                </a:solidFill>
                <a:latin typeface="Consolas"/>
                <a:cs typeface="Consolas"/>
              </a:rPr>
              <a:t>7</a:t>
            </a:r>
            <a:endParaRPr sz="1800" dirty="0">
              <a:latin typeface="Consolas"/>
              <a:cs typeface="Consolas"/>
            </a:endParaRPr>
          </a:p>
          <a:p>
            <a:pPr marL="123825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solidFill>
                  <a:srgbClr val="585858"/>
                </a:solidFill>
                <a:latin typeface="Consolas"/>
                <a:cs typeface="Consolas"/>
              </a:rPr>
              <a:t>8 </a:t>
            </a:r>
            <a:r>
              <a:rPr sz="1800" spc="-15" dirty="0">
                <a:solidFill>
                  <a:srgbClr val="559CD5"/>
                </a:solidFill>
                <a:latin typeface="Consolas"/>
                <a:cs typeface="Consolas"/>
              </a:rPr>
              <a:t>int</a:t>
            </a:r>
            <a:r>
              <a:rPr sz="1800" spc="-57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15" dirty="0">
                <a:solidFill>
                  <a:srgbClr val="D3D3D3"/>
                </a:solidFill>
                <a:latin typeface="Consolas"/>
                <a:cs typeface="Consolas"/>
              </a:rPr>
              <a:t>a=</a:t>
            </a:r>
            <a:r>
              <a:rPr sz="1800" spc="-15" dirty="0">
                <a:solidFill>
                  <a:srgbClr val="B5CEA8"/>
                </a:solidFill>
                <a:latin typeface="Consolas"/>
                <a:cs typeface="Consolas"/>
              </a:rPr>
              <a:t>10</a:t>
            </a:r>
            <a:r>
              <a:rPr sz="1800" spc="-15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 marL="123825">
              <a:lnSpc>
                <a:spcPct val="100000"/>
              </a:lnSpc>
              <a:spcBef>
                <a:spcPts val="20"/>
              </a:spcBef>
            </a:pPr>
            <a:r>
              <a:rPr sz="1800" b="1" dirty="0">
                <a:solidFill>
                  <a:srgbClr val="585858"/>
                </a:solidFill>
                <a:latin typeface="Consolas"/>
                <a:cs typeface="Consolas"/>
              </a:rPr>
              <a:t>9</a:t>
            </a:r>
            <a:endParaRPr sz="18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1800" b="1" spc="-15" dirty="0">
                <a:solidFill>
                  <a:srgbClr val="585858"/>
                </a:solidFill>
                <a:latin typeface="Consolas"/>
                <a:cs typeface="Consolas"/>
              </a:rPr>
              <a:t>10</a:t>
            </a:r>
            <a:endParaRPr sz="1800" dirty="0">
              <a:latin typeface="Consolas"/>
              <a:cs typeface="Consolas"/>
            </a:endParaRPr>
          </a:p>
          <a:p>
            <a:pPr>
              <a:lnSpc>
                <a:spcPts val="2130"/>
              </a:lnSpc>
              <a:spcBef>
                <a:spcPts val="15"/>
              </a:spcBef>
            </a:pPr>
            <a:r>
              <a:rPr sz="1800" b="1" spc="-10" dirty="0">
                <a:solidFill>
                  <a:srgbClr val="585858"/>
                </a:solidFill>
                <a:latin typeface="Consolas"/>
                <a:cs typeface="Consolas"/>
              </a:rPr>
              <a:t>11 </a:t>
            </a:r>
            <a:r>
              <a:rPr sz="1800" spc="-15" dirty="0">
                <a:solidFill>
                  <a:srgbClr val="559CD5"/>
                </a:solidFill>
                <a:latin typeface="Consolas"/>
                <a:cs typeface="Consolas"/>
              </a:rPr>
              <a:t>void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main(</a:t>
            </a:r>
            <a:r>
              <a:rPr sz="1800" spc="-57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endParaRPr sz="1800" dirty="0">
              <a:latin typeface="Consolas"/>
              <a:cs typeface="Consolas"/>
            </a:endParaRPr>
          </a:p>
          <a:p>
            <a:pPr>
              <a:lnSpc>
                <a:spcPts val="2130"/>
              </a:lnSpc>
            </a:pPr>
            <a:r>
              <a:rPr sz="1800" b="1" spc="-10" dirty="0">
                <a:solidFill>
                  <a:srgbClr val="585858"/>
                </a:solidFill>
                <a:latin typeface="Consolas"/>
                <a:cs typeface="Consolas"/>
              </a:rPr>
              <a:t>12</a:t>
            </a:r>
            <a:r>
              <a:rPr sz="1800" b="1" spc="450" dirty="0">
                <a:solidFill>
                  <a:srgbClr val="58585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1800" dirty="0">
              <a:latin typeface="Consolas"/>
              <a:cs typeface="Consolas"/>
            </a:endParaRPr>
          </a:p>
          <a:p>
            <a:pPr marL="557530" indent="-558165">
              <a:lnSpc>
                <a:spcPct val="100000"/>
              </a:lnSpc>
              <a:spcBef>
                <a:spcPts val="15"/>
              </a:spcBef>
              <a:buClr>
                <a:srgbClr val="585858"/>
              </a:buClr>
              <a:buFont typeface="Consolas"/>
              <a:buAutoNum type="arabicPlain" startAt="13"/>
              <a:tabLst>
                <a:tab pos="557530" algn="l"/>
                <a:tab pos="558165" algn="l"/>
              </a:tabLst>
            </a:pP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printf(</a:t>
            </a:r>
            <a:r>
              <a:rPr sz="1800" spc="-10" dirty="0">
                <a:solidFill>
                  <a:srgbClr val="CE9178"/>
                </a:solidFill>
                <a:latin typeface="Consolas"/>
                <a:cs typeface="Consolas"/>
              </a:rPr>
              <a:t>"Value of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a inside </a:t>
            </a:r>
            <a:r>
              <a:rPr sz="1800" spc="-10" dirty="0">
                <a:solidFill>
                  <a:srgbClr val="CE9178"/>
                </a:solidFill>
                <a:latin typeface="Consolas"/>
                <a:cs typeface="Consolas"/>
              </a:rPr>
              <a:t>main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function: </a:t>
            </a:r>
            <a:r>
              <a:rPr sz="1800" spc="5" dirty="0">
                <a:solidFill>
                  <a:srgbClr val="CE9178"/>
                </a:solidFill>
                <a:latin typeface="Consolas"/>
                <a:cs typeface="Consolas"/>
              </a:rPr>
              <a:t>%d"</a:t>
            </a:r>
            <a:r>
              <a:rPr sz="1800" spc="5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1800" spc="-114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20" dirty="0">
                <a:solidFill>
                  <a:srgbClr val="D3D3D3"/>
                </a:solidFill>
                <a:latin typeface="Consolas"/>
                <a:cs typeface="Consolas"/>
              </a:rPr>
              <a:t>a);</a:t>
            </a:r>
            <a:endParaRPr sz="1800" dirty="0">
              <a:latin typeface="Consolas"/>
              <a:cs typeface="Consolas"/>
            </a:endParaRPr>
          </a:p>
          <a:p>
            <a:pPr marL="557530" indent="-558165">
              <a:lnSpc>
                <a:spcPct val="100000"/>
              </a:lnSpc>
              <a:spcBef>
                <a:spcPts val="20"/>
              </a:spcBef>
              <a:buClr>
                <a:srgbClr val="585858"/>
              </a:buClr>
              <a:buFont typeface="Consolas"/>
              <a:buAutoNum type="arabicPlain" startAt="13"/>
              <a:tabLst>
                <a:tab pos="557530" algn="l"/>
                <a:tab pos="558165" algn="l"/>
              </a:tabLst>
            </a:pPr>
            <a:r>
              <a:rPr sz="1800" spc="-15" dirty="0">
                <a:solidFill>
                  <a:srgbClr val="D3D3D3"/>
                </a:solidFill>
                <a:latin typeface="Consolas"/>
                <a:cs typeface="Consolas"/>
              </a:rPr>
              <a:t>fun();</a:t>
            </a:r>
            <a:endParaRPr sz="18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1800" b="1" spc="-10" dirty="0">
                <a:solidFill>
                  <a:srgbClr val="585858"/>
                </a:solidFill>
                <a:latin typeface="Consolas"/>
                <a:cs typeface="Consolas"/>
              </a:rPr>
              <a:t>15</a:t>
            </a:r>
            <a:r>
              <a:rPr sz="1800" b="1" spc="450" dirty="0">
                <a:solidFill>
                  <a:srgbClr val="58585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  <a:p>
            <a:pPr>
              <a:lnSpc>
                <a:spcPts val="2130"/>
              </a:lnSpc>
              <a:spcBef>
                <a:spcPts val="20"/>
              </a:spcBef>
            </a:pPr>
            <a:r>
              <a:rPr sz="1800" b="1" spc="-15" dirty="0">
                <a:solidFill>
                  <a:srgbClr val="585858"/>
                </a:solidFill>
                <a:latin typeface="Consolas"/>
                <a:cs typeface="Consolas"/>
              </a:rPr>
              <a:t>16</a:t>
            </a:r>
            <a:endParaRPr sz="1800" dirty="0">
              <a:latin typeface="Consolas"/>
              <a:cs typeface="Consolas"/>
            </a:endParaRPr>
          </a:p>
          <a:p>
            <a:pPr>
              <a:lnSpc>
                <a:spcPts val="2130"/>
              </a:lnSpc>
            </a:pPr>
            <a:r>
              <a:rPr sz="1800" b="1" spc="-10" dirty="0">
                <a:solidFill>
                  <a:srgbClr val="585858"/>
                </a:solidFill>
                <a:latin typeface="Consolas"/>
                <a:cs typeface="Consolas"/>
              </a:rPr>
              <a:t>14 </a:t>
            </a:r>
            <a:r>
              <a:rPr sz="1800" spc="-15" dirty="0">
                <a:solidFill>
                  <a:srgbClr val="559CD5"/>
                </a:solidFill>
                <a:latin typeface="Consolas"/>
                <a:cs typeface="Consolas"/>
              </a:rPr>
              <a:t>void</a:t>
            </a:r>
            <a:r>
              <a:rPr sz="1800" spc="-55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fun()</a:t>
            </a:r>
            <a:endParaRPr sz="18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1800" b="1" spc="-10" dirty="0">
                <a:solidFill>
                  <a:srgbClr val="585858"/>
                </a:solidFill>
                <a:latin typeface="Consolas"/>
                <a:cs typeface="Consolas"/>
              </a:rPr>
              <a:t>18 </a:t>
            </a:r>
            <a:r>
              <a:rPr sz="1800" spc="-15" dirty="0">
                <a:solidFill>
                  <a:srgbClr val="D3D3D3"/>
                </a:solidFill>
                <a:latin typeface="Consolas"/>
                <a:cs typeface="Consolas"/>
              </a:rPr>
              <a:t>{printf(</a:t>
            </a:r>
            <a:r>
              <a:rPr sz="1800" spc="-15" dirty="0">
                <a:solidFill>
                  <a:srgbClr val="CE9178"/>
                </a:solidFill>
                <a:latin typeface="Consolas"/>
                <a:cs typeface="Consolas"/>
              </a:rPr>
              <a:t>"Value </a:t>
            </a:r>
            <a:r>
              <a:rPr sz="1800" spc="-10" dirty="0">
                <a:solidFill>
                  <a:srgbClr val="CE9178"/>
                </a:solidFill>
                <a:latin typeface="Consolas"/>
                <a:cs typeface="Consolas"/>
              </a:rPr>
              <a:t>of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a inside </a:t>
            </a:r>
            <a:r>
              <a:rPr sz="1800" spc="-10" dirty="0">
                <a:solidFill>
                  <a:srgbClr val="CE9178"/>
                </a:solidFill>
                <a:latin typeface="Consolas"/>
                <a:cs typeface="Consolas"/>
              </a:rPr>
              <a:t>fun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function: </a:t>
            </a:r>
            <a:r>
              <a:rPr sz="1800" spc="-15" dirty="0">
                <a:solidFill>
                  <a:srgbClr val="CE9178"/>
                </a:solidFill>
                <a:latin typeface="Consolas"/>
                <a:cs typeface="Consolas"/>
              </a:rPr>
              <a:t>%d"</a:t>
            </a:r>
            <a:r>
              <a:rPr sz="1800" spc="-15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1800" spc="-46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20" dirty="0">
                <a:solidFill>
                  <a:srgbClr val="D3D3D3"/>
                </a:solidFill>
                <a:latin typeface="Consolas"/>
                <a:cs typeface="Consolas"/>
              </a:rPr>
              <a:t>a);}</a:t>
            </a:r>
            <a:endParaRPr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3296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getchar</a:t>
            </a:r>
            <a:r>
              <a:rPr lang="en-US" dirty="0"/>
              <a:t> and </a:t>
            </a:r>
            <a:r>
              <a:rPr lang="en-US" dirty="0" err="1"/>
              <a:t>putchar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1" y="1098788"/>
            <a:ext cx="5303520" cy="3786721"/>
          </a:xfrm>
        </p:spPr>
        <p:txBody>
          <a:bodyPr/>
          <a:lstStyle/>
          <a:p>
            <a:pPr algn="just"/>
            <a:r>
              <a:rPr lang="en-US" dirty="0" err="1"/>
              <a:t>getchar</a:t>
            </a:r>
            <a:r>
              <a:rPr lang="en-US" dirty="0"/>
              <a:t> function reads a </a:t>
            </a:r>
            <a:r>
              <a:rPr lang="en-US" dirty="0" smtClean="0"/>
              <a:t>single character </a:t>
            </a:r>
            <a:r>
              <a:rPr lang="en-US" dirty="0"/>
              <a:t>from terminal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putchar</a:t>
            </a:r>
            <a:r>
              <a:rPr lang="en-US" dirty="0" smtClean="0"/>
              <a:t> </a:t>
            </a:r>
            <a:r>
              <a:rPr lang="en-US" dirty="0"/>
              <a:t>function displays the character passed to it on the screen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6608384" y="1332364"/>
            <a:ext cx="4886927" cy="313932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main( 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c;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"Enter a 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character: "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/* Take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a character as </a:t>
            </a: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*/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c =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getchar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/*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Display the </a:t>
            </a: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character */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Entered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character is: "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putchar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6108392" y="1334315"/>
            <a:ext cx="499993" cy="313932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6108392" y="994284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Program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6108392" y="5016139"/>
            <a:ext cx="5386919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Enter a character: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Entered character is: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  </a:t>
            </a:r>
          </a:p>
        </p:txBody>
      </p:sp>
      <p:sp>
        <p:nvSpPr>
          <p:cNvPr id="12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6108392" y="4686955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33465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gets and 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1" y="1098788"/>
            <a:ext cx="5303520" cy="3786721"/>
          </a:xfrm>
        </p:spPr>
        <p:txBody>
          <a:bodyPr/>
          <a:lstStyle/>
          <a:p>
            <a:pPr algn="just"/>
            <a:r>
              <a:rPr lang="en-US" dirty="0"/>
              <a:t>gets function reads a line from </a:t>
            </a:r>
            <a:r>
              <a:rPr lang="en-US" dirty="0" err="1"/>
              <a:t>stdin</a:t>
            </a:r>
            <a:r>
              <a:rPr lang="en-US" dirty="0"/>
              <a:t> into the buffer pointed to by s until either a terminating newline or EOF (End of File) occurs.</a:t>
            </a:r>
          </a:p>
          <a:p>
            <a:pPr algn="just"/>
            <a:r>
              <a:rPr lang="en-US" dirty="0"/>
              <a:t>puts function writes the string 's' and 'a' trailing newline to </a:t>
            </a:r>
            <a:r>
              <a:rPr lang="en-US" dirty="0" err="1"/>
              <a:t>stdout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6608384" y="1332364"/>
            <a:ext cx="4886927" cy="34163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main( 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/*Character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array of length </a:t>
            </a: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100*/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"Enter a string: 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/* Take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a string as </a:t>
            </a: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input */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gets(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/* Display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the </a:t>
            </a: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string */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"Entered string is: 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puts(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);</a:t>
            </a: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6108392" y="1334315"/>
            <a:ext cx="499993" cy="34163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6108392" y="994284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Program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6108392" y="5342709"/>
            <a:ext cx="5386919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Enter a string: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india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Entered string is: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india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  </a:t>
            </a:r>
          </a:p>
        </p:txBody>
      </p:sp>
      <p:sp>
        <p:nvSpPr>
          <p:cNvPr id="12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6108392" y="5013525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29491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Preprocessors </a:t>
            </a:r>
            <a:r>
              <a:rPr lang="en-US" dirty="0"/>
              <a:t>are programs that process our source code before compilation. </a:t>
            </a:r>
            <a:endParaRPr lang="en-US" dirty="0" smtClean="0"/>
          </a:p>
          <a:p>
            <a:pPr algn="just"/>
            <a:r>
              <a:rPr lang="en-US" dirty="0" smtClean="0"/>
              <a:t>There </a:t>
            </a:r>
            <a:r>
              <a:rPr lang="en-US" dirty="0"/>
              <a:t>are a number of steps involved between writing a program and executing a program in </a:t>
            </a:r>
            <a:r>
              <a:rPr lang="en-US" dirty="0" smtClean="0"/>
              <a:t>C. </a:t>
            </a:r>
          </a:p>
          <a:p>
            <a:pPr algn="just"/>
            <a:r>
              <a:rPr lang="en-US" dirty="0" smtClean="0"/>
              <a:t>Let </a:t>
            </a:r>
            <a:r>
              <a:rPr lang="en-US" dirty="0"/>
              <a:t>us have a look at these steps before we actually start learning about Preprocessors</a:t>
            </a:r>
            <a:r>
              <a:rPr lang="en-US" dirty="0" smtClean="0"/>
              <a:t>.</a:t>
            </a:r>
          </a:p>
          <a:p>
            <a:pPr algn="just"/>
            <a:endParaRPr lang="en-IN" dirty="0" smtClean="0"/>
          </a:p>
        </p:txBody>
      </p:sp>
      <p:sp>
        <p:nvSpPr>
          <p:cNvPr id="4" name="AutoShape 2" descr="https://media.geeksforgeeks.org/wp-content/cdn-uploads/Preprocessor-In-C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s://www.geeksforgeeks.org/wp-content/uploads/Preprocessor-In-C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xmlns="" id="{2B8B84AF-B6D6-FD45-AFAD-4011C5E47EBA}"/>
              </a:ext>
            </a:extLst>
          </p:cNvPr>
          <p:cNvSpPr/>
          <p:nvPr/>
        </p:nvSpPr>
        <p:spPr>
          <a:xfrm>
            <a:off x="1613890" y="3214048"/>
            <a:ext cx="2103120" cy="529870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/>
              <a:t>C Program</a:t>
            </a:r>
            <a:endParaRPr lang="en-US" sz="2400" b="1" kern="1200" dirty="0">
              <a:solidFill>
                <a:srgbClr val="F92672"/>
              </a:solidFill>
            </a:endParaRPr>
          </a:p>
        </p:txBody>
      </p: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xmlns="" id="{2B8B84AF-B6D6-FD45-AFAD-4011C5E47EBA}"/>
              </a:ext>
            </a:extLst>
          </p:cNvPr>
          <p:cNvSpPr/>
          <p:nvPr/>
        </p:nvSpPr>
        <p:spPr>
          <a:xfrm>
            <a:off x="1302994" y="4138283"/>
            <a:ext cx="2778640" cy="1243614"/>
          </a:xfrm>
          <a:prstGeom prst="flowChartDecision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 smtClean="0"/>
              <a:t>Are there preprocessor directive</a:t>
            </a:r>
            <a:r>
              <a:rPr lang="en-US" sz="2400" kern="1200" dirty="0" smtClean="0"/>
              <a:t> </a:t>
            </a:r>
            <a:endParaRPr lang="en-US" sz="2400" b="1" kern="1200" dirty="0">
              <a:solidFill>
                <a:srgbClr val="F92672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687806" y="3743918"/>
            <a:ext cx="0" cy="3943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687806" y="5381897"/>
            <a:ext cx="0" cy="3943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8">
            <a:extLst>
              <a:ext uri="{FF2B5EF4-FFF2-40B4-BE49-F238E27FC236}">
                <a16:creationId xmlns:a16="http://schemas.microsoft.com/office/drawing/2014/main" xmlns="" id="{2B8B84AF-B6D6-FD45-AFAD-4011C5E47EBA}"/>
              </a:ext>
            </a:extLst>
          </p:cNvPr>
          <p:cNvSpPr/>
          <p:nvPr/>
        </p:nvSpPr>
        <p:spPr>
          <a:xfrm>
            <a:off x="703391" y="5788918"/>
            <a:ext cx="3931920" cy="529870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/>
              <a:t>Preprocessor perform action</a:t>
            </a:r>
            <a:endParaRPr lang="en-US" sz="2400" b="1" kern="1200" dirty="0">
              <a:solidFill>
                <a:srgbClr val="F92672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rot="16200000">
            <a:off x="4278817" y="4561280"/>
            <a:ext cx="0" cy="3943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>
            <a:extLst>
              <a:ext uri="{FF2B5EF4-FFF2-40B4-BE49-F238E27FC236}">
                <a16:creationId xmlns:a16="http://schemas.microsoft.com/office/drawing/2014/main" xmlns="" id="{2B8B84AF-B6D6-FD45-AFAD-4011C5E47EBA}"/>
              </a:ext>
            </a:extLst>
          </p:cNvPr>
          <p:cNvSpPr/>
          <p:nvPr/>
        </p:nvSpPr>
        <p:spPr>
          <a:xfrm>
            <a:off x="4476000" y="4501483"/>
            <a:ext cx="1645920" cy="529870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/>
              <a:t>Compiler</a:t>
            </a:r>
            <a:endParaRPr lang="en-US" sz="2400" b="1" kern="1200" dirty="0">
              <a:solidFill>
                <a:srgbClr val="F92672"/>
              </a:solidFill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xmlns="" id="{2B8B84AF-B6D6-FD45-AFAD-4011C5E47EBA}"/>
              </a:ext>
            </a:extLst>
          </p:cNvPr>
          <p:cNvSpPr/>
          <p:nvPr/>
        </p:nvSpPr>
        <p:spPr>
          <a:xfrm>
            <a:off x="7325758" y="4491524"/>
            <a:ext cx="1645920" cy="529870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/>
              <a:t>Linker</a:t>
            </a:r>
            <a:endParaRPr lang="en-US" sz="2400" b="1" kern="1200" dirty="0">
              <a:solidFill>
                <a:srgbClr val="F92672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16200000">
            <a:off x="6717672" y="4159767"/>
            <a:ext cx="0" cy="11887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23">
            <a:extLst>
              <a:ext uri="{FF2B5EF4-FFF2-40B4-BE49-F238E27FC236}">
                <a16:creationId xmlns:a16="http://schemas.microsoft.com/office/drawing/2014/main" xmlns="" id="{2B8B84AF-B6D6-FD45-AFAD-4011C5E47EBA}"/>
              </a:ext>
            </a:extLst>
          </p:cNvPr>
          <p:cNvSpPr/>
          <p:nvPr/>
        </p:nvSpPr>
        <p:spPr>
          <a:xfrm>
            <a:off x="2739864" y="5381897"/>
            <a:ext cx="457200" cy="274320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Yes</a:t>
            </a:r>
            <a:endParaRPr lang="en-US" sz="1600" b="1" kern="1200" dirty="0">
              <a:solidFill>
                <a:srgbClr val="F92672"/>
              </a:solidFill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xmlns="" id="{2B8B84AF-B6D6-FD45-AFAD-4011C5E47EBA}"/>
              </a:ext>
            </a:extLst>
          </p:cNvPr>
          <p:cNvSpPr/>
          <p:nvPr/>
        </p:nvSpPr>
        <p:spPr>
          <a:xfrm>
            <a:off x="4004165" y="4412480"/>
            <a:ext cx="457200" cy="274320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No</a:t>
            </a:r>
            <a:endParaRPr lang="en-US" sz="1600" b="1" kern="1200" dirty="0">
              <a:solidFill>
                <a:srgbClr val="F92672"/>
              </a:solidFill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xmlns="" id="{2B8B84AF-B6D6-FD45-AFAD-4011C5E47EBA}"/>
              </a:ext>
            </a:extLst>
          </p:cNvPr>
          <p:cNvSpPr/>
          <p:nvPr/>
        </p:nvSpPr>
        <p:spPr>
          <a:xfrm>
            <a:off x="6291436" y="4088688"/>
            <a:ext cx="822960" cy="640080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/>
              <a:t>Object Code</a:t>
            </a:r>
            <a:endParaRPr lang="en-US" sz="2000" b="1" kern="1200" dirty="0">
              <a:solidFill>
                <a:srgbClr val="F92672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16200000">
            <a:off x="9751178" y="3964397"/>
            <a:ext cx="0" cy="15544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>
            <a:extLst>
              <a:ext uri="{FF2B5EF4-FFF2-40B4-BE49-F238E27FC236}">
                <a16:creationId xmlns:a16="http://schemas.microsoft.com/office/drawing/2014/main" xmlns="" id="{2B8B84AF-B6D6-FD45-AFAD-4011C5E47EBA}"/>
              </a:ext>
            </a:extLst>
          </p:cNvPr>
          <p:cNvSpPr/>
          <p:nvPr/>
        </p:nvSpPr>
        <p:spPr>
          <a:xfrm>
            <a:off x="9202022" y="4076198"/>
            <a:ext cx="1280160" cy="640080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/>
              <a:t>Executable Code</a:t>
            </a:r>
            <a:endParaRPr lang="en-US" sz="2000" b="1" kern="1200" dirty="0">
              <a:solidFill>
                <a:srgbClr val="F92672"/>
              </a:solidFill>
            </a:endParaRPr>
          </a:p>
        </p:txBody>
      </p:sp>
      <p:cxnSp>
        <p:nvCxnSpPr>
          <p:cNvPr id="30" name="Elbow Connector 29"/>
          <p:cNvCxnSpPr/>
          <p:nvPr/>
        </p:nvCxnSpPr>
        <p:spPr>
          <a:xfrm rot="5400000" flipH="1" flipV="1">
            <a:off x="4443588" y="5223077"/>
            <a:ext cx="1039663" cy="656217"/>
          </a:xfrm>
          <a:prstGeom prst="bentConnector3">
            <a:avLst>
              <a:gd name="adj1" fmla="val 97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25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19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Preprocessor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There are 4 main types of preprocessor directives:</a:t>
            </a:r>
          </a:p>
          <a:p>
            <a:pPr lvl="1" algn="just"/>
            <a:r>
              <a:rPr lang="en-US" dirty="0" smtClean="0"/>
              <a:t>Macros</a:t>
            </a:r>
            <a:endParaRPr lang="en-US" dirty="0"/>
          </a:p>
          <a:p>
            <a:pPr lvl="1" algn="just"/>
            <a:r>
              <a:rPr lang="en-US" dirty="0"/>
              <a:t>File </a:t>
            </a:r>
            <a:r>
              <a:rPr lang="en-US" dirty="0" smtClean="0"/>
              <a:t>inclusion</a:t>
            </a:r>
            <a:endParaRPr lang="en-US" dirty="0"/>
          </a:p>
          <a:p>
            <a:pPr lvl="1" algn="just"/>
            <a:r>
              <a:rPr lang="en-US" dirty="0"/>
              <a:t>Conditional </a:t>
            </a:r>
            <a:r>
              <a:rPr lang="en-US" dirty="0" smtClean="0"/>
              <a:t>compilation</a:t>
            </a:r>
            <a:endParaRPr lang="en-US" dirty="0"/>
          </a:p>
          <a:p>
            <a:pPr lvl="1" algn="just"/>
            <a:r>
              <a:rPr lang="en-US" dirty="0"/>
              <a:t>Other directives</a:t>
            </a:r>
            <a:endParaRPr lang="en-IN" dirty="0" smtClean="0"/>
          </a:p>
        </p:txBody>
      </p:sp>
      <p:sp>
        <p:nvSpPr>
          <p:cNvPr id="4" name="AutoShape 2" descr="https://media.geeksforgeeks.org/wp-content/cdn-uploads/Preprocessor-In-C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s://www.geeksforgeeks.org/wp-content/uploads/Preprocessor-In-C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51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macro is a fragment of code which has been given a name. Whenever the name is </a:t>
            </a:r>
            <a:r>
              <a:rPr lang="en-US" dirty="0" smtClean="0"/>
              <a:t>used in program, </a:t>
            </a:r>
            <a:r>
              <a:rPr lang="en-US" dirty="0"/>
              <a:t>it is replaced by the contents of the macro. </a:t>
            </a:r>
            <a:endParaRPr lang="en-US" dirty="0" smtClean="0"/>
          </a:p>
          <a:p>
            <a:pPr algn="just"/>
            <a:r>
              <a:rPr lang="en-US" dirty="0"/>
              <a:t>Macro definitions are not variables and cannot be changed by your program code like variables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‘#define’ directive is used to define a </a:t>
            </a:r>
            <a:r>
              <a:rPr lang="en-US" dirty="0" smtClean="0"/>
              <a:t>macro.</a:t>
            </a:r>
          </a:p>
          <a:p>
            <a:pPr algn="just"/>
            <a:r>
              <a:rPr lang="en-US" dirty="0" smtClean="0"/>
              <a:t>Do not </a:t>
            </a:r>
            <a:r>
              <a:rPr lang="en-US" dirty="0"/>
              <a:t>put a semicolon </a:t>
            </a:r>
            <a:r>
              <a:rPr lang="en-US" dirty="0" smtClean="0"/>
              <a:t>( ; ) </a:t>
            </a:r>
            <a:r>
              <a:rPr lang="en-US" dirty="0"/>
              <a:t>at the end of #define statements.</a:t>
            </a:r>
            <a:endParaRPr lang="en-US" dirty="0" smtClean="0"/>
          </a:p>
          <a:p>
            <a:pPr algn="just"/>
            <a:r>
              <a:rPr lang="en-US" dirty="0" smtClean="0"/>
              <a:t>There </a:t>
            </a:r>
            <a:r>
              <a:rPr lang="en-US" dirty="0"/>
              <a:t>are two types of macros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/>
              <a:t>Object-like Macros</a:t>
            </a:r>
          </a:p>
          <a:p>
            <a:pPr lvl="1" algn="just"/>
            <a:r>
              <a:rPr lang="en-US" dirty="0"/>
              <a:t>Function-like Macros</a:t>
            </a:r>
          </a:p>
        </p:txBody>
      </p:sp>
    </p:spTree>
    <p:extLst>
      <p:ext uri="{BB962C8B-B14F-4D97-AF65-F5344CB8AC3E}">
        <p14:creationId xmlns:p14="http://schemas.microsoft.com/office/powerpoint/2010/main" val="240900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7739239"/>
              </p:ext>
            </p:extLst>
          </p:nvPr>
        </p:nvGraphicFramePr>
        <p:xfrm>
          <a:off x="343542" y="1164090"/>
          <a:ext cx="11504916" cy="396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293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37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377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rgbClr val="FF1744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IN" sz="2000" b="1" kern="1200" dirty="0">
                        <a:solidFill>
                          <a:srgbClr val="FF174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kern="1200" dirty="0" smtClean="0">
                          <a:solidFill>
                            <a:srgbClr val="FF1744"/>
                          </a:solidFill>
                          <a:latin typeface="+mn-lt"/>
                          <a:ea typeface="+mn-ea"/>
                          <a:cs typeface="+mn-cs"/>
                        </a:rPr>
                        <a:t>Object-like</a:t>
                      </a:r>
                      <a:r>
                        <a:rPr lang="en-IN" sz="20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IN" sz="2000" b="1" kern="1200" dirty="0" smtClean="0">
                          <a:solidFill>
                            <a:srgbClr val="FF1744"/>
                          </a:solidFill>
                          <a:latin typeface="+mn-lt"/>
                          <a:ea typeface="+mn-ea"/>
                          <a:cs typeface="+mn-cs"/>
                        </a:rPr>
                        <a:t>Macros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kern="1200" dirty="0" smtClean="0">
                          <a:solidFill>
                            <a:srgbClr val="FF1744"/>
                          </a:solidFill>
                          <a:latin typeface="+mn-lt"/>
                          <a:ea typeface="+mn-ea"/>
                          <a:cs typeface="+mn-cs"/>
                        </a:rPr>
                        <a:t>Function-like</a:t>
                      </a:r>
                      <a:r>
                        <a:rPr lang="en-IN" sz="20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IN" sz="2000" b="1" kern="1200" dirty="0" smtClean="0">
                          <a:solidFill>
                            <a:srgbClr val="FF1744"/>
                          </a:solidFill>
                          <a:latin typeface="+mn-lt"/>
                          <a:ea typeface="+mn-ea"/>
                          <a:cs typeface="+mn-cs"/>
                        </a:rPr>
                        <a:t>Macros</a:t>
                      </a:r>
                      <a:endParaRPr lang="en-IN" sz="2000" b="1" kern="1200" dirty="0">
                        <a:solidFill>
                          <a:srgbClr val="FF174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8115096"/>
              </p:ext>
            </p:extLst>
          </p:nvPr>
        </p:nvGraphicFramePr>
        <p:xfrm>
          <a:off x="343542" y="1618513"/>
          <a:ext cx="11504916" cy="701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293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37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377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9545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Definition</a:t>
                      </a:r>
                      <a:endParaRPr lang="en-IN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The object-like macro is an identifier that is replaced by value.</a:t>
                      </a:r>
                      <a:endParaRPr lang="en-IN" sz="2000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The function-like macro looks like function call.</a:t>
                      </a:r>
                      <a:endParaRPr lang="en-IN" sz="2000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5008930"/>
              </p:ext>
            </p:extLst>
          </p:nvPr>
        </p:nvGraphicFramePr>
        <p:xfrm>
          <a:off x="343542" y="2377736"/>
          <a:ext cx="11504916" cy="396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293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37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377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9545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Use</a:t>
                      </a:r>
                      <a:endParaRPr lang="en-IN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It is used to represent numeric constants.</a:t>
                      </a:r>
                      <a:endParaRPr lang="en-IN" sz="2000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It is used to represent function.</a:t>
                      </a:r>
                      <a:endParaRPr lang="en-IN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1688257"/>
              </p:ext>
            </p:extLst>
          </p:nvPr>
        </p:nvGraphicFramePr>
        <p:xfrm>
          <a:off x="343542" y="2832159"/>
          <a:ext cx="11504916" cy="396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293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37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377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9545">
                <a:tc>
                  <a:txBody>
                    <a:bodyPr/>
                    <a:lstStyle/>
                    <a:p>
                      <a:pPr algn="l"/>
                      <a:r>
                        <a:rPr lang="en-IN" sz="20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Syntax</a:t>
                      </a:r>
                      <a:endParaRPr lang="en-IN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dirty="0" smtClean="0">
                          <a:solidFill>
                            <a:schemeClr val="bg1"/>
                          </a:solidFill>
                        </a:rPr>
                        <a:t>#define CNAME value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dirty="0" smtClean="0">
                          <a:solidFill>
                            <a:schemeClr val="bg1"/>
                          </a:solidFill>
                        </a:rPr>
                        <a:t>#define CNAME (expression)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5758348"/>
              </p:ext>
            </p:extLst>
          </p:nvPr>
        </p:nvGraphicFramePr>
        <p:xfrm>
          <a:off x="343542" y="3286582"/>
          <a:ext cx="11504916" cy="396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293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37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377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9545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IN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dirty="0" smtClean="0">
                          <a:solidFill>
                            <a:schemeClr val="bg1"/>
                          </a:solidFill>
                        </a:rPr>
                        <a:t>#define PI 3.14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dirty="0" smtClean="0">
                          <a:solidFill>
                            <a:schemeClr val="bg1"/>
                          </a:solidFill>
                        </a:rPr>
                        <a:t>#define MIN(</a:t>
                      </a:r>
                      <a:r>
                        <a:rPr lang="en-IN" sz="2000" b="0" dirty="0" err="1" smtClean="0">
                          <a:solidFill>
                            <a:schemeClr val="bg1"/>
                          </a:solidFill>
                        </a:rPr>
                        <a:t>a,b</a:t>
                      </a:r>
                      <a:r>
                        <a:rPr lang="en-IN" sz="2000" b="0" dirty="0" smtClean="0">
                          <a:solidFill>
                            <a:schemeClr val="bg1"/>
                          </a:solidFill>
                        </a:rPr>
                        <a:t>) ((a)&lt;(b)?(a):(b))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6644363"/>
              </p:ext>
            </p:extLst>
          </p:nvPr>
        </p:nvGraphicFramePr>
        <p:xfrm>
          <a:off x="343542" y="3741004"/>
          <a:ext cx="11504916" cy="2468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293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37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377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468880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Program</a:t>
                      </a:r>
                      <a:endParaRPr lang="en-IN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000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000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2561041" y="3781122"/>
            <a:ext cx="3539957" cy="230832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#define PI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3.14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main()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r=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a;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a=PI*r*r;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"%f"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a); </a:t>
            </a: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2061049" y="3781122"/>
            <a:ext cx="499993" cy="230832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7375386" y="3781122"/>
            <a:ext cx="4462272" cy="175432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#define MIN(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a,b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) ((a)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(b)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(a)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(b))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main()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MIN(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 </a:t>
            </a: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6875394" y="3781122"/>
            <a:ext cx="553815" cy="175432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20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89" y="964318"/>
            <a:ext cx="11667281" cy="5220000"/>
          </a:xfrm>
        </p:spPr>
        <p:txBody>
          <a:bodyPr/>
          <a:lstStyle/>
          <a:p>
            <a:pPr algn="just"/>
            <a:r>
              <a:rPr lang="en-US" dirty="0">
                <a:solidFill>
                  <a:srgbClr val="FFFFFF"/>
                </a:solidFill>
                <a:cs typeface="Segoe UI"/>
              </a:rPr>
              <a:t>A </a:t>
            </a:r>
            <a:r>
              <a:rPr lang="en-US" spc="10" dirty="0">
                <a:solidFill>
                  <a:srgbClr val="FFFFFF"/>
                </a:solidFill>
                <a:cs typeface="Segoe UI"/>
              </a:rPr>
              <a:t>comment </a:t>
            </a:r>
            <a:r>
              <a:rPr lang="en-US" spc="5" dirty="0">
                <a:solidFill>
                  <a:srgbClr val="FFFFFF"/>
                </a:solidFill>
                <a:cs typeface="Segoe UI"/>
              </a:rPr>
              <a:t>is </a:t>
            </a:r>
            <a:r>
              <a:rPr lang="en-US" spc="-15" dirty="0">
                <a:solidFill>
                  <a:srgbClr val="FFFFFF"/>
                </a:solidFill>
                <a:cs typeface="Segoe UI"/>
              </a:rPr>
              <a:t>an </a:t>
            </a:r>
            <a:r>
              <a:rPr lang="en-US" dirty="0">
                <a:solidFill>
                  <a:srgbClr val="FFFFFF"/>
                </a:solidFill>
                <a:cs typeface="Segoe UI"/>
              </a:rPr>
              <a:t>explanation </a:t>
            </a:r>
            <a:r>
              <a:rPr lang="en-US" spc="5" dirty="0">
                <a:solidFill>
                  <a:srgbClr val="FFFFFF"/>
                </a:solidFill>
                <a:cs typeface="Segoe UI"/>
              </a:rPr>
              <a:t>or description </a:t>
            </a:r>
            <a:r>
              <a:rPr lang="en-US" spc="-30" dirty="0">
                <a:solidFill>
                  <a:srgbClr val="FFFFFF"/>
                </a:solidFill>
                <a:cs typeface="Segoe UI"/>
              </a:rPr>
              <a:t>of </a:t>
            </a:r>
            <a:r>
              <a:rPr lang="en-US" spc="-5" dirty="0">
                <a:solidFill>
                  <a:srgbClr val="FFFFFF"/>
                </a:solidFill>
                <a:cs typeface="Segoe UI"/>
              </a:rPr>
              <a:t>the </a:t>
            </a:r>
            <a:r>
              <a:rPr lang="en-US" dirty="0">
                <a:solidFill>
                  <a:srgbClr val="FFFFFF"/>
                </a:solidFill>
                <a:cs typeface="Segoe UI"/>
              </a:rPr>
              <a:t>source </a:t>
            </a:r>
            <a:r>
              <a:rPr lang="en-US" spc="5" dirty="0">
                <a:solidFill>
                  <a:srgbClr val="FFFFFF"/>
                </a:solidFill>
                <a:cs typeface="Segoe UI"/>
              </a:rPr>
              <a:t>code </a:t>
            </a:r>
            <a:r>
              <a:rPr lang="en-US" spc="-30" dirty="0">
                <a:solidFill>
                  <a:srgbClr val="FFFFFF"/>
                </a:solidFill>
                <a:cs typeface="Segoe UI"/>
              </a:rPr>
              <a:t>of </a:t>
            </a:r>
            <a:r>
              <a:rPr lang="en-US" spc="-5" dirty="0">
                <a:solidFill>
                  <a:srgbClr val="FFFFFF"/>
                </a:solidFill>
                <a:cs typeface="Segoe UI"/>
              </a:rPr>
              <a:t>the</a:t>
            </a:r>
            <a:r>
              <a:rPr lang="en-US" spc="-135" dirty="0">
                <a:solidFill>
                  <a:srgbClr val="FFFFFF"/>
                </a:solidFill>
                <a:cs typeface="Segoe UI"/>
              </a:rPr>
              <a:t> </a:t>
            </a:r>
            <a:r>
              <a:rPr lang="en-US" dirty="0" smtClean="0">
                <a:solidFill>
                  <a:srgbClr val="FFFFFF"/>
                </a:solidFill>
                <a:cs typeface="Segoe UI"/>
              </a:rPr>
              <a:t>program</a:t>
            </a:r>
          </a:p>
          <a:p>
            <a:pPr algn="just"/>
            <a:r>
              <a:rPr lang="en-US" spc="15" dirty="0" smtClean="0">
                <a:solidFill>
                  <a:srgbClr val="FFFFFF"/>
                </a:solidFill>
                <a:cs typeface="Segoe UI"/>
              </a:rPr>
              <a:t>It </a:t>
            </a:r>
            <a:r>
              <a:rPr lang="en-US" spc="-10" dirty="0" smtClean="0">
                <a:solidFill>
                  <a:srgbClr val="FFFFFF"/>
                </a:solidFill>
                <a:cs typeface="Segoe UI"/>
              </a:rPr>
              <a:t>helps </a:t>
            </a:r>
            <a:r>
              <a:rPr lang="en-US" dirty="0" smtClean="0">
                <a:solidFill>
                  <a:srgbClr val="FFFFFF"/>
                </a:solidFill>
                <a:cs typeface="Segoe UI"/>
              </a:rPr>
              <a:t>a </a:t>
            </a:r>
            <a:r>
              <a:rPr lang="en-US" spc="-15" dirty="0" smtClean="0">
                <a:solidFill>
                  <a:srgbClr val="FFFFFF"/>
                </a:solidFill>
                <a:cs typeface="Segoe UI"/>
              </a:rPr>
              <a:t>programmer </a:t>
            </a:r>
            <a:r>
              <a:rPr lang="en-US" spc="-35" dirty="0" smtClean="0">
                <a:solidFill>
                  <a:srgbClr val="FFFFFF"/>
                </a:solidFill>
                <a:cs typeface="Segoe UI"/>
              </a:rPr>
              <a:t>to</a:t>
            </a:r>
            <a:r>
              <a:rPr lang="en-US" spc="-35" dirty="0">
                <a:solidFill>
                  <a:srgbClr val="FFFFFF"/>
                </a:solidFill>
                <a:cs typeface="Segoe UI"/>
              </a:rPr>
              <a:t>	</a:t>
            </a:r>
            <a:r>
              <a:rPr lang="en-US" spc="-5" dirty="0" smtClean="0">
                <a:solidFill>
                  <a:srgbClr val="FFFFFF"/>
                </a:solidFill>
                <a:cs typeface="Segoe UI"/>
              </a:rPr>
              <a:t>explain </a:t>
            </a:r>
            <a:r>
              <a:rPr lang="en-US" spc="10" dirty="0" smtClean="0">
                <a:solidFill>
                  <a:srgbClr val="FFFFFF"/>
                </a:solidFill>
                <a:cs typeface="Segoe UI"/>
              </a:rPr>
              <a:t>logic</a:t>
            </a:r>
            <a:r>
              <a:rPr lang="en-US" spc="10" dirty="0">
                <a:solidFill>
                  <a:srgbClr val="FFFFFF"/>
                </a:solidFill>
                <a:cs typeface="Segoe UI"/>
              </a:rPr>
              <a:t>	</a:t>
            </a:r>
            <a:r>
              <a:rPr lang="en-US" spc="-30" dirty="0" smtClean="0">
                <a:solidFill>
                  <a:srgbClr val="FFFFFF"/>
                </a:solidFill>
                <a:cs typeface="Segoe UI"/>
              </a:rPr>
              <a:t>of </a:t>
            </a:r>
            <a:r>
              <a:rPr lang="en-US" spc="-5" dirty="0" smtClean="0">
                <a:solidFill>
                  <a:srgbClr val="FFFFFF"/>
                </a:solidFill>
                <a:cs typeface="Segoe UI"/>
              </a:rPr>
              <a:t>the</a:t>
            </a:r>
            <a:r>
              <a:rPr lang="en-US" spc="-5" dirty="0">
                <a:solidFill>
                  <a:srgbClr val="FFFFFF"/>
                </a:solidFill>
                <a:cs typeface="Segoe UI"/>
              </a:rPr>
              <a:t>	</a:t>
            </a:r>
            <a:r>
              <a:rPr lang="en-US" spc="-10" dirty="0" smtClean="0">
                <a:solidFill>
                  <a:srgbClr val="FFFFFF"/>
                </a:solidFill>
                <a:cs typeface="Segoe UI"/>
              </a:rPr>
              <a:t>code and </a:t>
            </a:r>
            <a:r>
              <a:rPr lang="en-US" spc="-25" dirty="0" smtClean="0">
                <a:solidFill>
                  <a:srgbClr val="FFFFFF"/>
                </a:solidFill>
                <a:cs typeface="Segoe UI"/>
              </a:rPr>
              <a:t>improves	</a:t>
            </a:r>
            <a:r>
              <a:rPr lang="en-US" spc="-5" dirty="0" smtClean="0">
                <a:solidFill>
                  <a:srgbClr val="FFFFFF"/>
                </a:solidFill>
                <a:cs typeface="Segoe UI"/>
              </a:rPr>
              <a:t>program</a:t>
            </a:r>
            <a:r>
              <a:rPr lang="en-US" dirty="0">
                <a:cs typeface="Segoe UI"/>
              </a:rPr>
              <a:t> </a:t>
            </a:r>
            <a:r>
              <a:rPr lang="en-US" spc="-15" dirty="0" smtClean="0">
                <a:solidFill>
                  <a:srgbClr val="FFFFFF"/>
                </a:solidFill>
                <a:cs typeface="Segoe UI"/>
              </a:rPr>
              <a:t>readability</a:t>
            </a:r>
            <a:r>
              <a:rPr lang="en-US" spc="-15" dirty="0">
                <a:solidFill>
                  <a:srgbClr val="FFFFFF"/>
                </a:solidFill>
                <a:cs typeface="Segoe UI"/>
              </a:rPr>
              <a:t>.</a:t>
            </a:r>
            <a:endParaRPr lang="en-US" dirty="0">
              <a:cs typeface="Segoe UI"/>
            </a:endParaRPr>
          </a:p>
          <a:p>
            <a:pPr algn="just"/>
            <a:r>
              <a:rPr lang="en-US" spc="10" dirty="0">
                <a:solidFill>
                  <a:srgbClr val="FFFFFF"/>
                </a:solidFill>
                <a:cs typeface="Segoe UI"/>
              </a:rPr>
              <a:t>At </a:t>
            </a:r>
            <a:r>
              <a:rPr lang="en-US" spc="5" dirty="0">
                <a:solidFill>
                  <a:srgbClr val="FFFFFF"/>
                </a:solidFill>
                <a:cs typeface="Segoe UI"/>
              </a:rPr>
              <a:t>run-time, </a:t>
            </a:r>
            <a:r>
              <a:rPr lang="en-US" dirty="0">
                <a:solidFill>
                  <a:srgbClr val="FFFFFF"/>
                </a:solidFill>
                <a:cs typeface="Segoe UI"/>
              </a:rPr>
              <a:t>a </a:t>
            </a:r>
            <a:r>
              <a:rPr lang="en-US" spc="10" dirty="0">
                <a:solidFill>
                  <a:srgbClr val="FFFFFF"/>
                </a:solidFill>
                <a:cs typeface="Segoe UI"/>
              </a:rPr>
              <a:t>comment </a:t>
            </a:r>
            <a:r>
              <a:rPr lang="en-US" spc="5" dirty="0">
                <a:solidFill>
                  <a:srgbClr val="FFFFFF"/>
                </a:solidFill>
                <a:cs typeface="Segoe UI"/>
              </a:rPr>
              <a:t>is </a:t>
            </a:r>
            <a:r>
              <a:rPr lang="en-US" dirty="0">
                <a:solidFill>
                  <a:srgbClr val="FFFFFF"/>
                </a:solidFill>
                <a:cs typeface="Segoe UI"/>
              </a:rPr>
              <a:t>ignored </a:t>
            </a:r>
            <a:r>
              <a:rPr lang="en-US" spc="5" dirty="0">
                <a:solidFill>
                  <a:srgbClr val="FFFFFF"/>
                </a:solidFill>
                <a:cs typeface="Segoe UI"/>
              </a:rPr>
              <a:t>by </a:t>
            </a:r>
            <a:r>
              <a:rPr lang="en-US" dirty="0">
                <a:solidFill>
                  <a:srgbClr val="FFFFFF"/>
                </a:solidFill>
                <a:cs typeface="Segoe UI"/>
              </a:rPr>
              <a:t>the</a:t>
            </a:r>
            <a:r>
              <a:rPr lang="en-US" spc="-290" dirty="0">
                <a:solidFill>
                  <a:srgbClr val="FFFFFF"/>
                </a:solidFill>
                <a:cs typeface="Segoe UI"/>
              </a:rPr>
              <a:t> </a:t>
            </a:r>
            <a:r>
              <a:rPr lang="en-US" spc="-15" dirty="0">
                <a:solidFill>
                  <a:srgbClr val="FFFFFF"/>
                </a:solidFill>
                <a:cs typeface="Segoe UI"/>
              </a:rPr>
              <a:t>compiler.</a:t>
            </a:r>
            <a:endParaRPr lang="en-US" dirty="0">
              <a:cs typeface="Segoe UI"/>
            </a:endParaRPr>
          </a:p>
          <a:p>
            <a:pPr algn="just"/>
            <a:r>
              <a:rPr lang="en-US" dirty="0">
                <a:solidFill>
                  <a:srgbClr val="FFFFFF"/>
                </a:solidFill>
                <a:cs typeface="Segoe UI"/>
              </a:rPr>
              <a:t>There </a:t>
            </a:r>
            <a:r>
              <a:rPr lang="en-US" spc="-15" dirty="0">
                <a:solidFill>
                  <a:srgbClr val="FFFFFF"/>
                </a:solidFill>
                <a:cs typeface="Segoe UI"/>
              </a:rPr>
              <a:t>are </a:t>
            </a:r>
            <a:r>
              <a:rPr lang="en-US" spc="-5" dirty="0">
                <a:solidFill>
                  <a:srgbClr val="FFFFFF"/>
                </a:solidFill>
                <a:cs typeface="Segoe UI"/>
              </a:rPr>
              <a:t>two types </a:t>
            </a:r>
            <a:r>
              <a:rPr lang="en-US" spc="-30" dirty="0">
                <a:solidFill>
                  <a:srgbClr val="FFFFFF"/>
                </a:solidFill>
                <a:cs typeface="Segoe UI"/>
              </a:rPr>
              <a:t>of </a:t>
            </a:r>
            <a:r>
              <a:rPr lang="en-US" spc="10" dirty="0">
                <a:solidFill>
                  <a:srgbClr val="FFFFFF"/>
                </a:solidFill>
                <a:cs typeface="Segoe UI"/>
              </a:rPr>
              <a:t>comments </a:t>
            </a:r>
            <a:r>
              <a:rPr lang="en-US" spc="5" dirty="0">
                <a:solidFill>
                  <a:srgbClr val="FFFFFF"/>
                </a:solidFill>
                <a:cs typeface="Segoe UI"/>
              </a:rPr>
              <a:t>in</a:t>
            </a:r>
            <a:r>
              <a:rPr lang="en-US" spc="-75" dirty="0">
                <a:solidFill>
                  <a:srgbClr val="FFFFFF"/>
                </a:solidFill>
                <a:cs typeface="Segoe UI"/>
              </a:rPr>
              <a:t> </a:t>
            </a:r>
            <a:r>
              <a:rPr lang="en-US" spc="5" dirty="0">
                <a:solidFill>
                  <a:srgbClr val="FFFFFF"/>
                </a:solidFill>
                <a:cs typeface="Segoe UI"/>
              </a:rPr>
              <a:t>C:</a:t>
            </a:r>
            <a:endParaRPr lang="en-US" dirty="0">
              <a:cs typeface="Segoe UI"/>
            </a:endParaRPr>
          </a:p>
          <a:p>
            <a:pPr lvl="1" algn="just"/>
            <a:r>
              <a:rPr lang="en-IN" spc="10" dirty="0">
                <a:solidFill>
                  <a:srgbClr val="92D050"/>
                </a:solidFill>
                <a:cs typeface="Segoe UI"/>
              </a:rPr>
              <a:t>Single </a:t>
            </a:r>
            <a:r>
              <a:rPr lang="en-IN" spc="15" dirty="0">
                <a:solidFill>
                  <a:srgbClr val="92D050"/>
                </a:solidFill>
                <a:cs typeface="Segoe UI"/>
              </a:rPr>
              <a:t>line </a:t>
            </a:r>
            <a:r>
              <a:rPr lang="en-IN" dirty="0">
                <a:solidFill>
                  <a:srgbClr val="92D050"/>
                </a:solidFill>
                <a:cs typeface="Segoe UI"/>
              </a:rPr>
              <a:t>comment</a:t>
            </a:r>
            <a:endParaRPr lang="en-IN" dirty="0">
              <a:cs typeface="Segoe UI"/>
            </a:endParaRPr>
          </a:p>
          <a:p>
            <a:pPr lvl="2" algn="just"/>
            <a:r>
              <a:rPr lang="en-US" spc="-5" dirty="0">
                <a:solidFill>
                  <a:srgbClr val="FFFFFF"/>
                </a:solidFill>
                <a:cs typeface="Segoe UI"/>
              </a:rPr>
              <a:t>Represented </a:t>
            </a:r>
            <a:r>
              <a:rPr lang="en-US" spc="-10" dirty="0">
                <a:solidFill>
                  <a:srgbClr val="FFFFFF"/>
                </a:solidFill>
                <a:cs typeface="Segoe UI"/>
              </a:rPr>
              <a:t>as </a:t>
            </a:r>
            <a:r>
              <a:rPr lang="en-US" spc="-15" dirty="0">
                <a:solidFill>
                  <a:srgbClr val="FFFFFF"/>
                </a:solidFill>
                <a:cs typeface="Segoe UI"/>
              </a:rPr>
              <a:t>// </a:t>
            </a:r>
            <a:r>
              <a:rPr lang="en-US" dirty="0">
                <a:solidFill>
                  <a:srgbClr val="FFFFFF"/>
                </a:solidFill>
                <a:cs typeface="Segoe UI"/>
              </a:rPr>
              <a:t>double forward</a:t>
            </a:r>
            <a:r>
              <a:rPr lang="en-US" spc="-85" dirty="0">
                <a:solidFill>
                  <a:srgbClr val="FFFFFF"/>
                </a:solidFill>
                <a:cs typeface="Segoe UI"/>
              </a:rPr>
              <a:t> </a:t>
            </a:r>
            <a:r>
              <a:rPr lang="en-US" spc="-10" dirty="0">
                <a:solidFill>
                  <a:srgbClr val="FFFFFF"/>
                </a:solidFill>
                <a:cs typeface="Segoe UI"/>
              </a:rPr>
              <a:t>slash</a:t>
            </a:r>
            <a:endParaRPr lang="en-US" dirty="0">
              <a:cs typeface="Segoe UI"/>
            </a:endParaRPr>
          </a:p>
          <a:p>
            <a:pPr lvl="2" algn="just"/>
            <a:r>
              <a:rPr lang="en-US" spc="-15" dirty="0">
                <a:solidFill>
                  <a:srgbClr val="FFFFFF"/>
                </a:solidFill>
                <a:cs typeface="Segoe UI"/>
              </a:rPr>
              <a:t>It</a:t>
            </a:r>
            <a:r>
              <a:rPr lang="en-US" spc="15" dirty="0">
                <a:solidFill>
                  <a:srgbClr val="FFFFFF"/>
                </a:solidFill>
                <a:cs typeface="Segoe UI"/>
              </a:rPr>
              <a:t> </a:t>
            </a:r>
            <a:r>
              <a:rPr lang="en-US" spc="5" dirty="0">
                <a:solidFill>
                  <a:srgbClr val="FFFFFF"/>
                </a:solidFill>
                <a:cs typeface="Segoe UI"/>
              </a:rPr>
              <a:t>is</a:t>
            </a:r>
            <a:r>
              <a:rPr lang="en-US" spc="-60" dirty="0">
                <a:solidFill>
                  <a:srgbClr val="FFFFFF"/>
                </a:solidFill>
                <a:cs typeface="Segoe UI"/>
              </a:rPr>
              <a:t> </a:t>
            </a:r>
            <a:r>
              <a:rPr lang="en-US" spc="10" dirty="0">
                <a:solidFill>
                  <a:srgbClr val="FFFFFF"/>
                </a:solidFill>
                <a:cs typeface="Segoe UI"/>
              </a:rPr>
              <a:t>used</a:t>
            </a:r>
            <a:r>
              <a:rPr lang="en-US" spc="-50" dirty="0">
                <a:solidFill>
                  <a:srgbClr val="FFFFFF"/>
                </a:solidFill>
                <a:cs typeface="Segoe UI"/>
              </a:rPr>
              <a:t> </a:t>
            </a:r>
            <a:r>
              <a:rPr lang="en-US" spc="-5" dirty="0">
                <a:solidFill>
                  <a:srgbClr val="FFFFFF"/>
                </a:solidFill>
                <a:cs typeface="Segoe UI"/>
              </a:rPr>
              <a:t>to</a:t>
            </a:r>
            <a:r>
              <a:rPr lang="en-US" spc="25" dirty="0">
                <a:solidFill>
                  <a:srgbClr val="FFFFFF"/>
                </a:solidFill>
                <a:cs typeface="Segoe UI"/>
              </a:rPr>
              <a:t> </a:t>
            </a:r>
            <a:r>
              <a:rPr lang="en-US" dirty="0">
                <a:solidFill>
                  <a:srgbClr val="FFFFFF"/>
                </a:solidFill>
                <a:cs typeface="Segoe UI"/>
              </a:rPr>
              <a:t>denote</a:t>
            </a:r>
            <a:r>
              <a:rPr lang="en-US" spc="-85" dirty="0">
                <a:solidFill>
                  <a:srgbClr val="FFFFFF"/>
                </a:solidFill>
                <a:cs typeface="Segoe UI"/>
              </a:rPr>
              <a:t> </a:t>
            </a:r>
            <a:r>
              <a:rPr lang="en-US" dirty="0">
                <a:solidFill>
                  <a:srgbClr val="FFFFFF"/>
                </a:solidFill>
                <a:cs typeface="Segoe UI"/>
              </a:rPr>
              <a:t>a</a:t>
            </a:r>
            <a:r>
              <a:rPr lang="en-US" spc="15" dirty="0">
                <a:solidFill>
                  <a:srgbClr val="FFFFFF"/>
                </a:solidFill>
                <a:cs typeface="Segoe UI"/>
              </a:rPr>
              <a:t> </a:t>
            </a:r>
            <a:r>
              <a:rPr lang="en-US" spc="5" dirty="0">
                <a:solidFill>
                  <a:srgbClr val="FFFFFF"/>
                </a:solidFill>
                <a:cs typeface="Segoe UI"/>
              </a:rPr>
              <a:t>single</a:t>
            </a:r>
            <a:r>
              <a:rPr lang="en-US" spc="-85" dirty="0">
                <a:solidFill>
                  <a:srgbClr val="FFFFFF"/>
                </a:solidFill>
                <a:cs typeface="Segoe UI"/>
              </a:rPr>
              <a:t> </a:t>
            </a:r>
            <a:r>
              <a:rPr lang="en-US" spc="10" dirty="0">
                <a:solidFill>
                  <a:srgbClr val="FFFFFF"/>
                </a:solidFill>
                <a:cs typeface="Segoe UI"/>
              </a:rPr>
              <a:t>line</a:t>
            </a:r>
            <a:r>
              <a:rPr lang="en-US" spc="-85" dirty="0">
                <a:solidFill>
                  <a:srgbClr val="FFFFFF"/>
                </a:solidFill>
                <a:cs typeface="Segoe UI"/>
              </a:rPr>
              <a:t> </a:t>
            </a:r>
            <a:r>
              <a:rPr lang="en-US" spc="10" dirty="0">
                <a:solidFill>
                  <a:srgbClr val="FFFFFF"/>
                </a:solidFill>
                <a:cs typeface="Segoe UI"/>
              </a:rPr>
              <a:t>comment</a:t>
            </a:r>
            <a:r>
              <a:rPr lang="en-US" spc="-120" dirty="0">
                <a:solidFill>
                  <a:srgbClr val="FFFFFF"/>
                </a:solidFill>
                <a:cs typeface="Segoe UI"/>
              </a:rPr>
              <a:t> </a:t>
            </a:r>
            <a:r>
              <a:rPr lang="en-US" spc="-5" dirty="0">
                <a:solidFill>
                  <a:srgbClr val="FFFFFF"/>
                </a:solidFill>
                <a:cs typeface="Segoe UI"/>
              </a:rPr>
              <a:t>only.</a:t>
            </a:r>
            <a:endParaRPr lang="en-US" dirty="0">
              <a:cs typeface="Segoe UI"/>
            </a:endParaRPr>
          </a:p>
          <a:p>
            <a:pPr lvl="2" algn="just"/>
            <a:r>
              <a:rPr lang="en-IN" dirty="0">
                <a:solidFill>
                  <a:srgbClr val="FFFFFF"/>
                </a:solidFill>
                <a:cs typeface="Segoe UI"/>
              </a:rPr>
              <a:t>Example: </a:t>
            </a:r>
            <a:r>
              <a:rPr lang="en-IN" spc="-10" dirty="0">
                <a:solidFill>
                  <a:srgbClr val="6A9954"/>
                </a:solidFill>
                <a:latin typeface="Consolas"/>
                <a:cs typeface="Consolas"/>
              </a:rPr>
              <a:t>// </a:t>
            </a:r>
            <a:r>
              <a:rPr lang="en-IN" spc="-15" dirty="0">
                <a:solidFill>
                  <a:srgbClr val="6A9954"/>
                </a:solidFill>
                <a:latin typeface="Consolas"/>
                <a:cs typeface="Consolas"/>
              </a:rPr>
              <a:t>Single </a:t>
            </a:r>
            <a:r>
              <a:rPr lang="en-IN" spc="-10" dirty="0">
                <a:solidFill>
                  <a:srgbClr val="6A9954"/>
                </a:solidFill>
                <a:latin typeface="Consolas"/>
                <a:cs typeface="Consolas"/>
              </a:rPr>
              <a:t>line</a:t>
            </a:r>
            <a:r>
              <a:rPr lang="en-IN" spc="8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lang="en-IN" spc="-20" dirty="0" smtClean="0">
                <a:solidFill>
                  <a:srgbClr val="6A9954"/>
                </a:solidFill>
                <a:latin typeface="Consolas"/>
                <a:cs typeface="Consolas"/>
              </a:rPr>
              <a:t>comment</a:t>
            </a:r>
            <a:endParaRPr lang="en-US" dirty="0" smtClean="0">
              <a:solidFill>
                <a:srgbClr val="FFFFFF"/>
              </a:solidFill>
              <a:cs typeface="Segoe UI"/>
            </a:endParaRPr>
          </a:p>
          <a:p>
            <a:pPr marL="899477" lvl="1" indent="-342900">
              <a:lnSpc>
                <a:spcPts val="2755"/>
              </a:lnSpc>
              <a:spcBef>
                <a:spcPts val="725"/>
              </a:spcBef>
              <a:buClr>
                <a:srgbClr val="B84642"/>
              </a:buClr>
              <a:tabLst>
                <a:tab pos="280035" algn="l"/>
                <a:tab pos="650875" algn="l"/>
                <a:tab pos="1546860" algn="l"/>
                <a:tab pos="1880870" algn="l"/>
                <a:tab pos="3930650" algn="l"/>
                <a:tab pos="4387850" algn="l"/>
                <a:tab pos="5521960" algn="l"/>
                <a:tab pos="6351905" algn="l"/>
                <a:tab pos="6799580" algn="l"/>
                <a:tab pos="7419340" algn="l"/>
                <a:tab pos="8258175" algn="l"/>
                <a:tab pos="8944610" algn="l"/>
                <a:tab pos="10345420" algn="l"/>
              </a:tabLst>
            </a:pPr>
            <a:r>
              <a:rPr lang="en-IN" spc="15" dirty="0">
                <a:solidFill>
                  <a:srgbClr val="92D050"/>
                </a:solidFill>
                <a:cs typeface="Segoe UI"/>
              </a:rPr>
              <a:t>Multi-line </a:t>
            </a:r>
            <a:r>
              <a:rPr lang="en-IN" dirty="0">
                <a:solidFill>
                  <a:srgbClr val="92D050"/>
                </a:solidFill>
                <a:cs typeface="Segoe UI"/>
              </a:rPr>
              <a:t>comment</a:t>
            </a:r>
            <a:endParaRPr lang="en-IN" dirty="0">
              <a:cs typeface="Segoe UI"/>
            </a:endParaRPr>
          </a:p>
          <a:p>
            <a:pPr marL="1232852" lvl="2" indent="-342900">
              <a:lnSpc>
                <a:spcPts val="2755"/>
              </a:lnSpc>
              <a:spcBef>
                <a:spcPts val="725"/>
              </a:spcBef>
              <a:buClr>
                <a:srgbClr val="B84642"/>
              </a:buClr>
              <a:tabLst>
                <a:tab pos="280035" algn="l"/>
                <a:tab pos="650875" algn="l"/>
                <a:tab pos="1546860" algn="l"/>
                <a:tab pos="1880870" algn="l"/>
                <a:tab pos="3930650" algn="l"/>
                <a:tab pos="4387850" algn="l"/>
                <a:tab pos="5521960" algn="l"/>
                <a:tab pos="6351905" algn="l"/>
                <a:tab pos="6799580" algn="l"/>
                <a:tab pos="7419340" algn="l"/>
                <a:tab pos="8258175" algn="l"/>
                <a:tab pos="8944610" algn="l"/>
                <a:tab pos="10345420" algn="l"/>
              </a:tabLst>
            </a:pPr>
            <a:r>
              <a:rPr lang="en-US" spc="-10" dirty="0">
                <a:solidFill>
                  <a:srgbClr val="FFFFFF"/>
                </a:solidFill>
                <a:cs typeface="Segoe UI"/>
              </a:rPr>
              <a:t>Represented as </a:t>
            </a:r>
            <a:r>
              <a:rPr lang="en-US" spc="-15" dirty="0">
                <a:solidFill>
                  <a:srgbClr val="FFFFFF"/>
                </a:solidFill>
                <a:cs typeface="Segoe UI"/>
              </a:rPr>
              <a:t>/* </a:t>
            </a:r>
            <a:r>
              <a:rPr lang="en-US" spc="-15" dirty="0" err="1">
                <a:solidFill>
                  <a:srgbClr val="FFFFFF"/>
                </a:solidFill>
                <a:cs typeface="Segoe UI"/>
              </a:rPr>
              <a:t>any_text</a:t>
            </a:r>
            <a:r>
              <a:rPr lang="en-US" spc="-15" dirty="0">
                <a:solidFill>
                  <a:srgbClr val="FFFFFF"/>
                </a:solidFill>
                <a:cs typeface="Segoe UI"/>
              </a:rPr>
              <a:t> </a:t>
            </a:r>
            <a:r>
              <a:rPr lang="en-US" spc="-5" dirty="0">
                <a:solidFill>
                  <a:srgbClr val="FFFFFF"/>
                </a:solidFill>
                <a:cs typeface="Segoe UI"/>
              </a:rPr>
              <a:t>*/ </a:t>
            </a:r>
            <a:r>
              <a:rPr lang="en-US" dirty="0">
                <a:solidFill>
                  <a:srgbClr val="FFFFFF"/>
                </a:solidFill>
                <a:cs typeface="Segoe UI"/>
              </a:rPr>
              <a:t>start </a:t>
            </a:r>
            <a:r>
              <a:rPr lang="en-US" spc="-10" dirty="0">
                <a:solidFill>
                  <a:srgbClr val="FFFFFF"/>
                </a:solidFill>
                <a:cs typeface="Segoe UI"/>
              </a:rPr>
              <a:t>with </a:t>
            </a:r>
            <a:r>
              <a:rPr lang="en-US" spc="-5" dirty="0">
                <a:solidFill>
                  <a:srgbClr val="FFFFFF"/>
                </a:solidFill>
                <a:cs typeface="Segoe UI"/>
              </a:rPr>
              <a:t>forward </a:t>
            </a:r>
            <a:r>
              <a:rPr lang="en-US" spc="-10" dirty="0">
                <a:solidFill>
                  <a:srgbClr val="FFFFFF"/>
                </a:solidFill>
                <a:cs typeface="Segoe UI"/>
              </a:rPr>
              <a:t>slash </a:t>
            </a:r>
            <a:r>
              <a:rPr lang="en-US" dirty="0">
                <a:solidFill>
                  <a:srgbClr val="FFFFFF"/>
                </a:solidFill>
                <a:cs typeface="Segoe UI"/>
              </a:rPr>
              <a:t>and </a:t>
            </a:r>
            <a:r>
              <a:rPr lang="en-US" spc="-15" dirty="0">
                <a:solidFill>
                  <a:srgbClr val="FFFFFF"/>
                </a:solidFill>
                <a:cs typeface="Segoe UI"/>
              </a:rPr>
              <a:t>asterisk (/*) </a:t>
            </a:r>
            <a:r>
              <a:rPr lang="en-US" dirty="0">
                <a:solidFill>
                  <a:srgbClr val="FFFFFF"/>
                </a:solidFill>
                <a:cs typeface="Segoe UI"/>
              </a:rPr>
              <a:t>and </a:t>
            </a:r>
            <a:r>
              <a:rPr lang="en-US" spc="-10" dirty="0">
                <a:solidFill>
                  <a:srgbClr val="FFFFFF"/>
                </a:solidFill>
                <a:cs typeface="Segoe UI"/>
              </a:rPr>
              <a:t>end with </a:t>
            </a:r>
            <a:r>
              <a:rPr lang="en-US" spc="-20" dirty="0">
                <a:solidFill>
                  <a:srgbClr val="FFFFFF"/>
                </a:solidFill>
                <a:cs typeface="Segoe UI"/>
              </a:rPr>
              <a:t>asterisk </a:t>
            </a:r>
            <a:r>
              <a:rPr lang="en-US" spc="5" dirty="0">
                <a:solidFill>
                  <a:srgbClr val="FFFFFF"/>
                </a:solidFill>
                <a:cs typeface="Segoe UI"/>
              </a:rPr>
              <a:t>and  </a:t>
            </a:r>
            <a:r>
              <a:rPr lang="en-US" spc="-5" dirty="0">
                <a:solidFill>
                  <a:srgbClr val="FFFFFF"/>
                </a:solidFill>
                <a:cs typeface="Segoe UI"/>
              </a:rPr>
              <a:t>forward </a:t>
            </a:r>
            <a:r>
              <a:rPr lang="en-US" spc="-10" dirty="0">
                <a:solidFill>
                  <a:srgbClr val="FFFFFF"/>
                </a:solidFill>
                <a:cs typeface="Segoe UI"/>
              </a:rPr>
              <a:t>slash</a:t>
            </a:r>
            <a:r>
              <a:rPr lang="en-US" spc="15" dirty="0">
                <a:solidFill>
                  <a:srgbClr val="FFFFFF"/>
                </a:solidFill>
                <a:cs typeface="Segoe UI"/>
              </a:rPr>
              <a:t> </a:t>
            </a:r>
            <a:r>
              <a:rPr lang="en-US" spc="-15" dirty="0">
                <a:solidFill>
                  <a:srgbClr val="FFFFFF"/>
                </a:solidFill>
                <a:cs typeface="Segoe UI"/>
              </a:rPr>
              <a:t>(*/).</a:t>
            </a:r>
            <a:endParaRPr lang="en-US" dirty="0">
              <a:cs typeface="Segoe UI"/>
            </a:endParaRPr>
          </a:p>
          <a:p>
            <a:pPr marL="1156335" lvl="1" indent="-229235">
              <a:lnSpc>
                <a:spcPct val="100000"/>
              </a:lnSpc>
              <a:spcBef>
                <a:spcPts val="215"/>
              </a:spcBef>
              <a:buClr>
                <a:srgbClr val="B84642"/>
              </a:buClr>
              <a:buFont typeface="Wingdings"/>
              <a:buChar char=""/>
              <a:tabLst>
                <a:tab pos="1156970" algn="l"/>
              </a:tabLst>
            </a:pPr>
            <a:r>
              <a:rPr lang="en-US" sz="1800" spc="-15" dirty="0">
                <a:solidFill>
                  <a:srgbClr val="FFFFFF"/>
                </a:solidFill>
                <a:cs typeface="Segoe UI"/>
              </a:rPr>
              <a:t>It </a:t>
            </a:r>
            <a:r>
              <a:rPr lang="en-US" sz="1800" spc="5" dirty="0">
                <a:solidFill>
                  <a:srgbClr val="FFFFFF"/>
                </a:solidFill>
                <a:cs typeface="Segoe UI"/>
              </a:rPr>
              <a:t>is </a:t>
            </a:r>
            <a:r>
              <a:rPr lang="en-US" sz="1800" spc="10" dirty="0">
                <a:solidFill>
                  <a:srgbClr val="FFFFFF"/>
                </a:solidFill>
                <a:cs typeface="Segoe UI"/>
              </a:rPr>
              <a:t>used </a:t>
            </a:r>
            <a:r>
              <a:rPr lang="en-US" sz="1800" spc="-5" dirty="0">
                <a:solidFill>
                  <a:srgbClr val="FFFFFF"/>
                </a:solidFill>
                <a:cs typeface="Segoe UI"/>
              </a:rPr>
              <a:t>to </a:t>
            </a:r>
            <a:r>
              <a:rPr lang="en-US" sz="1800" dirty="0">
                <a:solidFill>
                  <a:srgbClr val="FFFFFF"/>
                </a:solidFill>
                <a:cs typeface="Segoe UI"/>
              </a:rPr>
              <a:t>denote single </a:t>
            </a:r>
            <a:r>
              <a:rPr lang="en-US" sz="1800" spc="-10" dirty="0">
                <a:solidFill>
                  <a:srgbClr val="FFFFFF"/>
                </a:solidFill>
                <a:cs typeface="Segoe UI"/>
              </a:rPr>
              <a:t>as </a:t>
            </a:r>
            <a:r>
              <a:rPr lang="en-US" sz="1800" dirty="0">
                <a:solidFill>
                  <a:srgbClr val="FFFFFF"/>
                </a:solidFill>
                <a:cs typeface="Segoe UI"/>
              </a:rPr>
              <a:t>well </a:t>
            </a:r>
            <a:r>
              <a:rPr lang="en-US" sz="1800" spc="-10" dirty="0">
                <a:solidFill>
                  <a:srgbClr val="FFFFFF"/>
                </a:solidFill>
                <a:cs typeface="Segoe UI"/>
              </a:rPr>
              <a:t>as </a:t>
            </a:r>
            <a:r>
              <a:rPr lang="en-US" sz="1800" spc="10" dirty="0">
                <a:solidFill>
                  <a:srgbClr val="FFFFFF"/>
                </a:solidFill>
                <a:cs typeface="Segoe UI"/>
              </a:rPr>
              <a:t>multi-line</a:t>
            </a:r>
            <a:r>
              <a:rPr lang="en-US" sz="1800" spc="-370" dirty="0">
                <a:solidFill>
                  <a:srgbClr val="FFFFFF"/>
                </a:solidFill>
                <a:cs typeface="Segoe UI"/>
              </a:rPr>
              <a:t> </a:t>
            </a:r>
            <a:r>
              <a:rPr lang="en-US" sz="1800" spc="10" dirty="0">
                <a:solidFill>
                  <a:srgbClr val="FFFFFF"/>
                </a:solidFill>
                <a:cs typeface="Segoe UI"/>
              </a:rPr>
              <a:t>comment.</a:t>
            </a:r>
            <a:endParaRPr lang="en-US" sz="1800" dirty="0">
              <a:cs typeface="Segoe UI"/>
            </a:endParaRPr>
          </a:p>
          <a:p>
            <a:pPr marL="1156335" lvl="1" indent="-229235">
              <a:lnSpc>
                <a:spcPct val="100000"/>
              </a:lnSpc>
              <a:spcBef>
                <a:spcPts val="245"/>
              </a:spcBef>
              <a:buClr>
                <a:srgbClr val="B84642"/>
              </a:buClr>
              <a:buFont typeface="Wingdings"/>
              <a:buChar char=""/>
              <a:tabLst>
                <a:tab pos="1156970" algn="l"/>
              </a:tabLst>
            </a:pPr>
            <a:r>
              <a:rPr lang="en-US" sz="1800" dirty="0">
                <a:solidFill>
                  <a:srgbClr val="FFFFFF"/>
                </a:solidFill>
                <a:cs typeface="Segoe UI"/>
              </a:rPr>
              <a:t>Example: </a:t>
            </a:r>
            <a:r>
              <a:rPr lang="en-US" sz="1800" spc="-10" dirty="0">
                <a:solidFill>
                  <a:srgbClr val="6A9954"/>
                </a:solidFill>
                <a:latin typeface="Consolas"/>
                <a:cs typeface="Consolas"/>
              </a:rPr>
              <a:t>/* </a:t>
            </a:r>
            <a:r>
              <a:rPr lang="en-US" sz="1800" spc="-15" dirty="0">
                <a:solidFill>
                  <a:srgbClr val="6A9954"/>
                </a:solidFill>
                <a:latin typeface="Consolas"/>
                <a:cs typeface="Consolas"/>
              </a:rPr>
              <a:t>multi line </a:t>
            </a:r>
            <a:r>
              <a:rPr lang="en-US" sz="1800" spc="-20" dirty="0">
                <a:solidFill>
                  <a:srgbClr val="6A9954"/>
                </a:solidFill>
                <a:latin typeface="Consolas"/>
                <a:cs typeface="Consolas"/>
              </a:rPr>
              <a:t>comment </a:t>
            </a:r>
            <a:r>
              <a:rPr lang="en-US" sz="1800" spc="-15" dirty="0">
                <a:solidFill>
                  <a:srgbClr val="6A9954"/>
                </a:solidFill>
                <a:latin typeface="Consolas"/>
                <a:cs typeface="Consolas"/>
              </a:rPr>
              <a:t>line</a:t>
            </a:r>
            <a:r>
              <a:rPr lang="en-US" sz="1800" spc="2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lang="en-US" sz="1800" spc="-10" dirty="0">
                <a:solidFill>
                  <a:srgbClr val="6A9954"/>
                </a:solidFill>
                <a:latin typeface="Consolas"/>
                <a:cs typeface="Consolas"/>
              </a:rPr>
              <a:t>-1</a:t>
            </a:r>
            <a:endParaRPr lang="en-US" sz="1800" dirty="0">
              <a:latin typeface="Consolas"/>
              <a:cs typeface="Consolas"/>
            </a:endParaRPr>
          </a:p>
          <a:p>
            <a:pPr marL="2423795">
              <a:lnSpc>
                <a:spcPct val="100000"/>
              </a:lnSpc>
              <a:spcBef>
                <a:spcPts val="320"/>
              </a:spcBef>
            </a:pPr>
            <a:r>
              <a:rPr lang="en-US" sz="1800" dirty="0">
                <a:solidFill>
                  <a:srgbClr val="6A9954"/>
                </a:solidFill>
                <a:latin typeface="Consolas"/>
                <a:cs typeface="Consolas"/>
              </a:rPr>
              <a:t>multi </a:t>
            </a:r>
            <a:r>
              <a:rPr lang="en-US" sz="1800" spc="5" dirty="0">
                <a:solidFill>
                  <a:srgbClr val="6A9954"/>
                </a:solidFill>
                <a:latin typeface="Consolas"/>
                <a:cs typeface="Consolas"/>
              </a:rPr>
              <a:t>line </a:t>
            </a:r>
            <a:r>
              <a:rPr lang="en-US" sz="1800" spc="-5" dirty="0">
                <a:solidFill>
                  <a:srgbClr val="6A9954"/>
                </a:solidFill>
                <a:latin typeface="Consolas"/>
                <a:cs typeface="Consolas"/>
              </a:rPr>
              <a:t>comment </a:t>
            </a:r>
            <a:r>
              <a:rPr lang="en-US" sz="1800" spc="5" dirty="0">
                <a:solidFill>
                  <a:srgbClr val="6A9954"/>
                </a:solidFill>
                <a:latin typeface="Consolas"/>
                <a:cs typeface="Consolas"/>
              </a:rPr>
              <a:t>line </a:t>
            </a:r>
            <a:r>
              <a:rPr lang="en-US" sz="1800" spc="-10" dirty="0">
                <a:solidFill>
                  <a:srgbClr val="6A9954"/>
                </a:solidFill>
                <a:latin typeface="Consolas"/>
                <a:cs typeface="Consolas"/>
              </a:rPr>
              <a:t>-2</a:t>
            </a:r>
            <a:r>
              <a:rPr lang="en-US" sz="1800" spc="-9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lang="en-US" sz="1800" spc="-10" dirty="0">
                <a:solidFill>
                  <a:srgbClr val="6A9954"/>
                </a:solidFill>
                <a:latin typeface="Consolas"/>
                <a:cs typeface="Consolas"/>
              </a:rPr>
              <a:t>*/</a:t>
            </a:r>
            <a:endParaRPr lang="en-US" sz="1800" dirty="0">
              <a:latin typeface="Consolas"/>
              <a:cs typeface="Consolas"/>
            </a:endParaRPr>
          </a:p>
          <a:p>
            <a:pPr marL="1232852" lvl="2" indent="-342900">
              <a:lnSpc>
                <a:spcPts val="2755"/>
              </a:lnSpc>
              <a:spcBef>
                <a:spcPts val="725"/>
              </a:spcBef>
              <a:buClr>
                <a:srgbClr val="B84642"/>
              </a:buClr>
              <a:tabLst>
                <a:tab pos="280035" algn="l"/>
                <a:tab pos="650875" algn="l"/>
                <a:tab pos="1546860" algn="l"/>
                <a:tab pos="1880870" algn="l"/>
                <a:tab pos="3930650" algn="l"/>
                <a:tab pos="4387850" algn="l"/>
                <a:tab pos="5521960" algn="l"/>
                <a:tab pos="6351905" algn="l"/>
                <a:tab pos="6799580" algn="l"/>
                <a:tab pos="7419340" algn="l"/>
                <a:tab pos="8258175" algn="l"/>
                <a:tab pos="8944610" algn="l"/>
                <a:tab pos="10345420" algn="l"/>
              </a:tabLst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77660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Header files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header file is a file with extension .h which contains the set of predefined standard </a:t>
            </a:r>
            <a:r>
              <a:rPr lang="en-US" dirty="0"/>
              <a:t>library functions</a:t>
            </a:r>
            <a:r>
              <a:rPr lang="en-US" dirty="0" smtClean="0"/>
              <a:t>.</a:t>
            </a:r>
            <a:endParaRPr lang="en-IN" dirty="0"/>
          </a:p>
          <a:p>
            <a:pPr marL="354965" indent="-342900">
              <a:lnSpc>
                <a:spcPts val="2715"/>
              </a:lnSpc>
              <a:spcBef>
                <a:spcPts val="725"/>
              </a:spcBef>
              <a:buClr>
                <a:srgbClr val="B84642"/>
              </a:buClr>
              <a:tabLst>
                <a:tab pos="280035" algn="l"/>
              </a:tabLst>
            </a:pPr>
            <a:r>
              <a:rPr lang="en-US" dirty="0">
                <a:solidFill>
                  <a:srgbClr val="FFFFFF"/>
                </a:solidFill>
                <a:cs typeface="Segoe UI"/>
              </a:rPr>
              <a:t>The </a:t>
            </a:r>
            <a:r>
              <a:rPr lang="en-US" spc="-5" dirty="0">
                <a:solidFill>
                  <a:srgbClr val="FFFFFF"/>
                </a:solidFill>
                <a:cs typeface="Segoe UI"/>
              </a:rPr>
              <a:t>“#include” preprocessing </a:t>
            </a:r>
            <a:r>
              <a:rPr lang="en-US" spc="-15" dirty="0">
                <a:solidFill>
                  <a:srgbClr val="FFFFFF"/>
                </a:solidFill>
                <a:cs typeface="Segoe UI"/>
              </a:rPr>
              <a:t>directive </a:t>
            </a:r>
            <a:r>
              <a:rPr lang="en-US" spc="-30" dirty="0">
                <a:solidFill>
                  <a:srgbClr val="FFFFFF"/>
                </a:solidFill>
                <a:cs typeface="Segoe UI"/>
              </a:rPr>
              <a:t>is </a:t>
            </a:r>
            <a:r>
              <a:rPr lang="en-US" spc="5" dirty="0">
                <a:solidFill>
                  <a:srgbClr val="FFFFFF"/>
                </a:solidFill>
                <a:cs typeface="Segoe UI"/>
              </a:rPr>
              <a:t>used </a:t>
            </a:r>
            <a:r>
              <a:rPr lang="en-US" spc="-35" dirty="0">
                <a:solidFill>
                  <a:srgbClr val="FFFFFF"/>
                </a:solidFill>
                <a:cs typeface="Segoe UI"/>
              </a:rPr>
              <a:t>to </a:t>
            </a:r>
            <a:r>
              <a:rPr lang="en-US" spc="-5" dirty="0">
                <a:solidFill>
                  <a:srgbClr val="FFFFFF"/>
                </a:solidFill>
                <a:cs typeface="Segoe UI"/>
              </a:rPr>
              <a:t>include </a:t>
            </a:r>
            <a:r>
              <a:rPr lang="en-US" dirty="0">
                <a:solidFill>
                  <a:srgbClr val="FFFFFF"/>
                </a:solidFill>
                <a:cs typeface="Segoe UI"/>
              </a:rPr>
              <a:t>the header </a:t>
            </a:r>
            <a:r>
              <a:rPr lang="en-US" spc="-25" dirty="0">
                <a:solidFill>
                  <a:srgbClr val="FFFFFF"/>
                </a:solidFill>
                <a:cs typeface="Segoe UI"/>
              </a:rPr>
              <a:t>files </a:t>
            </a:r>
            <a:r>
              <a:rPr lang="en-US" spc="-20" dirty="0">
                <a:solidFill>
                  <a:srgbClr val="FFFFFF"/>
                </a:solidFill>
                <a:cs typeface="Segoe UI"/>
              </a:rPr>
              <a:t>with</a:t>
            </a:r>
            <a:r>
              <a:rPr lang="en-US" spc="260" dirty="0">
                <a:solidFill>
                  <a:srgbClr val="FFFFFF"/>
                </a:solidFill>
                <a:cs typeface="Segoe UI"/>
              </a:rPr>
              <a:t> </a:t>
            </a:r>
            <a:r>
              <a:rPr lang="en-US" spc="10" dirty="0" smtClean="0">
                <a:solidFill>
                  <a:srgbClr val="FFFFFF"/>
                </a:solidFill>
                <a:cs typeface="Segoe UI"/>
              </a:rPr>
              <a:t>extension </a:t>
            </a:r>
            <a:r>
              <a:rPr lang="en-US" spc="5" dirty="0">
                <a:solidFill>
                  <a:srgbClr val="FFFFFF"/>
                </a:solidFill>
                <a:cs typeface="Segoe UI"/>
              </a:rPr>
              <a:t>in </a:t>
            </a:r>
            <a:r>
              <a:rPr lang="en-US" spc="-5" dirty="0">
                <a:solidFill>
                  <a:srgbClr val="FFFFFF"/>
                </a:solidFill>
                <a:cs typeface="Segoe UI"/>
              </a:rPr>
              <a:t>the</a:t>
            </a:r>
            <a:r>
              <a:rPr lang="en-US" spc="-165" dirty="0">
                <a:solidFill>
                  <a:srgbClr val="FFFFFF"/>
                </a:solidFill>
                <a:cs typeface="Segoe UI"/>
              </a:rPr>
              <a:t> </a:t>
            </a:r>
            <a:r>
              <a:rPr lang="en-US" dirty="0">
                <a:solidFill>
                  <a:srgbClr val="FFFFFF"/>
                </a:solidFill>
                <a:cs typeface="Segoe UI"/>
              </a:rPr>
              <a:t>program</a:t>
            </a:r>
            <a:r>
              <a:rPr lang="en-US" dirty="0" smtClean="0">
                <a:solidFill>
                  <a:srgbClr val="FFFFFF"/>
                </a:solidFill>
                <a:cs typeface="Segoe UI"/>
              </a:rPr>
              <a:t>.</a:t>
            </a:r>
            <a:endParaRPr lang="en-US" dirty="0">
              <a:cs typeface="Segoe UI"/>
            </a:endParaRPr>
          </a:p>
          <a:p>
            <a:pPr marL="556577" lvl="1" indent="0">
              <a:lnSpc>
                <a:spcPts val="2715"/>
              </a:lnSpc>
              <a:spcBef>
                <a:spcPts val="725"/>
              </a:spcBef>
              <a:buClr>
                <a:srgbClr val="B84642"/>
              </a:buClr>
              <a:buNone/>
              <a:tabLst>
                <a:tab pos="280035" algn="l"/>
              </a:tabLst>
            </a:pPr>
            <a:endParaRPr lang="en-US" dirty="0" smtClean="0">
              <a:solidFill>
                <a:srgbClr val="FFFFFF"/>
              </a:solidFill>
              <a:cs typeface="Segoe UI"/>
            </a:endParaRPr>
          </a:p>
        </p:txBody>
      </p:sp>
      <p:graphicFrame>
        <p:nvGraphicFramePr>
          <p:cNvPr id="5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482563"/>
              </p:ext>
            </p:extLst>
          </p:nvPr>
        </p:nvGraphicFramePr>
        <p:xfrm>
          <a:off x="658906" y="2718189"/>
          <a:ext cx="8784590" cy="1981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00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345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b="1" spc="30" dirty="0">
                          <a:solidFill>
                            <a:srgbClr val="FF1744"/>
                          </a:solidFill>
                          <a:latin typeface="Segoe UI"/>
                          <a:cs typeface="Segoe UI"/>
                        </a:rPr>
                        <a:t>Header</a:t>
                      </a:r>
                      <a:r>
                        <a:rPr sz="2000" b="1" spc="-260" dirty="0">
                          <a:solidFill>
                            <a:srgbClr val="FF1744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spc="10" dirty="0">
                          <a:solidFill>
                            <a:srgbClr val="FF1744"/>
                          </a:solidFill>
                          <a:latin typeface="Segoe UI"/>
                          <a:cs typeface="Segoe UI"/>
                        </a:rPr>
                        <a:t>file</a:t>
                      </a:r>
                      <a:endParaRPr sz="2000" dirty="0">
                        <a:latin typeface="Segoe UI"/>
                        <a:cs typeface="Segoe UI"/>
                      </a:endParaRPr>
                    </a:p>
                  </a:txBody>
                  <a:tcPr marL="0" marR="0" marT="43180" marB="0">
                    <a:lnT w="12700">
                      <a:solidFill>
                        <a:srgbClr val="909090"/>
                      </a:solidFill>
                      <a:prstDash val="solid"/>
                    </a:lnT>
                    <a:lnB w="12700">
                      <a:solidFill>
                        <a:srgbClr val="909090"/>
                      </a:solidFill>
                      <a:prstDash val="solid"/>
                    </a:lnB>
                    <a:solidFill>
                      <a:srgbClr val="202020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b="1" spc="20" dirty="0">
                          <a:solidFill>
                            <a:srgbClr val="FF1744"/>
                          </a:solidFill>
                          <a:latin typeface="Segoe UI"/>
                          <a:cs typeface="Segoe UI"/>
                        </a:rPr>
                        <a:t>Description</a:t>
                      </a:r>
                      <a:endParaRPr sz="2000" dirty="0">
                        <a:latin typeface="Segoe UI"/>
                        <a:cs typeface="Segoe UI"/>
                      </a:endParaRPr>
                    </a:p>
                  </a:txBody>
                  <a:tcPr marL="0" marR="0" marT="43180" marB="0">
                    <a:lnT w="12700">
                      <a:solidFill>
                        <a:srgbClr val="909090"/>
                      </a:solidFill>
                      <a:prstDash val="solid"/>
                    </a:lnT>
                    <a:lnB w="12700">
                      <a:solidFill>
                        <a:srgbClr val="909090"/>
                      </a:solidFill>
                      <a:prstDash val="solid"/>
                    </a:lnB>
                    <a:solidFill>
                      <a:srgbClr val="202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spc="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stdio.h</a:t>
                      </a:r>
                      <a:endParaRPr sz="2000" dirty="0">
                        <a:latin typeface="Segoe UI"/>
                        <a:cs typeface="Segoe UI"/>
                      </a:endParaRPr>
                    </a:p>
                  </a:txBody>
                  <a:tcPr marL="0" marR="0" marT="43815" marB="0">
                    <a:lnT w="12700">
                      <a:solidFill>
                        <a:srgbClr val="909090"/>
                      </a:solidFill>
                      <a:prstDash val="solid"/>
                    </a:lnT>
                    <a:solidFill>
                      <a:srgbClr val="90909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Input/Output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functions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(printf </a:t>
                      </a:r>
                      <a:r>
                        <a:rPr sz="2000" spc="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sz="2000" spc="-8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scanf)</a:t>
                      </a:r>
                      <a:endParaRPr sz="2000" dirty="0">
                        <a:latin typeface="Segoe UI"/>
                        <a:cs typeface="Segoe UI"/>
                      </a:endParaRPr>
                    </a:p>
                  </a:txBody>
                  <a:tcPr marL="0" marR="0" marT="43815" marB="0">
                    <a:lnT w="12700">
                      <a:solidFill>
                        <a:srgbClr val="909090"/>
                      </a:solidFill>
                      <a:prstDash val="solid"/>
                    </a:lnT>
                    <a:solidFill>
                      <a:srgbClr val="90909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spc="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conio.h</a:t>
                      </a:r>
                      <a:endParaRPr sz="2000" dirty="0">
                        <a:latin typeface="Segoe UI"/>
                        <a:cs typeface="Segoe UI"/>
                      </a:endParaRPr>
                    </a:p>
                  </a:txBody>
                  <a:tcPr marL="0" marR="0" marT="44450" marB="0">
                    <a:solidFill>
                      <a:srgbClr val="202020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spc="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Console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Input/Output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functions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(getch </a:t>
                      </a:r>
                      <a:r>
                        <a:rPr sz="2000" spc="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sz="2000" spc="-17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spc="-1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clrscr)</a:t>
                      </a:r>
                      <a:endParaRPr sz="2000" dirty="0">
                        <a:latin typeface="Segoe UI"/>
                        <a:cs typeface="Segoe UI"/>
                      </a:endParaRPr>
                    </a:p>
                  </a:txBody>
                  <a:tcPr marL="0" marR="0" marT="44450" marB="0">
                    <a:solidFill>
                      <a:srgbClr val="202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math.h</a:t>
                      </a:r>
                      <a:endParaRPr sz="2000">
                        <a:latin typeface="Segoe UI"/>
                        <a:cs typeface="Segoe UI"/>
                      </a:endParaRPr>
                    </a:p>
                  </a:txBody>
                  <a:tcPr marL="0" marR="0" marT="45085" marB="0">
                    <a:solidFill>
                      <a:srgbClr val="90909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Mathematics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functions </a:t>
                      </a:r>
                      <a:r>
                        <a:rPr sz="2000" spc="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(pow,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exp, </a:t>
                      </a:r>
                      <a:r>
                        <a:rPr sz="2000" spc="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sqrt</a:t>
                      </a:r>
                      <a:r>
                        <a:rPr sz="2000" spc="-16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etc…)</a:t>
                      </a:r>
                      <a:endParaRPr sz="2000" dirty="0">
                        <a:latin typeface="Segoe UI"/>
                        <a:cs typeface="Segoe UI"/>
                      </a:endParaRPr>
                    </a:p>
                  </a:txBody>
                  <a:tcPr marL="0" marR="0" marT="45085" marB="0">
                    <a:solidFill>
                      <a:srgbClr val="90909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string.h</a:t>
                      </a:r>
                      <a:endParaRPr sz="2000" dirty="0">
                        <a:latin typeface="Segoe UI"/>
                        <a:cs typeface="Segoe UI"/>
                      </a:endParaRPr>
                    </a:p>
                  </a:txBody>
                  <a:tcPr marL="0" marR="0" marT="45719" marB="0">
                    <a:lnB w="12700">
                      <a:solidFill>
                        <a:srgbClr val="909090"/>
                      </a:solidFill>
                      <a:prstDash val="solid"/>
                    </a:lnB>
                    <a:solidFill>
                      <a:srgbClr val="202020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1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String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functions (strlen, 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strcmp, strcat</a:t>
                      </a:r>
                      <a:r>
                        <a:rPr sz="2000" spc="12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etc…)</a:t>
                      </a:r>
                      <a:endParaRPr sz="2000" dirty="0">
                        <a:latin typeface="Segoe UI"/>
                        <a:cs typeface="Segoe UI"/>
                      </a:endParaRPr>
                    </a:p>
                  </a:txBody>
                  <a:tcPr marL="0" marR="0" marT="45719" marB="0">
                    <a:lnB w="12700">
                      <a:solidFill>
                        <a:srgbClr val="909090"/>
                      </a:solidFill>
                      <a:prstDash val="solid"/>
                    </a:lnB>
                    <a:solidFill>
                      <a:srgbClr val="202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164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Data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Data </a:t>
            </a:r>
            <a:r>
              <a:rPr lang="en-IN" dirty="0"/>
              <a:t>types </a:t>
            </a:r>
            <a:r>
              <a:rPr lang="en-IN" dirty="0" smtClean="0"/>
              <a:t>are </a:t>
            </a:r>
            <a:r>
              <a:rPr lang="en-IN" dirty="0"/>
              <a:t>defined as the </a:t>
            </a:r>
            <a:r>
              <a:rPr lang="en-IN" dirty="0">
                <a:solidFill>
                  <a:srgbClr val="92D050"/>
                </a:solidFill>
              </a:rPr>
              <a:t>data storage format </a:t>
            </a:r>
            <a:r>
              <a:rPr lang="en-IN" dirty="0"/>
              <a:t>that a variable can store a </a:t>
            </a:r>
            <a:r>
              <a:rPr lang="en-IN" dirty="0" smtClean="0"/>
              <a:t>data.</a:t>
            </a:r>
          </a:p>
          <a:p>
            <a:pPr algn="just"/>
            <a:r>
              <a:rPr lang="en-IN" dirty="0" smtClean="0"/>
              <a:t>It </a:t>
            </a:r>
            <a:r>
              <a:rPr lang="en-IN" dirty="0" smtClean="0">
                <a:solidFill>
                  <a:srgbClr val="92D050"/>
                </a:solidFill>
              </a:rPr>
              <a:t>determines </a:t>
            </a:r>
            <a:r>
              <a:rPr lang="en-IN" dirty="0">
                <a:solidFill>
                  <a:srgbClr val="92D050"/>
                </a:solidFill>
              </a:rPr>
              <a:t>the type and size </a:t>
            </a:r>
            <a:r>
              <a:rPr lang="en-IN" dirty="0"/>
              <a:t>of data associated with variables.</a:t>
            </a:r>
            <a:endParaRPr lang="en-IN" sz="1800" b="1" dirty="0">
              <a:solidFill>
                <a:srgbClr val="F92672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C4E2ACA-5419-4BF4-8EE0-6291E03D8AF6}"/>
              </a:ext>
            </a:extLst>
          </p:cNvPr>
          <p:cNvSpPr/>
          <p:nvPr/>
        </p:nvSpPr>
        <p:spPr>
          <a:xfrm>
            <a:off x="3688863" y="2414429"/>
            <a:ext cx="2922497" cy="822960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Data types in C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C4E2ACA-5419-4BF4-8EE0-6291E03D8AF6}"/>
              </a:ext>
            </a:extLst>
          </p:cNvPr>
          <p:cNvSpPr/>
          <p:nvPr/>
        </p:nvSpPr>
        <p:spPr>
          <a:xfrm>
            <a:off x="262360" y="3718569"/>
            <a:ext cx="2922497" cy="822960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Primary Data type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rgbClr val="F9267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rgbClr val="F9267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rgbClr val="F9267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C4E2ACA-5419-4BF4-8EE0-6291E03D8AF6}"/>
              </a:ext>
            </a:extLst>
          </p:cNvPr>
          <p:cNvSpPr/>
          <p:nvPr/>
        </p:nvSpPr>
        <p:spPr>
          <a:xfrm>
            <a:off x="7115368" y="3718569"/>
            <a:ext cx="2922497" cy="822960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Secondary Data type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C4E2ACA-5419-4BF4-8EE0-6291E03D8AF6}"/>
              </a:ext>
            </a:extLst>
          </p:cNvPr>
          <p:cNvSpPr/>
          <p:nvPr/>
        </p:nvSpPr>
        <p:spPr>
          <a:xfrm>
            <a:off x="5135461" y="4976883"/>
            <a:ext cx="2922497" cy="822960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Derived Data type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b="1" dirty="0">
                <a:solidFill>
                  <a:srgbClr val="F9267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array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rgbClr val="F9267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pointer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C4E2ACA-5419-4BF4-8EE0-6291E03D8AF6}"/>
              </a:ext>
            </a:extLst>
          </p:cNvPr>
          <p:cNvSpPr/>
          <p:nvPr/>
        </p:nvSpPr>
        <p:spPr>
          <a:xfrm>
            <a:off x="9036546" y="4976883"/>
            <a:ext cx="2922497" cy="822960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User definer Data </a:t>
            </a:r>
            <a:r>
              <a:rPr lang="en-US" sz="2000" dirty="0">
                <a:solidFill>
                  <a:schemeClr val="bg1"/>
                </a:solidFill>
              </a:rPr>
              <a:t>type</a:t>
            </a:r>
            <a:endParaRPr lang="en-US" sz="2400" dirty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b="1" dirty="0">
                <a:solidFill>
                  <a:srgbClr val="F9267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structure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rgbClr val="F9267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union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rgbClr val="F9267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enum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Elbow Connector 10">
            <a:extLst>
              <a:ext uri="{FF2B5EF4-FFF2-40B4-BE49-F238E27FC236}">
                <a16:creationId xmlns:a16="http://schemas.microsoft.com/office/drawing/2014/main" xmlns="" id="{F6F7AE6B-FA07-4029-819A-7180D7D063DD}"/>
              </a:ext>
            </a:extLst>
          </p:cNvPr>
          <p:cNvCxnSpPr/>
          <p:nvPr/>
        </p:nvCxnSpPr>
        <p:spPr>
          <a:xfrm>
            <a:off x="6604151" y="2842777"/>
            <a:ext cx="1965257" cy="851717"/>
          </a:xfrm>
          <a:prstGeom prst="bent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0">
            <a:extLst>
              <a:ext uri="{FF2B5EF4-FFF2-40B4-BE49-F238E27FC236}">
                <a16:creationId xmlns:a16="http://schemas.microsoft.com/office/drawing/2014/main" xmlns="" id="{F6F7AE6B-FA07-4029-819A-7180D7D063DD}"/>
              </a:ext>
            </a:extLst>
          </p:cNvPr>
          <p:cNvCxnSpPr/>
          <p:nvPr/>
        </p:nvCxnSpPr>
        <p:spPr>
          <a:xfrm flipH="1">
            <a:off x="1701747" y="2842776"/>
            <a:ext cx="1965257" cy="851717"/>
          </a:xfrm>
          <a:prstGeom prst="bent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0">
            <a:extLst>
              <a:ext uri="{FF2B5EF4-FFF2-40B4-BE49-F238E27FC236}">
                <a16:creationId xmlns:a16="http://schemas.microsoft.com/office/drawing/2014/main" xmlns="" id="{F6F7AE6B-FA07-4029-819A-7180D7D063DD}"/>
              </a:ext>
            </a:extLst>
          </p:cNvPr>
          <p:cNvCxnSpPr/>
          <p:nvPr/>
        </p:nvCxnSpPr>
        <p:spPr>
          <a:xfrm>
            <a:off x="10037865" y="4126627"/>
            <a:ext cx="720000" cy="851717"/>
          </a:xfrm>
          <a:prstGeom prst="bent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0">
            <a:extLst>
              <a:ext uri="{FF2B5EF4-FFF2-40B4-BE49-F238E27FC236}">
                <a16:creationId xmlns:a16="http://schemas.microsoft.com/office/drawing/2014/main" xmlns="" id="{F6F7AE6B-FA07-4029-819A-7180D7D063DD}"/>
              </a:ext>
            </a:extLst>
          </p:cNvPr>
          <p:cNvCxnSpPr/>
          <p:nvPr/>
        </p:nvCxnSpPr>
        <p:spPr>
          <a:xfrm flipH="1">
            <a:off x="6388061" y="4126626"/>
            <a:ext cx="720000" cy="851717"/>
          </a:xfrm>
          <a:prstGeom prst="bent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Primary Data Type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Primary data types are </a:t>
            </a:r>
            <a:r>
              <a:rPr lang="en-IN" dirty="0">
                <a:solidFill>
                  <a:srgbClr val="92D050"/>
                </a:solidFill>
              </a:rPr>
              <a:t>built in data </a:t>
            </a:r>
            <a:r>
              <a:rPr lang="en-IN" dirty="0" smtClean="0">
                <a:solidFill>
                  <a:srgbClr val="92D050"/>
                </a:solidFill>
              </a:rPr>
              <a:t>types </a:t>
            </a:r>
            <a:r>
              <a:rPr lang="en-IN" dirty="0" smtClean="0"/>
              <a:t>which </a:t>
            </a:r>
            <a:r>
              <a:rPr lang="en-IN" dirty="0"/>
              <a:t>are </a:t>
            </a:r>
            <a:r>
              <a:rPr lang="en-IN" dirty="0">
                <a:solidFill>
                  <a:srgbClr val="92D050"/>
                </a:solidFill>
              </a:rPr>
              <a:t>directly supported by machine</a:t>
            </a:r>
            <a:r>
              <a:rPr lang="en-IN" dirty="0"/>
              <a:t>. </a:t>
            </a:r>
            <a:endParaRPr lang="en-IN" dirty="0" smtClean="0"/>
          </a:p>
          <a:p>
            <a:pPr algn="just"/>
            <a:r>
              <a:rPr lang="en-IN" dirty="0" smtClean="0"/>
              <a:t>They are also known as fundamental data types.</a:t>
            </a:r>
          </a:p>
          <a:p>
            <a:pPr lvl="1" algn="just"/>
            <a:r>
              <a:rPr lang="en-IN" b="1" dirty="0" err="1">
                <a:solidFill>
                  <a:srgbClr val="F92672"/>
                </a:solidFill>
                <a:latin typeface="Consolas" panose="020B0609020204030204" pitchFamily="49" charset="0"/>
              </a:rPr>
              <a:t>int</a:t>
            </a:r>
            <a:r>
              <a:rPr lang="en-IN" dirty="0" smtClean="0">
                <a:solidFill>
                  <a:srgbClr val="92D050"/>
                </a:solidFill>
              </a:rPr>
              <a:t>:</a:t>
            </a:r>
            <a:r>
              <a:rPr lang="en-IN" dirty="0" smtClean="0"/>
              <a:t> </a:t>
            </a:r>
          </a:p>
          <a:p>
            <a:pPr lvl="2" algn="just"/>
            <a:r>
              <a:rPr lang="en-IN" b="1" dirty="0" err="1">
                <a:solidFill>
                  <a:srgbClr val="F92672"/>
                </a:solidFill>
                <a:latin typeface="Consolas" panose="020B0609020204030204" pitchFamily="49" charset="0"/>
              </a:rPr>
              <a:t>int</a:t>
            </a:r>
            <a:r>
              <a:rPr lang="en-IN" dirty="0" smtClean="0"/>
              <a:t> datatype can store integer number which </a:t>
            </a:r>
            <a:r>
              <a:rPr lang="en-IN" dirty="0"/>
              <a:t>is whole number without fraction </a:t>
            </a:r>
            <a:r>
              <a:rPr lang="en-IN" dirty="0" smtClean="0"/>
              <a:t>part such as 10, 105 etc. </a:t>
            </a:r>
          </a:p>
          <a:p>
            <a:pPr lvl="2" algn="just"/>
            <a:r>
              <a:rPr lang="en-IN" dirty="0" smtClean="0"/>
              <a:t>C language has </a:t>
            </a:r>
            <a:r>
              <a:rPr lang="en-IN" dirty="0"/>
              <a:t>3 classes of integer storage namely </a:t>
            </a:r>
            <a:r>
              <a:rPr lang="en-IN" b="1" dirty="0">
                <a:solidFill>
                  <a:srgbClr val="F92672"/>
                </a:solidFill>
                <a:latin typeface="Consolas" panose="020B0609020204030204" pitchFamily="49" charset="0"/>
              </a:rPr>
              <a:t>short </a:t>
            </a:r>
            <a:r>
              <a:rPr lang="en-IN" b="1" dirty="0" err="1">
                <a:solidFill>
                  <a:srgbClr val="F92672"/>
                </a:solidFill>
                <a:latin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F92672"/>
                </a:solidFill>
                <a:latin typeface="Consolas" panose="020B0609020204030204" pitchFamily="49" charset="0"/>
              </a:rPr>
              <a:t>,</a:t>
            </a:r>
            <a:r>
              <a:rPr lang="en-IN" dirty="0"/>
              <a:t> </a:t>
            </a:r>
            <a:r>
              <a:rPr lang="en-IN" b="1" dirty="0" err="1">
                <a:solidFill>
                  <a:srgbClr val="F92672"/>
                </a:solidFill>
                <a:latin typeface="Consolas" panose="020B0609020204030204" pitchFamily="49" charset="0"/>
              </a:rPr>
              <a:t>int</a:t>
            </a:r>
            <a:r>
              <a:rPr lang="en-IN" dirty="0"/>
              <a:t> and </a:t>
            </a:r>
            <a:r>
              <a:rPr lang="en-IN" b="1" dirty="0">
                <a:solidFill>
                  <a:srgbClr val="F92672"/>
                </a:solidFill>
                <a:latin typeface="Consolas" panose="020B0609020204030204" pitchFamily="49" charset="0"/>
              </a:rPr>
              <a:t>long int</a:t>
            </a:r>
            <a:r>
              <a:rPr lang="en-IN" dirty="0"/>
              <a:t>. All of these data types have signed and unsigned forms</a:t>
            </a:r>
            <a:r>
              <a:rPr lang="en-IN" dirty="0" smtClean="0"/>
              <a:t>.</a:t>
            </a:r>
          </a:p>
          <a:p>
            <a:pPr lvl="2" algn="just"/>
            <a:r>
              <a:rPr lang="en-IN" dirty="0" smtClean="0"/>
              <a:t>Example: </a:t>
            </a:r>
            <a:r>
              <a:rPr lang="en-IN" b="1" dirty="0" err="1">
                <a:solidFill>
                  <a:srgbClr val="F92672"/>
                </a:solidFill>
                <a:latin typeface="Consolas" panose="020B0609020204030204" pitchFamily="49" charset="0"/>
              </a:rPr>
              <a:t>int</a:t>
            </a:r>
            <a:r>
              <a:rPr lang="en-IN" dirty="0" smtClean="0"/>
              <a:t> a=10;</a:t>
            </a:r>
          </a:p>
          <a:p>
            <a:pPr lvl="1" algn="just"/>
            <a:r>
              <a:rPr lang="en-IN" b="1" dirty="0">
                <a:solidFill>
                  <a:srgbClr val="F92672"/>
                </a:solidFill>
                <a:latin typeface="Consolas" panose="020B0609020204030204" pitchFamily="49" charset="0"/>
              </a:rPr>
              <a:t>float</a:t>
            </a:r>
            <a:r>
              <a:rPr lang="en-IN" dirty="0" smtClean="0">
                <a:solidFill>
                  <a:srgbClr val="92D050"/>
                </a:solidFill>
              </a:rPr>
              <a:t>: </a:t>
            </a:r>
          </a:p>
          <a:p>
            <a:pPr lvl="2" algn="just"/>
            <a:r>
              <a:rPr lang="en-IN" b="1" dirty="0">
                <a:solidFill>
                  <a:srgbClr val="F92672"/>
                </a:solidFill>
                <a:latin typeface="Consolas" panose="020B0609020204030204" pitchFamily="49" charset="0"/>
              </a:rPr>
              <a:t>float</a:t>
            </a:r>
            <a:r>
              <a:rPr lang="en-IN" dirty="0" smtClean="0"/>
              <a:t> </a:t>
            </a:r>
            <a:r>
              <a:rPr lang="en-IN" dirty="0"/>
              <a:t>data type can store floating point number which represents a real number with decimal point and fractional </a:t>
            </a:r>
            <a:r>
              <a:rPr lang="en-IN" dirty="0" smtClean="0"/>
              <a:t>part such as 10.50, 155.25 etc.  </a:t>
            </a:r>
          </a:p>
          <a:p>
            <a:pPr lvl="2" algn="just"/>
            <a:r>
              <a:rPr lang="en-IN" dirty="0" smtClean="0"/>
              <a:t>When </a:t>
            </a:r>
            <a:r>
              <a:rPr lang="en-IN" dirty="0"/>
              <a:t>the accuracy of the floating point number is insufficient, we </a:t>
            </a:r>
            <a:r>
              <a:rPr lang="en-IN" dirty="0" smtClean="0"/>
              <a:t>can use </a:t>
            </a:r>
            <a:r>
              <a:rPr lang="en-IN" dirty="0"/>
              <a:t>the </a:t>
            </a:r>
            <a:r>
              <a:rPr lang="en-IN" b="1" dirty="0">
                <a:solidFill>
                  <a:srgbClr val="F92672"/>
                </a:solidFill>
                <a:latin typeface="Consolas" panose="020B0609020204030204" pitchFamily="49" charset="0"/>
              </a:rPr>
              <a:t>double</a:t>
            </a:r>
            <a:r>
              <a:rPr lang="en-IN" dirty="0"/>
              <a:t> to define the number. The double is same as float but with longer precision. </a:t>
            </a:r>
            <a:endParaRPr lang="en-IN" dirty="0" smtClean="0"/>
          </a:p>
          <a:p>
            <a:pPr lvl="2" algn="just"/>
            <a:r>
              <a:rPr lang="en-IN" dirty="0" smtClean="0"/>
              <a:t>To extend </a:t>
            </a:r>
            <a:r>
              <a:rPr lang="en-IN" dirty="0"/>
              <a:t>the precision further we can use </a:t>
            </a:r>
            <a:r>
              <a:rPr lang="en-IN" b="1" dirty="0">
                <a:solidFill>
                  <a:srgbClr val="F92672"/>
                </a:solidFill>
                <a:latin typeface="Consolas" panose="020B0609020204030204" pitchFamily="49" charset="0"/>
              </a:rPr>
              <a:t>long double </a:t>
            </a:r>
            <a:r>
              <a:rPr lang="en-IN" dirty="0"/>
              <a:t>which consumes 80 bits of memory space</a:t>
            </a:r>
            <a:r>
              <a:rPr lang="en-IN" dirty="0" smtClean="0"/>
              <a:t>.</a:t>
            </a:r>
          </a:p>
          <a:p>
            <a:pPr lvl="2" algn="just"/>
            <a:r>
              <a:rPr lang="en-IN" dirty="0"/>
              <a:t>Example: </a:t>
            </a:r>
            <a:r>
              <a:rPr lang="en-IN" b="1" dirty="0">
                <a:solidFill>
                  <a:srgbClr val="F92672"/>
                </a:solidFill>
                <a:latin typeface="Consolas" panose="020B0609020204030204" pitchFamily="49" charset="0"/>
              </a:rPr>
              <a:t>float</a:t>
            </a:r>
            <a:r>
              <a:rPr lang="en-IN" dirty="0" smtClean="0"/>
              <a:t> a=10.50;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864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Primary Data Type (</a:t>
            </a:r>
            <a:r>
              <a:rPr lang="en-IN" dirty="0" err="1"/>
              <a:t>cont</a:t>
            </a:r>
            <a:r>
              <a:rPr lang="en-IN" dirty="0"/>
              <a:t>…)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n-IN" b="1" dirty="0" smtClean="0">
                <a:solidFill>
                  <a:srgbClr val="F92672"/>
                </a:solidFill>
                <a:latin typeface="Consolas" panose="020B0609020204030204" pitchFamily="49" charset="0"/>
              </a:rPr>
              <a:t>char</a:t>
            </a:r>
            <a:r>
              <a:rPr lang="en-IN" dirty="0">
                <a:solidFill>
                  <a:srgbClr val="92D050"/>
                </a:solidFill>
              </a:rPr>
              <a:t>:</a:t>
            </a:r>
          </a:p>
          <a:p>
            <a:pPr lvl="2" algn="just"/>
            <a:r>
              <a:rPr lang="en-IN" b="1" dirty="0">
                <a:solidFill>
                  <a:srgbClr val="F92672"/>
                </a:solidFill>
                <a:latin typeface="Consolas" panose="020B0609020204030204" pitchFamily="49" charset="0"/>
              </a:rPr>
              <a:t>Char</a:t>
            </a:r>
            <a:r>
              <a:rPr lang="en-IN" dirty="0"/>
              <a:t> data type can store single character of alphabet or digit or special </a:t>
            </a:r>
            <a:r>
              <a:rPr lang="en-IN" dirty="0" smtClean="0"/>
              <a:t>symbol such as ‘a’, ‘5’ </a:t>
            </a:r>
            <a:r>
              <a:rPr lang="en-IN" dirty="0"/>
              <a:t>e</a:t>
            </a:r>
            <a:r>
              <a:rPr lang="en-IN" dirty="0" smtClean="0"/>
              <a:t>tc. </a:t>
            </a:r>
            <a:endParaRPr lang="en-IN" dirty="0"/>
          </a:p>
          <a:p>
            <a:pPr lvl="2" algn="just"/>
            <a:r>
              <a:rPr lang="en-IN" dirty="0"/>
              <a:t>Each character is assigned some integer value which is known as ASCII values</a:t>
            </a:r>
            <a:r>
              <a:rPr lang="en-IN" dirty="0" smtClean="0"/>
              <a:t>.</a:t>
            </a:r>
          </a:p>
          <a:p>
            <a:pPr lvl="2" algn="just"/>
            <a:r>
              <a:rPr lang="en-IN" dirty="0"/>
              <a:t>Example: </a:t>
            </a:r>
            <a:r>
              <a:rPr lang="en-IN" b="1" dirty="0">
                <a:solidFill>
                  <a:srgbClr val="F92672"/>
                </a:solidFill>
                <a:latin typeface="Consolas" panose="020B0609020204030204" pitchFamily="49" charset="0"/>
              </a:rPr>
              <a:t>char</a:t>
            </a:r>
            <a:r>
              <a:rPr lang="en-IN" dirty="0" smtClean="0"/>
              <a:t> a=‘a’;</a:t>
            </a:r>
            <a:endParaRPr lang="en-IN" dirty="0"/>
          </a:p>
          <a:p>
            <a:pPr lvl="1" algn="just"/>
            <a:r>
              <a:rPr lang="en-IN" b="1" dirty="0" smtClean="0">
                <a:solidFill>
                  <a:srgbClr val="F92672"/>
                </a:solidFill>
                <a:latin typeface="Consolas" panose="020B0609020204030204" pitchFamily="49" charset="0"/>
              </a:rPr>
              <a:t>void</a:t>
            </a:r>
            <a:r>
              <a:rPr lang="en-IN" dirty="0" smtClean="0">
                <a:solidFill>
                  <a:srgbClr val="92D050"/>
                </a:solidFill>
              </a:rPr>
              <a:t>:</a:t>
            </a:r>
            <a:r>
              <a:rPr lang="en-IN" dirty="0" smtClean="0"/>
              <a:t> </a:t>
            </a:r>
          </a:p>
          <a:p>
            <a:pPr lvl="2" algn="just"/>
            <a:r>
              <a:rPr lang="en-IN" dirty="0"/>
              <a:t>The </a:t>
            </a:r>
            <a:r>
              <a:rPr lang="en-IN" b="1" dirty="0">
                <a:solidFill>
                  <a:srgbClr val="F92672"/>
                </a:solidFill>
                <a:latin typeface="Consolas" panose="020B0609020204030204" pitchFamily="49" charset="0"/>
              </a:rPr>
              <a:t>void</a:t>
            </a:r>
            <a:r>
              <a:rPr lang="en-IN" dirty="0"/>
              <a:t> type has no value therefore we cannot declare it as variable as we did in case of </a:t>
            </a:r>
            <a:r>
              <a:rPr lang="en-IN" b="1" dirty="0" err="1">
                <a:solidFill>
                  <a:srgbClr val="F92672"/>
                </a:solidFill>
                <a:latin typeface="Consolas" panose="020B0609020204030204" pitchFamily="49" charset="0"/>
              </a:rPr>
              <a:t>int</a:t>
            </a:r>
            <a:r>
              <a:rPr lang="en-IN" dirty="0"/>
              <a:t> or </a:t>
            </a:r>
            <a:r>
              <a:rPr lang="en-IN" b="1" dirty="0">
                <a:solidFill>
                  <a:srgbClr val="F92672"/>
                </a:solidFill>
                <a:latin typeface="Consolas" panose="020B0609020204030204" pitchFamily="49" charset="0"/>
              </a:rPr>
              <a:t>float</a:t>
            </a:r>
            <a:r>
              <a:rPr lang="en-IN" dirty="0"/>
              <a:t> or </a:t>
            </a:r>
            <a:r>
              <a:rPr lang="en-IN" b="1" dirty="0">
                <a:solidFill>
                  <a:srgbClr val="F92672"/>
                </a:solidFill>
                <a:latin typeface="Consolas" panose="020B0609020204030204" pitchFamily="49" charset="0"/>
              </a:rPr>
              <a:t>char</a:t>
            </a:r>
            <a:r>
              <a:rPr lang="en-IN" dirty="0" smtClean="0"/>
              <a:t>.</a:t>
            </a:r>
          </a:p>
          <a:p>
            <a:pPr lvl="2" algn="just"/>
            <a:r>
              <a:rPr lang="en-IN" dirty="0" smtClean="0"/>
              <a:t>The </a:t>
            </a:r>
            <a:r>
              <a:rPr lang="en-IN" b="1" dirty="0">
                <a:solidFill>
                  <a:srgbClr val="F92672"/>
                </a:solidFill>
                <a:latin typeface="Consolas" panose="020B0609020204030204" pitchFamily="49" charset="0"/>
              </a:rPr>
              <a:t>void</a:t>
            </a:r>
            <a:r>
              <a:rPr lang="en-IN" dirty="0"/>
              <a:t> data type is used to indicate that function is not returning </a:t>
            </a:r>
            <a:r>
              <a:rPr lang="en-IN" dirty="0" smtClean="0"/>
              <a:t>anything</a:t>
            </a:r>
            <a:r>
              <a:rPr lang="en-IN" dirty="0"/>
              <a:t>.</a:t>
            </a:r>
          </a:p>
          <a:p>
            <a:pPr lvl="1" algn="just"/>
            <a:endParaRPr lang="en-IN" dirty="0"/>
          </a:p>
          <a:p>
            <a:pPr lvl="1" algn="just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44540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Secondary Data Type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Secondary data types are </a:t>
            </a:r>
            <a:r>
              <a:rPr lang="en-IN" dirty="0">
                <a:solidFill>
                  <a:srgbClr val="92D050"/>
                </a:solidFill>
              </a:rPr>
              <a:t>not directly supported by the machine</a:t>
            </a:r>
            <a:r>
              <a:rPr lang="en-IN" dirty="0"/>
              <a:t>. </a:t>
            </a:r>
            <a:endParaRPr lang="en-IN" dirty="0" smtClean="0"/>
          </a:p>
          <a:p>
            <a:pPr algn="just"/>
            <a:r>
              <a:rPr lang="en-IN" dirty="0" smtClean="0"/>
              <a:t>It </a:t>
            </a:r>
            <a:r>
              <a:rPr lang="en-IN" dirty="0"/>
              <a:t>is </a:t>
            </a:r>
            <a:r>
              <a:rPr lang="en-IN" dirty="0">
                <a:solidFill>
                  <a:srgbClr val="92D050"/>
                </a:solidFill>
              </a:rPr>
              <a:t>combination of primary data types </a:t>
            </a:r>
            <a:r>
              <a:rPr lang="en-IN" dirty="0"/>
              <a:t>to handle real life data in more convenient way. </a:t>
            </a:r>
            <a:endParaRPr lang="en-IN" dirty="0" smtClean="0"/>
          </a:p>
          <a:p>
            <a:pPr algn="just"/>
            <a:r>
              <a:rPr lang="en-IN" dirty="0" smtClean="0"/>
              <a:t>It </a:t>
            </a:r>
            <a:r>
              <a:rPr lang="en-IN" dirty="0"/>
              <a:t>can be further divided in two categories</a:t>
            </a:r>
            <a:r>
              <a:rPr lang="en-IN" dirty="0" smtClean="0"/>
              <a:t>,</a:t>
            </a:r>
          </a:p>
          <a:p>
            <a:pPr lvl="1" algn="just"/>
            <a:r>
              <a:rPr lang="en-IN" dirty="0">
                <a:solidFill>
                  <a:srgbClr val="92D050"/>
                </a:solidFill>
              </a:rPr>
              <a:t>Derived data </a:t>
            </a:r>
            <a:r>
              <a:rPr lang="en-IN" dirty="0" smtClean="0">
                <a:solidFill>
                  <a:srgbClr val="92D050"/>
                </a:solidFill>
              </a:rPr>
              <a:t>types: </a:t>
            </a:r>
            <a:r>
              <a:rPr lang="en-IN" dirty="0" smtClean="0"/>
              <a:t>Derived </a:t>
            </a:r>
            <a:r>
              <a:rPr lang="en-IN" dirty="0"/>
              <a:t>data type is extension of primary data type. It is built-in system and its structure cannot be changed. </a:t>
            </a:r>
            <a:r>
              <a:rPr lang="en-IN" dirty="0">
                <a:solidFill>
                  <a:srgbClr val="92D050"/>
                </a:solidFill>
              </a:rPr>
              <a:t>Examples: </a:t>
            </a:r>
            <a:r>
              <a:rPr lang="en-IN" dirty="0" smtClean="0">
                <a:solidFill>
                  <a:srgbClr val="92D050"/>
                </a:solidFill>
              </a:rPr>
              <a:t>Array and Pointer.</a:t>
            </a:r>
            <a:endParaRPr lang="en-IN" dirty="0">
              <a:solidFill>
                <a:srgbClr val="92D050"/>
              </a:solidFill>
            </a:endParaRPr>
          </a:p>
          <a:p>
            <a:pPr lvl="2" algn="just"/>
            <a:r>
              <a:rPr lang="en-IN" dirty="0" smtClean="0"/>
              <a:t>Array</a:t>
            </a:r>
            <a:r>
              <a:rPr lang="en-IN" dirty="0"/>
              <a:t>: An array is a fixed-size sequenced collection of elements of the same data type. </a:t>
            </a:r>
            <a:endParaRPr lang="en-IN" dirty="0" smtClean="0"/>
          </a:p>
          <a:p>
            <a:pPr lvl="2" algn="just"/>
            <a:r>
              <a:rPr lang="en-IN" dirty="0" smtClean="0"/>
              <a:t>Pointer</a:t>
            </a:r>
            <a:r>
              <a:rPr lang="en-IN" dirty="0"/>
              <a:t>: Pointer is a special variable which contains memory address of another </a:t>
            </a:r>
            <a:r>
              <a:rPr lang="en-IN" dirty="0" smtClean="0"/>
              <a:t>variable.</a:t>
            </a:r>
            <a:endParaRPr lang="en-IN" dirty="0"/>
          </a:p>
          <a:p>
            <a:pPr lvl="1" algn="just"/>
            <a:r>
              <a:rPr lang="en-IN" dirty="0">
                <a:solidFill>
                  <a:srgbClr val="92D050"/>
                </a:solidFill>
              </a:rPr>
              <a:t>User defined data </a:t>
            </a:r>
            <a:r>
              <a:rPr lang="en-IN" dirty="0" smtClean="0">
                <a:solidFill>
                  <a:srgbClr val="92D050"/>
                </a:solidFill>
              </a:rPr>
              <a:t>types:</a:t>
            </a:r>
            <a:r>
              <a:rPr lang="en-IN" dirty="0" smtClean="0"/>
              <a:t> User </a:t>
            </a:r>
            <a:r>
              <a:rPr lang="en-IN" dirty="0"/>
              <a:t>defined data type can be created by programmer using combination of primary data type and/or derived data type. </a:t>
            </a:r>
            <a:r>
              <a:rPr lang="en-IN" dirty="0">
                <a:solidFill>
                  <a:srgbClr val="92D050"/>
                </a:solidFill>
              </a:rPr>
              <a:t>Examples: </a:t>
            </a:r>
            <a:r>
              <a:rPr lang="en-IN" dirty="0" smtClean="0">
                <a:solidFill>
                  <a:srgbClr val="92D050"/>
                </a:solidFill>
              </a:rPr>
              <a:t>Structure, Union, </a:t>
            </a:r>
            <a:r>
              <a:rPr lang="en-IN" dirty="0" err="1" smtClean="0">
                <a:solidFill>
                  <a:srgbClr val="92D050"/>
                </a:solidFill>
              </a:rPr>
              <a:t>Enum</a:t>
            </a:r>
            <a:r>
              <a:rPr lang="en-IN" dirty="0" smtClean="0"/>
              <a:t>.</a:t>
            </a:r>
          </a:p>
          <a:p>
            <a:pPr lvl="2" algn="just"/>
            <a:r>
              <a:rPr lang="en-IN" dirty="0"/>
              <a:t>S</a:t>
            </a:r>
            <a:r>
              <a:rPr lang="en-IN" dirty="0" smtClean="0"/>
              <a:t>tructure</a:t>
            </a:r>
            <a:r>
              <a:rPr lang="en-IN" dirty="0"/>
              <a:t>: Structure is a collection of logically related data items of different data types grouped together </a:t>
            </a:r>
            <a:r>
              <a:rPr lang="en-IN" dirty="0" smtClean="0"/>
              <a:t>under a </a:t>
            </a:r>
            <a:r>
              <a:rPr lang="en-IN" dirty="0"/>
              <a:t>single </a:t>
            </a:r>
            <a:r>
              <a:rPr lang="en-IN" dirty="0" smtClean="0"/>
              <a:t>name.</a:t>
            </a:r>
          </a:p>
          <a:p>
            <a:pPr lvl="2" algn="just"/>
            <a:r>
              <a:rPr lang="en-IN" dirty="0" smtClean="0"/>
              <a:t>Union</a:t>
            </a:r>
            <a:r>
              <a:rPr lang="en-IN" dirty="0"/>
              <a:t>: Union is like a structure, except that each element shares the </a:t>
            </a:r>
            <a:r>
              <a:rPr lang="en-IN" dirty="0" smtClean="0"/>
              <a:t>common </a:t>
            </a:r>
            <a:r>
              <a:rPr lang="en-IN" dirty="0"/>
              <a:t>memory. </a:t>
            </a:r>
            <a:endParaRPr lang="en-IN" dirty="0" smtClean="0"/>
          </a:p>
          <a:p>
            <a:pPr lvl="2" algn="just"/>
            <a:r>
              <a:rPr lang="en-IN" dirty="0" err="1" smtClean="0"/>
              <a:t>Enum</a:t>
            </a:r>
            <a:r>
              <a:rPr lang="en-IN" dirty="0"/>
              <a:t>: </a:t>
            </a:r>
            <a:r>
              <a:rPr lang="en-IN" dirty="0" err="1"/>
              <a:t>Enum</a:t>
            </a:r>
            <a:r>
              <a:rPr lang="en-IN" dirty="0"/>
              <a:t> </a:t>
            </a:r>
            <a:r>
              <a:rPr lang="en-US" dirty="0" smtClean="0"/>
              <a:t>is used </a:t>
            </a:r>
            <a:r>
              <a:rPr lang="en-US" dirty="0"/>
              <a:t>to assign names to integral </a:t>
            </a:r>
            <a:r>
              <a:rPr lang="en-US" dirty="0" smtClean="0"/>
              <a:t>constants, </a:t>
            </a:r>
            <a:r>
              <a:rPr lang="en-US" dirty="0"/>
              <a:t>the names make a program easy to read and maintain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422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PPS Font Style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1763</TotalTime>
  <Words>2811</Words>
  <Application>Microsoft Office PowerPoint</Application>
  <PresentationFormat>Widescreen</PresentationFormat>
  <Paragraphs>573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Arial</vt:lpstr>
      <vt:lpstr>Calibri</vt:lpstr>
      <vt:lpstr>Consolas</vt:lpstr>
      <vt:lpstr>Courier New</vt:lpstr>
      <vt:lpstr>Segoe UI</vt:lpstr>
      <vt:lpstr>Segoe UI Black</vt:lpstr>
      <vt:lpstr>Segoe UI Light</vt:lpstr>
      <vt:lpstr>Segoe UI Semibold</vt:lpstr>
      <vt:lpstr>Wingdings</vt:lpstr>
      <vt:lpstr>Wingdings 3</vt:lpstr>
      <vt:lpstr>Office Theme</vt:lpstr>
      <vt:lpstr>Fundamentals of C</vt:lpstr>
      <vt:lpstr>Features of C Language</vt:lpstr>
      <vt:lpstr>Structure of C Program</vt:lpstr>
      <vt:lpstr>Comments</vt:lpstr>
      <vt:lpstr>Header files</vt:lpstr>
      <vt:lpstr>Data Types</vt:lpstr>
      <vt:lpstr>Primary Data Type</vt:lpstr>
      <vt:lpstr>Primary Data Type (cont…)</vt:lpstr>
      <vt:lpstr>Secondary Data Type</vt:lpstr>
      <vt:lpstr>Variables and Constants</vt:lpstr>
      <vt:lpstr>Tokens</vt:lpstr>
      <vt:lpstr>Operators</vt:lpstr>
      <vt:lpstr>Arithmetic Operators</vt:lpstr>
      <vt:lpstr>Relational Operators</vt:lpstr>
      <vt:lpstr>Logical Operators</vt:lpstr>
      <vt:lpstr>Assignment Operators</vt:lpstr>
      <vt:lpstr>Increment and Decrement Operators</vt:lpstr>
      <vt:lpstr>Increment and Decrement Operators (cont…)</vt:lpstr>
      <vt:lpstr>Conditional Operators</vt:lpstr>
      <vt:lpstr>Bitwise Operators</vt:lpstr>
      <vt:lpstr>Bitwise Operators</vt:lpstr>
      <vt:lpstr>Special Operators</vt:lpstr>
      <vt:lpstr>Expressions</vt:lpstr>
      <vt:lpstr>Evaluation of Expressions</vt:lpstr>
      <vt:lpstr>Operator precedence </vt:lpstr>
      <vt:lpstr>Operator associativity</vt:lpstr>
      <vt:lpstr>Type conversion</vt:lpstr>
      <vt:lpstr>printf()</vt:lpstr>
      <vt:lpstr>scanf()</vt:lpstr>
      <vt:lpstr>getchar and putchar</vt:lpstr>
      <vt:lpstr>gets and puts</vt:lpstr>
      <vt:lpstr>Preprocessor</vt:lpstr>
      <vt:lpstr>Types of Preprocessor</vt:lpstr>
      <vt:lpstr>Macro</vt:lpstr>
      <vt:lpstr>Macro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522</cp:revision>
  <dcterms:created xsi:type="dcterms:W3CDTF">2020-05-01T05:09:15Z</dcterms:created>
  <dcterms:modified xsi:type="dcterms:W3CDTF">2020-12-14T02:50:45Z</dcterms:modified>
</cp:coreProperties>
</file>