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347" r:id="rId3"/>
    <p:sldId id="349" r:id="rId4"/>
    <p:sldId id="274" r:id="rId5"/>
    <p:sldId id="359" r:id="rId6"/>
    <p:sldId id="360" r:id="rId7"/>
    <p:sldId id="361" r:id="rId8"/>
    <p:sldId id="362" r:id="rId9"/>
    <p:sldId id="363" r:id="rId10"/>
    <p:sldId id="364" r:id="rId11"/>
    <p:sldId id="351" r:id="rId12"/>
    <p:sldId id="352" r:id="rId13"/>
    <p:sldId id="350" r:id="rId14"/>
    <p:sldId id="355" r:id="rId15"/>
    <p:sldId id="356" r:id="rId16"/>
    <p:sldId id="357" r:id="rId17"/>
    <p:sldId id="353" r:id="rId18"/>
    <p:sldId id="354" r:id="rId19"/>
    <p:sldId id="358" r:id="rId20"/>
    <p:sldId id="369" r:id="rId21"/>
    <p:sldId id="370" r:id="rId22"/>
    <p:sldId id="371" r:id="rId23"/>
    <p:sldId id="365" r:id="rId24"/>
    <p:sldId id="366" r:id="rId25"/>
    <p:sldId id="367" r:id="rId26"/>
    <p:sldId id="339" r:id="rId27"/>
    <p:sldId id="340" r:id="rId28"/>
    <p:sldId id="341" r:id="rId29"/>
    <p:sldId id="342" r:id="rId30"/>
    <p:sldId id="346" r:id="rId31"/>
    <p:sldId id="345" r:id="rId32"/>
    <p:sldId id="344" r:id="rId33"/>
    <p:sldId id="343" r:id="rId34"/>
    <p:sldId id="323" r:id="rId35"/>
    <p:sldId id="272" r:id="rId36"/>
    <p:sldId id="273" r:id="rId37"/>
    <p:sldId id="335" r:id="rId38"/>
    <p:sldId id="277" r:id="rId39"/>
    <p:sldId id="276" r:id="rId40"/>
    <p:sldId id="336" r:id="rId41"/>
    <p:sldId id="368" r:id="rId4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44B411F-07A0-4A50-90AB-27E70FD25DC2}">
          <p14:sldIdLst>
            <p14:sldId id="256"/>
            <p14:sldId id="347"/>
            <p14:sldId id="349"/>
          </p14:sldIdLst>
        </p14:section>
        <p14:section name="未命名的章節" id="{FC0AB5D8-30EE-42BC-BB64-A2D350BBB00E}">
          <p14:sldIdLst>
            <p14:sldId id="274"/>
            <p14:sldId id="359"/>
            <p14:sldId id="360"/>
            <p14:sldId id="361"/>
            <p14:sldId id="362"/>
            <p14:sldId id="363"/>
            <p14:sldId id="364"/>
            <p14:sldId id="351"/>
            <p14:sldId id="352"/>
            <p14:sldId id="350"/>
            <p14:sldId id="355"/>
            <p14:sldId id="356"/>
            <p14:sldId id="357"/>
            <p14:sldId id="353"/>
            <p14:sldId id="354"/>
            <p14:sldId id="358"/>
            <p14:sldId id="369"/>
            <p14:sldId id="370"/>
            <p14:sldId id="371"/>
            <p14:sldId id="365"/>
            <p14:sldId id="366"/>
            <p14:sldId id="367"/>
            <p14:sldId id="339"/>
            <p14:sldId id="340"/>
            <p14:sldId id="341"/>
            <p14:sldId id="342"/>
            <p14:sldId id="346"/>
            <p14:sldId id="345"/>
            <p14:sldId id="344"/>
            <p14:sldId id="343"/>
            <p14:sldId id="323"/>
            <p14:sldId id="272"/>
            <p14:sldId id="273"/>
            <p14:sldId id="335"/>
            <p14:sldId id="277"/>
            <p14:sldId id="276"/>
            <p14:sldId id="336"/>
            <p14:sldId id="3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6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64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64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698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70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50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38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38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8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64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13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6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E759-AB1F-4339-A362-FE7741FADEE1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2271C-43C1-4263-99BE-FC9A51B34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20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matplotlib.org/3.3.2/api/_as_gen/matplotlib.axes.Axes.plot.html#matplotlib.axes.Axes.plot" TargetMode="External"/><Relationship Id="rId13" Type="http://schemas.openxmlformats.org/officeDocument/2006/relationships/hyperlink" Target="https://matplotlib.org/3.3.2/api/_as_gen/matplotlib.axes.Axes.set_xlim.html#matplotlib.axes.Axes.set_xlim" TargetMode="External"/><Relationship Id="rId3" Type="http://schemas.openxmlformats.org/officeDocument/2006/relationships/hyperlink" Target="https://docs.python.org/3/library/stdtypes.html#str" TargetMode="External"/><Relationship Id="rId7" Type="http://schemas.openxmlformats.org/officeDocument/2006/relationships/hyperlink" Target="https://docs.scipy.org/doc/numpy/reference/generated/numpy.sin.html#numpy.sin" TargetMode="External"/><Relationship Id="rId12" Type="http://schemas.openxmlformats.org/officeDocument/2006/relationships/hyperlink" Target="https://matplotlib.org/3.3.2/api/_as_gen/matplotlib.axes.Axes.text.html#matplotlib.axes.Axes.text" TargetMode="External"/><Relationship Id="rId2" Type="http://schemas.openxmlformats.org/officeDocument/2006/relationships/hyperlink" Target="https://docs.python.org/3/library/functions.html#int" TargetMode="External"/><Relationship Id="rId16" Type="http://schemas.openxmlformats.org/officeDocument/2006/relationships/hyperlink" Target="https://matplotlib.org/3.3.2/api/_as_gen/matplotlib.pyplot.show.html#matplotlib.pyplot.sho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cipy.org/doc/numpy/reference/generated/numpy.cos.html#numpy.cos" TargetMode="External"/><Relationship Id="rId11" Type="http://schemas.openxmlformats.org/officeDocument/2006/relationships/hyperlink" Target="https://matplotlib.org/3.3.2/api/_as_gen/matplotlib.axes.Axes.set_title.html#matplotlib.axes.Axes.set_title" TargetMode="External"/><Relationship Id="rId5" Type="http://schemas.openxmlformats.org/officeDocument/2006/relationships/hyperlink" Target="https://docs.python.org/3/library/stdtypes.html#list" TargetMode="External"/><Relationship Id="rId15" Type="http://schemas.openxmlformats.org/officeDocument/2006/relationships/hyperlink" Target="https://matplotlib.org/3.3.2/api/_as_gen/matplotlib.axes.Axes.set_axis_off.html#matplotlib.axes.Axes.set_axis_off" TargetMode="External"/><Relationship Id="rId10" Type="http://schemas.openxmlformats.org/officeDocument/2006/relationships/hyperlink" Target="https://matplotlib.org/3.3.2/api/_as_gen/matplotlib.pyplot.subplots.html#matplotlib.pyplot.subplots" TargetMode="External"/><Relationship Id="rId4" Type="http://schemas.openxmlformats.org/officeDocument/2006/relationships/hyperlink" Target="https://docs.scipy.org/doc/numpy/reference/generated/numpy.radians.html#numpy.radians" TargetMode="External"/><Relationship Id="rId9" Type="http://schemas.openxmlformats.org/officeDocument/2006/relationships/hyperlink" Target="https://matplotlib.org/3.3.2/api/_as_gen/matplotlib.figure.Figure.html#matplotlib.figure.Figure" TargetMode="External"/><Relationship Id="rId14" Type="http://schemas.openxmlformats.org/officeDocument/2006/relationships/hyperlink" Target="https://matplotlib.org/3.3.2/api/_as_gen/matplotlib.axes.Axes.set_ylim.html#matplotlib.axes.Axes.set_ylim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lot.ly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78783" y="326067"/>
            <a:ext cx="7772400" cy="552579"/>
          </a:xfrm>
        </p:spPr>
        <p:txBody>
          <a:bodyPr>
            <a:normAutofit/>
          </a:bodyPr>
          <a:lstStyle/>
          <a:p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人工智慧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資訊安全</a:t>
            </a:r>
            <a:endParaRPr lang="zh-TW" altLang="en-US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7416" y="2100818"/>
            <a:ext cx="62154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Matplotlib</a:t>
            </a:r>
            <a:r>
              <a:rPr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zh-TW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Visualization</a:t>
            </a:r>
            <a:br>
              <a:rPr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視覺化技術</a:t>
            </a:r>
            <a:endParaRPr lang="zh-TW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6732" y="115237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/>
              <a:t>期中報告</a:t>
            </a:r>
            <a:endParaRPr lang="en-US" altLang="zh-TW" sz="2800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1157416" y="5297577"/>
            <a:ext cx="31229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/>
              <a:t>報告者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林佳翰</a:t>
            </a:r>
            <a:endParaRPr lang="en-US" altLang="zh-TW" b="1" dirty="0" smtClean="0"/>
          </a:p>
          <a:p>
            <a:r>
              <a:rPr lang="zh-TW" altLang="en-US" b="1" dirty="0"/>
              <a:t>指導</a:t>
            </a:r>
            <a:r>
              <a:rPr lang="zh-TW" altLang="en-US" b="1" dirty="0" smtClean="0"/>
              <a:t>教授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偉大的恩師  龍大大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577709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52762" y="1825625"/>
            <a:ext cx="8263801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資料視覺化</a:t>
            </a:r>
            <a:r>
              <a:rPr lang="ja-JP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の</a:t>
            </a:r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實戰練習</a:t>
            </a:r>
            <a:r>
              <a:rPr lang="en-US" altLang="zh-TW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  <a:p>
            <a:r>
              <a:rPr lang="zh-TW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折線圖</a:t>
            </a:r>
            <a:endParaRPr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5790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7457" y="266007"/>
            <a:ext cx="7886700" cy="6035647"/>
          </a:xfrm>
        </p:spPr>
        <p:txBody>
          <a:bodyPr/>
          <a:lstStyle/>
          <a:p>
            <a:r>
              <a:rPr lang="en-US" altLang="zh-TW" dirty="0"/>
              <a:t>import </a:t>
            </a:r>
            <a:r>
              <a:rPr lang="en-US" altLang="zh-TW" dirty="0" err="1"/>
              <a:t>matplotlib.pyplot</a:t>
            </a:r>
            <a:r>
              <a:rPr lang="en-US" altLang="zh-TW" dirty="0"/>
              <a:t> as </a:t>
            </a:r>
            <a:r>
              <a:rPr lang="en-US" altLang="zh-TW" dirty="0" err="1">
                <a:solidFill>
                  <a:srgbClr val="FF0000"/>
                </a:solidFill>
              </a:rPr>
              <a:t>plt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x = [1, 2, 3, 4, 5, 6, 7, 8, 9] </a:t>
            </a:r>
          </a:p>
          <a:p>
            <a:r>
              <a:rPr lang="en-US" altLang="zh-TW" dirty="0"/>
              <a:t>y1 = [1, 3, 5, 3, 1, 3, 5, 3, 1] </a:t>
            </a:r>
          </a:p>
          <a:p>
            <a:r>
              <a:rPr lang="en-US" altLang="zh-TW" dirty="0"/>
              <a:t>y2 = [2, 4, 6, 4, 2, 4, 6, 4, 2] </a:t>
            </a:r>
          </a:p>
          <a:p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plt.plot</a:t>
            </a:r>
            <a:r>
              <a:rPr lang="en-US" altLang="zh-TW" dirty="0"/>
              <a:t>(x, y1, label="line L") </a:t>
            </a:r>
          </a:p>
          <a:p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plt.plot</a:t>
            </a:r>
            <a:r>
              <a:rPr lang="en-US" altLang="zh-TW" dirty="0"/>
              <a:t>(x, y2, label="line H") </a:t>
            </a:r>
          </a:p>
          <a:p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plt.plot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plt.xlabel</a:t>
            </a:r>
            <a:r>
              <a:rPr lang="en-US" altLang="zh-TW" dirty="0"/>
              <a:t>("x axis") </a:t>
            </a:r>
          </a:p>
          <a:p>
            <a:r>
              <a:rPr lang="en-US" altLang="zh-TW" dirty="0" err="1"/>
              <a:t>plt.ylabel</a:t>
            </a:r>
            <a:r>
              <a:rPr lang="en-US" altLang="zh-TW" dirty="0"/>
              <a:t>("y axis") </a:t>
            </a:r>
          </a:p>
          <a:p>
            <a:r>
              <a:rPr lang="en-US" altLang="zh-TW" dirty="0" err="1"/>
              <a:t>plt.title</a:t>
            </a:r>
            <a:r>
              <a:rPr lang="en-US" altLang="zh-TW" dirty="0"/>
              <a:t>("Line Graph Example") 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plt.legend</a:t>
            </a:r>
            <a:r>
              <a:rPr lang="en-US" altLang="zh-TW" dirty="0"/>
              <a:t>(</a:t>
            </a:r>
            <a:r>
              <a:rPr lang="en-US" altLang="zh-TW" dirty="0" err="1"/>
              <a:t>loc</a:t>
            </a:r>
            <a:r>
              <a:rPr lang="en-US" altLang="zh-TW" dirty="0"/>
              <a:t>="lower center") 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  <a:p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437457" y="846076"/>
            <a:ext cx="3320351" cy="12718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550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執行成果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56" y="2235591"/>
            <a:ext cx="4776288" cy="3531405"/>
          </a:xfrm>
        </p:spPr>
      </p:pic>
    </p:spTree>
    <p:extLst>
      <p:ext uri="{BB962C8B-B14F-4D97-AF65-F5344CB8AC3E}">
        <p14:creationId xmlns:p14="http://schemas.microsoft.com/office/powerpoint/2010/main" val="3583149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執行成果解說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039" y="1897557"/>
            <a:ext cx="4776288" cy="3531405"/>
          </a:xfrm>
        </p:spPr>
      </p:pic>
      <p:sp>
        <p:nvSpPr>
          <p:cNvPr id="5" name="矩形 4"/>
          <p:cNvSpPr/>
          <p:nvPr/>
        </p:nvSpPr>
        <p:spPr>
          <a:xfrm>
            <a:off x="4712681" y="5428962"/>
            <a:ext cx="19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plt.xlabel</a:t>
            </a:r>
            <a:r>
              <a:rPr lang="en-US" altLang="zh-TW" dirty="0"/>
              <a:t>("x axis") 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706977" y="3044829"/>
            <a:ext cx="1877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plt.ylabel</a:t>
            </a:r>
            <a:r>
              <a:rPr lang="en-US" altLang="zh-TW" dirty="0"/>
              <a:t>("y axis")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18675" y="1424791"/>
            <a:ext cx="3053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plt.title</a:t>
            </a:r>
            <a:r>
              <a:rPr lang="en-US" altLang="zh-TW" dirty="0"/>
              <a:t>("Line Graph Example")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4185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plt.plot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995052"/>
            <a:ext cx="2701381" cy="322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defTabSz="914400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effectLst/>
                <a:latin typeface="Arial Unicode MS"/>
                <a:ea typeface="Courier New" panose="02070309020205020404" pitchFamily="49" charset="0"/>
              </a:rPr>
              <a:t>matplotlib.pyplot.plot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effectLst/>
              <a:latin typeface="Arial Unicode MS"/>
              <a:ea typeface="Courier New" panose="02070309020205020404" pitchFamily="49" charset="0"/>
            </a:endParaRPr>
          </a:p>
          <a:p>
            <a:pPr marL="0" lvl="0" indent="0" defTabSz="914400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  <a:ea typeface="Courier New" panose="02070309020205020404" pitchFamily="49" charset="0"/>
              </a:rPr>
              <a:t>(*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effectLst/>
                <a:latin typeface="Arial Unicode MS"/>
                <a:ea typeface="Courier New" panose="02070309020205020404" pitchFamily="49" charset="0"/>
              </a:rPr>
              <a:t>args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  <a:ea typeface="Courier New" panose="02070309020205020404" pitchFamily="49" charset="0"/>
              </a:rPr>
              <a:t>, </a:t>
            </a:r>
          </a:p>
          <a:p>
            <a:pPr marL="0" lvl="0" indent="0" defTabSz="914400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effectLst/>
                <a:latin typeface="Arial Unicode MS"/>
                <a:ea typeface="Courier New" panose="02070309020205020404" pitchFamily="49" charset="0"/>
              </a:rPr>
              <a:t>scalex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  <a:ea typeface="Courier New" panose="02070309020205020404" pitchFamily="49" charset="0"/>
              </a:rPr>
              <a:t>=True,</a:t>
            </a:r>
          </a:p>
          <a:p>
            <a:pPr marL="0" lvl="0" indent="0" defTabSz="914400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effectLst/>
                <a:latin typeface="Arial Unicode MS"/>
                <a:ea typeface="Courier New" panose="02070309020205020404" pitchFamily="49" charset="0"/>
              </a:rPr>
              <a:t>scaley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  <a:ea typeface="Courier New" panose="02070309020205020404" pitchFamily="49" charset="0"/>
              </a:rPr>
              <a:t>=True, </a:t>
            </a:r>
          </a:p>
          <a:p>
            <a:pPr marL="0" lvl="0" indent="0" defTabSz="914400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  <a:ea typeface="Courier New" panose="02070309020205020404" pitchFamily="49" charset="0"/>
              </a:rPr>
              <a:t>data=None, </a:t>
            </a:r>
          </a:p>
          <a:p>
            <a:pPr marL="0" indent="0" defTabSz="914400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  <a:ea typeface="Courier New" panose="02070309020205020404" pitchFamily="49" charset="0"/>
              </a:rPr>
              <a:t>**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effectLst/>
                <a:latin typeface="Arial Unicode MS"/>
                <a:ea typeface="Courier New" panose="02070309020205020404" pitchFamily="49" charset="0"/>
              </a:rPr>
              <a:t>kwargs</a:t>
            </a:r>
            <a:r>
              <a:rPr kumimoji="0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AAAAAA"/>
                </a:solidFill>
                <a:effectLst/>
                <a:latin typeface="Arial Unicode MS"/>
                <a:ea typeface="Courier New" panose="02070309020205020404" pitchFamily="49" charset="0"/>
              </a:rPr>
              <a:t>)</a:t>
            </a:r>
            <a:r>
              <a:rPr lang="en-US" altLang="zh-TW" sz="1800" dirty="0" smtClean="0"/>
              <a:t> )[source]</a:t>
            </a:r>
            <a:endParaRPr lang="zh-TW" altLang="en-US" sz="1800" dirty="0" smtClean="0"/>
          </a:p>
          <a:p>
            <a:pPr marL="0" lvl="0" indent="0" defTabSz="914400">
              <a:lnSpc>
                <a:spcPct val="100000"/>
              </a:lnSpc>
              <a:spcBef>
                <a:spcPct val="30000"/>
              </a:spcBef>
              <a:buNone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8649" y="1506023"/>
            <a:ext cx="811451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【</a:t>
            </a:r>
            <a:r>
              <a:rPr lang="zh-TW" altLang="en-US" dirty="0" smtClean="0"/>
              <a:t>資料</a:t>
            </a:r>
            <a:r>
              <a:rPr lang="zh-TW" altLang="en-US" dirty="0"/>
              <a:t>來源</a:t>
            </a:r>
            <a:r>
              <a:rPr lang="en-US" altLang="zh-TW" dirty="0"/>
              <a:t>:https://matplotlib.org/3.3.2/</a:t>
            </a:r>
            <a:r>
              <a:rPr lang="en-US" altLang="zh-TW" dirty="0" err="1"/>
              <a:t>api</a:t>
            </a:r>
            <a:r>
              <a:rPr lang="en-US" altLang="zh-TW" dirty="0"/>
              <a:t>/_</a:t>
            </a:r>
            <a:r>
              <a:rPr lang="en-US" altLang="zh-TW" dirty="0" err="1"/>
              <a:t>as_gen</a:t>
            </a:r>
            <a:r>
              <a:rPr lang="en-US" altLang="zh-TW" dirty="0"/>
              <a:t>/matplotlib.pyplot.plot.html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0166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587332"/>
            <a:ext cx="7088800" cy="190205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) </a:t>
            </a:r>
            <a:r>
              <a:rPr kumimoji="0" lang="zh-TW" altLang="zh-TW" sz="24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Arial Unicode MS"/>
                <a:ea typeface="Monaco"/>
              </a:rPr>
              <a:t># plot x and y using default line style and color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endParaRPr lang="en-US" altLang="zh-TW" sz="2400" b="1" dirty="0">
              <a:solidFill>
                <a:srgbClr val="C65D09"/>
              </a:solidFill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/>
                <a:ea typeface="Monaco"/>
              </a:rPr>
              <a:t>'bo'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) </a:t>
            </a:r>
            <a:r>
              <a:rPr kumimoji="0" lang="zh-TW" altLang="zh-TW" sz="24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Arial Unicode MS"/>
                <a:ea typeface="Monaco"/>
              </a:rPr>
              <a:t># plot x and y using blue circle markers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) </a:t>
            </a:r>
            <a:r>
              <a:rPr kumimoji="0" lang="zh-TW" altLang="zh-TW" sz="24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Arial Unicode MS"/>
                <a:ea typeface="Monaco"/>
              </a:rPr>
              <a:t># plot y using x as index array 0..N-1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/>
                <a:ea typeface="Monaco"/>
              </a:rPr>
              <a:t>'r+'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) </a:t>
            </a:r>
            <a:r>
              <a:rPr kumimoji="0" lang="zh-TW" altLang="zh-TW" sz="24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Arial Unicode MS"/>
                <a:ea typeface="Monaco"/>
              </a:rPr>
              <a:t># ditto, but with red plusses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0275" y="2489391"/>
            <a:ext cx="77588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linestyle</a:t>
            </a:r>
            <a:r>
              <a:rPr lang="en-US" altLang="zh-TW" sz="2400" dirty="0"/>
              <a:t> or ls	{'-', '--', '-.', ':', '', (offset, on-off-</a:t>
            </a:r>
            <a:r>
              <a:rPr lang="en-US" altLang="zh-TW" sz="2400" dirty="0" err="1"/>
              <a:t>seq</a:t>
            </a:r>
            <a:r>
              <a:rPr lang="en-US" altLang="zh-TW" sz="2400" dirty="0"/>
              <a:t>), ...}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670274" y="2951056"/>
            <a:ext cx="84737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plot(x, y, color='green', marker='o', </a:t>
            </a:r>
            <a:r>
              <a:rPr lang="en-US" altLang="zh-TW" sz="2400" dirty="0" err="1"/>
              <a:t>linestyle</a:t>
            </a:r>
            <a:r>
              <a:rPr lang="en-US" altLang="zh-TW" sz="2400" dirty="0"/>
              <a:t>='</a:t>
            </a:r>
            <a:r>
              <a:rPr lang="en-US" altLang="zh-TW" sz="2400" dirty="0" err="1"/>
              <a:t>dashed',linewidth</a:t>
            </a:r>
            <a:r>
              <a:rPr lang="en-US" altLang="zh-TW" sz="2400" dirty="0"/>
              <a:t>=2, </a:t>
            </a:r>
            <a:r>
              <a:rPr lang="en-US" altLang="zh-TW" sz="2400" dirty="0" err="1"/>
              <a:t>markersize</a:t>
            </a:r>
            <a:r>
              <a:rPr lang="en-US" altLang="zh-TW" sz="2400" dirty="0"/>
              <a:t>=12)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628650" y="3782053"/>
            <a:ext cx="5620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plot(x, y, 'go--', linewidth=2, </a:t>
            </a:r>
            <a:r>
              <a:rPr lang="en-US" altLang="zh-TW" sz="2400" dirty="0" err="1"/>
              <a:t>markersize</a:t>
            </a:r>
            <a:r>
              <a:rPr lang="en-US" altLang="zh-TW" sz="2400" dirty="0"/>
              <a:t>=12)</a:t>
            </a:r>
          </a:p>
        </p:txBody>
      </p:sp>
      <p:sp>
        <p:nvSpPr>
          <p:cNvPr id="10" name="矩形 9"/>
          <p:cNvSpPr/>
          <p:nvPr/>
        </p:nvSpPr>
        <p:spPr>
          <a:xfrm>
            <a:off x="670274" y="5973581"/>
            <a:ext cx="810199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資料來源    </a:t>
            </a:r>
            <a:r>
              <a:rPr lang="en-US" altLang="zh-TW" dirty="0"/>
              <a:t>https://matplotlib.org/3.3.2/api/_as_gen/matplotlib.pyplot.plot.html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8716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plt.legend</a:t>
            </a:r>
            <a:r>
              <a:rPr lang="zh-TW" altLang="en-US" dirty="0" smtClean="0">
                <a:solidFill>
                  <a:srgbClr val="FF0000"/>
                </a:solidFill>
              </a:rPr>
              <a:t> 標示的位子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662660"/>
              </p:ext>
            </p:extLst>
          </p:nvPr>
        </p:nvGraphicFramePr>
        <p:xfrm>
          <a:off x="863134" y="1690689"/>
          <a:ext cx="2581524" cy="4371627"/>
        </p:xfrm>
        <a:graphic>
          <a:graphicData uri="http://schemas.openxmlformats.org/drawingml/2006/table">
            <a:tbl>
              <a:tblPr/>
              <a:tblGrid>
                <a:gridCol w="1290762">
                  <a:extLst>
                    <a:ext uri="{9D8B030D-6E8A-4147-A177-3AD203B41FA5}">
                      <a16:colId xmlns:a16="http://schemas.microsoft.com/office/drawing/2014/main" val="3697132258"/>
                    </a:ext>
                  </a:extLst>
                </a:gridCol>
                <a:gridCol w="1290762">
                  <a:extLst>
                    <a:ext uri="{9D8B030D-6E8A-4147-A177-3AD203B41FA5}">
                      <a16:colId xmlns:a16="http://schemas.microsoft.com/office/drawing/2014/main" val="2228880274"/>
                    </a:ext>
                  </a:extLst>
                </a:gridCol>
              </a:tblGrid>
              <a:tr h="43712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Location String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Location Code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777836"/>
                  </a:ext>
                </a:extLst>
              </a:tr>
              <a:tr h="25829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'best'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>
                          <a:effectLst/>
                        </a:rPr>
                        <a:t>0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89250"/>
                  </a:ext>
                </a:extLst>
              </a:tr>
              <a:tr h="437121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'upper right'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>
                          <a:effectLst/>
                        </a:rPr>
                        <a:t>1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251028"/>
                  </a:ext>
                </a:extLst>
              </a:tr>
              <a:tr h="258299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'upper left'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>
                          <a:effectLst/>
                        </a:rPr>
                        <a:t>2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999955"/>
                  </a:ext>
                </a:extLst>
              </a:tr>
              <a:tr h="25829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'lower left'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>
                          <a:effectLst/>
                        </a:rPr>
                        <a:t>3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538616"/>
                  </a:ext>
                </a:extLst>
              </a:tr>
              <a:tr h="43712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'lower right'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>
                          <a:effectLst/>
                        </a:rPr>
                        <a:t>4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32842"/>
                  </a:ext>
                </a:extLst>
              </a:tr>
              <a:tr h="25829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'right'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>
                          <a:effectLst/>
                        </a:rPr>
                        <a:t>5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262916"/>
                  </a:ext>
                </a:extLst>
              </a:tr>
              <a:tr h="43712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'center left'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>
                          <a:effectLst/>
                        </a:rPr>
                        <a:t>6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821659"/>
                  </a:ext>
                </a:extLst>
              </a:tr>
              <a:tr h="43712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'center right'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>
                          <a:effectLst/>
                        </a:rPr>
                        <a:t>7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30451"/>
                  </a:ext>
                </a:extLst>
              </a:tr>
              <a:tr h="43712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'lower center'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>
                          <a:effectLst/>
                        </a:rPr>
                        <a:t>8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003033"/>
                  </a:ext>
                </a:extLst>
              </a:tr>
              <a:tr h="43712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'upper center'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>
                          <a:effectLst/>
                        </a:rPr>
                        <a:t>9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51400"/>
                  </a:ext>
                </a:extLst>
              </a:tr>
              <a:tr h="25829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'center'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effectLst/>
                        </a:rPr>
                        <a:t>10</a:t>
                      </a:r>
                    </a:p>
                  </a:txBody>
                  <a:tcPr marL="79476" marR="79476" marT="39738" marB="397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1372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28650" y="1321357"/>
            <a:ext cx="797673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/>
              <a:t>資料來源</a:t>
            </a:r>
            <a:r>
              <a:rPr lang="en-US" altLang="zh-TW" dirty="0" smtClean="0"/>
              <a:t>:</a:t>
            </a:r>
            <a:r>
              <a:rPr lang="zh-TW" altLang="en-US" dirty="0" smtClean="0"/>
              <a:t>https</a:t>
            </a:r>
            <a:r>
              <a:rPr lang="zh-TW" altLang="en-US" dirty="0"/>
              <a:t>://matplotlib.org/3.1.1/api/_as_gen/matplotlib.pyplot.legend.html</a:t>
            </a:r>
          </a:p>
        </p:txBody>
      </p:sp>
    </p:spTree>
    <p:extLst>
      <p:ext uri="{BB962C8B-B14F-4D97-AF65-F5344CB8AC3E}">
        <p14:creationId xmlns:p14="http://schemas.microsoft.com/office/powerpoint/2010/main" val="37135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我的測驗</a:t>
            </a:r>
            <a:r>
              <a:rPr lang="en-US" altLang="zh-TW" dirty="0" smtClean="0"/>
              <a:t>1:</a:t>
            </a:r>
            <a:r>
              <a:rPr lang="zh-TW" altLang="en-US" dirty="0" smtClean="0"/>
              <a:t>說明放在中心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58353"/>
            <a:ext cx="4776288" cy="3531405"/>
          </a:xfrm>
        </p:spPr>
      </p:pic>
      <p:sp>
        <p:nvSpPr>
          <p:cNvPr id="5" name="矩形 4"/>
          <p:cNvSpPr/>
          <p:nvPr/>
        </p:nvSpPr>
        <p:spPr>
          <a:xfrm>
            <a:off x="940878" y="4689758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plt.legend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"center"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 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71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我的測驗</a:t>
            </a:r>
            <a:r>
              <a:rPr lang="en-US" altLang="zh-TW" dirty="0" smtClean="0"/>
              <a:t>2: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[</a:t>
            </a:r>
            <a:r>
              <a:rPr lang="zh-TW" altLang="en-US" dirty="0" smtClean="0"/>
              <a:t>隨堂小測驗</a:t>
            </a:r>
            <a:r>
              <a:rPr lang="en-US" altLang="zh-TW" dirty="0" smtClean="0"/>
              <a:t>]Line Plots</a:t>
            </a:r>
            <a:r>
              <a:rPr lang="zh-TW" altLang="en-US" dirty="0" smtClean="0"/>
              <a:t>折線圖</a:t>
            </a:r>
            <a:r>
              <a:rPr lang="en-US" altLang="zh-TW" dirty="0" smtClean="0"/>
              <a:t>:</a:t>
            </a:r>
            <a:r>
              <a:rPr lang="zh-TW" altLang="en-US" dirty="0" smtClean="0"/>
              <a:t>基本統計圖形</a:t>
            </a:r>
          </a:p>
          <a:p>
            <a:r>
              <a:rPr lang="zh-TW" altLang="en-US" dirty="0" smtClean="0"/>
              <a:t>顏色改成紅色</a:t>
            </a:r>
          </a:p>
          <a:p>
            <a:r>
              <a:rPr lang="zh-TW" altLang="en-US" dirty="0" smtClean="0"/>
              <a:t>線條改成虛線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261" y="2515066"/>
            <a:ext cx="4776288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60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err="1" smtClean="0"/>
              <a:t>plt.plot</a:t>
            </a:r>
            <a:r>
              <a:rPr lang="en-US" altLang="zh-TW" sz="3200" dirty="0" smtClean="0"/>
              <a:t>(x, y1,</a:t>
            </a:r>
            <a:r>
              <a:rPr lang="en-US" altLang="zh-TW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'r--',</a:t>
            </a:r>
            <a:r>
              <a:rPr lang="en-US" altLang="zh-TW" sz="3200" dirty="0" smtClean="0"/>
              <a:t>label="line L")</a:t>
            </a:r>
            <a:r>
              <a:rPr lang="zh-TW" altLang="en-US" sz="3200" dirty="0" smtClean="0"/>
              <a:t/>
            </a:r>
            <a:br>
              <a:rPr lang="zh-TW" altLang="en-US" sz="3200" dirty="0" smtClean="0"/>
            </a:b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56" y="2235591"/>
            <a:ext cx="4776288" cy="3531405"/>
          </a:xfrm>
        </p:spPr>
      </p:pic>
    </p:spTree>
    <p:extLst>
      <p:ext uri="{BB962C8B-B14F-4D97-AF65-F5344CB8AC3E}">
        <p14:creationId xmlns:p14="http://schemas.microsoft.com/office/powerpoint/2010/main" val="410161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Visualization</a:t>
            </a:r>
            <a:r>
              <a:rPr lang="zh-TW" altLang="en-US" dirty="0" smtClean="0"/>
              <a:t>資料視覺化</a:t>
            </a:r>
            <a:endParaRPr lang="en-US" altLang="zh-TW" dirty="0" smtClean="0"/>
          </a:p>
          <a:p>
            <a:r>
              <a:rPr lang="zh-TW" altLang="en-US" dirty="0"/>
              <a:t>資料</a:t>
            </a:r>
            <a:r>
              <a:rPr lang="zh-TW" altLang="en-US" dirty="0" smtClean="0"/>
              <a:t>視覺化 套件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/>
              <a:t>資料</a:t>
            </a:r>
            <a:r>
              <a:rPr lang="zh-TW" altLang="en-US" dirty="0" smtClean="0"/>
              <a:t>視覺化 實戰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5300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52762" y="1825625"/>
            <a:ext cx="8263801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資料視覺化</a:t>
            </a:r>
            <a:r>
              <a:rPr lang="ja-JP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の</a:t>
            </a:r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實戰</a:t>
            </a:r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練習</a:t>
            </a:r>
            <a:r>
              <a:rPr lang="en-US" altLang="zh-TW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endParaRPr lang="en-US" altLang="zh-TW" sz="6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多圖並</a:t>
            </a:r>
            <a:r>
              <a:rPr lang="zh-TW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陳</a:t>
            </a:r>
            <a:endParaRPr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7908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5" y="609507"/>
            <a:ext cx="6996255" cy="4714054"/>
          </a:xfrm>
        </p:spPr>
      </p:pic>
    </p:spTree>
    <p:extLst>
      <p:ext uri="{BB962C8B-B14F-4D97-AF65-F5344CB8AC3E}">
        <p14:creationId xmlns:p14="http://schemas.microsoft.com/office/powerpoint/2010/main" val="1172982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189956" y="117693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  <a:p>
            <a:r>
              <a:rPr lang="en-US" altLang="zh-TW" dirty="0"/>
              <a:t>##</a:t>
            </a:r>
            <a:r>
              <a:rPr lang="zh-TW" altLang="en-US" dirty="0"/>
              <a:t>設定第一張圖</a:t>
            </a:r>
          </a:p>
          <a:p>
            <a:r>
              <a:rPr lang="en-US" altLang="zh-TW" dirty="0" err="1"/>
              <a:t>plt.sca</a:t>
            </a:r>
            <a:r>
              <a:rPr lang="en-US" altLang="zh-TW" dirty="0"/>
              <a:t>(ax1)		</a:t>
            </a:r>
            <a:r>
              <a:rPr lang="en-US" altLang="zh-TW" dirty="0" smtClean="0"/>
              <a:t>#</a:t>
            </a:r>
            <a:r>
              <a:rPr lang="zh-TW" altLang="en-US" dirty="0"/>
              <a:t>選擇</a:t>
            </a:r>
            <a:r>
              <a:rPr lang="en-US" altLang="zh-TW" dirty="0"/>
              <a:t>ax1</a:t>
            </a:r>
          </a:p>
          <a:p>
            <a:r>
              <a:rPr lang="en-US" altLang="zh-TW" dirty="0" err="1"/>
              <a:t>plt.plot</a:t>
            </a:r>
            <a:r>
              <a:rPr lang="en-US" altLang="zh-TW" dirty="0"/>
              <a:t>(x,y1,color</a:t>
            </a:r>
            <a:r>
              <a:rPr lang="en-US" altLang="zh-TW" dirty="0" smtClean="0"/>
              <a:t>=‘red’)</a:t>
            </a:r>
            <a:r>
              <a:rPr lang="zh-TW" altLang="en-US" dirty="0" smtClean="0"/>
              <a:t>  </a:t>
            </a:r>
            <a:r>
              <a:rPr lang="en-US" altLang="zh-TW" dirty="0" smtClean="0"/>
              <a:t> #</a:t>
            </a:r>
            <a:r>
              <a:rPr lang="zh-TW" altLang="en-US" dirty="0"/>
              <a:t>繪製紅色曲線</a:t>
            </a:r>
          </a:p>
          <a:p>
            <a:r>
              <a:rPr lang="en-US" altLang="zh-TW" dirty="0" err="1"/>
              <a:t>plt.ylim</a:t>
            </a:r>
            <a:r>
              <a:rPr lang="en-US" altLang="zh-TW" dirty="0"/>
              <a:t>(-1.2,1.2)	</a:t>
            </a:r>
            <a:r>
              <a:rPr lang="en-US" altLang="zh-TW" dirty="0" smtClean="0"/>
              <a:t>#</a:t>
            </a:r>
            <a:r>
              <a:rPr lang="zh-TW" altLang="en-US" dirty="0"/>
              <a:t>限制</a:t>
            </a:r>
            <a:r>
              <a:rPr lang="en-US" altLang="zh-TW" dirty="0"/>
              <a:t>y</a:t>
            </a:r>
            <a:r>
              <a:rPr lang="zh-TW" altLang="en-US" dirty="0"/>
              <a:t>坐標軸範圍</a:t>
            </a:r>
          </a:p>
          <a:p>
            <a:r>
              <a:rPr lang="en-US" altLang="zh-TW" dirty="0" smtClean="0"/>
              <a:t>##</a:t>
            </a:r>
            <a:r>
              <a:rPr lang="zh-TW" altLang="en-US" dirty="0"/>
              <a:t>設定第二張圖</a:t>
            </a:r>
          </a:p>
          <a:p>
            <a:r>
              <a:rPr lang="en-US" altLang="zh-TW" dirty="0" err="1"/>
              <a:t>plt.sca</a:t>
            </a:r>
            <a:r>
              <a:rPr lang="en-US" altLang="zh-TW" dirty="0"/>
              <a:t>(ax2)	</a:t>
            </a:r>
            <a:r>
              <a:rPr lang="en-US" altLang="zh-TW" dirty="0" smtClean="0"/>
              <a:t>#</a:t>
            </a:r>
            <a:r>
              <a:rPr lang="zh-TW" altLang="en-US" dirty="0"/>
              <a:t>選擇</a:t>
            </a:r>
            <a:r>
              <a:rPr lang="en-US" altLang="zh-TW" dirty="0"/>
              <a:t>ax2</a:t>
            </a:r>
          </a:p>
          <a:p>
            <a:r>
              <a:rPr lang="en-US" altLang="zh-TW" dirty="0" err="1"/>
              <a:t>plt.plot</a:t>
            </a:r>
            <a:r>
              <a:rPr lang="en-US" altLang="zh-TW" dirty="0"/>
              <a:t>(x,y2,'b--')	</a:t>
            </a:r>
            <a:r>
              <a:rPr lang="en-US" altLang="zh-TW" dirty="0" smtClean="0"/>
              <a:t>#</a:t>
            </a:r>
            <a:r>
              <a:rPr lang="zh-TW" altLang="en-US" dirty="0"/>
              <a:t>繪製藍色曲線</a:t>
            </a:r>
          </a:p>
          <a:p>
            <a:r>
              <a:rPr lang="en-US" altLang="zh-TW" dirty="0" err="1"/>
              <a:t>plt.ylim</a:t>
            </a:r>
            <a:r>
              <a:rPr lang="en-US" altLang="zh-TW" dirty="0"/>
              <a:t>(-1.2,1.2)</a:t>
            </a:r>
          </a:p>
          <a:p>
            <a:endParaRPr lang="en-US" altLang="zh-TW" dirty="0"/>
          </a:p>
          <a:p>
            <a:r>
              <a:rPr lang="en-US" altLang="zh-TW" dirty="0"/>
              <a:t>##</a:t>
            </a:r>
            <a:r>
              <a:rPr lang="zh-TW" altLang="en-US" dirty="0"/>
              <a:t>設定第三張圖</a:t>
            </a:r>
          </a:p>
          <a:p>
            <a:r>
              <a:rPr lang="en-US" altLang="zh-TW" dirty="0" err="1"/>
              <a:t>plt.sca</a:t>
            </a:r>
            <a:r>
              <a:rPr lang="en-US" altLang="zh-TW" dirty="0"/>
              <a:t>(ax3</a:t>
            </a:r>
            <a:r>
              <a:rPr lang="en-US" altLang="zh-TW" dirty="0" smtClean="0"/>
              <a:t>)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#</a:t>
            </a:r>
            <a:r>
              <a:rPr lang="zh-TW" altLang="en-US" dirty="0"/>
              <a:t>選擇</a:t>
            </a:r>
            <a:r>
              <a:rPr lang="en-US" altLang="zh-TW" dirty="0"/>
              <a:t>ax3</a:t>
            </a:r>
          </a:p>
          <a:p>
            <a:r>
              <a:rPr lang="en-US" altLang="zh-TW" dirty="0" err="1"/>
              <a:t>plt.plot</a:t>
            </a:r>
            <a:r>
              <a:rPr lang="en-US" altLang="zh-TW" dirty="0"/>
              <a:t>(x,y3,'g--')</a:t>
            </a:r>
          </a:p>
          <a:p>
            <a:r>
              <a:rPr lang="en-US" altLang="zh-TW" dirty="0" err="1"/>
              <a:t>plt.ylim</a:t>
            </a:r>
            <a:r>
              <a:rPr lang="en-US" altLang="zh-TW" dirty="0"/>
              <a:t>(-1.2,1.2)</a:t>
            </a:r>
          </a:p>
          <a:p>
            <a:endParaRPr lang="en-US" altLang="zh-TW" dirty="0"/>
          </a:p>
          <a:p>
            <a:r>
              <a:rPr lang="en-US" altLang="zh-TW" dirty="0"/>
              <a:t>##</a:t>
            </a:r>
            <a:r>
              <a:rPr lang="zh-TW" altLang="en-US" dirty="0"/>
              <a:t>多圖並呈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513567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</a:t>
            </a:r>
          </a:p>
          <a:p>
            <a:r>
              <a:rPr lang="en-US" altLang="zh-TW" dirty="0"/>
              <a:t>import </a:t>
            </a:r>
            <a:r>
              <a:rPr lang="en-US" altLang="zh-TW" dirty="0" err="1"/>
              <a:t>matplotlib.pyplot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# </a:t>
            </a:r>
            <a:r>
              <a:rPr lang="zh-TW" altLang="en-US" dirty="0"/>
              <a:t>產生資料</a:t>
            </a:r>
          </a:p>
          <a:p>
            <a:r>
              <a:rPr lang="en-US" altLang="zh-TW" dirty="0"/>
              <a:t>x= </a:t>
            </a:r>
            <a:r>
              <a:rPr lang="en-US" altLang="zh-TW" dirty="0" err="1"/>
              <a:t>np.linspace</a:t>
            </a:r>
            <a:r>
              <a:rPr lang="en-US" altLang="zh-TW" dirty="0"/>
              <a:t>(0, 2*</a:t>
            </a:r>
            <a:r>
              <a:rPr lang="en-US" altLang="zh-TW" dirty="0" err="1"/>
              <a:t>np.pi</a:t>
            </a:r>
            <a:r>
              <a:rPr lang="en-US" altLang="zh-TW" dirty="0"/>
              <a:t>, 500)	</a:t>
            </a:r>
          </a:p>
          <a:p>
            <a:r>
              <a:rPr lang="en-US" altLang="zh-TW" dirty="0"/>
              <a:t>y1 = </a:t>
            </a:r>
            <a:r>
              <a:rPr lang="en-US" altLang="zh-TW" dirty="0" err="1"/>
              <a:t>np.sin</a:t>
            </a:r>
            <a:r>
              <a:rPr lang="en-US" altLang="zh-TW" dirty="0"/>
              <a:t>(x)					</a:t>
            </a:r>
          </a:p>
          <a:p>
            <a:r>
              <a:rPr lang="en-US" altLang="zh-TW" dirty="0"/>
              <a:t>y2 = </a:t>
            </a:r>
            <a:r>
              <a:rPr lang="en-US" altLang="zh-TW" dirty="0" err="1"/>
              <a:t>np.cos</a:t>
            </a:r>
            <a:r>
              <a:rPr lang="en-US" altLang="zh-TW" dirty="0"/>
              <a:t>(x)</a:t>
            </a:r>
          </a:p>
          <a:p>
            <a:r>
              <a:rPr lang="en-US" altLang="zh-TW" dirty="0"/>
              <a:t>y3 = </a:t>
            </a:r>
            <a:r>
              <a:rPr lang="en-US" altLang="zh-TW" dirty="0" err="1"/>
              <a:t>np.sin</a:t>
            </a:r>
            <a:r>
              <a:rPr lang="en-US" altLang="zh-TW" dirty="0"/>
              <a:t>(x*x)</a:t>
            </a:r>
          </a:p>
          <a:p>
            <a:endParaRPr lang="en-US" altLang="zh-TW" dirty="0"/>
          </a:p>
          <a:p>
            <a:r>
              <a:rPr lang="en-US" altLang="zh-TW" dirty="0"/>
              <a:t>#</a:t>
            </a:r>
            <a:r>
              <a:rPr lang="zh-TW" altLang="en-US" dirty="0"/>
              <a:t>畫圖</a:t>
            </a:r>
          </a:p>
          <a:p>
            <a:r>
              <a:rPr lang="en-US" altLang="zh-TW" dirty="0" err="1"/>
              <a:t>plt.figure</a:t>
            </a:r>
            <a:r>
              <a:rPr lang="en-US" altLang="zh-TW" dirty="0"/>
              <a:t>(1)	</a:t>
            </a:r>
            <a:r>
              <a:rPr lang="en-US" altLang="zh-TW" dirty="0" smtClean="0"/>
              <a:t>#</a:t>
            </a:r>
            <a:r>
              <a:rPr lang="zh-TW" altLang="en-US" dirty="0"/>
              <a:t>建立圖形</a:t>
            </a:r>
          </a:p>
          <a:p>
            <a:r>
              <a:rPr lang="en-US" altLang="zh-TW" dirty="0"/>
              <a:t>#create three axes</a:t>
            </a:r>
          </a:p>
          <a:p>
            <a:r>
              <a:rPr lang="en-US" altLang="zh-TW" dirty="0"/>
              <a:t>ax1 = </a:t>
            </a:r>
            <a:r>
              <a:rPr lang="en-US" altLang="zh-TW" dirty="0" err="1"/>
              <a:t>plt.subplot</a:t>
            </a:r>
            <a:r>
              <a:rPr lang="en-US" altLang="zh-TW" dirty="0"/>
              <a:t>(2,2,1</a:t>
            </a:r>
            <a:r>
              <a:rPr lang="en-US" altLang="zh-TW" dirty="0" smtClean="0"/>
              <a:t>)#</a:t>
            </a:r>
            <a:r>
              <a:rPr lang="zh-TW" altLang="en-US" dirty="0"/>
              <a:t>第一列第一行圖形</a:t>
            </a:r>
          </a:p>
          <a:p>
            <a:r>
              <a:rPr lang="en-US" altLang="zh-TW" dirty="0"/>
              <a:t>ax2 = </a:t>
            </a:r>
            <a:r>
              <a:rPr lang="en-US" altLang="zh-TW" dirty="0" err="1"/>
              <a:t>plt.subplot</a:t>
            </a:r>
            <a:r>
              <a:rPr lang="en-US" altLang="zh-TW" dirty="0"/>
              <a:t>(2,2,2</a:t>
            </a:r>
            <a:r>
              <a:rPr lang="en-US" altLang="zh-TW" dirty="0" smtClean="0"/>
              <a:t>) #</a:t>
            </a:r>
            <a:r>
              <a:rPr lang="zh-TW" altLang="en-US" dirty="0"/>
              <a:t>第一列第二行圖形</a:t>
            </a:r>
          </a:p>
          <a:p>
            <a:r>
              <a:rPr lang="en-US" altLang="zh-TW" dirty="0"/>
              <a:t>ax3 = </a:t>
            </a:r>
            <a:r>
              <a:rPr lang="en-US" altLang="zh-TW" dirty="0" err="1"/>
              <a:t>plt.subplot</a:t>
            </a:r>
            <a:r>
              <a:rPr lang="en-US" altLang="zh-TW" dirty="0"/>
              <a:t>(2,1,2</a:t>
            </a:r>
            <a:r>
              <a:rPr lang="en-US" altLang="zh-TW" dirty="0" smtClean="0"/>
              <a:t>)#</a:t>
            </a:r>
            <a:r>
              <a:rPr lang="zh-TW" altLang="en-US" dirty="0"/>
              <a:t>第二列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7464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52762" y="1825625"/>
            <a:ext cx="864852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資料視覺化</a:t>
            </a:r>
            <a:r>
              <a:rPr lang="ja-JP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の</a:t>
            </a:r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閱讀題作業</a:t>
            </a:r>
            <a:endParaRPr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1627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22" y="762693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06829" y="323888"/>
            <a:ext cx="7423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https://matplotlib.org/3.3.2/gallery/lines_bars_and_markers/joinstyle.html#sphx-glr-gallery-lines-bars-and-markers-joinstyle-py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8215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0"/>
            <a:ext cx="5355953" cy="674030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  <a:ea typeface="Monaco"/>
              </a:rPr>
              <a:t>import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Arial Unicode MS"/>
                <a:ea typeface="Monaco"/>
              </a:rPr>
              <a:t>numpy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  <a:ea typeface="Monaco"/>
              </a:rPr>
              <a:t>as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Arial Unicode MS"/>
                <a:ea typeface="Monaco"/>
              </a:rPr>
              <a:t>np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  <a:ea typeface="Monaco"/>
              </a:rPr>
              <a:t>import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Arial Unicode MS"/>
                <a:ea typeface="Monaco"/>
              </a:rPr>
              <a:t>matplotlib.pyplot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  <a:ea typeface="Monaco"/>
              </a:rPr>
              <a:t>as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Arial Unicode MS"/>
                <a:ea typeface="Monaco"/>
              </a:rPr>
              <a:t>plt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  <a:ea typeface="Monaco"/>
              </a:rPr>
              <a:t>def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6287E"/>
                </a:solidFill>
                <a:effectLst/>
                <a:latin typeface="Arial Unicode MS"/>
                <a:ea typeface="Monaco"/>
              </a:rPr>
              <a:t>plot_angle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builtins.int"/>
              </a:rPr>
              <a:t>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builtins.int"/>
              </a:rPr>
              <a:t>y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builtins.int"/>
              </a:rPr>
              <a:t>angle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tooltip="builtins.str"/>
              </a:rPr>
              <a:t>style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):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phi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 tooltip="numpy.radians"/>
              </a:rPr>
              <a:t>np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hlinkClick r:id="rId4" tooltip="numpy.radians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 tooltip="numpy.radians"/>
              </a:rPr>
              <a:t>radians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builtins.int"/>
              </a:rPr>
              <a:t>angle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)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 tooltip="builtins.list"/>
              </a:rPr>
              <a:t>xx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[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builtins.int"/>
              </a:rPr>
              <a:t>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5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builtins.int"/>
              </a:rPr>
              <a:t>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builtins.int"/>
              </a:rPr>
              <a:t>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5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 tooltip="numpy.cos"/>
              </a:rPr>
              <a:t>np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hlinkClick r:id="rId6" tooltip="numpy.cos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 tooltip="numpy.cos"/>
              </a:rPr>
              <a:t>cos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phi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)]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 tooltip="builtins.list"/>
              </a:rPr>
              <a:t>yy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[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builtins.int"/>
              </a:rPr>
              <a:t>y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builtins.int"/>
              </a:rPr>
              <a:t>y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builtins.int"/>
              </a:rPr>
              <a:t>y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5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 tooltip="numpy.sin"/>
              </a:rPr>
              <a:t>np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hlinkClick r:id="rId7" tooltip="numpy.sin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 tooltip="numpy.sin"/>
              </a:rPr>
              <a:t>sin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phi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)]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 tooltip="matplotlib.axes.Axes.plot"/>
              </a:rPr>
              <a:t>ax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hlinkClick r:id="rId8" tooltip="matplotlib.axes.Axes.plot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 tooltip="matplotlib.axes.Axes.plot"/>
              </a:rPr>
              <a:t>plot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 tooltip="builtins.list"/>
              </a:rPr>
              <a:t>xx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 tooltip="builtins.list"/>
              </a:rPr>
              <a:t>yy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lw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12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/>
                <a:ea typeface="Monaco"/>
              </a:rPr>
              <a:t>'tab:blue'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solid_joinstyle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tooltip="builtins.str"/>
              </a:rPr>
              <a:t>style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)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 tooltip="matplotlib.axes.Axes.plot"/>
              </a:rPr>
              <a:t>ax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hlinkClick r:id="rId8" tooltip="matplotlib.axes.Axes.plot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 tooltip="matplotlib.axes.Axes.plot"/>
              </a:rPr>
              <a:t>plot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 tooltip="builtins.list"/>
              </a:rPr>
              <a:t>xx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 tooltip="builtins.list"/>
              </a:rPr>
              <a:t>yy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lw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1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/>
                <a:ea typeface="Monaco"/>
              </a:rPr>
              <a:t>'black'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)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 tooltip="matplotlib.axes.Axes.plot"/>
              </a:rPr>
              <a:t>ax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hlinkClick r:id="rId8" tooltip="matplotlib.axes.Axes.plot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 tooltip="matplotlib.axes.Axes.plot"/>
              </a:rPr>
              <a:t>plot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 tooltip="builtins.list"/>
              </a:rPr>
              <a:t>xx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[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1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],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 tooltip="builtins.list"/>
              </a:rPr>
              <a:t>yy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[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1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],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/>
                <a:ea typeface="Monaco"/>
              </a:rPr>
              <a:t>'o'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/>
                <a:ea typeface="Monaco"/>
              </a:rPr>
              <a:t>'tab:red'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markersize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3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)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 tooltip="matplotlib.figure.Figure"/>
              </a:rPr>
              <a:t>fig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0" tooltip="matplotlib.pyplot.subplots"/>
              </a:rPr>
              <a:t>plt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hlinkClick r:id="rId10" tooltip="matplotlib.pyplot.subplots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0" tooltip="matplotlib.pyplot.subplots"/>
              </a:rPr>
              <a:t>subplots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figsize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8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6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))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1" tooltip="matplotlib.axes.Axes.set_title"/>
              </a:rPr>
              <a:t>ax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hlinkClick r:id="rId11" tooltip="matplotlib.axes.Axes.set_title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1" tooltip="matplotlib.axes.Axes.set_title"/>
              </a:rPr>
              <a:t>set_title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/>
                <a:ea typeface="Monaco"/>
              </a:rPr>
              <a:t>'Join style'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)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  <a:ea typeface="Monaco"/>
              </a:rPr>
              <a:t>for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builtins.int"/>
              </a:rPr>
              <a:t>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tooltip="builtins.str"/>
              </a:rPr>
              <a:t>style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  <a:ea typeface="Monaco"/>
              </a:rPr>
              <a:t>in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([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/>
                <a:ea typeface="Monaco"/>
              </a:rPr>
              <a:t>'miter'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/>
                <a:ea typeface="Monaco"/>
              </a:rPr>
              <a:t>'round'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/>
                <a:ea typeface="Monaco"/>
              </a:rPr>
              <a:t>'bevel'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]):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2" tooltip="matplotlib.axes.Axes.text"/>
              </a:rPr>
              <a:t>ax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hlinkClick r:id="rId12" tooltip="matplotlib.axes.Axes.text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2" tooltip="matplotlib.axes.Axes.text"/>
              </a:rPr>
              <a:t>text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builtins.int"/>
              </a:rPr>
              <a:t>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5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tooltip="builtins.str"/>
              </a:rPr>
              <a:t>style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)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  <a:ea typeface="Monaco"/>
              </a:rPr>
              <a:t>for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builtins.int"/>
              </a:rPr>
              <a:t>y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builtins.int"/>
              </a:rPr>
              <a:t>angle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  <a:ea typeface="Monaco"/>
              </a:rPr>
              <a:t>in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([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20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45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60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90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120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]):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plot_angle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builtins.int"/>
              </a:rPr>
              <a:t>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builtins.int"/>
              </a:rPr>
              <a:t>y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builtins.int"/>
              </a:rPr>
              <a:t>angle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tooltip="builtins.str"/>
              </a:rPr>
              <a:t>style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)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  <a:ea typeface="Monaco"/>
              </a:rPr>
              <a:t>if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builtins.int"/>
              </a:rPr>
              <a:t>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0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: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2" tooltip="matplotlib.axes.Axes.text"/>
              </a:rPr>
              <a:t>ax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hlinkClick r:id="rId12" tooltip="matplotlib.axes.Axes.text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2" tooltip="matplotlib.axes.Axes.text"/>
              </a:rPr>
              <a:t>text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1.3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builtins.int"/>
              </a:rPr>
              <a:t>y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/>
                <a:ea typeface="Monaco"/>
              </a:rPr>
              <a:t>f'</a:t>
            </a:r>
            <a:r>
              <a:rPr kumimoji="0" lang="zh-TW" altLang="zh-TW" sz="1600" b="0" i="1" u="none" strike="noStrike" cap="none" normalizeH="0" baseline="0" dirty="0" smtClean="0">
                <a:ln>
                  <a:noFill/>
                </a:ln>
                <a:solidFill>
                  <a:srgbClr val="70A0D0"/>
                </a:solidFill>
                <a:effectLst/>
                <a:latin typeface="Arial Unicode MS"/>
                <a:ea typeface="Monaco"/>
              </a:rPr>
              <a:t>{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builtins.int"/>
              </a:rPr>
              <a:t>angle</a:t>
            </a:r>
            <a:r>
              <a:rPr kumimoji="0" lang="zh-TW" altLang="zh-TW" sz="1600" b="0" i="1" u="none" strike="noStrike" cap="none" normalizeH="0" baseline="0" dirty="0" smtClean="0">
                <a:ln>
                  <a:noFill/>
                </a:ln>
                <a:solidFill>
                  <a:srgbClr val="70A0D0"/>
                </a:solidFill>
                <a:effectLst/>
                <a:latin typeface="Arial Unicode MS"/>
                <a:ea typeface="Monaco"/>
              </a:rPr>
              <a:t>}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/>
                <a:ea typeface="Monaco"/>
              </a:rPr>
              <a:t> degrees'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)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2" tooltip="matplotlib.axes.Axes.text"/>
              </a:rPr>
              <a:t>ax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hlinkClick r:id="rId12" tooltip="matplotlib.axes.Axes.text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2" tooltip="matplotlib.axes.Axes.text"/>
              </a:rPr>
              <a:t>text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1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4.7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/>
                <a:ea typeface="Monaco"/>
              </a:rPr>
              <a:t>'(default)'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)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3" tooltip="matplotlib.axes.Axes.set_xlim"/>
              </a:rPr>
              <a:t>ax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hlinkClick r:id="rId13" tooltip="matplotlib.axes.Axes.set_xlim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3" tooltip="matplotlib.axes.Axes.set_xlim"/>
              </a:rPr>
              <a:t>set_xlim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1.5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2.75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)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4" tooltip="matplotlib.axes.Axes.set_ylim"/>
              </a:rPr>
              <a:t>ax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hlinkClick r:id="rId14" tooltip="matplotlib.axes.Axes.set_ylim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4" tooltip="matplotlib.axes.Axes.set_ylim"/>
              </a:rPr>
              <a:t>set_ylim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-.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5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Monaco"/>
              </a:rPr>
              <a:t>5.5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)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5" tooltip="matplotlib.axes.Axes.set_axis_off"/>
              </a:rPr>
              <a:t>ax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hlinkClick r:id="rId15" tooltip="matplotlib.axes.Axes.set_axis_off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5" tooltip="matplotlib.axes.Axes.set_axis_off"/>
              </a:rPr>
              <a:t>set_axis_off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()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6" tooltip="matplotlib.pyplot.show"/>
              </a:rPr>
              <a:t>plt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hlinkClick r:id="rId16" tooltip="matplotlib.pyplot.show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6" tooltip="matplotlib.pyplot.show"/>
              </a:rPr>
              <a:t>show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()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961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52762" y="1825625"/>
            <a:ext cx="7879080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資料視覺化</a:t>
            </a:r>
            <a:r>
              <a:rPr lang="ja-JP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の</a:t>
            </a:r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案例學習</a:t>
            </a:r>
            <a:endParaRPr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9522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2682" y="3006981"/>
            <a:ext cx="65326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uTaipei2019</a:t>
            </a:r>
          </a:p>
          <a:p>
            <a:endParaRPr lang="en-US" altLang="zh-TW" sz="2800" dirty="0"/>
          </a:p>
          <a:p>
            <a:r>
              <a:rPr lang="en-US" altLang="zh-TW" sz="2800" dirty="0" smtClean="0"/>
              <a:t>1_2_Matplotlib</a:t>
            </a:r>
            <a:r>
              <a:rPr lang="zh-TW" altLang="en-US" sz="2800" dirty="0"/>
              <a:t>範例學習快速入門</a:t>
            </a:r>
            <a:r>
              <a:rPr lang="en-US" altLang="zh-TW" sz="2800" dirty="0"/>
              <a:t>.</a:t>
            </a:r>
            <a:r>
              <a:rPr lang="en-US" altLang="zh-TW" sz="2800" dirty="0" err="1"/>
              <a:t>ipynb</a:t>
            </a:r>
            <a:endParaRPr lang="en-US" altLang="zh-TW" sz="2800" dirty="0"/>
          </a:p>
        </p:txBody>
      </p:sp>
      <p:sp>
        <p:nvSpPr>
          <p:cNvPr id="3" name="矩形 2"/>
          <p:cNvSpPr/>
          <p:nvPr/>
        </p:nvSpPr>
        <p:spPr>
          <a:xfrm>
            <a:off x="953410" y="468183"/>
            <a:ext cx="17940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err="1" smtClean="0"/>
              <a:t>github</a:t>
            </a:r>
            <a:endParaRPr lang="en-US" altLang="zh-TW" sz="4800" dirty="0"/>
          </a:p>
        </p:txBody>
      </p:sp>
      <p:sp>
        <p:nvSpPr>
          <p:cNvPr id="4" name="矩形 3"/>
          <p:cNvSpPr/>
          <p:nvPr/>
        </p:nvSpPr>
        <p:spPr>
          <a:xfrm>
            <a:off x="1062682" y="1860693"/>
            <a:ext cx="35711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err="1" smtClean="0"/>
              <a:t>mydear</a:t>
            </a:r>
            <a:r>
              <a:rPr lang="en-US" altLang="zh-TW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great</a:t>
            </a:r>
            <a:r>
              <a:rPr lang="en-US" altLang="zh-TW" sz="3200" dirty="0" err="1" smtClean="0"/>
              <a:t>teacher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625088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28" y="996032"/>
            <a:ext cx="6932601" cy="477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15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81" y="1339617"/>
            <a:ext cx="7016844" cy="453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9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6086" y="1067228"/>
            <a:ext cx="71406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[1].Data Visualization</a:t>
            </a:r>
            <a:r>
              <a:rPr lang="zh-TW" altLang="en-US" dirty="0"/>
              <a:t>資料視覺化</a:t>
            </a:r>
          </a:p>
          <a:p>
            <a:r>
              <a:rPr lang="en-US" altLang="zh-TW" dirty="0"/>
              <a:t>[2].</a:t>
            </a:r>
            <a:r>
              <a:rPr lang="zh-TW" altLang="en-US" dirty="0"/>
              <a:t>資料視覺化</a:t>
            </a:r>
            <a:r>
              <a:rPr lang="ja-JP" altLang="en-US" dirty="0"/>
              <a:t>の</a:t>
            </a:r>
            <a:r>
              <a:rPr lang="zh-TW" altLang="en-US" dirty="0"/>
              <a:t>套件</a:t>
            </a:r>
          </a:p>
          <a:p>
            <a:r>
              <a:rPr lang="en-US" altLang="zh-TW" dirty="0"/>
              <a:t>[3].Google </a:t>
            </a:r>
            <a:r>
              <a:rPr lang="en-US" altLang="zh-TW" dirty="0" err="1"/>
              <a:t>Colab</a:t>
            </a:r>
            <a:r>
              <a:rPr lang="zh-TW" altLang="en-US" dirty="0"/>
              <a:t>上的範利</a:t>
            </a:r>
          </a:p>
          <a:p>
            <a:endParaRPr lang="zh-TW" altLang="en-US" dirty="0"/>
          </a:p>
          <a:p>
            <a:r>
              <a:rPr lang="en-US" altLang="zh-TW" dirty="0"/>
              <a:t>[4].MATPLOTLIB</a:t>
            </a:r>
          </a:p>
          <a:p>
            <a:r>
              <a:rPr lang="en-US" altLang="zh-TW" dirty="0"/>
              <a:t>[5].MATPLOTLIB</a:t>
            </a:r>
            <a:r>
              <a:rPr lang="zh-TW" altLang="en-US" dirty="0"/>
              <a:t>範例學習</a:t>
            </a:r>
            <a:r>
              <a:rPr lang="en-US" altLang="zh-TW" dirty="0"/>
              <a:t>[1]</a:t>
            </a:r>
            <a:r>
              <a:rPr lang="zh-TW" altLang="en-US" dirty="0"/>
              <a:t>單一圖形</a:t>
            </a:r>
          </a:p>
          <a:p>
            <a:r>
              <a:rPr lang="zh-TW" altLang="en-US" dirty="0"/>
              <a:t>    </a:t>
            </a:r>
            <a:r>
              <a:rPr lang="en-US" altLang="zh-TW" dirty="0" err="1"/>
              <a:t>matplotlib.pyplot</a:t>
            </a:r>
            <a:r>
              <a:rPr lang="zh-TW" altLang="en-US" dirty="0"/>
              <a:t>的許多範例</a:t>
            </a:r>
          </a:p>
          <a:p>
            <a:r>
              <a:rPr lang="zh-TW" altLang="en-US" dirty="0"/>
              <a:t>     </a:t>
            </a:r>
            <a:r>
              <a:rPr lang="en-US" altLang="zh-TW" dirty="0"/>
              <a:t>plot():</a:t>
            </a:r>
            <a:r>
              <a:rPr lang="zh-TW" altLang="en-US" dirty="0"/>
              <a:t>折線圖</a:t>
            </a:r>
            <a:r>
              <a:rPr lang="en-US" altLang="zh-TW" dirty="0"/>
              <a:t>(Line chart):</a:t>
            </a:r>
            <a:r>
              <a:rPr lang="en-US" altLang="zh-TW" dirty="0" err="1"/>
              <a:t>matplotlib.pyplot.plot</a:t>
            </a:r>
            <a:endParaRPr lang="en-US" altLang="zh-TW" dirty="0"/>
          </a:p>
          <a:p>
            <a:r>
              <a:rPr lang="en-US" altLang="zh-TW" dirty="0"/>
              <a:t>     bar():</a:t>
            </a:r>
            <a:r>
              <a:rPr lang="zh-TW" altLang="en-US" dirty="0"/>
              <a:t>長條圖</a:t>
            </a:r>
            <a:r>
              <a:rPr lang="en-US" altLang="zh-TW" dirty="0"/>
              <a:t>|</a:t>
            </a:r>
            <a:r>
              <a:rPr lang="zh-TW" altLang="en-US" dirty="0"/>
              <a:t>柱狀圖</a:t>
            </a:r>
            <a:r>
              <a:rPr lang="en-US" altLang="zh-TW" dirty="0"/>
              <a:t>(Bar Chart):</a:t>
            </a:r>
            <a:r>
              <a:rPr lang="en-US" altLang="zh-TW" dirty="0" err="1"/>
              <a:t>matplotlib.pyplot.bar</a:t>
            </a:r>
            <a:endParaRPr lang="en-US" altLang="zh-TW" dirty="0"/>
          </a:p>
          <a:p>
            <a:r>
              <a:rPr lang="en-US" altLang="zh-TW" dirty="0"/>
              <a:t>     </a:t>
            </a:r>
            <a:r>
              <a:rPr lang="en-US" altLang="zh-TW" dirty="0" err="1"/>
              <a:t>hist</a:t>
            </a:r>
            <a:r>
              <a:rPr lang="en-US" altLang="zh-TW" dirty="0"/>
              <a:t>():</a:t>
            </a:r>
            <a:r>
              <a:rPr lang="zh-TW" altLang="en-US" dirty="0"/>
              <a:t>直方圖</a:t>
            </a:r>
            <a:r>
              <a:rPr lang="en-US" altLang="zh-TW" dirty="0"/>
              <a:t>(histogram):</a:t>
            </a:r>
            <a:r>
              <a:rPr lang="en-US" altLang="zh-TW" dirty="0" err="1"/>
              <a:t>matplotlib.pyplot.hist</a:t>
            </a:r>
            <a:endParaRPr lang="en-US" altLang="zh-TW" dirty="0"/>
          </a:p>
          <a:p>
            <a:r>
              <a:rPr lang="en-US" altLang="zh-TW" dirty="0"/>
              <a:t>     boxplot():</a:t>
            </a:r>
            <a:r>
              <a:rPr lang="zh-TW" altLang="en-US" dirty="0"/>
              <a:t>箱形圖 </a:t>
            </a:r>
            <a:r>
              <a:rPr lang="en-US" altLang="zh-TW" dirty="0"/>
              <a:t>(Box plot):</a:t>
            </a:r>
            <a:r>
              <a:rPr lang="en-US" altLang="zh-TW" dirty="0" err="1"/>
              <a:t>matplotlib.pyplot.boxplot</a:t>
            </a:r>
            <a:endParaRPr lang="en-US" altLang="zh-TW" dirty="0"/>
          </a:p>
          <a:p>
            <a:r>
              <a:rPr lang="en-US" altLang="zh-TW" dirty="0"/>
              <a:t>     scatter():</a:t>
            </a:r>
            <a:r>
              <a:rPr lang="zh-TW" altLang="en-US" dirty="0"/>
              <a:t>散佈圖 </a:t>
            </a:r>
            <a:r>
              <a:rPr lang="en-US" altLang="zh-TW" dirty="0"/>
              <a:t>(Scatter plot): </a:t>
            </a:r>
            <a:r>
              <a:rPr lang="en-US" altLang="zh-TW" dirty="0" err="1"/>
              <a:t>matplotlib.pyplot.scatter</a:t>
            </a:r>
            <a:endParaRPr lang="en-US" altLang="zh-TW" dirty="0"/>
          </a:p>
          <a:p>
            <a:r>
              <a:rPr lang="en-US" altLang="zh-TW" dirty="0"/>
              <a:t>     </a:t>
            </a:r>
            <a:r>
              <a:rPr lang="zh-TW" altLang="en-US" dirty="0"/>
              <a:t>圓餅圖</a:t>
            </a:r>
          </a:p>
          <a:p>
            <a:r>
              <a:rPr lang="en-US" altLang="zh-TW" dirty="0"/>
              <a:t>[6].MATPLOTLIB</a:t>
            </a:r>
            <a:r>
              <a:rPr lang="zh-TW" altLang="en-US" dirty="0"/>
              <a:t>範例學習</a:t>
            </a:r>
            <a:r>
              <a:rPr lang="en-US" altLang="zh-TW" dirty="0"/>
              <a:t>[2]</a:t>
            </a:r>
            <a:r>
              <a:rPr lang="zh-TW" altLang="en-US" dirty="0"/>
              <a:t>多圖形並陳</a:t>
            </a:r>
          </a:p>
        </p:txBody>
      </p:sp>
    </p:spTree>
    <p:extLst>
      <p:ext uri="{BB962C8B-B14F-4D97-AF65-F5344CB8AC3E}">
        <p14:creationId xmlns:p14="http://schemas.microsoft.com/office/powerpoint/2010/main" val="3988798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12" y="1138175"/>
            <a:ext cx="7034472" cy="472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47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64" y="1073609"/>
            <a:ext cx="7310695" cy="50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60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75" y="1212033"/>
            <a:ext cx="6465773" cy="423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45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89" y="945623"/>
            <a:ext cx="7399293" cy="498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31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03335" y="1032970"/>
            <a:ext cx="7879080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延伸學習</a:t>
            </a:r>
            <a:endParaRPr lang="en-US" altLang="zh-TW" sz="6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資料視覺化</a:t>
            </a:r>
            <a:r>
              <a:rPr lang="ja-JP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の</a:t>
            </a:r>
            <a:r>
              <a:rPr lang="zh-TW" alt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各種套</a:t>
            </a:r>
            <a:r>
              <a:rPr lang="zh-TW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件</a:t>
            </a:r>
            <a:endParaRPr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1028" y="582268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</a:t>
            </a:r>
            <a:endParaRPr lang="ja-JP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9193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6974" y="3418661"/>
            <a:ext cx="2241781" cy="3097423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331175" y="4967373"/>
            <a:ext cx="3886200" cy="901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400" dirty="0"/>
              <a:t>Python</a:t>
            </a:r>
            <a:r>
              <a:rPr lang="zh-TW" altLang="en-US" sz="1400" dirty="0"/>
              <a:t>數據分析：基於</a:t>
            </a:r>
            <a:r>
              <a:rPr lang="en-US" altLang="zh-TW" sz="1400" dirty="0" err="1"/>
              <a:t>Plotly</a:t>
            </a:r>
            <a:r>
              <a:rPr lang="zh-TW" altLang="en-US" sz="1400" dirty="0"/>
              <a:t>的動態可視化繪圖</a:t>
            </a:r>
          </a:p>
          <a:p>
            <a:pPr marL="0" indent="0">
              <a:buNone/>
            </a:pPr>
            <a:r>
              <a:rPr lang="zh-TW" altLang="en-US" sz="1400" dirty="0"/>
              <a:t>作者： 孫洋洋</a:t>
            </a:r>
            <a:r>
              <a:rPr lang="en-US" altLang="zh-TW" sz="1400" dirty="0"/>
              <a:t>, </a:t>
            </a:r>
            <a:r>
              <a:rPr lang="zh-TW" altLang="en-US" sz="1400" dirty="0"/>
              <a:t>王碩</a:t>
            </a:r>
            <a:r>
              <a:rPr lang="en-US" altLang="zh-TW" sz="1400" dirty="0"/>
              <a:t>, </a:t>
            </a:r>
            <a:r>
              <a:rPr lang="zh-TW" altLang="en-US" sz="1400" dirty="0"/>
              <a:t>邢夢來</a:t>
            </a:r>
            <a:r>
              <a:rPr lang="en-US" altLang="zh-TW" sz="1400" dirty="0"/>
              <a:t>, </a:t>
            </a:r>
            <a:r>
              <a:rPr lang="zh-TW" altLang="en-US" sz="1400" dirty="0"/>
              <a:t>袁泉</a:t>
            </a:r>
            <a:r>
              <a:rPr lang="en-US" altLang="zh-TW" sz="1400" dirty="0"/>
              <a:t>, </a:t>
            </a:r>
            <a:r>
              <a:rPr lang="zh-TW" altLang="en-US" sz="1400" dirty="0"/>
              <a:t>吳娜</a:t>
            </a:r>
          </a:p>
          <a:p>
            <a:pPr marL="0" indent="0">
              <a:buNone/>
            </a:pPr>
            <a:r>
              <a:rPr lang="zh-TW" altLang="en-US" sz="1400" dirty="0" smtClean="0"/>
              <a:t>電子工業出版社</a:t>
            </a:r>
            <a:endParaRPr lang="zh-TW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3331175" y="5868472"/>
            <a:ext cx="4895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https://github.com/sunshe35/PythonPlotlyCodes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10812" t="33783" r="16305" b="22813"/>
          <a:stretch/>
        </p:blipFill>
        <p:spPr>
          <a:xfrm>
            <a:off x="851071" y="969517"/>
            <a:ext cx="6664410" cy="22324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2851" y="323925"/>
            <a:ext cx="7377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到官方網址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https://plot.ly/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看看互動式資料視覺化成果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31175" y="4486934"/>
            <a:ext cx="2555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延伸閱讀</a:t>
            </a:r>
            <a:r>
              <a:rPr lang="en-US" altLang="zh-TW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推薦的教科書</a:t>
            </a:r>
            <a:endParaRPr lang="zh-TW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4947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0369" y="1619679"/>
            <a:ext cx="3367930" cy="4153780"/>
          </a:xfrm>
          <a:prstGeom prst="rect">
            <a:avLst/>
          </a:prstGeom>
        </p:spPr>
      </p:pic>
      <p:pic>
        <p:nvPicPr>
          <p:cNvPr id="3" name="內容版面配置區 2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tretch/>
        </p:blipFill>
        <p:spPr>
          <a:xfrm>
            <a:off x="4629150" y="2908300"/>
            <a:ext cx="3886200" cy="218598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4204" y="472710"/>
            <a:ext cx="82419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到官方網址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https://bokeh.pydata.org/en/latest/</a:t>
            </a:r>
          </a:p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看看互動式資料視覺化成果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2940" y="4669481"/>
            <a:ext cx="31191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!pip install </a:t>
            </a:r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bokeh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3477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9536" y="1328224"/>
            <a:ext cx="79701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as np</a:t>
            </a:r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bokeh.plotting</a:t>
            </a:r>
            <a:r>
              <a:rPr lang="en-US" altLang="zh-TW" dirty="0" smtClean="0"/>
              <a:t> import figure, show</a:t>
            </a:r>
          </a:p>
          <a:p>
            <a:r>
              <a:rPr lang="en-US" altLang="zh-TW" dirty="0" smtClean="0"/>
              <a:t>from bokeh.io import 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output_notebook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dirty="0"/>
          </a:p>
          <a:p>
            <a:r>
              <a:rPr lang="en-US" altLang="zh-TW" dirty="0" smtClean="0"/>
              <a:t>N = 4000</a:t>
            </a:r>
          </a:p>
          <a:p>
            <a:endParaRPr lang="en-US" altLang="zh-TW" dirty="0"/>
          </a:p>
          <a:p>
            <a:r>
              <a:rPr lang="en-US" altLang="zh-TW" dirty="0" smtClean="0"/>
              <a:t>x = </a:t>
            </a:r>
            <a:r>
              <a:rPr lang="en-US" altLang="zh-TW" dirty="0" err="1" smtClean="0"/>
              <a:t>np.random.random</a:t>
            </a:r>
            <a:r>
              <a:rPr lang="en-US" altLang="zh-TW" dirty="0" smtClean="0"/>
              <a:t>(size=N) * 100</a:t>
            </a:r>
          </a:p>
          <a:p>
            <a:r>
              <a:rPr lang="en-US" altLang="zh-TW" dirty="0" smtClean="0"/>
              <a:t>y = </a:t>
            </a:r>
            <a:r>
              <a:rPr lang="en-US" altLang="zh-TW" dirty="0" err="1" smtClean="0"/>
              <a:t>np.random.random</a:t>
            </a:r>
            <a:r>
              <a:rPr lang="en-US" altLang="zh-TW" dirty="0" smtClean="0"/>
              <a:t>(size=N) * 100</a:t>
            </a:r>
          </a:p>
          <a:p>
            <a:r>
              <a:rPr lang="en-US" altLang="zh-TW" dirty="0" smtClean="0"/>
              <a:t>radii = </a:t>
            </a:r>
            <a:r>
              <a:rPr lang="en-US" altLang="zh-TW" dirty="0" err="1" smtClean="0"/>
              <a:t>np.random.random</a:t>
            </a:r>
            <a:r>
              <a:rPr lang="en-US" altLang="zh-TW" dirty="0" smtClean="0"/>
              <a:t>(size=N) * 1.5</a:t>
            </a:r>
          </a:p>
          <a:p>
            <a:r>
              <a:rPr lang="en-US" altLang="zh-TW" dirty="0" smtClean="0"/>
              <a:t>colors = ["#%02x%02x%02x" % (r, g, 150) for r, g in zip(</a:t>
            </a:r>
            <a:r>
              <a:rPr lang="en-US" altLang="zh-TW" dirty="0" err="1" smtClean="0"/>
              <a:t>np.floor</a:t>
            </a:r>
            <a:r>
              <a:rPr lang="en-US" altLang="zh-TW" dirty="0" smtClean="0"/>
              <a:t>(50+2*x).</a:t>
            </a:r>
            <a:r>
              <a:rPr lang="en-US" altLang="zh-TW" dirty="0" err="1" smtClean="0"/>
              <a:t>astype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), </a:t>
            </a:r>
            <a:r>
              <a:rPr lang="en-US" altLang="zh-TW" dirty="0" err="1" smtClean="0"/>
              <a:t>np.floor</a:t>
            </a:r>
            <a:r>
              <a:rPr lang="en-US" altLang="zh-TW" dirty="0" smtClean="0"/>
              <a:t>(30+2*y).</a:t>
            </a:r>
            <a:r>
              <a:rPr lang="en-US" altLang="zh-TW" dirty="0" err="1" smtClean="0"/>
              <a:t>astype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))]</a:t>
            </a:r>
          </a:p>
          <a:p>
            <a:endParaRPr lang="en-US" altLang="zh-TW" dirty="0"/>
          </a:p>
          <a:p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output_notebook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US" altLang="zh-TW" dirty="0" smtClean="0"/>
              <a:t>p = figure()</a:t>
            </a:r>
          </a:p>
          <a:p>
            <a:r>
              <a:rPr lang="en-US" altLang="zh-TW" dirty="0" err="1" smtClean="0"/>
              <a:t>p.circle</a:t>
            </a:r>
            <a:r>
              <a:rPr lang="en-US" altLang="zh-TW" dirty="0" smtClean="0"/>
              <a:t>(x, y, radius=radii, </a:t>
            </a:r>
            <a:r>
              <a:rPr lang="en-US" altLang="zh-TW" dirty="0" err="1" smtClean="0"/>
              <a:t>fill_color</a:t>
            </a:r>
            <a:r>
              <a:rPr lang="en-US" altLang="zh-TW" dirty="0" smtClean="0"/>
              <a:t>=colors, </a:t>
            </a:r>
            <a:r>
              <a:rPr lang="en-US" altLang="zh-TW" dirty="0" err="1" smtClean="0"/>
              <a:t>fill_alpha</a:t>
            </a:r>
            <a:r>
              <a:rPr lang="en-US" altLang="zh-TW" dirty="0" smtClean="0"/>
              <a:t>=0.6, </a:t>
            </a:r>
            <a:r>
              <a:rPr lang="en-US" altLang="zh-TW" dirty="0" err="1" smtClean="0"/>
              <a:t>line_color</a:t>
            </a:r>
            <a:r>
              <a:rPr lang="en-US" altLang="zh-TW" dirty="0" smtClean="0"/>
              <a:t>=None)</a:t>
            </a:r>
          </a:p>
          <a:p>
            <a:r>
              <a:rPr lang="en-US" altLang="zh-TW" dirty="0" smtClean="0"/>
              <a:t>show(p)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412" y="65903"/>
            <a:ext cx="3799702" cy="379970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9536" y="6049805"/>
            <a:ext cx="604245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https://colab.research.google.com/notebooks/charts.ipynb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44594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3005"/>
            <a:ext cx="7886700" cy="65636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Google 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學習</a:t>
            </a:r>
            <a:r>
              <a:rPr lang="en-US" altLang="zh-TW" dirty="0" err="1"/>
              <a:t>seaborn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05697" y="1401036"/>
            <a:ext cx="3564409" cy="34420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2819" y="5068967"/>
            <a:ext cx="80689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範例學習</a:t>
            </a:r>
            <a:r>
              <a:rPr lang="en-US" altLang="zh-TW" dirty="0" smtClean="0"/>
              <a:t>1:</a:t>
            </a:r>
          </a:p>
          <a:p>
            <a:r>
              <a:rPr lang="en-US" altLang="zh-TW" dirty="0" smtClean="0"/>
              <a:t>https://colab.research.google.com/github/jakevdp/PythonDataScienceHandbook/blob/master/notebooks/04.14-Visualization-With-Seaborn.ipynb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9614" y="6071456"/>
            <a:ext cx="7972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範例學習</a:t>
            </a:r>
            <a:r>
              <a:rPr lang="en-US" altLang="zh-TW" dirty="0"/>
              <a:t>2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https://colab.research.google.com/drive/1o6MijFkNHiTPeS8Y5n59j2cH4-Mf2wX3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4952" y="939371"/>
            <a:ext cx="587100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!pip install </a:t>
            </a:r>
            <a:r>
              <a:rPr lang="en-US" altLang="zh-TW" sz="2400" dirty="0" err="1" smtClean="0"/>
              <a:t>seaborn</a:t>
            </a:r>
            <a:r>
              <a:rPr lang="en-US" altLang="zh-TW" sz="2400" dirty="0" smtClean="0"/>
              <a:t>==0.9.0</a:t>
            </a:r>
            <a:endParaRPr lang="zh-TW" altLang="en-US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86" y="1480194"/>
            <a:ext cx="2676823" cy="350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516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6387" y="1765116"/>
            <a:ext cx="68003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seaborn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sns</a:t>
            </a:r>
            <a:endParaRPr lang="en-US" altLang="zh-TW" dirty="0" smtClean="0"/>
          </a:p>
          <a:p>
            <a:r>
              <a:rPr lang="en-US" altLang="zh-TW" dirty="0" err="1" smtClean="0"/>
              <a:t>sns.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</a:t>
            </a:r>
            <a:r>
              <a:rPr lang="en-US" altLang="zh-TW" dirty="0" smtClean="0"/>
              <a:t>(style="ticks")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Load the example dataset for </a:t>
            </a:r>
            <a:r>
              <a:rPr lang="en-US" altLang="zh-TW" dirty="0" err="1" smtClean="0"/>
              <a:t>Anscombe's</a:t>
            </a:r>
            <a:r>
              <a:rPr lang="en-US" altLang="zh-TW" dirty="0" smtClean="0"/>
              <a:t> quartet</a:t>
            </a:r>
          </a:p>
          <a:p>
            <a:r>
              <a:rPr lang="en-US" altLang="zh-TW" dirty="0" err="1" smtClean="0"/>
              <a:t>df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sns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.load_dataset</a:t>
            </a:r>
            <a:r>
              <a:rPr lang="en-US" altLang="zh-TW" dirty="0" smtClean="0"/>
              <a:t>("</a:t>
            </a:r>
            <a:r>
              <a:rPr lang="en-US" altLang="zh-TW" dirty="0" err="1" smtClean="0"/>
              <a:t>anscombe</a:t>
            </a:r>
            <a:r>
              <a:rPr lang="en-US" altLang="zh-TW" dirty="0" smtClean="0"/>
              <a:t>")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Show the results of a linear regression within each dataset</a:t>
            </a:r>
          </a:p>
          <a:p>
            <a:r>
              <a:rPr lang="en-US" altLang="zh-TW" dirty="0" err="1" smtClean="0"/>
              <a:t>sns.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lmplot</a:t>
            </a:r>
            <a:r>
              <a:rPr lang="en-US" altLang="zh-TW" dirty="0" smtClean="0"/>
              <a:t>(x="x", y="y", col="dataset", hue="dataset", data=</a:t>
            </a:r>
            <a:r>
              <a:rPr lang="en-US" altLang="zh-TW" dirty="0" err="1" smtClean="0"/>
              <a:t>df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           </a:t>
            </a:r>
            <a:r>
              <a:rPr lang="en-US" altLang="zh-TW" dirty="0" err="1" smtClean="0"/>
              <a:t>col_wrap</a:t>
            </a:r>
            <a:r>
              <a:rPr lang="en-US" altLang="zh-TW" dirty="0" smtClean="0"/>
              <a:t>=2, ci=None, palette="muted", height=4,</a:t>
            </a:r>
          </a:p>
          <a:p>
            <a:r>
              <a:rPr lang="en-US" altLang="zh-TW" dirty="0" smtClean="0"/>
              <a:t>           </a:t>
            </a:r>
            <a:r>
              <a:rPr lang="en-US" altLang="zh-TW" dirty="0" err="1" smtClean="0"/>
              <a:t>scatter_kws</a:t>
            </a:r>
            <a:r>
              <a:rPr lang="en-US" altLang="zh-TW" dirty="0" smtClean="0"/>
              <a:t>={"s": 50, "alpha": 1});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6388" y="5443487"/>
            <a:ext cx="3779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https://www.data-insights.cn/?p=179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75" y="224823"/>
            <a:ext cx="3207093" cy="32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9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-152400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76033" y="2528474"/>
            <a:ext cx="9094156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</a:t>
            </a:r>
            <a:r>
              <a:rPr lang="zh-TW" altLang="en-US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視覺化</a:t>
            </a:r>
            <a:r>
              <a:rPr lang="zh-TW" altLang="en-US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的實戰練習</a:t>
            </a:r>
            <a:r>
              <a:rPr lang="en-US" altLang="zh-TW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r>
              <a:rPr lang="zh-TW" altLang="en-US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折線</a:t>
            </a:r>
            <a:r>
              <a:rPr lang="zh-TW" altLang="en-US" sz="6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圖</a:t>
            </a:r>
            <a:endParaRPr lang="zh-TW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9246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7272" y="3976134"/>
            <a:ext cx="3990203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altair</a:t>
            </a:r>
            <a:r>
              <a:rPr lang="en-US" altLang="zh-TW" dirty="0" smtClean="0"/>
              <a:t> as alt</a:t>
            </a:r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vega_datasets</a:t>
            </a:r>
            <a:r>
              <a:rPr lang="en-US" altLang="zh-TW" dirty="0" smtClean="0"/>
              <a:t> import data</a:t>
            </a:r>
          </a:p>
          <a:p>
            <a:r>
              <a:rPr lang="en-US" altLang="zh-TW" dirty="0" smtClean="0"/>
              <a:t>cars = </a:t>
            </a:r>
            <a:r>
              <a:rPr lang="en-US" altLang="zh-TW" dirty="0" err="1" smtClean="0"/>
              <a:t>data.cars</a:t>
            </a:r>
            <a:r>
              <a:rPr lang="en-US" altLang="zh-TW" dirty="0" smtClean="0"/>
              <a:t>()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alt.Chart</a:t>
            </a:r>
            <a:r>
              <a:rPr lang="en-US" altLang="zh-TW" dirty="0" smtClean="0"/>
              <a:t>(cars).</a:t>
            </a:r>
            <a:r>
              <a:rPr lang="en-US" altLang="zh-TW" dirty="0" err="1" smtClean="0"/>
              <a:t>mark_point</a:t>
            </a:r>
            <a:r>
              <a:rPr lang="en-US" altLang="zh-TW" dirty="0" smtClean="0"/>
              <a:t>().encode(</a:t>
            </a:r>
          </a:p>
          <a:p>
            <a:r>
              <a:rPr lang="en-US" altLang="zh-TW" dirty="0" smtClean="0"/>
              <a:t>    x='Horsepower',</a:t>
            </a:r>
          </a:p>
          <a:p>
            <a:r>
              <a:rPr lang="en-US" altLang="zh-TW" dirty="0" smtClean="0"/>
              <a:t>    y='</a:t>
            </a:r>
            <a:r>
              <a:rPr lang="en-US" altLang="zh-TW" dirty="0" err="1" smtClean="0"/>
              <a:t>Miles_per_Gallon</a:t>
            </a:r>
            <a:r>
              <a:rPr lang="en-US" altLang="zh-TW" dirty="0" smtClean="0"/>
              <a:t>',</a:t>
            </a:r>
          </a:p>
          <a:p>
            <a:r>
              <a:rPr lang="en-US" altLang="zh-TW" dirty="0" smtClean="0"/>
              <a:t>    color='Origin',</a:t>
            </a:r>
          </a:p>
          <a:p>
            <a:r>
              <a:rPr lang="en-US" altLang="zh-TW" dirty="0" smtClean="0"/>
              <a:t>).interactive()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4204" y="472710"/>
            <a:ext cx="82419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到官方網址</a:t>
            </a:r>
            <a:r>
              <a:rPr lang="en-US" altLang="zh-TW" sz="2800" dirty="0" smtClean="0"/>
              <a:t>https://altair-viz.github.io/ 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看看資料視覺化成果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4204" y="208838"/>
            <a:ext cx="4037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Altair: Declarative Visualization in Python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/>
          <a:srcRect l="18919" t="18249" r="44325" b="46036"/>
          <a:stretch/>
        </p:blipFill>
        <p:spPr>
          <a:xfrm>
            <a:off x="3703667" y="949763"/>
            <a:ext cx="5045831" cy="2757893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716872"/>
            <a:ext cx="3886200" cy="2568844"/>
          </a:xfrm>
        </p:spPr>
      </p:pic>
    </p:spTree>
    <p:extLst>
      <p:ext uri="{BB962C8B-B14F-4D97-AF65-F5344CB8AC3E}">
        <p14:creationId xmlns:p14="http://schemas.microsoft.com/office/powerpoint/2010/main" val="7675197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</a:t>
            </a:r>
            <a:r>
              <a:rPr lang="en-US" altLang="zh-TW" dirty="0" err="1" smtClean="0"/>
              <a:t>colab</a:t>
            </a:r>
            <a:r>
              <a:rPr lang="en-US" altLang="zh-TW" dirty="0" smtClean="0"/>
              <a:t> </a:t>
            </a:r>
            <a:r>
              <a:rPr lang="zh-TW" altLang="en-US" dirty="0" smtClean="0"/>
              <a:t>可以用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8650" y="178561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altair</a:t>
            </a:r>
            <a:r>
              <a:rPr lang="en-US" altLang="zh-TW" dirty="0"/>
              <a:t> as alt</a:t>
            </a:r>
          </a:p>
          <a:p>
            <a:r>
              <a:rPr lang="en-US" altLang="zh-TW" dirty="0"/>
              <a:t>import pandas as </a:t>
            </a:r>
            <a:r>
              <a:rPr lang="en-US" altLang="zh-TW" dirty="0" err="1"/>
              <a:t>pd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data = </a:t>
            </a:r>
            <a:r>
              <a:rPr lang="en-US" altLang="zh-TW" dirty="0" err="1"/>
              <a:t>pd.DataFrame</a:t>
            </a:r>
            <a:r>
              <a:rPr lang="en-US" altLang="zh-TW" dirty="0"/>
              <a:t>({'x': ['A', 'B', 'C', 'D', 'E'],</a:t>
            </a:r>
          </a:p>
          <a:p>
            <a:r>
              <a:rPr lang="en-US" altLang="zh-TW" dirty="0"/>
              <a:t>                     'y': [5, 3, 6, 7, 2]})</a:t>
            </a:r>
          </a:p>
          <a:p>
            <a:r>
              <a:rPr lang="en-US" altLang="zh-TW" dirty="0" err="1"/>
              <a:t>alt.Chart</a:t>
            </a:r>
            <a:r>
              <a:rPr lang="en-US" altLang="zh-TW" dirty="0"/>
              <a:t>(data).</a:t>
            </a:r>
            <a:r>
              <a:rPr lang="en-US" altLang="zh-TW" dirty="0" err="1"/>
              <a:t>mark_bar</a:t>
            </a:r>
            <a:r>
              <a:rPr lang="en-US" altLang="zh-TW" dirty="0"/>
              <a:t>().encode(</a:t>
            </a:r>
          </a:p>
          <a:p>
            <a:r>
              <a:rPr lang="en-US" altLang="zh-TW" dirty="0"/>
              <a:t>    x='x',</a:t>
            </a:r>
          </a:p>
          <a:p>
            <a:r>
              <a:rPr lang="en-US" altLang="zh-TW" dirty="0"/>
              <a:t>    y='y',</a:t>
            </a:r>
          </a:p>
          <a:p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996" y="510434"/>
            <a:ext cx="2360765" cy="590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3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2811" y="2142178"/>
            <a:ext cx="57417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藉助於</a:t>
            </a:r>
            <a:r>
              <a: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圖形化手段</a:t>
            </a:r>
            <a:r>
              <a:rPr lang="zh-TW" altLang="en-US" sz="3600" dirty="0" smtClean="0"/>
              <a:t>，</a:t>
            </a:r>
            <a:endParaRPr lang="en-US" altLang="zh-TW" sz="3600" dirty="0" smtClean="0"/>
          </a:p>
          <a:p>
            <a:r>
              <a:rPr lang="zh-TW" altLang="en-US" sz="3600" dirty="0" smtClean="0"/>
              <a:t>清晰</a:t>
            </a:r>
            <a:r>
              <a:rPr lang="zh-TW" altLang="en-US" sz="3600" dirty="0"/>
              <a:t>有效地傳達與溝通訊息</a:t>
            </a:r>
          </a:p>
        </p:txBody>
      </p:sp>
      <p:sp>
        <p:nvSpPr>
          <p:cNvPr id="3" name="矩形 2"/>
          <p:cNvSpPr/>
          <p:nvPr/>
        </p:nvSpPr>
        <p:spPr>
          <a:xfrm>
            <a:off x="127687" y="263781"/>
            <a:ext cx="2887362" cy="11387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資料視覺化</a:t>
            </a:r>
          </a:p>
        </p:txBody>
      </p:sp>
      <p:sp>
        <p:nvSpPr>
          <p:cNvPr id="4" name="矩形 3"/>
          <p:cNvSpPr/>
          <p:nvPr/>
        </p:nvSpPr>
        <p:spPr>
          <a:xfrm>
            <a:off x="1482810" y="4082131"/>
            <a:ext cx="65490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https://</a:t>
            </a:r>
            <a:r>
              <a:rPr lang="en-US" altLang="zh-TW" sz="2800" dirty="0" smtClean="0"/>
              <a:t>zh.wikipedia.org/wiki/</a:t>
            </a:r>
            <a:r>
              <a:rPr lang="zh-TW" altLang="zh-TW" sz="2800" dirty="0" smtClean="0"/>
              <a:t>資料視覺化</a:t>
            </a:r>
            <a:endParaRPr lang="zh-TW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72942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6272" y="1454782"/>
            <a:ext cx="7886700" cy="1727285"/>
          </a:xfrm>
        </p:spPr>
        <p:txBody>
          <a:bodyPr>
            <a:norm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視覺化</a:t>
            </a:r>
            <a:r>
              <a:rPr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の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有許多套件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請挑選你熟悉的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….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深入學習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6272" y="3234295"/>
            <a:ext cx="5335544" cy="3075889"/>
          </a:xfrm>
        </p:spPr>
        <p:txBody>
          <a:bodyPr>
            <a:norm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Matplotlib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本課程使用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dirty="0" err="1" smtClean="0"/>
              <a:t>Seaborn</a:t>
            </a:r>
            <a:endParaRPr lang="en-US" altLang="zh-TW" dirty="0" smtClean="0"/>
          </a:p>
          <a:p>
            <a:r>
              <a:rPr lang="en-US" altLang="zh-TW" dirty="0" err="1" smtClean="0"/>
              <a:t>Ggplot</a:t>
            </a:r>
            <a:endParaRPr lang="en-US" altLang="zh-TW" dirty="0" smtClean="0"/>
          </a:p>
          <a:p>
            <a:r>
              <a:rPr lang="en-US" altLang="zh-TW" dirty="0" err="1" smtClean="0"/>
              <a:t>Bokeh</a:t>
            </a:r>
            <a:endParaRPr lang="en-US" altLang="zh-TW" dirty="0" smtClean="0"/>
          </a:p>
          <a:p>
            <a:r>
              <a:rPr lang="en-US" altLang="zh-TW" dirty="0" err="1" smtClean="0"/>
              <a:t>Pyga</a:t>
            </a:r>
            <a:endParaRPr lang="en-US" altLang="zh-TW" dirty="0" smtClean="0"/>
          </a:p>
          <a:p>
            <a:r>
              <a:rPr lang="en-US" altLang="zh-TW" dirty="0" err="1"/>
              <a:t>Plotly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323" y="3292009"/>
            <a:ext cx="4149297" cy="356599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97427" y="263951"/>
            <a:ext cx="57417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藉助於圖形化手段</a:t>
            </a:r>
            <a:r>
              <a:rPr lang="zh-TW" altLang="en-US" sz="3600" dirty="0" smtClean="0"/>
              <a:t>，</a:t>
            </a:r>
            <a:endParaRPr lang="en-US" altLang="zh-TW" sz="3600" dirty="0" smtClean="0"/>
          </a:p>
          <a:p>
            <a:r>
              <a:rPr lang="zh-TW" altLang="en-US" sz="3600" dirty="0" smtClean="0"/>
              <a:t>清晰</a:t>
            </a:r>
            <a:r>
              <a:rPr lang="zh-TW" altLang="en-US" sz="3600" dirty="0"/>
              <a:t>有效地傳達與溝通訊息</a:t>
            </a:r>
          </a:p>
        </p:txBody>
      </p:sp>
      <p:sp>
        <p:nvSpPr>
          <p:cNvPr id="6" name="矩形 5"/>
          <p:cNvSpPr/>
          <p:nvPr/>
        </p:nvSpPr>
        <p:spPr>
          <a:xfrm>
            <a:off x="127687" y="263781"/>
            <a:ext cx="2887362" cy="11387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資料視覺化</a:t>
            </a:r>
          </a:p>
        </p:txBody>
      </p:sp>
    </p:spTree>
    <p:extLst>
      <p:ext uri="{BB962C8B-B14F-4D97-AF65-F5344CB8AC3E}">
        <p14:creationId xmlns:p14="http://schemas.microsoft.com/office/powerpoint/2010/main" val="347689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4466" y="584036"/>
            <a:ext cx="7886700" cy="672842"/>
          </a:xfrm>
        </p:spPr>
        <p:txBody>
          <a:bodyPr>
            <a:normAutofit/>
          </a:bodyPr>
          <a:lstStyle/>
          <a:p>
            <a:r>
              <a:rPr lang="en-US" altLang="zh-TW" dirty="0"/>
              <a:t>Charting in </a:t>
            </a:r>
            <a:r>
              <a:rPr lang="en-US" altLang="zh-TW" dirty="0" err="1"/>
              <a:t>Colaboratory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213" y="1736029"/>
            <a:ext cx="2937724" cy="209075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3213" y="1256878"/>
            <a:ext cx="6042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https://colab.research.google.com/notebooks/charts.ipynb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073" y="1814168"/>
            <a:ext cx="2904610" cy="199887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13" y="3936607"/>
            <a:ext cx="4214861" cy="286969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3097" y="3936607"/>
            <a:ext cx="4214861" cy="286969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3213" y="289551"/>
            <a:ext cx="4666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Colab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有許多範利可以提供你自我學習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424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2317" y="3553038"/>
            <a:ext cx="2331208" cy="3141791"/>
          </a:xfrm>
          <a:prstGeom prst="rect">
            <a:avLst/>
          </a:prstGeom>
        </p:spPr>
      </p:pic>
      <p:pic>
        <p:nvPicPr>
          <p:cNvPr id="7" name="內容版面配置區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53859" y="254728"/>
            <a:ext cx="2544851" cy="314179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502" y="254727"/>
            <a:ext cx="2480692" cy="314179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006" y="254727"/>
            <a:ext cx="2511831" cy="314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2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學習的</a:t>
            </a:r>
            <a:r>
              <a:rPr lang="zh-TW" altLang="en-US" dirty="0" smtClean="0"/>
              <a:t>最好參考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/>
              <a:t>https</a:t>
            </a:r>
            <a:r>
              <a:rPr lang="en-US" altLang="zh-TW" dirty="0"/>
              <a:t>://matplotlib.org/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0090" y="2166447"/>
            <a:ext cx="7886700" cy="435133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22687" y="1673228"/>
            <a:ext cx="6951262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User‘s Guide</a:t>
            </a:r>
            <a:r>
              <a:rPr lang="zh-TW" altLang="en-US" sz="2400" dirty="0" smtClean="0"/>
              <a:t>   </a:t>
            </a:r>
            <a:r>
              <a:rPr lang="en-US" altLang="zh-TW" sz="2400" dirty="0" smtClean="0"/>
              <a:t>https</a:t>
            </a:r>
            <a:r>
              <a:rPr lang="en-US" altLang="zh-TW" sz="2400" dirty="0"/>
              <a:t>://matplotlib.org/users/index.html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809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10577</TotalTime>
  <Words>1168</Words>
  <Application>Microsoft Office PowerPoint</Application>
  <PresentationFormat>如螢幕大小 (4:3)</PresentationFormat>
  <Paragraphs>244</Paragraphs>
  <Slides>41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52" baseType="lpstr">
      <vt:lpstr>Arial Unicode MS</vt:lpstr>
      <vt:lpstr>Monaco</vt:lpstr>
      <vt:lpstr>Yu Gothic</vt:lpstr>
      <vt:lpstr>新細明體</vt:lpstr>
      <vt:lpstr>新細明體</vt:lpstr>
      <vt:lpstr>標楷體</vt:lpstr>
      <vt:lpstr>Arial</vt:lpstr>
      <vt:lpstr>Calibri</vt:lpstr>
      <vt:lpstr>Calibri Light</vt:lpstr>
      <vt:lpstr>Courier New</vt:lpstr>
      <vt:lpstr>Office 佈景主題</vt:lpstr>
      <vt:lpstr>人工智慧與資訊安全</vt:lpstr>
      <vt:lpstr>Agenda</vt:lpstr>
      <vt:lpstr>PowerPoint 簡報</vt:lpstr>
      <vt:lpstr>PowerPoint 簡報</vt:lpstr>
      <vt:lpstr>PowerPoint 簡報</vt:lpstr>
      <vt:lpstr>Data Visualization 資料視覺化の有許多套件 請挑選你熟悉的….深入學習</vt:lpstr>
      <vt:lpstr>Charting in Colaboratory</vt:lpstr>
      <vt:lpstr>PowerPoint 簡報</vt:lpstr>
      <vt:lpstr>學習的最好參考: https://matplotlib.org/</vt:lpstr>
      <vt:lpstr>PowerPoint 簡報</vt:lpstr>
      <vt:lpstr>PowerPoint 簡報</vt:lpstr>
      <vt:lpstr>執行成果 </vt:lpstr>
      <vt:lpstr>執行成果解說</vt:lpstr>
      <vt:lpstr>plt.plot</vt:lpstr>
      <vt:lpstr>PowerPoint 簡報</vt:lpstr>
      <vt:lpstr>plt.legend 標示的位子</vt:lpstr>
      <vt:lpstr>我的測驗1:說明放在中心 </vt:lpstr>
      <vt:lpstr>我的測驗2:</vt:lpstr>
      <vt:lpstr>plt.plot(x, y1,'r--',label="line L")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在Google Colab學習seaborn</vt:lpstr>
      <vt:lpstr>PowerPoint 簡報</vt:lpstr>
      <vt:lpstr>PowerPoint 簡報</vt:lpstr>
      <vt:lpstr>Google colab 可以用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從資料科學到人工智慧</dc:title>
  <dc:creator>BREAKALLCTF{Letmeseesee}</dc:creator>
  <cp:lastModifiedBy>owner</cp:lastModifiedBy>
  <cp:revision>81</cp:revision>
  <dcterms:created xsi:type="dcterms:W3CDTF">2019-04-02T10:16:23Z</dcterms:created>
  <dcterms:modified xsi:type="dcterms:W3CDTF">2020-10-14T04:04:26Z</dcterms:modified>
</cp:coreProperties>
</file>