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3" r:id="rId5"/>
    <p:sldId id="264" r:id="rId6"/>
    <p:sldId id="260" r:id="rId7"/>
    <p:sldId id="261" r:id="rId8"/>
    <p:sldId id="262" r:id="rId9"/>
    <p:sldId id="265" r:id="rId10"/>
    <p:sldId id="266" r:id="rId11"/>
    <p:sldId id="267" r:id="rId12"/>
    <p:sldId id="270" r:id="rId13"/>
    <p:sldId id="268" r:id="rId14"/>
    <p:sldId id="269"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71BB74EF-1E1C-48AF-A120-E3635164E9BC}">
          <p14:sldIdLst>
            <p14:sldId id="256"/>
            <p14:sldId id="258"/>
            <p14:sldId id="259"/>
            <p14:sldId id="263"/>
            <p14:sldId id="264"/>
            <p14:sldId id="260"/>
            <p14:sldId id="261"/>
            <p14:sldId id="262"/>
            <p14:sldId id="265"/>
            <p14:sldId id="266"/>
            <p14:sldId id="267"/>
            <p14:sldId id="270"/>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64" autoAdjust="0"/>
  </p:normalViewPr>
  <p:slideViewPr>
    <p:cSldViewPr snapToGrid="0">
      <p:cViewPr varScale="1">
        <p:scale>
          <a:sx n="107" d="100"/>
          <a:sy n="107" d="100"/>
        </p:scale>
        <p:origin x="7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92151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265106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9409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367128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82238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C9A5995-1FD0-4952-BF0B-4EAEA655B5C6}" type="datetimeFigureOut">
              <a:rPr lang="zh-TW" altLang="en-US" smtClean="0"/>
              <a:t>2020/11/4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46765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C9A5995-1FD0-4952-BF0B-4EAEA655B5C6}" type="datetimeFigureOut">
              <a:rPr lang="zh-TW" altLang="en-US" smtClean="0"/>
              <a:t>2020/11/4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74486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C9A5995-1FD0-4952-BF0B-4EAEA655B5C6}" type="datetimeFigureOut">
              <a:rPr lang="zh-TW" altLang="en-US" smtClean="0"/>
              <a:t>2020/11/4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218340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A5995-1FD0-4952-BF0B-4EAEA655B5C6}" type="datetimeFigureOut">
              <a:rPr lang="zh-TW" altLang="en-US" smtClean="0"/>
              <a:t>2020/11/4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14867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C9A5995-1FD0-4952-BF0B-4EAEA655B5C6}" type="datetimeFigureOut">
              <a:rPr lang="zh-TW" altLang="en-US" smtClean="0"/>
              <a:t>2020/11/4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35452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C9A5995-1FD0-4952-BF0B-4EAEA655B5C6}" type="datetimeFigureOut">
              <a:rPr lang="zh-TW" altLang="en-US" smtClean="0"/>
              <a:t>2020/11/4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69383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A5995-1FD0-4952-BF0B-4EAEA655B5C6}" type="datetimeFigureOut">
              <a:rPr lang="zh-TW" altLang="en-US" smtClean="0"/>
              <a:t>2020/11/4</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9322135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aw.githubusercontent.com/wesm/pydata-book/2nd-edition/datasets/fec/P00000001-ALL.cs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13388" y="0"/>
            <a:ext cx="8965223" cy="1083286"/>
          </a:xfrm>
        </p:spPr>
        <p:txBody>
          <a:bodyPr/>
          <a:lstStyle/>
          <a:p>
            <a:r>
              <a:rPr lang="zh-TW" altLang="en-US" dirty="0" smtClean="0"/>
              <a:t>人工智慧與資訊安全</a:t>
            </a:r>
            <a:endParaRPr lang="zh-TW" altLang="en-US" dirty="0"/>
          </a:p>
        </p:txBody>
      </p:sp>
      <p:sp>
        <p:nvSpPr>
          <p:cNvPr id="3" name="副標題 2"/>
          <p:cNvSpPr>
            <a:spLocks noGrp="1"/>
          </p:cNvSpPr>
          <p:nvPr>
            <p:ph type="subTitle" idx="1"/>
          </p:nvPr>
        </p:nvSpPr>
        <p:spPr/>
        <p:txBody>
          <a:bodyPr/>
          <a:lstStyle/>
          <a:p>
            <a:pPr algn="l"/>
            <a:r>
              <a:rPr lang="zh-TW" altLang="en-US" dirty="0" smtClean="0"/>
              <a:t>學生</a:t>
            </a:r>
            <a:r>
              <a:rPr lang="en-US" altLang="zh-TW" dirty="0" smtClean="0"/>
              <a:t>:</a:t>
            </a:r>
            <a:r>
              <a:rPr lang="zh-TW" altLang="en-US" dirty="0" smtClean="0"/>
              <a:t>林佳翰</a:t>
            </a:r>
            <a:endParaRPr lang="en-US" altLang="zh-TW" dirty="0" smtClean="0"/>
          </a:p>
          <a:p>
            <a:pPr algn="l"/>
            <a:r>
              <a:rPr lang="zh-TW" altLang="en-US" dirty="0" smtClean="0"/>
              <a:t>指導教授</a:t>
            </a:r>
            <a:r>
              <a:rPr lang="en-US" altLang="zh-TW" dirty="0" smtClean="0"/>
              <a:t>:</a:t>
            </a:r>
            <a:r>
              <a:rPr lang="zh-TW" altLang="en-US" b="1" dirty="0"/>
              <a:t>偉大的恩師 </a:t>
            </a:r>
            <a:r>
              <a:rPr lang="zh-TW" altLang="en-US" b="1" dirty="0" smtClean="0"/>
              <a:t>龍大大</a:t>
            </a:r>
            <a:endParaRPr lang="zh-TW" altLang="en-US" dirty="0"/>
          </a:p>
        </p:txBody>
      </p:sp>
      <p:sp>
        <p:nvSpPr>
          <p:cNvPr id="5" name="文字方塊 4"/>
          <p:cNvSpPr txBox="1"/>
          <p:nvPr/>
        </p:nvSpPr>
        <p:spPr>
          <a:xfrm>
            <a:off x="1724706" y="1834830"/>
            <a:ext cx="8742586" cy="1015663"/>
          </a:xfrm>
          <a:prstGeom prst="rect">
            <a:avLst/>
          </a:prstGeom>
          <a:noFill/>
        </p:spPr>
        <p:txBody>
          <a:bodyPr wrap="none" rtlCol="0">
            <a:spAutoFit/>
          </a:bodyPr>
          <a:lstStyle/>
          <a:p>
            <a:r>
              <a:rPr lang="en-US" altLang="zh-TW" sz="6000" dirty="0" smtClean="0"/>
              <a:t>Pandas</a:t>
            </a:r>
            <a:r>
              <a:rPr lang="zh-TW" altLang="en-US" sz="6000" dirty="0" smtClean="0"/>
              <a:t>資料分析 學習報告</a:t>
            </a:r>
            <a:endParaRPr lang="zh-TW" altLang="en-US" sz="6000" dirty="0"/>
          </a:p>
        </p:txBody>
      </p:sp>
    </p:spTree>
    <p:extLst>
      <p:ext uri="{BB962C8B-B14F-4D97-AF65-F5344CB8AC3E}">
        <p14:creationId xmlns:p14="http://schemas.microsoft.com/office/powerpoint/2010/main" val="370871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38545" y="0"/>
            <a:ext cx="8275782" cy="6586418"/>
          </a:xfrm>
          <a:prstGeom prst="rect">
            <a:avLst/>
          </a:prstGeom>
          <a:noFill/>
        </p:spPr>
        <p:txBody>
          <a:bodyPr wrap="square" rtlCol="0">
            <a:spAutoFit/>
          </a:bodyPr>
          <a:lstStyle/>
          <a:p>
            <a:r>
              <a:rPr lang="en-US" altLang="zh-TW" dirty="0" smtClean="0"/>
              <a:t>fec.info()</a:t>
            </a:r>
          </a:p>
          <a:p>
            <a:r>
              <a:rPr lang="zh-TW" altLang="en-US" dirty="0" smtClean="0"/>
              <a:t>產生出資料的詳細資訊</a:t>
            </a:r>
            <a:endParaRPr lang="en-US" altLang="zh-TW" dirty="0" smtClean="0"/>
          </a:p>
          <a:p>
            <a:endParaRPr lang="en-US" altLang="zh-TW" b="1" dirty="0" smtClean="0"/>
          </a:p>
          <a:p>
            <a:r>
              <a:rPr lang="en-US" altLang="zh-TW" sz="1600" dirty="0" smtClean="0"/>
              <a:t>&lt;class '</a:t>
            </a:r>
            <a:r>
              <a:rPr lang="en-US" altLang="zh-TW" sz="1600" dirty="0" err="1" smtClean="0"/>
              <a:t>pandas.core.frame.DataFrame</a:t>
            </a:r>
            <a:r>
              <a:rPr lang="en-US" altLang="zh-TW" sz="1600" dirty="0" smtClean="0"/>
              <a:t>'&gt;</a:t>
            </a:r>
          </a:p>
          <a:p>
            <a:r>
              <a:rPr lang="en-US" altLang="zh-TW" sz="1600" dirty="0" err="1" smtClean="0"/>
              <a:t>RangeIndex</a:t>
            </a:r>
            <a:r>
              <a:rPr lang="en-US" altLang="zh-TW" sz="1600" dirty="0" smtClean="0"/>
              <a:t>: 1001731 entries, 0 to 1001730</a:t>
            </a:r>
          </a:p>
          <a:p>
            <a:r>
              <a:rPr lang="en-US" altLang="zh-TW" sz="1600" dirty="0" smtClean="0"/>
              <a:t>Data columns (total 16 columns):</a:t>
            </a:r>
          </a:p>
          <a:p>
            <a:r>
              <a:rPr lang="en-US" altLang="zh-TW" sz="1600" dirty="0" smtClean="0"/>
              <a:t> #   Column             Non-Null Count    </a:t>
            </a:r>
            <a:r>
              <a:rPr lang="en-US" altLang="zh-TW" sz="1600" dirty="0" err="1" smtClean="0"/>
              <a:t>Dtype</a:t>
            </a:r>
            <a:r>
              <a:rPr lang="en-US" altLang="zh-TW" sz="1600" dirty="0" smtClean="0"/>
              <a:t>  </a:t>
            </a:r>
          </a:p>
          <a:p>
            <a:r>
              <a:rPr lang="en-US" altLang="zh-TW" sz="1600" dirty="0" smtClean="0"/>
              <a:t>---  ------             --------------    -----  </a:t>
            </a:r>
          </a:p>
          <a:p>
            <a:r>
              <a:rPr lang="en-US" altLang="zh-TW" sz="1600" dirty="0" smtClean="0"/>
              <a:t> 0   </a:t>
            </a:r>
            <a:r>
              <a:rPr lang="en-US" altLang="zh-TW" sz="1600" dirty="0" err="1" smtClean="0"/>
              <a:t>cmte_id</a:t>
            </a:r>
            <a:r>
              <a:rPr lang="en-US" altLang="zh-TW" sz="1600" dirty="0" smtClean="0"/>
              <a:t>            1001731 non-null  object </a:t>
            </a:r>
          </a:p>
          <a:p>
            <a:r>
              <a:rPr lang="en-US" altLang="zh-TW" sz="1600" dirty="0" smtClean="0"/>
              <a:t> 1   </a:t>
            </a:r>
            <a:r>
              <a:rPr lang="en-US" altLang="zh-TW" sz="1600" dirty="0" err="1" smtClean="0"/>
              <a:t>cand_id</a:t>
            </a:r>
            <a:r>
              <a:rPr lang="en-US" altLang="zh-TW" sz="1600" dirty="0" smtClean="0"/>
              <a:t>            1001731 non-null  object </a:t>
            </a:r>
          </a:p>
          <a:p>
            <a:r>
              <a:rPr lang="en-US" altLang="zh-TW" sz="1600" dirty="0" smtClean="0"/>
              <a:t> 2   </a:t>
            </a:r>
            <a:r>
              <a:rPr lang="en-US" altLang="zh-TW" sz="1600" dirty="0" err="1" smtClean="0"/>
              <a:t>cand_nm</a:t>
            </a:r>
            <a:r>
              <a:rPr lang="en-US" altLang="zh-TW" sz="1600" dirty="0" smtClean="0"/>
              <a:t>            1001731 non-null  object </a:t>
            </a:r>
          </a:p>
          <a:p>
            <a:r>
              <a:rPr lang="en-US" altLang="zh-TW" sz="1600" dirty="0" smtClean="0"/>
              <a:t> 3   </a:t>
            </a:r>
            <a:r>
              <a:rPr lang="en-US" altLang="zh-TW" sz="1600" dirty="0" err="1" smtClean="0"/>
              <a:t>contbr_nm</a:t>
            </a:r>
            <a:r>
              <a:rPr lang="en-US" altLang="zh-TW" sz="1600" dirty="0" smtClean="0"/>
              <a:t>          1001731 non-null  object </a:t>
            </a:r>
          </a:p>
          <a:p>
            <a:r>
              <a:rPr lang="en-US" altLang="zh-TW" sz="1600" dirty="0" smtClean="0"/>
              <a:t> 4   </a:t>
            </a:r>
            <a:r>
              <a:rPr lang="en-US" altLang="zh-TW" sz="1600" dirty="0" err="1" smtClean="0"/>
              <a:t>contbr_city</a:t>
            </a:r>
            <a:r>
              <a:rPr lang="en-US" altLang="zh-TW" sz="1600" dirty="0" smtClean="0"/>
              <a:t>        1001712 non-null  object </a:t>
            </a:r>
          </a:p>
          <a:p>
            <a:r>
              <a:rPr lang="en-US" altLang="zh-TW" sz="1600" dirty="0" smtClean="0"/>
              <a:t> 5   </a:t>
            </a:r>
            <a:r>
              <a:rPr lang="en-US" altLang="zh-TW" sz="1600" dirty="0" err="1" smtClean="0"/>
              <a:t>contbr_st</a:t>
            </a:r>
            <a:r>
              <a:rPr lang="en-US" altLang="zh-TW" sz="1600" dirty="0" smtClean="0"/>
              <a:t>          1001727 non-null  object </a:t>
            </a:r>
          </a:p>
          <a:p>
            <a:r>
              <a:rPr lang="en-US" altLang="zh-TW" sz="1600" dirty="0" smtClean="0"/>
              <a:t> 6   </a:t>
            </a:r>
            <a:r>
              <a:rPr lang="en-US" altLang="zh-TW" sz="1600" dirty="0" err="1" smtClean="0"/>
              <a:t>contbr_zip</a:t>
            </a:r>
            <a:r>
              <a:rPr lang="en-US" altLang="zh-TW" sz="1600" dirty="0" smtClean="0"/>
              <a:t>         1001620 non-null  object </a:t>
            </a:r>
          </a:p>
          <a:p>
            <a:r>
              <a:rPr lang="en-US" altLang="zh-TW" sz="1600" dirty="0" smtClean="0"/>
              <a:t> 7   </a:t>
            </a:r>
            <a:r>
              <a:rPr lang="en-US" altLang="zh-TW" sz="1600" dirty="0" err="1" smtClean="0"/>
              <a:t>contbr_employer</a:t>
            </a:r>
            <a:r>
              <a:rPr lang="en-US" altLang="zh-TW" sz="1600" dirty="0" smtClean="0"/>
              <a:t>    988002 non-null   object </a:t>
            </a:r>
          </a:p>
          <a:p>
            <a:r>
              <a:rPr lang="en-US" altLang="zh-TW" sz="1600" dirty="0" smtClean="0"/>
              <a:t> 8   </a:t>
            </a:r>
            <a:r>
              <a:rPr lang="en-US" altLang="zh-TW" sz="1600" dirty="0" err="1" smtClean="0"/>
              <a:t>contbr_occupation</a:t>
            </a:r>
            <a:r>
              <a:rPr lang="en-US" altLang="zh-TW" sz="1600" dirty="0" smtClean="0"/>
              <a:t>  993301 non-null   object </a:t>
            </a:r>
          </a:p>
          <a:p>
            <a:r>
              <a:rPr lang="en-US" altLang="zh-TW" sz="1600" dirty="0" smtClean="0"/>
              <a:t> 9   </a:t>
            </a:r>
            <a:r>
              <a:rPr lang="en-US" altLang="zh-TW" sz="1600" dirty="0" err="1" smtClean="0"/>
              <a:t>contb_receipt_amt</a:t>
            </a:r>
            <a:r>
              <a:rPr lang="en-US" altLang="zh-TW" sz="1600" dirty="0" smtClean="0"/>
              <a:t>  1001731 non-null  float64</a:t>
            </a:r>
          </a:p>
          <a:p>
            <a:r>
              <a:rPr lang="en-US" altLang="zh-TW" sz="1600" dirty="0" smtClean="0"/>
              <a:t> 10  </a:t>
            </a:r>
            <a:r>
              <a:rPr lang="en-US" altLang="zh-TW" sz="1600" dirty="0" err="1" smtClean="0"/>
              <a:t>contb_receipt_dt</a:t>
            </a:r>
            <a:r>
              <a:rPr lang="en-US" altLang="zh-TW" sz="1600" dirty="0" smtClean="0"/>
              <a:t>   1001731 non-null  object </a:t>
            </a:r>
          </a:p>
          <a:p>
            <a:r>
              <a:rPr lang="en-US" altLang="zh-TW" sz="1600" dirty="0" smtClean="0"/>
              <a:t> 11  </a:t>
            </a:r>
            <a:r>
              <a:rPr lang="en-US" altLang="zh-TW" sz="1600" dirty="0" err="1" smtClean="0"/>
              <a:t>receipt_desc</a:t>
            </a:r>
            <a:r>
              <a:rPr lang="en-US" altLang="zh-TW" sz="1600" dirty="0" smtClean="0"/>
              <a:t>       14166 non-null    object </a:t>
            </a:r>
          </a:p>
          <a:p>
            <a:r>
              <a:rPr lang="en-US" altLang="zh-TW" sz="1600" dirty="0" smtClean="0"/>
              <a:t> 12  </a:t>
            </a:r>
            <a:r>
              <a:rPr lang="en-US" altLang="zh-TW" sz="1600" dirty="0" err="1" smtClean="0"/>
              <a:t>memo_cd</a:t>
            </a:r>
            <a:r>
              <a:rPr lang="en-US" altLang="zh-TW" sz="1600" dirty="0" smtClean="0"/>
              <a:t>            92482 non-null    object </a:t>
            </a:r>
          </a:p>
          <a:p>
            <a:r>
              <a:rPr lang="en-US" altLang="zh-TW" sz="1600" dirty="0" smtClean="0"/>
              <a:t> 13  </a:t>
            </a:r>
            <a:r>
              <a:rPr lang="en-US" altLang="zh-TW" sz="1600" dirty="0" err="1" smtClean="0"/>
              <a:t>memo_text</a:t>
            </a:r>
            <a:r>
              <a:rPr lang="en-US" altLang="zh-TW" sz="1600" dirty="0" smtClean="0"/>
              <a:t>          97770 non-null    object </a:t>
            </a:r>
          </a:p>
          <a:p>
            <a:r>
              <a:rPr lang="en-US" altLang="zh-TW" sz="1600" dirty="0" smtClean="0"/>
              <a:t> 14  </a:t>
            </a:r>
            <a:r>
              <a:rPr lang="en-US" altLang="zh-TW" sz="1600" dirty="0" err="1" smtClean="0"/>
              <a:t>form_tp</a:t>
            </a:r>
            <a:r>
              <a:rPr lang="en-US" altLang="zh-TW" sz="1600" dirty="0" smtClean="0"/>
              <a:t>            1001731 non-null  object </a:t>
            </a:r>
          </a:p>
          <a:p>
            <a:r>
              <a:rPr lang="en-US" altLang="zh-TW" sz="1600" dirty="0" smtClean="0"/>
              <a:t> 15  </a:t>
            </a:r>
            <a:r>
              <a:rPr lang="en-US" altLang="zh-TW" sz="1600" dirty="0" err="1" smtClean="0"/>
              <a:t>file_num</a:t>
            </a:r>
            <a:r>
              <a:rPr lang="en-US" altLang="zh-TW" sz="1600" dirty="0" smtClean="0"/>
              <a:t>           1001731 non-null  int64  </a:t>
            </a:r>
          </a:p>
          <a:p>
            <a:r>
              <a:rPr lang="en-US" altLang="zh-TW" sz="1600" dirty="0" err="1" smtClean="0"/>
              <a:t>dtypes</a:t>
            </a:r>
            <a:r>
              <a:rPr lang="en-US" altLang="zh-TW" sz="1600" dirty="0" smtClean="0"/>
              <a:t>: float64(1), int64(1), object(14)</a:t>
            </a:r>
          </a:p>
          <a:p>
            <a:r>
              <a:rPr lang="en-US" altLang="zh-TW" sz="1600" dirty="0" smtClean="0"/>
              <a:t>memory usage: 122.3+ MB</a:t>
            </a:r>
            <a:endParaRPr lang="zh-TW" altLang="en-US" sz="1600" dirty="0"/>
          </a:p>
        </p:txBody>
      </p:sp>
    </p:spTree>
    <p:extLst>
      <p:ext uri="{BB962C8B-B14F-4D97-AF65-F5344CB8AC3E}">
        <p14:creationId xmlns:p14="http://schemas.microsoft.com/office/powerpoint/2010/main" val="76118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9392" y="205570"/>
            <a:ext cx="2282997" cy="830997"/>
          </a:xfrm>
          <a:prstGeom prst="rect">
            <a:avLst/>
          </a:prstGeom>
        </p:spPr>
        <p:txBody>
          <a:bodyPr wrap="none">
            <a:spAutoFit/>
          </a:bodyPr>
          <a:lstStyle/>
          <a:p>
            <a:r>
              <a:rPr lang="en-US" altLang="zh-TW" sz="1600" dirty="0" err="1" smtClean="0"/>
              <a:t>fec.iloc</a:t>
            </a:r>
            <a:r>
              <a:rPr lang="en-US" altLang="zh-TW" sz="1600" dirty="0" smtClean="0"/>
              <a:t>[123456]</a:t>
            </a:r>
          </a:p>
          <a:p>
            <a:r>
              <a:rPr lang="zh-TW" altLang="en-US" sz="1600" dirty="0" smtClean="0"/>
              <a:t>呼叫出我們所需的資料 </a:t>
            </a:r>
            <a:endParaRPr lang="en-US" altLang="zh-TW" sz="1600" dirty="0" smtClean="0"/>
          </a:p>
          <a:p>
            <a:endParaRPr lang="zh-TW" altLang="en-US" sz="1600" dirty="0"/>
          </a:p>
        </p:txBody>
      </p:sp>
    </p:spTree>
    <p:extLst>
      <p:ext uri="{BB962C8B-B14F-4D97-AF65-F5344CB8AC3E}">
        <p14:creationId xmlns:p14="http://schemas.microsoft.com/office/powerpoint/2010/main" val="359361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92365"/>
            <a:ext cx="10515600" cy="1598324"/>
          </a:xfrm>
        </p:spPr>
        <p:txBody>
          <a:bodyPr>
            <a:normAutofit fontScale="90000"/>
          </a:bodyPr>
          <a:lstStyle/>
          <a:p>
            <a:r>
              <a:rPr lang="en-US" altLang="zh-TW" b="1" dirty="0"/>
              <a:t>1 Donation Statistics by Occupation and Employer</a:t>
            </a:r>
            <a:r>
              <a:rPr lang="zh-TW" altLang="en-US" b="1" dirty="0" smtClean="0"/>
              <a:t>（按照職業與雇主劃分的捐贈數據</a:t>
            </a:r>
            <a:r>
              <a:rPr lang="en-US" altLang="zh-TW" b="1" dirty="0" smtClean="0"/>
              <a:t>)</a:t>
            </a:r>
            <a:r>
              <a:rPr lang="zh-TW" altLang="en-US" b="1" dirty="0"/>
              <a:t/>
            </a:r>
            <a:br>
              <a:rPr lang="zh-TW" altLang="en-US" b="1" dirty="0"/>
            </a:b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79356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2 Bucketing Donation Amounts</a:t>
            </a:r>
            <a:r>
              <a:rPr lang="zh-TW" altLang="en-US" b="1" dirty="0" smtClean="0"/>
              <a:t>（統捐贈額）</a:t>
            </a:r>
            <a:r>
              <a:rPr lang="zh-TW" altLang="en-US" b="1" dirty="0"/>
              <a:t/>
            </a:r>
            <a:br>
              <a:rPr lang="zh-TW" altLang="en-US" b="1" dirty="0"/>
            </a:b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427403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 Donation Statistics by State</a:t>
            </a:r>
            <a:r>
              <a:rPr lang="zh-TW" altLang="en-US" dirty="0" smtClean="0"/>
              <a:t>（按州劃分的捐贈數據）</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01958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Agenda</a:t>
            </a:r>
            <a:endParaRPr lang="zh-TW" altLang="en-US" dirty="0"/>
          </a:p>
        </p:txBody>
      </p:sp>
      <p:sp>
        <p:nvSpPr>
          <p:cNvPr id="3" name="內容版面配置區 2"/>
          <p:cNvSpPr>
            <a:spLocks noGrp="1"/>
          </p:cNvSpPr>
          <p:nvPr>
            <p:ph idx="1"/>
          </p:nvPr>
        </p:nvSpPr>
        <p:spPr/>
        <p:txBody>
          <a:bodyPr/>
          <a:lstStyle/>
          <a:p>
            <a:r>
              <a:rPr lang="zh-TW" altLang="en-US" dirty="0" smtClean="0"/>
              <a:t>資料科學與</a:t>
            </a:r>
            <a:r>
              <a:rPr lang="en-US" altLang="zh-TW" dirty="0" smtClean="0"/>
              <a:t>Pandas</a:t>
            </a:r>
          </a:p>
          <a:p>
            <a:r>
              <a:rPr lang="en-US" altLang="zh-TW" dirty="0" smtClean="0"/>
              <a:t>Pandas</a:t>
            </a:r>
            <a:r>
              <a:rPr lang="zh-TW" altLang="en-US" dirty="0" smtClean="0"/>
              <a:t>資料分析技術</a:t>
            </a:r>
            <a:r>
              <a:rPr lang="en-US" altLang="zh-TW" dirty="0" smtClean="0">
                <a:sym typeface="Wingdings" panose="05000000000000000000" pitchFamily="2" charset="2"/>
              </a:rPr>
              <a:t>(1)</a:t>
            </a:r>
          </a:p>
          <a:p>
            <a:r>
              <a:rPr lang="en-US" altLang="zh-TW" dirty="0" smtClean="0"/>
              <a:t>Pandas</a:t>
            </a:r>
            <a:r>
              <a:rPr lang="zh-TW" altLang="en-US" dirty="0" smtClean="0"/>
              <a:t>資料分析技術</a:t>
            </a:r>
            <a:r>
              <a:rPr lang="en-US" altLang="zh-TW" dirty="0" smtClean="0">
                <a:sym typeface="Wingdings" panose="05000000000000000000" pitchFamily="2" charset="2"/>
              </a:rPr>
              <a:t>(2)</a:t>
            </a:r>
          </a:p>
          <a:p>
            <a:r>
              <a:rPr lang="en-US" altLang="zh-TW" dirty="0" smtClean="0">
                <a:sym typeface="Wingdings" panose="05000000000000000000" pitchFamily="2" charset="2"/>
              </a:rPr>
              <a:t>Pandas</a:t>
            </a:r>
            <a:r>
              <a:rPr lang="zh-TW" altLang="en-US" dirty="0" smtClean="0">
                <a:sym typeface="Wingdings" panose="05000000000000000000" pitchFamily="2" charset="2"/>
              </a:rPr>
              <a:t>資料專案分析</a:t>
            </a:r>
            <a:endParaRPr lang="zh-TW" altLang="en-US" dirty="0" smtClean="0"/>
          </a:p>
          <a:p>
            <a:endParaRPr lang="zh-TW" altLang="en-US" dirty="0"/>
          </a:p>
        </p:txBody>
      </p:sp>
    </p:spTree>
    <p:extLst>
      <p:ext uri="{BB962C8B-B14F-4D97-AF65-F5344CB8AC3E}">
        <p14:creationId xmlns:p14="http://schemas.microsoft.com/office/powerpoint/2010/main" val="300775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solidFill>
                  <a:schemeClr val="bg1">
                    <a:lumMod val="85000"/>
                  </a:schemeClr>
                </a:solidFill>
              </a:rPr>
              <a:t>資料科學與</a:t>
            </a:r>
            <a:r>
              <a:rPr lang="en-US" altLang="zh-TW" dirty="0">
                <a:solidFill>
                  <a:schemeClr val="bg1">
                    <a:lumMod val="85000"/>
                  </a:schemeClr>
                </a:solidFill>
              </a:rPr>
              <a:t>P</a:t>
            </a:r>
            <a:r>
              <a:rPr lang="en-US" altLang="zh-TW" dirty="0" smtClean="0">
                <a:solidFill>
                  <a:schemeClr val="bg1">
                    <a:lumMod val="85000"/>
                  </a:schemeClr>
                </a:solidFill>
              </a:rPr>
              <a:t>andas</a:t>
            </a:r>
            <a:endParaRPr lang="zh-TW" altLang="en-US" dirty="0">
              <a:solidFill>
                <a:schemeClr val="bg1">
                  <a:lumMod val="85000"/>
                </a:schemeClr>
              </a:solidFill>
            </a:endParaRPr>
          </a:p>
        </p:txBody>
      </p:sp>
      <p:sp>
        <p:nvSpPr>
          <p:cNvPr id="3" name="內容版面配置區 2"/>
          <p:cNvSpPr>
            <a:spLocks noGrp="1"/>
          </p:cNvSpPr>
          <p:nvPr>
            <p:ph idx="1"/>
          </p:nvPr>
        </p:nvSpPr>
        <p:spPr/>
        <p:txBody>
          <a:bodyPr/>
          <a:lstStyle/>
          <a:p>
            <a:pPr marL="0" indent="0">
              <a:buNone/>
            </a:pPr>
            <a:endParaRPr lang="zh-TW" altLang="en-US" dirty="0"/>
          </a:p>
        </p:txBody>
      </p:sp>
    </p:spTree>
    <p:extLst>
      <p:ext uri="{BB962C8B-B14F-4D97-AF65-F5344CB8AC3E}">
        <p14:creationId xmlns:p14="http://schemas.microsoft.com/office/powerpoint/2010/main" val="56377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資料科學</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033" y="2196718"/>
            <a:ext cx="1784349" cy="1701079"/>
          </a:xfrm>
        </p:spPr>
      </p:pic>
      <p:sp>
        <p:nvSpPr>
          <p:cNvPr id="5" name="文字方塊 4"/>
          <p:cNvSpPr txBox="1"/>
          <p:nvPr/>
        </p:nvSpPr>
        <p:spPr>
          <a:xfrm>
            <a:off x="838199" y="1496292"/>
            <a:ext cx="11159837" cy="584775"/>
          </a:xfrm>
          <a:prstGeom prst="rect">
            <a:avLst/>
          </a:prstGeom>
          <a:noFill/>
        </p:spPr>
        <p:txBody>
          <a:bodyPr wrap="square" rtlCol="0">
            <a:spAutoFit/>
          </a:bodyPr>
          <a:lstStyle/>
          <a:p>
            <a:r>
              <a:rPr lang="zh-TW" altLang="en-US" sz="1600" dirty="0" smtClean="0"/>
              <a:t>以一個科學、有系統的工作流程來從原始數據中獲取有用資訊，這種工作模式其實一直都存在。但實行這套工作流程的工具及技術卻在不斷改變。以下這張由數據科學家</a:t>
            </a:r>
            <a:r>
              <a:rPr lang="en-US" altLang="zh-TW" sz="1600" dirty="0" smtClean="0"/>
              <a:t>Drew Conway</a:t>
            </a:r>
            <a:r>
              <a:rPr lang="zh-TW" altLang="en-US" sz="1600" dirty="0" smtClean="0"/>
              <a:t>製作，用於定義數據科學的圖表</a:t>
            </a:r>
            <a:r>
              <a:rPr lang="en-US" altLang="zh-TW" sz="1600" dirty="0" smtClean="0"/>
              <a:t>:</a:t>
            </a:r>
            <a:endParaRPr lang="zh-TW" altLang="en-US" sz="1600" dirty="0"/>
          </a:p>
        </p:txBody>
      </p:sp>
      <p:sp>
        <p:nvSpPr>
          <p:cNvPr id="6" name="文字方塊 5"/>
          <p:cNvSpPr txBox="1"/>
          <p:nvPr/>
        </p:nvSpPr>
        <p:spPr>
          <a:xfrm>
            <a:off x="5449456" y="6633447"/>
            <a:ext cx="8911042" cy="230832"/>
          </a:xfrm>
          <a:prstGeom prst="rect">
            <a:avLst/>
          </a:prstGeom>
          <a:noFill/>
        </p:spPr>
        <p:txBody>
          <a:bodyPr wrap="square" rtlCol="0">
            <a:spAutoFit/>
          </a:bodyPr>
          <a:lstStyle/>
          <a:p>
            <a:r>
              <a:rPr lang="zh-TW" altLang="en-US" sz="900" dirty="0" smtClean="0"/>
              <a:t>資料引用  </a:t>
            </a:r>
            <a:r>
              <a:rPr lang="en-US" altLang="zh-TW" sz="900" dirty="0" smtClean="0"/>
              <a:t>http://skycatcheredu.com/%E4%BB%80%E9%BA%BC%E6%98%AF%E6%95%B8%E6%93%9A%E7%A7%91%E5%AD%B8-data-science/</a:t>
            </a:r>
            <a:endParaRPr lang="zh-TW" altLang="en-US" sz="900" dirty="0"/>
          </a:p>
        </p:txBody>
      </p:sp>
      <p:sp>
        <p:nvSpPr>
          <p:cNvPr id="8" name="文字方塊 7"/>
          <p:cNvSpPr txBox="1"/>
          <p:nvPr/>
        </p:nvSpPr>
        <p:spPr>
          <a:xfrm>
            <a:off x="838199" y="3940538"/>
            <a:ext cx="10854253" cy="2000548"/>
          </a:xfrm>
          <a:prstGeom prst="rect">
            <a:avLst/>
          </a:prstGeom>
          <a:noFill/>
        </p:spPr>
        <p:txBody>
          <a:bodyPr wrap="none" rtlCol="0">
            <a:spAutoFit/>
          </a:bodyPr>
          <a:lstStyle/>
          <a:p>
            <a:r>
              <a:rPr lang="zh-TW" altLang="en-US" sz="1600" dirty="0" smtClean="0"/>
              <a:t>圖中又分為三大部分</a:t>
            </a:r>
            <a:r>
              <a:rPr lang="en-US" altLang="zh-TW" sz="1600" dirty="0" smtClean="0"/>
              <a:t>:</a:t>
            </a:r>
            <a:r>
              <a:rPr lang="zh-TW" altLang="en-US" sz="1600" dirty="0" smtClean="0"/>
              <a:t>數據與統計</a:t>
            </a:r>
            <a:r>
              <a:rPr lang="en-US" altLang="zh-TW" sz="1600" dirty="0"/>
              <a:t>(Math &amp; Statistics Knowledge</a:t>
            </a:r>
            <a:r>
              <a:rPr lang="en-US" altLang="zh-TW" sz="1600" dirty="0" smtClean="0"/>
              <a:t>)</a:t>
            </a:r>
            <a:r>
              <a:rPr lang="zh-TW" altLang="en-US" sz="1600" dirty="0" smtClean="0"/>
              <a:t>、編程與電腦科學 </a:t>
            </a:r>
            <a:r>
              <a:rPr lang="en-US" altLang="zh-TW" sz="1600" dirty="0" smtClean="0"/>
              <a:t>(Hacking Skills) </a:t>
            </a:r>
            <a:r>
              <a:rPr lang="zh-TW" altLang="en-US" sz="1600" dirty="0" smtClean="0"/>
              <a:t>以及行業知識</a:t>
            </a:r>
            <a:endParaRPr lang="en-US" altLang="zh-TW" sz="1600" dirty="0" smtClean="0"/>
          </a:p>
          <a:p>
            <a:r>
              <a:rPr lang="zh-TW" altLang="en-US" sz="1600" dirty="0" smtClean="0"/>
              <a:t> </a:t>
            </a:r>
            <a:r>
              <a:rPr lang="en-US" altLang="zh-TW" sz="1600" dirty="0" smtClean="0"/>
              <a:t>(Substantive Expertise)</a:t>
            </a:r>
            <a:r>
              <a:rPr lang="zh-TW" altLang="en-US" sz="1600" dirty="0"/>
              <a:t>，</a:t>
            </a:r>
            <a:r>
              <a:rPr lang="zh-TW" altLang="en-US" sz="1600" dirty="0" smtClean="0"/>
              <a:t>從而產生資料科學。</a:t>
            </a:r>
            <a:endParaRPr lang="en-US" altLang="zh-TW" sz="1600" dirty="0" smtClean="0"/>
          </a:p>
          <a:p>
            <a:r>
              <a:rPr lang="zh-TW" altLang="en-US" sz="1600" dirty="0" smtClean="0"/>
              <a:t>近年又出現</a:t>
            </a:r>
            <a:r>
              <a:rPr lang="en-US" altLang="zh-TW" sz="1600" dirty="0" smtClean="0"/>
              <a:t>R</a:t>
            </a:r>
            <a:r>
              <a:rPr lang="zh-TW" altLang="en-US" sz="1600" dirty="0" smtClean="0"/>
              <a:t>與</a:t>
            </a:r>
            <a:r>
              <a:rPr lang="en-US" altLang="zh-TW" sz="1600" dirty="0" smtClean="0"/>
              <a:t>Python</a:t>
            </a:r>
            <a:r>
              <a:rPr lang="zh-TW" altLang="en-US" sz="1600" dirty="0" smtClean="0"/>
              <a:t>等應用工具的興起改變了舊有的數據分析，像</a:t>
            </a:r>
            <a:r>
              <a:rPr lang="en-US" altLang="zh-TW" sz="1600" dirty="0" smtClean="0"/>
              <a:t>Python</a:t>
            </a:r>
            <a:r>
              <a:rPr lang="zh-TW" altLang="en-US" sz="1600" dirty="0" smtClean="0"/>
              <a:t>和</a:t>
            </a:r>
            <a:r>
              <a:rPr lang="en-US" altLang="zh-TW" sz="1600" dirty="0" smtClean="0"/>
              <a:t>R</a:t>
            </a:r>
            <a:r>
              <a:rPr lang="zh-TW" altLang="en-US" sz="1600" dirty="0" smtClean="0"/>
              <a:t>這兩個用於數據分析的編程語言，</a:t>
            </a:r>
            <a:endParaRPr lang="en-US" altLang="zh-TW" sz="1600" dirty="0" smtClean="0"/>
          </a:p>
          <a:p>
            <a:r>
              <a:rPr lang="zh-TW" altLang="en-US" sz="1600" dirty="0" smtClean="0"/>
              <a:t>設計非常適合一個電腦科學或數學統計背景出身的人去學習並填補自己缺乏的那一門範疇。現今可收集數據的多元化，</a:t>
            </a:r>
            <a:endParaRPr lang="en-US" altLang="zh-TW" sz="1600" dirty="0" smtClean="0"/>
          </a:p>
          <a:p>
            <a:r>
              <a:rPr lang="zh-TW" altLang="en-US" sz="1600" dirty="0" smtClean="0"/>
              <a:t>加上分析工具的變遷，把電腦科學和數學統計拉在一起，提升了「從原始數據中獲取有用資訊」這個工作流程的效益。</a:t>
            </a:r>
            <a:endParaRPr lang="en-US" altLang="zh-TW" sz="1600" dirty="0" smtClean="0"/>
          </a:p>
          <a:p>
            <a:r>
              <a:rPr lang="zh-TW" altLang="en-US" sz="1600" dirty="0" smtClean="0"/>
              <a:t>總結 </a:t>
            </a:r>
            <a:r>
              <a:rPr lang="en-US" altLang="zh-TW" sz="1600" dirty="0" smtClean="0"/>
              <a:t>– Data Science </a:t>
            </a:r>
            <a:r>
              <a:rPr lang="zh-TW" altLang="en-US" sz="1600" dirty="0" smtClean="0"/>
              <a:t>就是 統計學 </a:t>
            </a:r>
            <a:r>
              <a:rPr lang="en-US" altLang="zh-TW" sz="1600" dirty="0" smtClean="0"/>
              <a:t>+ </a:t>
            </a:r>
            <a:r>
              <a:rPr lang="zh-TW" altLang="en-US" sz="1600" dirty="0" smtClean="0"/>
              <a:t>編程 的強化版</a:t>
            </a:r>
            <a:endParaRPr lang="en-US" altLang="zh-TW" sz="1600" dirty="0" smtClean="0"/>
          </a:p>
          <a:p>
            <a:endParaRPr lang="en-US" altLang="zh-TW" sz="1600" dirty="0" smtClean="0"/>
          </a:p>
          <a:p>
            <a:endParaRPr lang="zh-TW" altLang="en-US" sz="1200" dirty="0"/>
          </a:p>
        </p:txBody>
      </p:sp>
    </p:spTree>
    <p:extLst>
      <p:ext uri="{BB962C8B-B14F-4D97-AF65-F5344CB8AC3E}">
        <p14:creationId xmlns:p14="http://schemas.microsoft.com/office/powerpoint/2010/main" val="375000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Pandas </a:t>
            </a:r>
            <a:endParaRPr lang="zh-TW" altLang="en-US" dirty="0"/>
          </a:p>
        </p:txBody>
      </p:sp>
      <p:sp>
        <p:nvSpPr>
          <p:cNvPr id="3" name="內容版面配置區 2"/>
          <p:cNvSpPr>
            <a:spLocks noGrp="1"/>
          </p:cNvSpPr>
          <p:nvPr>
            <p:ph idx="1"/>
          </p:nvPr>
        </p:nvSpPr>
        <p:spPr/>
        <p:txBody>
          <a:bodyPr/>
          <a:lstStyle/>
          <a:p>
            <a:pPr marL="0" indent="0">
              <a:buNone/>
            </a:pPr>
            <a:endParaRPr lang="zh-TW" altLang="en-US" dirty="0"/>
          </a:p>
        </p:txBody>
      </p:sp>
    </p:spTree>
    <p:extLst>
      <p:ext uri="{BB962C8B-B14F-4D97-AF65-F5344CB8AC3E}">
        <p14:creationId xmlns:p14="http://schemas.microsoft.com/office/powerpoint/2010/main" val="134903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solidFill>
                  <a:schemeClr val="bg1">
                    <a:lumMod val="85000"/>
                  </a:schemeClr>
                </a:solidFill>
              </a:rPr>
              <a:t>Pandas</a:t>
            </a:r>
            <a:r>
              <a:rPr lang="zh-TW" altLang="en-US" dirty="0">
                <a:solidFill>
                  <a:schemeClr val="bg1">
                    <a:lumMod val="85000"/>
                  </a:schemeClr>
                </a:solidFill>
              </a:rPr>
              <a:t>資料分析技術</a:t>
            </a:r>
            <a:r>
              <a:rPr lang="en-US" altLang="zh-TW" dirty="0">
                <a:solidFill>
                  <a:schemeClr val="bg1">
                    <a:lumMod val="85000"/>
                  </a:schemeClr>
                </a:solidFill>
                <a:sym typeface="Wingdings" panose="05000000000000000000" pitchFamily="2" charset="2"/>
              </a:rPr>
              <a:t>(1)</a:t>
            </a:r>
            <a:r>
              <a:rPr lang="en-US" altLang="zh-TW" dirty="0">
                <a:sym typeface="Wingdings" panose="05000000000000000000" pitchFamily="2" charset="2"/>
              </a:rPr>
              <a:t/>
            </a:r>
            <a:br>
              <a:rPr lang="en-US" altLang="zh-TW" dirty="0">
                <a:sym typeface="Wingdings" panose="05000000000000000000" pitchFamily="2" charset="2"/>
              </a:rPr>
            </a:b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94618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bg1">
                    <a:lumMod val="85000"/>
                  </a:schemeClr>
                </a:solidFill>
              </a:rPr>
              <a:t>Pandas</a:t>
            </a:r>
            <a:r>
              <a:rPr lang="zh-TW" altLang="en-US" dirty="0">
                <a:solidFill>
                  <a:schemeClr val="bg1">
                    <a:lumMod val="85000"/>
                  </a:schemeClr>
                </a:solidFill>
              </a:rPr>
              <a:t>資料分析技術</a:t>
            </a:r>
            <a:r>
              <a:rPr lang="en-US" altLang="zh-TW" dirty="0">
                <a:solidFill>
                  <a:schemeClr val="bg1">
                    <a:lumMod val="85000"/>
                  </a:schemeClr>
                </a:solidFill>
                <a:sym typeface="Wingdings" panose="05000000000000000000" pitchFamily="2" charset="2"/>
              </a:rPr>
              <a:t>(2)</a:t>
            </a:r>
            <a:br>
              <a:rPr lang="en-US" altLang="zh-TW" dirty="0">
                <a:solidFill>
                  <a:schemeClr val="bg1">
                    <a:lumMod val="85000"/>
                  </a:schemeClr>
                </a:solidFill>
                <a:sym typeface="Wingdings" panose="05000000000000000000" pitchFamily="2" charset="2"/>
              </a:rPr>
            </a:br>
            <a:endParaRPr lang="zh-TW" altLang="en-US" dirty="0">
              <a:solidFill>
                <a:schemeClr val="bg1">
                  <a:lumMod val="85000"/>
                </a:schemeClr>
              </a:solidFill>
            </a:endParaRPr>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66782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bg1">
                    <a:lumMod val="85000"/>
                  </a:schemeClr>
                </a:solidFill>
                <a:sym typeface="Wingdings" panose="05000000000000000000" pitchFamily="2" charset="2"/>
              </a:rPr>
              <a:t>Pandas</a:t>
            </a:r>
            <a:r>
              <a:rPr lang="zh-TW" altLang="en-US" dirty="0">
                <a:solidFill>
                  <a:schemeClr val="bg1">
                    <a:lumMod val="85000"/>
                  </a:schemeClr>
                </a:solidFill>
                <a:sym typeface="Wingdings" panose="05000000000000000000" pitchFamily="2" charset="2"/>
              </a:rPr>
              <a:t>資料專案分析</a:t>
            </a:r>
            <a:r>
              <a:rPr lang="zh-TW" altLang="en-US" dirty="0">
                <a:solidFill>
                  <a:schemeClr val="bg1">
                    <a:lumMod val="85000"/>
                  </a:schemeClr>
                </a:solidFill>
              </a:rPr>
              <a:t/>
            </a:r>
            <a:br>
              <a:rPr lang="zh-TW" altLang="en-US" dirty="0">
                <a:solidFill>
                  <a:schemeClr val="bg1">
                    <a:lumMod val="85000"/>
                  </a:schemeClr>
                </a:solidFill>
              </a:rPr>
            </a:br>
            <a:endParaRPr lang="zh-TW" altLang="en-US" dirty="0">
              <a:solidFill>
                <a:schemeClr val="bg1">
                  <a:lumMod val="85000"/>
                </a:schemeClr>
              </a:solidFill>
            </a:endParaRPr>
          </a:p>
        </p:txBody>
      </p:sp>
      <p:sp>
        <p:nvSpPr>
          <p:cNvPr id="3" name="內容版面配置區 2"/>
          <p:cNvSpPr>
            <a:spLocks noGrp="1"/>
          </p:cNvSpPr>
          <p:nvPr>
            <p:ph idx="1"/>
          </p:nvPr>
        </p:nvSpPr>
        <p:spPr/>
        <p:txBody>
          <a:bodyPr/>
          <a:lstStyle/>
          <a:p>
            <a:r>
              <a:rPr lang="en-US" altLang="zh-TW" dirty="0">
                <a:solidFill>
                  <a:schemeClr val="bg1">
                    <a:lumMod val="85000"/>
                  </a:schemeClr>
                </a:solidFill>
              </a:rPr>
              <a:t> 2012 Federal Election Commission </a:t>
            </a:r>
            <a:r>
              <a:rPr lang="en-US" altLang="zh-TW" dirty="0" smtClean="0">
                <a:solidFill>
                  <a:schemeClr val="bg1">
                    <a:lumMod val="85000"/>
                  </a:schemeClr>
                </a:solidFill>
              </a:rPr>
              <a:t>Database</a:t>
            </a:r>
            <a:r>
              <a:rPr lang="zh-TW" altLang="en-US" dirty="0" smtClean="0">
                <a:solidFill>
                  <a:schemeClr val="bg1">
                    <a:lumMod val="85000"/>
                  </a:schemeClr>
                </a:solidFill>
              </a:rPr>
              <a:t> </a:t>
            </a:r>
            <a:r>
              <a:rPr lang="en-US" altLang="zh-TW" dirty="0" smtClean="0">
                <a:solidFill>
                  <a:schemeClr val="bg1">
                    <a:lumMod val="85000"/>
                  </a:schemeClr>
                </a:solidFill>
              </a:rPr>
              <a:t>(2012</a:t>
            </a:r>
            <a:r>
              <a:rPr lang="zh-TW" altLang="en-US" dirty="0" smtClean="0">
                <a:solidFill>
                  <a:schemeClr val="bg1">
                    <a:lumMod val="85000"/>
                  </a:schemeClr>
                </a:solidFill>
              </a:rPr>
              <a:t>聯邦選舉委員會數據庫</a:t>
            </a:r>
            <a:r>
              <a:rPr lang="en-US" altLang="zh-TW" dirty="0" smtClean="0">
                <a:solidFill>
                  <a:schemeClr val="bg1">
                    <a:lumMod val="85000"/>
                  </a:schemeClr>
                </a:solidFill>
              </a:rPr>
              <a:t>)</a:t>
            </a:r>
            <a:endParaRPr lang="zh-TW" altLang="en-US" dirty="0">
              <a:solidFill>
                <a:schemeClr val="bg1">
                  <a:lumMod val="85000"/>
                </a:schemeClr>
              </a:solidFill>
            </a:endParaRPr>
          </a:p>
        </p:txBody>
      </p:sp>
    </p:spTree>
    <p:extLst>
      <p:ext uri="{BB962C8B-B14F-4D97-AF65-F5344CB8AC3E}">
        <p14:creationId xmlns:p14="http://schemas.microsoft.com/office/powerpoint/2010/main" val="295148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p:cNvSpPr txBox="1"/>
          <p:nvPr/>
        </p:nvSpPr>
        <p:spPr>
          <a:xfrm>
            <a:off x="0" y="0"/>
            <a:ext cx="10336869" cy="3970318"/>
          </a:xfrm>
          <a:prstGeom prst="rect">
            <a:avLst/>
          </a:prstGeom>
          <a:noFill/>
        </p:spPr>
        <p:txBody>
          <a:bodyPr wrap="none" rtlCol="0">
            <a:spAutoFit/>
          </a:bodyPr>
          <a:lstStyle/>
          <a:p>
            <a:pPr lvl="0" eaLnBrk="0" fontAlgn="base" hangingPunct="0">
              <a:spcBef>
                <a:spcPct val="0"/>
              </a:spcBef>
              <a:spcAft>
                <a:spcPct val="0"/>
              </a:spcAft>
            </a:pPr>
            <a:r>
              <a:rPr lang="en-US" altLang="zh-TW" b="1" dirty="0">
                <a:latin typeface="Arial Unicode MS"/>
                <a:ea typeface="Courier New" panose="02070309020205020404" pitchFamily="49" charset="0"/>
              </a:rPr>
              <a:t>import </a:t>
            </a:r>
            <a:r>
              <a:rPr lang="en-US" altLang="zh-TW" b="1" dirty="0" err="1">
                <a:latin typeface="Arial Unicode MS"/>
                <a:ea typeface="Courier New" panose="02070309020205020404" pitchFamily="49" charset="0"/>
              </a:rPr>
              <a:t>numpy</a:t>
            </a:r>
            <a:r>
              <a:rPr lang="en-US" altLang="zh-TW" b="1" dirty="0">
                <a:latin typeface="Arial Unicode MS"/>
                <a:ea typeface="Courier New" panose="02070309020205020404" pitchFamily="49" charset="0"/>
              </a:rPr>
              <a:t> as np</a:t>
            </a:r>
          </a:p>
          <a:p>
            <a:pPr lvl="0" eaLnBrk="0" fontAlgn="base" hangingPunct="0">
              <a:spcBef>
                <a:spcPct val="0"/>
              </a:spcBef>
              <a:spcAft>
                <a:spcPct val="0"/>
              </a:spcAft>
            </a:pPr>
            <a:r>
              <a:rPr lang="en-US" altLang="zh-TW" b="1" dirty="0">
                <a:latin typeface="Arial Unicode MS"/>
                <a:ea typeface="Courier New" panose="02070309020205020404" pitchFamily="49" charset="0"/>
              </a:rPr>
              <a:t>import pandas as </a:t>
            </a:r>
            <a:r>
              <a:rPr lang="en-US" altLang="zh-TW" b="1" dirty="0" err="1">
                <a:latin typeface="Arial Unicode MS"/>
                <a:ea typeface="Courier New" panose="02070309020205020404" pitchFamily="49" charset="0"/>
              </a:rPr>
              <a:t>pd</a:t>
            </a:r>
            <a:endParaRPr lang="en-US" altLang="zh-TW" b="1" dirty="0">
              <a:latin typeface="Arial Unicode MS"/>
              <a:ea typeface="Courier New" panose="02070309020205020404" pitchFamily="49" charset="0"/>
            </a:endParaRPr>
          </a:p>
          <a:p>
            <a:pPr lvl="0" eaLnBrk="0" fontAlgn="base" hangingPunct="0">
              <a:spcBef>
                <a:spcPct val="0"/>
              </a:spcBef>
              <a:spcAft>
                <a:spcPct val="0"/>
              </a:spcAft>
            </a:pPr>
            <a:r>
              <a:rPr lang="zh-TW" altLang="en-US" dirty="0">
                <a:latin typeface="Arial" panose="020B0604020202020204" pitchFamily="34" charset="0"/>
              </a:rPr>
              <a:t>載入 </a:t>
            </a:r>
            <a:r>
              <a:rPr lang="en-US" altLang="zh-TW" dirty="0" err="1">
                <a:latin typeface="Arial" panose="020B0604020202020204" pitchFamily="34" charset="0"/>
              </a:rPr>
              <a:t>numpy</a:t>
            </a:r>
            <a:r>
              <a:rPr lang="en-US" altLang="zh-TW" dirty="0">
                <a:latin typeface="Arial" panose="020B0604020202020204" pitchFamily="34" charset="0"/>
              </a:rPr>
              <a:t> </a:t>
            </a:r>
            <a:r>
              <a:rPr lang="zh-TW" altLang="en-US" dirty="0">
                <a:latin typeface="Arial" panose="020B0604020202020204" pitchFamily="34" charset="0"/>
              </a:rPr>
              <a:t>與</a:t>
            </a:r>
            <a:r>
              <a:rPr lang="en-US" altLang="zh-TW" dirty="0">
                <a:latin typeface="Arial" panose="020B0604020202020204" pitchFamily="34" charset="0"/>
              </a:rPr>
              <a:t>pandas</a:t>
            </a:r>
            <a:r>
              <a:rPr lang="zh-TW" altLang="en-US" dirty="0">
                <a:latin typeface="Arial" panose="020B0604020202020204" pitchFamily="34" charset="0"/>
              </a:rPr>
              <a:t>套件</a:t>
            </a:r>
            <a:endParaRPr lang="en-US" altLang="zh-TW" dirty="0">
              <a:latin typeface="Arial" panose="020B0604020202020204" pitchFamily="34" charset="0"/>
            </a:endParaRPr>
          </a:p>
          <a:p>
            <a:pPr lvl="0" eaLnBrk="0" fontAlgn="base" hangingPunct="0">
              <a:spcBef>
                <a:spcPct val="0"/>
              </a:spcBef>
              <a:spcAft>
                <a:spcPct val="0"/>
              </a:spcAft>
            </a:pPr>
            <a:endParaRPr lang="en-US" altLang="zh-TW" dirty="0">
              <a:latin typeface="Arial" panose="020B0604020202020204" pitchFamily="34" charset="0"/>
            </a:endParaRPr>
          </a:p>
          <a:p>
            <a:pPr lvl="0" eaLnBrk="0" fontAlgn="base" hangingPunct="0">
              <a:spcBef>
                <a:spcPct val="0"/>
              </a:spcBef>
              <a:spcAft>
                <a:spcPct val="0"/>
              </a:spcAft>
            </a:pPr>
            <a:r>
              <a:rPr lang="en-US" altLang="zh-TW" dirty="0" err="1">
                <a:latin typeface="Arial" panose="020B0604020202020204" pitchFamily="34" charset="0"/>
              </a:rPr>
              <a:t>pd.options.display.max_rows</a:t>
            </a:r>
            <a:r>
              <a:rPr lang="en-US" altLang="zh-TW" dirty="0">
                <a:latin typeface="Arial" panose="020B0604020202020204" pitchFamily="34" charset="0"/>
              </a:rPr>
              <a:t> = 10</a:t>
            </a:r>
          </a:p>
          <a:p>
            <a:pPr lvl="0" eaLnBrk="0" fontAlgn="base" hangingPunct="0">
              <a:spcBef>
                <a:spcPct val="0"/>
              </a:spcBef>
              <a:spcAft>
                <a:spcPct val="0"/>
              </a:spcAft>
            </a:pPr>
            <a:r>
              <a:rPr lang="zh-TW" altLang="en-US" dirty="0">
                <a:latin typeface="Arial" panose="020B0604020202020204" pitchFamily="34" charset="0"/>
              </a:rPr>
              <a:t>設定字體大小</a:t>
            </a:r>
            <a:endParaRPr lang="en-US" altLang="zh-TW" dirty="0">
              <a:latin typeface="Arial" panose="020B0604020202020204" pitchFamily="34" charset="0"/>
            </a:endParaRPr>
          </a:p>
          <a:p>
            <a:pPr lvl="0" eaLnBrk="0" fontAlgn="base" hangingPunct="0">
              <a:spcBef>
                <a:spcPct val="0"/>
              </a:spcBef>
              <a:spcAft>
                <a:spcPct val="0"/>
              </a:spcAft>
            </a:pPr>
            <a:endParaRPr lang="en-US" altLang="zh-TW" dirty="0">
              <a:latin typeface="Arial" panose="020B0604020202020204" pitchFamily="34" charset="0"/>
            </a:endParaRPr>
          </a:p>
          <a:p>
            <a:pPr eaLnBrk="0" fontAlgn="base" hangingPunct="0">
              <a:spcBef>
                <a:spcPct val="0"/>
              </a:spcBef>
              <a:spcAft>
                <a:spcPct val="0"/>
              </a:spcAft>
            </a:pPr>
            <a:r>
              <a:rPr lang="en-US" altLang="zh-TW" dirty="0">
                <a:latin typeface="Arial" panose="020B0604020202020204" pitchFamily="34" charset="0"/>
              </a:rPr>
              <a:t>!</a:t>
            </a:r>
            <a:r>
              <a:rPr lang="en-US" altLang="zh-TW" dirty="0" err="1">
                <a:latin typeface="Arial" panose="020B0604020202020204" pitchFamily="34" charset="0"/>
              </a:rPr>
              <a:t>wget</a:t>
            </a:r>
            <a:r>
              <a:rPr lang="en-US" altLang="zh-TW" dirty="0">
                <a:latin typeface="Arial" panose="020B0604020202020204" pitchFamily="34" charset="0"/>
              </a:rPr>
              <a:t> </a:t>
            </a:r>
            <a:r>
              <a:rPr lang="en-US" altLang="zh-TW" dirty="0">
                <a:hlinkClick r:id="rId2"/>
              </a:rPr>
              <a:t>https://raw.githubusercontent.com/wesm/pydata-book/2nd-edition/datasets/fec/P00000001-ALL.csv</a:t>
            </a:r>
            <a:endParaRPr lang="en-US" altLang="zh-TW" dirty="0"/>
          </a:p>
          <a:p>
            <a:pPr eaLnBrk="0" fontAlgn="base" hangingPunct="0">
              <a:spcBef>
                <a:spcPct val="0"/>
              </a:spcBef>
              <a:spcAft>
                <a:spcPct val="0"/>
              </a:spcAft>
            </a:pPr>
            <a:r>
              <a:rPr lang="zh-TW" altLang="en-US" dirty="0"/>
              <a:t>載入所要的</a:t>
            </a:r>
            <a:r>
              <a:rPr lang="zh-TW" altLang="en-US" dirty="0" smtClean="0"/>
              <a:t>資料庫</a:t>
            </a:r>
            <a:endParaRPr lang="en-US" altLang="zh-TW" dirty="0" smtClean="0"/>
          </a:p>
          <a:p>
            <a:pPr eaLnBrk="0" fontAlgn="base" hangingPunct="0">
              <a:spcBef>
                <a:spcPct val="0"/>
              </a:spcBef>
              <a:spcAft>
                <a:spcPct val="0"/>
              </a:spcAft>
            </a:pPr>
            <a:endParaRPr lang="en-US" altLang="zh-TW" dirty="0"/>
          </a:p>
          <a:p>
            <a:r>
              <a:rPr lang="en-US" altLang="zh-TW" dirty="0" err="1" smtClean="0"/>
              <a:t>fec</a:t>
            </a:r>
            <a:r>
              <a:rPr lang="en-US" altLang="zh-TW" dirty="0" smtClean="0"/>
              <a:t> = </a:t>
            </a:r>
            <a:r>
              <a:rPr lang="en-US" altLang="zh-TW" dirty="0" err="1" smtClean="0"/>
              <a:t>pd.read_csv</a:t>
            </a:r>
            <a:r>
              <a:rPr lang="en-US" altLang="zh-TW" dirty="0" smtClean="0"/>
              <a:t>('P00000001-ALL.csv', </a:t>
            </a:r>
            <a:r>
              <a:rPr lang="en-US" altLang="zh-TW" dirty="0" err="1" smtClean="0"/>
              <a:t>low_memory</a:t>
            </a:r>
            <a:r>
              <a:rPr lang="en-US" altLang="zh-TW" dirty="0" smtClean="0"/>
              <a:t>=False)</a:t>
            </a:r>
          </a:p>
          <a:p>
            <a:r>
              <a:rPr lang="zh-TW" altLang="en-US" dirty="0" smtClean="0"/>
              <a:t>定義</a:t>
            </a:r>
            <a:r>
              <a:rPr lang="en-US" altLang="zh-TW" dirty="0" err="1" smtClean="0"/>
              <a:t>fec</a:t>
            </a:r>
            <a:r>
              <a:rPr lang="zh-TW" altLang="en-US" dirty="0" smtClean="0"/>
              <a:t>參數</a:t>
            </a:r>
            <a:endParaRPr lang="en-US" altLang="zh-TW" dirty="0" smtClean="0"/>
          </a:p>
          <a:p>
            <a:endParaRPr lang="en-US" altLang="zh-TW" dirty="0" smtClean="0"/>
          </a:p>
          <a:p>
            <a:endParaRPr lang="en-US" altLang="zh-TW" dirty="0"/>
          </a:p>
        </p:txBody>
      </p:sp>
    </p:spTree>
    <p:extLst>
      <p:ext uri="{BB962C8B-B14F-4D97-AF65-F5344CB8AC3E}">
        <p14:creationId xmlns:p14="http://schemas.microsoft.com/office/powerpoint/2010/main" val="2214440797"/>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526</Words>
  <Application>Microsoft Office PowerPoint</Application>
  <PresentationFormat>寬螢幕</PresentationFormat>
  <Paragraphs>67</Paragraphs>
  <Slides>14</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14</vt:i4>
      </vt:variant>
    </vt:vector>
  </HeadingPairs>
  <TitlesOfParts>
    <vt:vector size="22" baseType="lpstr">
      <vt:lpstr>Arial Unicode MS</vt:lpstr>
      <vt:lpstr>新細明體</vt:lpstr>
      <vt:lpstr>Arial</vt:lpstr>
      <vt:lpstr>Calibri</vt:lpstr>
      <vt:lpstr>Calibri Light</vt:lpstr>
      <vt:lpstr>Courier New</vt:lpstr>
      <vt:lpstr>Wingdings</vt:lpstr>
      <vt:lpstr>Office Theme</vt:lpstr>
      <vt:lpstr>人工智慧與資訊安全</vt:lpstr>
      <vt:lpstr>Agenda</vt:lpstr>
      <vt:lpstr>資料科學與Pandas</vt:lpstr>
      <vt:lpstr>資料科學</vt:lpstr>
      <vt:lpstr>Pandas </vt:lpstr>
      <vt:lpstr>Pandas資料分析技術(1) </vt:lpstr>
      <vt:lpstr>Pandas資料分析技術(2) </vt:lpstr>
      <vt:lpstr>Pandas資料專案分析 </vt:lpstr>
      <vt:lpstr>PowerPoint 簡報</vt:lpstr>
      <vt:lpstr>PowerPoint 簡報</vt:lpstr>
      <vt:lpstr>PowerPoint 簡報</vt:lpstr>
      <vt:lpstr>1 Donation Statistics by Occupation and Employer（按照職業與雇主劃分的捐贈數據) </vt:lpstr>
      <vt:lpstr>2 Bucketing Donation Amounts（統捐贈額） </vt:lpstr>
      <vt:lpstr>3 Donation Statistics by State（按州劃分的捐贈數據）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Pandas 資料分析學習心得</dc:title>
  <dc:creator>owner</dc:creator>
  <cp:lastModifiedBy>owner</cp:lastModifiedBy>
  <cp:revision>12</cp:revision>
  <dcterms:created xsi:type="dcterms:W3CDTF">2020-11-04T01:43:36Z</dcterms:created>
  <dcterms:modified xsi:type="dcterms:W3CDTF">2020-11-04T03:44:36Z</dcterms:modified>
</cp:coreProperties>
</file>