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912" r:id="rId2"/>
  </p:sldMasterIdLst>
  <p:notesMasterIdLst>
    <p:notesMasterId r:id="rId27"/>
  </p:notesMasterIdLst>
  <p:sldIdLst>
    <p:sldId id="256" r:id="rId3"/>
    <p:sldId id="257" r:id="rId4"/>
    <p:sldId id="278" r:id="rId5"/>
    <p:sldId id="264" r:id="rId6"/>
    <p:sldId id="258" r:id="rId7"/>
    <p:sldId id="260" r:id="rId8"/>
    <p:sldId id="261" r:id="rId9"/>
    <p:sldId id="265" r:id="rId10"/>
    <p:sldId id="269" r:id="rId11"/>
    <p:sldId id="271" r:id="rId12"/>
    <p:sldId id="272" r:id="rId13"/>
    <p:sldId id="282" r:id="rId14"/>
    <p:sldId id="284" r:id="rId15"/>
    <p:sldId id="285" r:id="rId16"/>
    <p:sldId id="287" r:id="rId17"/>
    <p:sldId id="286" r:id="rId18"/>
    <p:sldId id="281" r:id="rId19"/>
    <p:sldId id="290" r:id="rId20"/>
    <p:sldId id="283" r:id="rId21"/>
    <p:sldId id="288" r:id="rId22"/>
    <p:sldId id="274" r:id="rId23"/>
    <p:sldId id="279" r:id="rId24"/>
    <p:sldId id="280" r:id="rId25"/>
    <p:sldId id="27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oug Kim" initials="D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84D3"/>
    <a:srgbClr val="000000"/>
    <a:srgbClr val="052E65"/>
    <a:srgbClr val="3399FF"/>
    <a:srgbClr val="31B6FD"/>
    <a:srgbClr val="FE5815"/>
    <a:srgbClr val="FF9900"/>
    <a:srgbClr val="CBCFD4"/>
    <a:srgbClr val="FAFAFA"/>
    <a:srgbClr val="D356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Светлый стиль 1 - акцент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3" autoAdjust="0"/>
    <p:restoredTop sz="84793" autoAdjust="0"/>
  </p:normalViewPr>
  <p:slideViewPr>
    <p:cSldViewPr>
      <p:cViewPr varScale="1">
        <p:scale>
          <a:sx n="95" d="100"/>
          <a:sy n="95" d="100"/>
        </p:scale>
        <p:origin x="1866" y="78"/>
      </p:cViewPr>
      <p:guideLst>
        <p:guide orient="horz" pos="2160"/>
        <p:guide pos="2880"/>
      </p:guideLst>
    </p:cSldViewPr>
  </p:slideViewPr>
  <p:outlineViewPr>
    <p:cViewPr>
      <p:scale>
        <a:sx n="33" d="100"/>
        <a:sy n="33" d="100"/>
      </p:scale>
      <p:origin x="48" y="1197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253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1F6A08-5906-4B1D-B01A-55CEE76E5028}" type="doc">
      <dgm:prSet loTypeId="urn:microsoft.com/office/officeart/2005/8/layout/vList2" loCatId="list" qsTypeId="urn:microsoft.com/office/officeart/2005/8/quickstyle/simple3" qsCatId="simple" csTypeId="urn:microsoft.com/office/officeart/2005/8/colors/accent2_2" csCatId="accent2" phldr="1"/>
      <dgm:spPr/>
      <dgm:t>
        <a:bodyPr/>
        <a:lstStyle/>
        <a:p>
          <a:endParaRPr lang="ru-RU"/>
        </a:p>
      </dgm:t>
    </dgm:pt>
    <dgm:pt modelId="{9821D8BB-A2CD-444F-B1EE-044AC381CE2D}">
      <dgm:prSet>
        <dgm:style>
          <a:lnRef idx="3">
            <a:schemeClr val="lt1"/>
          </a:lnRef>
          <a:fillRef idx="1">
            <a:schemeClr val="accent2"/>
          </a:fillRef>
          <a:effectRef idx="1">
            <a:schemeClr val="accent2"/>
          </a:effectRef>
          <a:fontRef idx="minor">
            <a:schemeClr val="lt1"/>
          </a:fontRef>
        </dgm:style>
      </dgm:prSet>
      <dgm:spPr/>
      <dgm:t>
        <a:bodyPr/>
        <a:lstStyle/>
        <a:p>
          <a:r>
            <a:rPr lang="ru-RU" dirty="0" smtClean="0">
              <a:solidFill>
                <a:schemeClr val="bg1"/>
              </a:solidFill>
              <a:latin typeface="Arial" charset="0"/>
              <a:cs typeface="Arial" charset="0"/>
            </a:rPr>
            <a:t>Функция </a:t>
          </a:r>
          <a:r>
            <a:rPr lang="en-US" i="1" dirty="0" err="1" smtClean="0">
              <a:solidFill>
                <a:schemeClr val="bg1"/>
              </a:solidFill>
              <a:latin typeface="Arial" charset="0"/>
              <a:cs typeface="Arial" charset="0"/>
            </a:rPr>
            <a:t>WinMain</a:t>
          </a:r>
          <a:endParaRPr lang="ru-RU" i="1" dirty="0" smtClean="0">
            <a:solidFill>
              <a:schemeClr val="bg1"/>
            </a:solidFill>
            <a:latin typeface="Arial" charset="0"/>
            <a:cs typeface="Arial" charset="0"/>
          </a:endParaRPr>
        </a:p>
      </dgm:t>
    </dgm:pt>
    <dgm:pt modelId="{109DA9CB-A60C-4D91-9093-084E293E5197}" type="parTrans" cxnId="{F3645F9C-A601-4C0F-8C15-D9BE7370E110}">
      <dgm:prSet/>
      <dgm:spPr/>
      <dgm:t>
        <a:bodyPr/>
        <a:lstStyle/>
        <a:p>
          <a:endParaRPr lang="ru-RU"/>
        </a:p>
      </dgm:t>
    </dgm:pt>
    <dgm:pt modelId="{0EA84F85-71E2-4D35-B1B2-E8B044487686}" type="sibTrans" cxnId="{F3645F9C-A601-4C0F-8C15-D9BE7370E110}">
      <dgm:prSet/>
      <dgm:spPr/>
      <dgm:t>
        <a:bodyPr/>
        <a:lstStyle/>
        <a:p>
          <a:endParaRPr lang="ru-RU"/>
        </a:p>
      </dgm:t>
    </dgm:pt>
    <dgm:pt modelId="{229D8595-A2E8-435F-8D72-C701B96543EA}">
      <dgm:prSet>
        <dgm:style>
          <a:lnRef idx="3">
            <a:schemeClr val="lt1"/>
          </a:lnRef>
          <a:fillRef idx="1">
            <a:schemeClr val="accent2"/>
          </a:fillRef>
          <a:effectRef idx="1">
            <a:schemeClr val="accent2"/>
          </a:effectRef>
          <a:fontRef idx="minor">
            <a:schemeClr val="lt1"/>
          </a:fontRef>
        </dgm:style>
      </dgm:prSet>
      <dgm:spPr/>
      <dgm:t>
        <a:bodyPr/>
        <a:lstStyle/>
        <a:p>
          <a:r>
            <a:rPr lang="ru-RU" i="1" dirty="0" smtClean="0">
              <a:solidFill>
                <a:schemeClr val="bg1"/>
              </a:solidFill>
              <a:latin typeface="Arial" charset="0"/>
              <a:cs typeface="Arial" charset="0"/>
            </a:rPr>
            <a:t>Функция</a:t>
          </a:r>
          <a:r>
            <a:rPr lang="en-US" i="1" dirty="0" smtClean="0">
              <a:solidFill>
                <a:schemeClr val="bg1"/>
              </a:solidFill>
              <a:latin typeface="Arial" charset="0"/>
              <a:cs typeface="Arial" charset="0"/>
            </a:rPr>
            <a:t> </a:t>
          </a:r>
          <a:r>
            <a:rPr lang="ru-RU" i="1" dirty="0" smtClean="0">
              <a:solidFill>
                <a:schemeClr val="bg1"/>
              </a:solidFill>
              <a:latin typeface="Arial" charset="0"/>
              <a:cs typeface="Arial" charset="0"/>
            </a:rPr>
            <a:t>окна</a:t>
          </a:r>
        </a:p>
      </dgm:t>
    </dgm:pt>
    <dgm:pt modelId="{071494F1-F2CD-42BC-B68F-7F355C413A90}" type="parTrans" cxnId="{EE60F90A-0C2C-43BF-8AAD-3BBB31EEF99E}">
      <dgm:prSet/>
      <dgm:spPr/>
      <dgm:t>
        <a:bodyPr/>
        <a:lstStyle/>
        <a:p>
          <a:endParaRPr lang="ru-RU"/>
        </a:p>
      </dgm:t>
    </dgm:pt>
    <dgm:pt modelId="{6C602377-66D2-4B2D-9D4C-CAEF8052D0B3}" type="sibTrans" cxnId="{EE60F90A-0C2C-43BF-8AAD-3BBB31EEF99E}">
      <dgm:prSet/>
      <dgm:spPr/>
      <dgm:t>
        <a:bodyPr/>
        <a:lstStyle/>
        <a:p>
          <a:endParaRPr lang="ru-RU"/>
        </a:p>
      </dgm:t>
    </dgm:pt>
    <dgm:pt modelId="{DA3D7D90-86F7-4A87-B849-3EEB0003ABA5}">
      <dgm:prSet phldrT="[Текст]">
        <dgm:style>
          <a:lnRef idx="3">
            <a:schemeClr val="lt1"/>
          </a:lnRef>
          <a:fillRef idx="1">
            <a:schemeClr val="accent2"/>
          </a:fillRef>
          <a:effectRef idx="1">
            <a:schemeClr val="accent2"/>
          </a:effectRef>
          <a:fontRef idx="minor">
            <a:schemeClr val="lt1"/>
          </a:fontRef>
        </dgm:style>
      </dgm:prSet>
      <dgm:spPr/>
      <dgm:t>
        <a:bodyPr/>
        <a:lstStyle/>
        <a:p>
          <a:r>
            <a:rPr lang="en-US" dirty="0" smtClean="0">
              <a:solidFill>
                <a:schemeClr val="bg1"/>
              </a:solidFill>
              <a:latin typeface="Arial" pitchFamily="34" charset="0"/>
              <a:cs typeface="Arial" pitchFamily="34" charset="0"/>
            </a:rPr>
            <a:t>API</a:t>
          </a:r>
          <a:endParaRPr lang="ru-RU" dirty="0">
            <a:solidFill>
              <a:schemeClr val="bg1"/>
            </a:solidFill>
            <a:latin typeface="Arial" pitchFamily="34" charset="0"/>
            <a:cs typeface="Arial" pitchFamily="34" charset="0"/>
          </a:endParaRPr>
        </a:p>
      </dgm:t>
    </dgm:pt>
    <dgm:pt modelId="{0FE40B50-F881-46CA-BDEE-A06A2F7DFEA1}" type="parTrans" cxnId="{E01B22D6-9DBB-4201-B2B1-C595FC41453E}">
      <dgm:prSet/>
      <dgm:spPr/>
      <dgm:t>
        <a:bodyPr/>
        <a:lstStyle/>
        <a:p>
          <a:endParaRPr lang="ru-RU"/>
        </a:p>
      </dgm:t>
    </dgm:pt>
    <dgm:pt modelId="{DB6F6A1E-F72B-4335-BF98-1F349D38275A}" type="sibTrans" cxnId="{E01B22D6-9DBB-4201-B2B1-C595FC41453E}">
      <dgm:prSet/>
      <dgm:spPr/>
      <dgm:t>
        <a:bodyPr/>
        <a:lstStyle/>
        <a:p>
          <a:endParaRPr lang="ru-RU"/>
        </a:p>
      </dgm:t>
    </dgm:pt>
    <dgm:pt modelId="{5149FAFC-AFE9-4B7B-ACA3-54FDEEDE8A30}">
      <dgm:prSet phldrT="[Текст]">
        <dgm:style>
          <a:lnRef idx="3">
            <a:schemeClr val="lt1"/>
          </a:lnRef>
          <a:fillRef idx="1">
            <a:schemeClr val="accent2"/>
          </a:fillRef>
          <a:effectRef idx="1">
            <a:schemeClr val="accent2"/>
          </a:effectRef>
          <a:fontRef idx="minor">
            <a:schemeClr val="lt1"/>
          </a:fontRef>
        </dgm:style>
      </dgm:prSet>
      <dgm:spPr/>
      <dgm:t>
        <a:bodyPr/>
        <a:lstStyle/>
        <a:p>
          <a:r>
            <a:rPr lang="ru-RU" dirty="0" smtClean="0">
              <a:solidFill>
                <a:schemeClr val="bg1"/>
              </a:solidFill>
              <a:latin typeface="Arial" charset="0"/>
              <a:cs typeface="Arial" charset="0"/>
            </a:rPr>
            <a:t>Базовая структура программы для </a:t>
          </a:r>
          <a:r>
            <a:rPr lang="en-US" dirty="0" smtClean="0">
              <a:solidFill>
                <a:schemeClr val="bg1"/>
              </a:solidFill>
              <a:latin typeface="Arial" charset="0"/>
              <a:cs typeface="Arial" charset="0"/>
            </a:rPr>
            <a:t>Windows</a:t>
          </a:r>
          <a:endParaRPr lang="ru-RU" dirty="0">
            <a:solidFill>
              <a:schemeClr val="bg1"/>
            </a:solidFill>
          </a:endParaRPr>
        </a:p>
      </dgm:t>
    </dgm:pt>
    <dgm:pt modelId="{E6AD7ED7-C258-4591-9B0C-7FF9A732792A}" type="parTrans" cxnId="{14433050-8AEF-44CA-8BF5-549ED8D216C4}">
      <dgm:prSet/>
      <dgm:spPr/>
      <dgm:t>
        <a:bodyPr/>
        <a:lstStyle/>
        <a:p>
          <a:endParaRPr lang="ru-RU"/>
        </a:p>
      </dgm:t>
    </dgm:pt>
    <dgm:pt modelId="{3CE5F01B-126A-4CA0-959D-671D6D3114B9}" type="sibTrans" cxnId="{14433050-8AEF-44CA-8BF5-549ED8D216C4}">
      <dgm:prSet/>
      <dgm:spPr/>
      <dgm:t>
        <a:bodyPr/>
        <a:lstStyle/>
        <a:p>
          <a:endParaRPr lang="ru-RU"/>
        </a:p>
      </dgm:t>
    </dgm:pt>
    <dgm:pt modelId="{923CF666-2DEF-4DDB-B336-C4E27B0543DA}">
      <dgm:prSet>
        <dgm:style>
          <a:lnRef idx="3">
            <a:schemeClr val="lt1"/>
          </a:lnRef>
          <a:fillRef idx="1">
            <a:schemeClr val="accent2"/>
          </a:fillRef>
          <a:effectRef idx="1">
            <a:schemeClr val="accent2"/>
          </a:effectRef>
          <a:fontRef idx="minor">
            <a:schemeClr val="lt1"/>
          </a:fontRef>
        </dgm:style>
      </dgm:prSet>
      <dgm:spPr/>
      <dgm:t>
        <a:bodyPr/>
        <a:lstStyle/>
        <a:p>
          <a:r>
            <a:rPr lang="ru-RU" dirty="0" smtClean="0">
              <a:solidFill>
                <a:schemeClr val="bg1"/>
              </a:solidFill>
              <a:latin typeface="Arial" charset="0"/>
              <a:cs typeface="Arial" charset="0"/>
            </a:rPr>
            <a:t>Сообщения </a:t>
          </a:r>
          <a:r>
            <a:rPr lang="en-US" dirty="0" smtClean="0">
              <a:solidFill>
                <a:schemeClr val="bg1"/>
              </a:solidFill>
              <a:latin typeface="Arial" charset="0"/>
              <a:cs typeface="Arial" charset="0"/>
            </a:rPr>
            <a:t>Windows</a:t>
          </a:r>
          <a:r>
            <a:rPr lang="ru-RU" dirty="0" smtClean="0">
              <a:solidFill>
                <a:schemeClr val="bg1"/>
              </a:solidFill>
              <a:latin typeface="Arial" charset="0"/>
              <a:cs typeface="Arial" charset="0"/>
            </a:rPr>
            <a:t>, их использование</a:t>
          </a:r>
          <a:endParaRPr lang="ru-RU" i="1" dirty="0" smtClean="0">
            <a:solidFill>
              <a:schemeClr val="bg1"/>
            </a:solidFill>
            <a:latin typeface="Arial" charset="0"/>
            <a:cs typeface="Arial" charset="0"/>
          </a:endParaRPr>
        </a:p>
      </dgm:t>
    </dgm:pt>
    <dgm:pt modelId="{7EA9AEAA-5BA3-4E1F-902E-1B3EFD958FB6}" type="parTrans" cxnId="{059F9BCF-4262-4AE8-A0A4-E7C372279772}">
      <dgm:prSet/>
      <dgm:spPr/>
      <dgm:t>
        <a:bodyPr/>
        <a:lstStyle/>
        <a:p>
          <a:endParaRPr lang="ru-RU"/>
        </a:p>
      </dgm:t>
    </dgm:pt>
    <dgm:pt modelId="{658CFA7D-9007-4B9B-BF2A-42F0DB968DEA}" type="sibTrans" cxnId="{059F9BCF-4262-4AE8-A0A4-E7C372279772}">
      <dgm:prSet/>
      <dgm:spPr/>
      <dgm:t>
        <a:bodyPr/>
        <a:lstStyle/>
        <a:p>
          <a:endParaRPr lang="ru-RU"/>
        </a:p>
      </dgm:t>
    </dgm:pt>
    <dgm:pt modelId="{763B7547-130C-4D7C-97F5-8D6AA971FDB4}">
      <dgm:prSet>
        <dgm:style>
          <a:lnRef idx="3">
            <a:schemeClr val="lt1"/>
          </a:lnRef>
          <a:fillRef idx="1">
            <a:schemeClr val="accent2"/>
          </a:fillRef>
          <a:effectRef idx="1">
            <a:schemeClr val="accent2"/>
          </a:effectRef>
          <a:fontRef idx="minor">
            <a:schemeClr val="lt1"/>
          </a:fontRef>
        </dgm:style>
      </dgm:prSet>
      <dgm:spPr/>
      <dgm:t>
        <a:bodyPr/>
        <a:lstStyle/>
        <a:p>
          <a:r>
            <a:rPr lang="ru-RU" i="0" dirty="0" smtClean="0">
              <a:solidFill>
                <a:schemeClr val="bg1"/>
              </a:solidFill>
              <a:latin typeface="Arial" charset="0"/>
              <a:cs typeface="Arial" charset="0"/>
            </a:rPr>
            <a:t>Обработка сообщений внешних устройств</a:t>
          </a:r>
        </a:p>
      </dgm:t>
    </dgm:pt>
    <dgm:pt modelId="{A8425C81-8A3F-4358-9626-AA736EF31424}" type="parTrans" cxnId="{68541513-1DF9-44F4-BB16-DC7811F72798}">
      <dgm:prSet/>
      <dgm:spPr/>
      <dgm:t>
        <a:bodyPr/>
        <a:lstStyle/>
        <a:p>
          <a:endParaRPr lang="ru-RU"/>
        </a:p>
      </dgm:t>
    </dgm:pt>
    <dgm:pt modelId="{366E6E4E-20BD-4CF7-AFB1-9DDBD3DA6054}" type="sibTrans" cxnId="{68541513-1DF9-44F4-BB16-DC7811F72798}">
      <dgm:prSet/>
      <dgm:spPr/>
      <dgm:t>
        <a:bodyPr/>
        <a:lstStyle/>
        <a:p>
          <a:endParaRPr lang="ru-RU"/>
        </a:p>
      </dgm:t>
    </dgm:pt>
    <dgm:pt modelId="{45489385-277B-4CF8-BB9C-851752CEE932}">
      <dgm:prSet>
        <dgm:style>
          <a:lnRef idx="3">
            <a:schemeClr val="lt1"/>
          </a:lnRef>
          <a:fillRef idx="1">
            <a:schemeClr val="accent2"/>
          </a:fillRef>
          <a:effectRef idx="1">
            <a:schemeClr val="accent2"/>
          </a:effectRef>
          <a:fontRef idx="minor">
            <a:schemeClr val="lt1"/>
          </a:fontRef>
        </dgm:style>
      </dgm:prSet>
      <dgm:spPr/>
      <dgm:t>
        <a:bodyPr/>
        <a:lstStyle/>
        <a:p>
          <a:r>
            <a:rPr lang="ru-RU" dirty="0" smtClean="0">
              <a:solidFill>
                <a:schemeClr val="bg1"/>
              </a:solidFill>
              <a:latin typeface="Arial" charset="0"/>
              <a:cs typeface="Arial" charset="0"/>
            </a:rPr>
            <a:t>Венгерская нотация</a:t>
          </a:r>
          <a:endParaRPr lang="ru-RU" i="1" dirty="0" smtClean="0">
            <a:solidFill>
              <a:schemeClr val="bg1"/>
            </a:solidFill>
            <a:latin typeface="Arial" charset="0"/>
            <a:cs typeface="Arial" charset="0"/>
          </a:endParaRPr>
        </a:p>
      </dgm:t>
    </dgm:pt>
    <dgm:pt modelId="{8794A4E7-F716-4054-9828-9459A8F4CAA6}" type="parTrans" cxnId="{37463A00-26CA-4BDB-B31A-C7378166DB6D}">
      <dgm:prSet/>
      <dgm:spPr/>
      <dgm:t>
        <a:bodyPr/>
        <a:lstStyle/>
        <a:p>
          <a:endParaRPr lang="ru-RU"/>
        </a:p>
      </dgm:t>
    </dgm:pt>
    <dgm:pt modelId="{42ADB61C-4D45-46B0-8675-91FCA36BCCDC}" type="sibTrans" cxnId="{37463A00-26CA-4BDB-B31A-C7378166DB6D}">
      <dgm:prSet/>
      <dgm:spPr/>
      <dgm:t>
        <a:bodyPr/>
        <a:lstStyle/>
        <a:p>
          <a:endParaRPr lang="ru-RU"/>
        </a:p>
      </dgm:t>
    </dgm:pt>
    <dgm:pt modelId="{DE0EFA2C-53AF-4CDB-9E5E-6B7366EDF582}" type="pres">
      <dgm:prSet presAssocID="{421F6A08-5906-4B1D-B01A-55CEE76E5028}" presName="linear" presStyleCnt="0">
        <dgm:presLayoutVars>
          <dgm:animLvl val="lvl"/>
          <dgm:resizeHandles val="exact"/>
        </dgm:presLayoutVars>
      </dgm:prSet>
      <dgm:spPr/>
      <dgm:t>
        <a:bodyPr/>
        <a:lstStyle/>
        <a:p>
          <a:endParaRPr lang="ru-RU"/>
        </a:p>
      </dgm:t>
    </dgm:pt>
    <dgm:pt modelId="{C7F87894-D1FF-4974-A020-592764034D07}" type="pres">
      <dgm:prSet presAssocID="{DA3D7D90-86F7-4A87-B849-3EEB0003ABA5}" presName="parentText" presStyleLbl="node1" presStyleIdx="0" presStyleCnt="7">
        <dgm:presLayoutVars>
          <dgm:chMax val="0"/>
          <dgm:bulletEnabled val="1"/>
        </dgm:presLayoutVars>
      </dgm:prSet>
      <dgm:spPr/>
      <dgm:t>
        <a:bodyPr/>
        <a:lstStyle/>
        <a:p>
          <a:endParaRPr lang="ru-RU"/>
        </a:p>
      </dgm:t>
    </dgm:pt>
    <dgm:pt modelId="{1F88091A-1C95-49C5-9379-C2CE96A38D6D}" type="pres">
      <dgm:prSet presAssocID="{DB6F6A1E-F72B-4335-BF98-1F349D38275A}" presName="spacer" presStyleCnt="0"/>
      <dgm:spPr/>
    </dgm:pt>
    <dgm:pt modelId="{1D544814-DF64-4D8F-A498-4F7A2948E89A}" type="pres">
      <dgm:prSet presAssocID="{5149FAFC-AFE9-4B7B-ACA3-54FDEEDE8A30}" presName="parentText" presStyleLbl="node1" presStyleIdx="1" presStyleCnt="7">
        <dgm:presLayoutVars>
          <dgm:chMax val="0"/>
          <dgm:bulletEnabled val="1"/>
        </dgm:presLayoutVars>
      </dgm:prSet>
      <dgm:spPr/>
      <dgm:t>
        <a:bodyPr/>
        <a:lstStyle/>
        <a:p>
          <a:endParaRPr lang="ru-RU"/>
        </a:p>
      </dgm:t>
    </dgm:pt>
    <dgm:pt modelId="{CCD0433D-5E1A-4CE9-B6DA-43B9FB779A75}" type="pres">
      <dgm:prSet presAssocID="{3CE5F01B-126A-4CA0-959D-671D6D3114B9}" presName="spacer" presStyleCnt="0"/>
      <dgm:spPr/>
    </dgm:pt>
    <dgm:pt modelId="{92511502-B01F-4CB3-92F9-6239D340E84C}" type="pres">
      <dgm:prSet presAssocID="{9821D8BB-A2CD-444F-B1EE-044AC381CE2D}" presName="parentText" presStyleLbl="node1" presStyleIdx="2" presStyleCnt="7">
        <dgm:presLayoutVars>
          <dgm:chMax val="0"/>
          <dgm:bulletEnabled val="1"/>
        </dgm:presLayoutVars>
      </dgm:prSet>
      <dgm:spPr/>
      <dgm:t>
        <a:bodyPr/>
        <a:lstStyle/>
        <a:p>
          <a:endParaRPr lang="ru-RU"/>
        </a:p>
      </dgm:t>
    </dgm:pt>
    <dgm:pt modelId="{AC0D3D00-4485-4230-A56E-76696B621629}" type="pres">
      <dgm:prSet presAssocID="{0EA84F85-71E2-4D35-B1B2-E8B044487686}" presName="spacer" presStyleCnt="0"/>
      <dgm:spPr/>
    </dgm:pt>
    <dgm:pt modelId="{AF257897-90CF-4227-923F-8170057C29FF}" type="pres">
      <dgm:prSet presAssocID="{229D8595-A2E8-435F-8D72-C701B96543EA}" presName="parentText" presStyleLbl="node1" presStyleIdx="3" presStyleCnt="7">
        <dgm:presLayoutVars>
          <dgm:chMax val="0"/>
          <dgm:bulletEnabled val="1"/>
        </dgm:presLayoutVars>
      </dgm:prSet>
      <dgm:spPr/>
      <dgm:t>
        <a:bodyPr/>
        <a:lstStyle/>
        <a:p>
          <a:endParaRPr lang="ru-RU"/>
        </a:p>
      </dgm:t>
    </dgm:pt>
    <dgm:pt modelId="{CF15EAAE-BC3E-40C3-A56B-99766B16C0F4}" type="pres">
      <dgm:prSet presAssocID="{6C602377-66D2-4B2D-9D4C-CAEF8052D0B3}" presName="spacer" presStyleCnt="0"/>
      <dgm:spPr/>
    </dgm:pt>
    <dgm:pt modelId="{CC21A694-22AE-433B-A8F2-B14A3DBA2C91}" type="pres">
      <dgm:prSet presAssocID="{923CF666-2DEF-4DDB-B336-C4E27B0543DA}" presName="parentText" presStyleLbl="node1" presStyleIdx="4" presStyleCnt="7">
        <dgm:presLayoutVars>
          <dgm:chMax val="0"/>
          <dgm:bulletEnabled val="1"/>
        </dgm:presLayoutVars>
      </dgm:prSet>
      <dgm:spPr/>
      <dgm:t>
        <a:bodyPr/>
        <a:lstStyle/>
        <a:p>
          <a:endParaRPr lang="ru-RU"/>
        </a:p>
      </dgm:t>
    </dgm:pt>
    <dgm:pt modelId="{2F71E9A1-178F-4BF5-AE39-9F0D550DDD9B}" type="pres">
      <dgm:prSet presAssocID="{658CFA7D-9007-4B9B-BF2A-42F0DB968DEA}" presName="spacer" presStyleCnt="0"/>
      <dgm:spPr/>
    </dgm:pt>
    <dgm:pt modelId="{17B4BB19-7F6A-4A2E-8B1F-18940C2ED0F9}" type="pres">
      <dgm:prSet presAssocID="{763B7547-130C-4D7C-97F5-8D6AA971FDB4}" presName="parentText" presStyleLbl="node1" presStyleIdx="5" presStyleCnt="7">
        <dgm:presLayoutVars>
          <dgm:chMax val="0"/>
          <dgm:bulletEnabled val="1"/>
        </dgm:presLayoutVars>
      </dgm:prSet>
      <dgm:spPr/>
      <dgm:t>
        <a:bodyPr/>
        <a:lstStyle/>
        <a:p>
          <a:endParaRPr lang="ru-RU"/>
        </a:p>
      </dgm:t>
    </dgm:pt>
    <dgm:pt modelId="{D73E7658-D5A4-43CA-B6B6-73455CB4FD57}" type="pres">
      <dgm:prSet presAssocID="{366E6E4E-20BD-4CF7-AFB1-9DDBD3DA6054}" presName="spacer" presStyleCnt="0"/>
      <dgm:spPr/>
    </dgm:pt>
    <dgm:pt modelId="{1596CC99-9C43-4CF5-958A-1363D93A16DB}" type="pres">
      <dgm:prSet presAssocID="{45489385-277B-4CF8-BB9C-851752CEE932}" presName="parentText" presStyleLbl="node1" presStyleIdx="6" presStyleCnt="7">
        <dgm:presLayoutVars>
          <dgm:chMax val="0"/>
          <dgm:bulletEnabled val="1"/>
        </dgm:presLayoutVars>
      </dgm:prSet>
      <dgm:spPr/>
      <dgm:t>
        <a:bodyPr/>
        <a:lstStyle/>
        <a:p>
          <a:endParaRPr lang="ru-RU"/>
        </a:p>
      </dgm:t>
    </dgm:pt>
  </dgm:ptLst>
  <dgm:cxnLst>
    <dgm:cxn modelId="{9D2285E4-42F3-445E-B185-9762DFDEA0C9}" type="presOf" srcId="{9821D8BB-A2CD-444F-B1EE-044AC381CE2D}" destId="{92511502-B01F-4CB3-92F9-6239D340E84C}" srcOrd="0" destOrd="0" presId="urn:microsoft.com/office/officeart/2005/8/layout/vList2"/>
    <dgm:cxn modelId="{14433050-8AEF-44CA-8BF5-549ED8D216C4}" srcId="{421F6A08-5906-4B1D-B01A-55CEE76E5028}" destId="{5149FAFC-AFE9-4B7B-ACA3-54FDEEDE8A30}" srcOrd="1" destOrd="0" parTransId="{E6AD7ED7-C258-4591-9B0C-7FF9A732792A}" sibTransId="{3CE5F01B-126A-4CA0-959D-671D6D3114B9}"/>
    <dgm:cxn modelId="{E01B22D6-9DBB-4201-B2B1-C595FC41453E}" srcId="{421F6A08-5906-4B1D-B01A-55CEE76E5028}" destId="{DA3D7D90-86F7-4A87-B849-3EEB0003ABA5}" srcOrd="0" destOrd="0" parTransId="{0FE40B50-F881-46CA-BDEE-A06A2F7DFEA1}" sibTransId="{DB6F6A1E-F72B-4335-BF98-1F349D38275A}"/>
    <dgm:cxn modelId="{E74B3DDD-0D7C-4C7B-BF05-1C882A01994E}" type="presOf" srcId="{5149FAFC-AFE9-4B7B-ACA3-54FDEEDE8A30}" destId="{1D544814-DF64-4D8F-A498-4F7A2948E89A}" srcOrd="0" destOrd="0" presId="urn:microsoft.com/office/officeart/2005/8/layout/vList2"/>
    <dgm:cxn modelId="{F3645F9C-A601-4C0F-8C15-D9BE7370E110}" srcId="{421F6A08-5906-4B1D-B01A-55CEE76E5028}" destId="{9821D8BB-A2CD-444F-B1EE-044AC381CE2D}" srcOrd="2" destOrd="0" parTransId="{109DA9CB-A60C-4D91-9093-084E293E5197}" sibTransId="{0EA84F85-71E2-4D35-B1B2-E8B044487686}"/>
    <dgm:cxn modelId="{EE60F90A-0C2C-43BF-8AAD-3BBB31EEF99E}" srcId="{421F6A08-5906-4B1D-B01A-55CEE76E5028}" destId="{229D8595-A2E8-435F-8D72-C701B96543EA}" srcOrd="3" destOrd="0" parTransId="{071494F1-F2CD-42BC-B68F-7F355C413A90}" sibTransId="{6C602377-66D2-4B2D-9D4C-CAEF8052D0B3}"/>
    <dgm:cxn modelId="{8DA07357-E752-490F-8B0E-F68CA512F009}" type="presOf" srcId="{229D8595-A2E8-435F-8D72-C701B96543EA}" destId="{AF257897-90CF-4227-923F-8170057C29FF}" srcOrd="0" destOrd="0" presId="urn:microsoft.com/office/officeart/2005/8/layout/vList2"/>
    <dgm:cxn modelId="{059F9BCF-4262-4AE8-A0A4-E7C372279772}" srcId="{421F6A08-5906-4B1D-B01A-55CEE76E5028}" destId="{923CF666-2DEF-4DDB-B336-C4E27B0543DA}" srcOrd="4" destOrd="0" parTransId="{7EA9AEAA-5BA3-4E1F-902E-1B3EFD958FB6}" sibTransId="{658CFA7D-9007-4B9B-BF2A-42F0DB968DEA}"/>
    <dgm:cxn modelId="{1972F350-4C1A-4311-8696-9255290AEC33}" type="presOf" srcId="{923CF666-2DEF-4DDB-B336-C4E27B0543DA}" destId="{CC21A694-22AE-433B-A8F2-B14A3DBA2C91}" srcOrd="0" destOrd="0" presId="urn:microsoft.com/office/officeart/2005/8/layout/vList2"/>
    <dgm:cxn modelId="{37463A00-26CA-4BDB-B31A-C7378166DB6D}" srcId="{421F6A08-5906-4B1D-B01A-55CEE76E5028}" destId="{45489385-277B-4CF8-BB9C-851752CEE932}" srcOrd="6" destOrd="0" parTransId="{8794A4E7-F716-4054-9828-9459A8F4CAA6}" sibTransId="{42ADB61C-4D45-46B0-8675-91FCA36BCCDC}"/>
    <dgm:cxn modelId="{93C3363A-2341-4624-B140-52C84E1192B0}" type="presOf" srcId="{45489385-277B-4CF8-BB9C-851752CEE932}" destId="{1596CC99-9C43-4CF5-958A-1363D93A16DB}" srcOrd="0" destOrd="0" presId="urn:microsoft.com/office/officeart/2005/8/layout/vList2"/>
    <dgm:cxn modelId="{A9E8B0F6-AA03-4B58-9D1E-403643B2D4CE}" type="presOf" srcId="{421F6A08-5906-4B1D-B01A-55CEE76E5028}" destId="{DE0EFA2C-53AF-4CDB-9E5E-6B7366EDF582}" srcOrd="0" destOrd="0" presId="urn:microsoft.com/office/officeart/2005/8/layout/vList2"/>
    <dgm:cxn modelId="{94D7E859-09B6-471D-905A-401AF7F0DA2B}" type="presOf" srcId="{DA3D7D90-86F7-4A87-B849-3EEB0003ABA5}" destId="{C7F87894-D1FF-4974-A020-592764034D07}" srcOrd="0" destOrd="0" presId="urn:microsoft.com/office/officeart/2005/8/layout/vList2"/>
    <dgm:cxn modelId="{8950D7A5-D849-4D5E-BB02-0292B5132CC9}" type="presOf" srcId="{763B7547-130C-4D7C-97F5-8D6AA971FDB4}" destId="{17B4BB19-7F6A-4A2E-8B1F-18940C2ED0F9}" srcOrd="0" destOrd="0" presId="urn:microsoft.com/office/officeart/2005/8/layout/vList2"/>
    <dgm:cxn modelId="{68541513-1DF9-44F4-BB16-DC7811F72798}" srcId="{421F6A08-5906-4B1D-B01A-55CEE76E5028}" destId="{763B7547-130C-4D7C-97F5-8D6AA971FDB4}" srcOrd="5" destOrd="0" parTransId="{A8425C81-8A3F-4358-9626-AA736EF31424}" sibTransId="{366E6E4E-20BD-4CF7-AFB1-9DDBD3DA6054}"/>
    <dgm:cxn modelId="{DBEA5ADB-D484-4816-B069-A68C543014C6}" type="presParOf" srcId="{DE0EFA2C-53AF-4CDB-9E5E-6B7366EDF582}" destId="{C7F87894-D1FF-4974-A020-592764034D07}" srcOrd="0" destOrd="0" presId="urn:microsoft.com/office/officeart/2005/8/layout/vList2"/>
    <dgm:cxn modelId="{D7A18EF8-29F4-463C-AF64-5E435E7C0AE9}" type="presParOf" srcId="{DE0EFA2C-53AF-4CDB-9E5E-6B7366EDF582}" destId="{1F88091A-1C95-49C5-9379-C2CE96A38D6D}" srcOrd="1" destOrd="0" presId="urn:microsoft.com/office/officeart/2005/8/layout/vList2"/>
    <dgm:cxn modelId="{8E1A5E9A-E4CF-44BD-A9A3-3AF6AA4F4FD1}" type="presParOf" srcId="{DE0EFA2C-53AF-4CDB-9E5E-6B7366EDF582}" destId="{1D544814-DF64-4D8F-A498-4F7A2948E89A}" srcOrd="2" destOrd="0" presId="urn:microsoft.com/office/officeart/2005/8/layout/vList2"/>
    <dgm:cxn modelId="{E95BEA84-DCEE-45E9-977C-7802484CA610}" type="presParOf" srcId="{DE0EFA2C-53AF-4CDB-9E5E-6B7366EDF582}" destId="{CCD0433D-5E1A-4CE9-B6DA-43B9FB779A75}" srcOrd="3" destOrd="0" presId="urn:microsoft.com/office/officeart/2005/8/layout/vList2"/>
    <dgm:cxn modelId="{49765F0C-5DA9-478A-AE52-A5A2AC4E913F}" type="presParOf" srcId="{DE0EFA2C-53AF-4CDB-9E5E-6B7366EDF582}" destId="{92511502-B01F-4CB3-92F9-6239D340E84C}" srcOrd="4" destOrd="0" presId="urn:microsoft.com/office/officeart/2005/8/layout/vList2"/>
    <dgm:cxn modelId="{06B67059-30F6-48DD-8427-D599DFB6A84E}" type="presParOf" srcId="{DE0EFA2C-53AF-4CDB-9E5E-6B7366EDF582}" destId="{AC0D3D00-4485-4230-A56E-76696B621629}" srcOrd="5" destOrd="0" presId="urn:microsoft.com/office/officeart/2005/8/layout/vList2"/>
    <dgm:cxn modelId="{60B1360E-C68F-4D46-8996-A60D61DB77BC}" type="presParOf" srcId="{DE0EFA2C-53AF-4CDB-9E5E-6B7366EDF582}" destId="{AF257897-90CF-4227-923F-8170057C29FF}" srcOrd="6" destOrd="0" presId="urn:microsoft.com/office/officeart/2005/8/layout/vList2"/>
    <dgm:cxn modelId="{BD986EF5-CE47-4D85-BF4B-567377A4BD94}" type="presParOf" srcId="{DE0EFA2C-53AF-4CDB-9E5E-6B7366EDF582}" destId="{CF15EAAE-BC3E-40C3-A56B-99766B16C0F4}" srcOrd="7" destOrd="0" presId="urn:microsoft.com/office/officeart/2005/8/layout/vList2"/>
    <dgm:cxn modelId="{EFE13314-87CB-49AD-A84F-6C3A8EAE01DD}" type="presParOf" srcId="{DE0EFA2C-53AF-4CDB-9E5E-6B7366EDF582}" destId="{CC21A694-22AE-433B-A8F2-B14A3DBA2C91}" srcOrd="8" destOrd="0" presId="urn:microsoft.com/office/officeart/2005/8/layout/vList2"/>
    <dgm:cxn modelId="{5469E1EA-ABC8-42D4-ADFB-4B5BCE7F8D49}" type="presParOf" srcId="{DE0EFA2C-53AF-4CDB-9E5E-6B7366EDF582}" destId="{2F71E9A1-178F-4BF5-AE39-9F0D550DDD9B}" srcOrd="9" destOrd="0" presId="urn:microsoft.com/office/officeart/2005/8/layout/vList2"/>
    <dgm:cxn modelId="{BAD14836-9448-481C-A50B-647B425A49CE}" type="presParOf" srcId="{DE0EFA2C-53AF-4CDB-9E5E-6B7366EDF582}" destId="{17B4BB19-7F6A-4A2E-8B1F-18940C2ED0F9}" srcOrd="10" destOrd="0" presId="urn:microsoft.com/office/officeart/2005/8/layout/vList2"/>
    <dgm:cxn modelId="{238CA6E6-C124-49BE-80C9-6E1695EBBCCC}" type="presParOf" srcId="{DE0EFA2C-53AF-4CDB-9E5E-6B7366EDF582}" destId="{D73E7658-D5A4-43CA-B6B6-73455CB4FD57}" srcOrd="11" destOrd="0" presId="urn:microsoft.com/office/officeart/2005/8/layout/vList2"/>
    <dgm:cxn modelId="{F7017518-C6EA-472E-9FE6-AF284A0B280A}" type="presParOf" srcId="{DE0EFA2C-53AF-4CDB-9E5E-6B7366EDF582}" destId="{1596CC99-9C43-4CF5-958A-1363D93A16DB}" srcOrd="12" destOrd="0" presId="urn:microsoft.com/office/officeart/2005/8/layout/vList2"/>
  </dgm:cxnLst>
  <dgm:bg/>
  <dgm:whole>
    <a:effectLst>
      <a:reflection blurRad="6350" stA="52000" endA="300" endPos="35000" dir="5400000" sy="-100000" algn="bl" rotWithShape="0"/>
    </a:effectLst>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E2588C-3E77-4FD9-A128-F812F1D4BA46}"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ru-RU"/>
        </a:p>
      </dgm:t>
    </dgm:pt>
    <dgm:pt modelId="{EF03EC54-7F83-4312-B81B-ACFD26A07724}">
      <dgm:prSet phldrT="[Текст]" custT="1">
        <dgm:style>
          <a:lnRef idx="1">
            <a:schemeClr val="accent5"/>
          </a:lnRef>
          <a:fillRef idx="2">
            <a:schemeClr val="accent5"/>
          </a:fillRef>
          <a:effectRef idx="1">
            <a:schemeClr val="accent5"/>
          </a:effectRef>
          <a:fontRef idx="minor">
            <a:schemeClr val="dk1"/>
          </a:fontRef>
        </dgm:style>
      </dgm:prSet>
      <dgm:spPr/>
      <dgm:t>
        <a:bodyPr/>
        <a:lstStyle/>
        <a:p>
          <a:r>
            <a:rPr lang="en-US" sz="3200" b="1" i="1" dirty="0" smtClean="0"/>
            <a:t>API Windows</a:t>
          </a:r>
          <a:endParaRPr lang="ru-RU" sz="3200" b="1" i="1" dirty="0"/>
        </a:p>
      </dgm:t>
    </dgm:pt>
    <dgm:pt modelId="{788F951E-D2BE-4970-8862-EBE27EC90A75}" type="parTrans" cxnId="{6298F063-A4D9-4F9F-B3A0-D3058933F244}">
      <dgm:prSet/>
      <dgm:spPr/>
      <dgm:t>
        <a:bodyPr/>
        <a:lstStyle/>
        <a:p>
          <a:endParaRPr lang="ru-RU"/>
        </a:p>
      </dgm:t>
    </dgm:pt>
    <dgm:pt modelId="{2C18095F-2C21-42D6-8C79-AB9D5AE7183B}" type="sibTrans" cxnId="{6298F063-A4D9-4F9F-B3A0-D3058933F244}">
      <dgm:prSet/>
      <dgm:spPr/>
      <dgm:t>
        <a:bodyPr/>
        <a:lstStyle/>
        <a:p>
          <a:endParaRPr lang="ru-RU"/>
        </a:p>
      </dgm:t>
    </dgm:pt>
    <dgm:pt modelId="{E9C33467-A109-43D5-8946-9CDD4C81E50B}">
      <dgm:prSet phldrT="[Текст]" custT="1"/>
      <dgm:spPr/>
      <dgm:t>
        <a:bodyPr/>
        <a:lstStyle/>
        <a:p>
          <a:r>
            <a:rPr lang="en-US" sz="3200" b="1" i="1" dirty="0" smtClean="0"/>
            <a:t>Microsoft Foundation Classes (MFC)</a:t>
          </a:r>
          <a:endParaRPr lang="ru-RU" sz="3200" b="1" i="1" dirty="0"/>
        </a:p>
      </dgm:t>
    </dgm:pt>
    <dgm:pt modelId="{4857EEC9-60E0-4F96-8EED-E388F0DE445B}" type="parTrans" cxnId="{8F9D36F9-7886-4CE3-A63E-56119E9FCE3E}">
      <dgm:prSet/>
      <dgm:spPr/>
      <dgm:t>
        <a:bodyPr/>
        <a:lstStyle/>
        <a:p>
          <a:endParaRPr lang="ru-RU"/>
        </a:p>
      </dgm:t>
    </dgm:pt>
    <dgm:pt modelId="{4C1DBBBB-7C44-474B-81C7-CA350B87C221}" type="sibTrans" cxnId="{8F9D36F9-7886-4CE3-A63E-56119E9FCE3E}">
      <dgm:prSet/>
      <dgm:spPr/>
      <dgm:t>
        <a:bodyPr/>
        <a:lstStyle/>
        <a:p>
          <a:endParaRPr lang="ru-RU"/>
        </a:p>
      </dgm:t>
    </dgm:pt>
    <dgm:pt modelId="{97DA99C0-83AE-4FFE-93B2-ADB2E66251EE}">
      <dgm:prSet phldrT="[Текст]" custT="1"/>
      <dgm:spPr/>
      <dgm:t>
        <a:bodyPr/>
        <a:lstStyle/>
        <a:p>
          <a:r>
            <a:rPr lang="en-US" sz="3200" b="1" i="1" dirty="0" smtClean="0"/>
            <a:t>Windows Forms</a:t>
          </a:r>
          <a:endParaRPr lang="ru-RU" sz="3200" b="1" i="1" dirty="0"/>
        </a:p>
      </dgm:t>
    </dgm:pt>
    <dgm:pt modelId="{19068FC3-2BBC-4148-A7B4-7EA4D40EF801}" type="parTrans" cxnId="{43F69705-F886-4652-AA6A-E2E0E677E8B6}">
      <dgm:prSet/>
      <dgm:spPr/>
      <dgm:t>
        <a:bodyPr/>
        <a:lstStyle/>
        <a:p>
          <a:endParaRPr lang="ru-RU"/>
        </a:p>
      </dgm:t>
    </dgm:pt>
    <dgm:pt modelId="{F9E397C2-5C0F-4D96-AE64-D9F5B1569985}" type="sibTrans" cxnId="{43F69705-F886-4652-AA6A-E2E0E677E8B6}">
      <dgm:prSet/>
      <dgm:spPr/>
      <dgm:t>
        <a:bodyPr/>
        <a:lstStyle/>
        <a:p>
          <a:endParaRPr lang="ru-RU"/>
        </a:p>
      </dgm:t>
    </dgm:pt>
    <dgm:pt modelId="{57C85414-93AD-4D83-8FBA-13B0C503C60C}" type="pres">
      <dgm:prSet presAssocID="{8DE2588C-3E77-4FD9-A128-F812F1D4BA46}" presName="linear" presStyleCnt="0">
        <dgm:presLayoutVars>
          <dgm:dir/>
          <dgm:animLvl val="lvl"/>
          <dgm:resizeHandles val="exact"/>
        </dgm:presLayoutVars>
      </dgm:prSet>
      <dgm:spPr/>
      <dgm:t>
        <a:bodyPr/>
        <a:lstStyle/>
        <a:p>
          <a:endParaRPr lang="ru-RU"/>
        </a:p>
      </dgm:t>
    </dgm:pt>
    <dgm:pt modelId="{1CBF6641-6C8F-4DEC-AAC9-452862E4D561}" type="pres">
      <dgm:prSet presAssocID="{EF03EC54-7F83-4312-B81B-ACFD26A07724}" presName="parentLin" presStyleCnt="0"/>
      <dgm:spPr/>
    </dgm:pt>
    <dgm:pt modelId="{137323F2-2E31-4E41-9CD0-CE99C2B32216}" type="pres">
      <dgm:prSet presAssocID="{EF03EC54-7F83-4312-B81B-ACFD26A07724}" presName="parentLeftMargin" presStyleLbl="node1" presStyleIdx="0" presStyleCnt="3"/>
      <dgm:spPr/>
      <dgm:t>
        <a:bodyPr/>
        <a:lstStyle/>
        <a:p>
          <a:endParaRPr lang="ru-RU"/>
        </a:p>
      </dgm:t>
    </dgm:pt>
    <dgm:pt modelId="{7D7C763E-D840-4480-B37F-ECD82D2FB574}" type="pres">
      <dgm:prSet presAssocID="{EF03EC54-7F83-4312-B81B-ACFD26A07724}" presName="parentText" presStyleLbl="node1" presStyleIdx="0" presStyleCnt="3" custScaleX="142857" custScaleY="160192" custLinFactNeighborX="-42029" custLinFactNeighborY="-14972">
        <dgm:presLayoutVars>
          <dgm:chMax val="0"/>
          <dgm:bulletEnabled val="1"/>
        </dgm:presLayoutVars>
      </dgm:prSet>
      <dgm:spPr/>
      <dgm:t>
        <a:bodyPr/>
        <a:lstStyle/>
        <a:p>
          <a:endParaRPr lang="ru-RU"/>
        </a:p>
      </dgm:t>
    </dgm:pt>
    <dgm:pt modelId="{537C29A7-BB20-4496-81A2-9E43F6B19342}" type="pres">
      <dgm:prSet presAssocID="{EF03EC54-7F83-4312-B81B-ACFD26A07724}" presName="negativeSpace" presStyleCnt="0"/>
      <dgm:spPr/>
    </dgm:pt>
    <dgm:pt modelId="{23F886D6-B603-43B3-B7E9-2939D11D957C}" type="pres">
      <dgm:prSet presAssocID="{EF03EC54-7F83-4312-B81B-ACFD26A07724}" presName="childText" presStyleLbl="conFgAcc1" presStyleIdx="0" presStyleCnt="3" custLinFactY="-21582" custLinFactNeighborY="-100000">
        <dgm:presLayoutVars>
          <dgm:bulletEnabled val="1"/>
        </dgm:presLayoutVars>
      </dgm:prSet>
      <dgm:spPr/>
    </dgm:pt>
    <dgm:pt modelId="{5D63CCB3-BF30-4A3C-A28B-A54CDA155F73}" type="pres">
      <dgm:prSet presAssocID="{2C18095F-2C21-42D6-8C79-AB9D5AE7183B}" presName="spaceBetweenRectangles" presStyleCnt="0"/>
      <dgm:spPr/>
    </dgm:pt>
    <dgm:pt modelId="{EBD52669-B832-4055-935C-63EF8C26AEBF}" type="pres">
      <dgm:prSet presAssocID="{E9C33467-A109-43D5-8946-9CDD4C81E50B}" presName="parentLin" presStyleCnt="0"/>
      <dgm:spPr/>
    </dgm:pt>
    <dgm:pt modelId="{DA50B606-1D59-4D93-81CD-4A3A4CAB6D9D}" type="pres">
      <dgm:prSet presAssocID="{E9C33467-A109-43D5-8946-9CDD4C81E50B}" presName="parentLeftMargin" presStyleLbl="node1" presStyleIdx="0" presStyleCnt="3"/>
      <dgm:spPr/>
      <dgm:t>
        <a:bodyPr/>
        <a:lstStyle/>
        <a:p>
          <a:endParaRPr lang="ru-RU"/>
        </a:p>
      </dgm:t>
    </dgm:pt>
    <dgm:pt modelId="{56B2F9DB-462D-4295-9190-16912361D39D}" type="pres">
      <dgm:prSet presAssocID="{E9C33467-A109-43D5-8946-9CDD4C81E50B}" presName="parentText" presStyleLbl="node1" presStyleIdx="1" presStyleCnt="3" custScaleX="142857" custScaleY="200607" custLinFactNeighborX="-42029" custLinFactNeighborY="-39933">
        <dgm:presLayoutVars>
          <dgm:chMax val="0"/>
          <dgm:bulletEnabled val="1"/>
        </dgm:presLayoutVars>
      </dgm:prSet>
      <dgm:spPr/>
      <dgm:t>
        <a:bodyPr/>
        <a:lstStyle/>
        <a:p>
          <a:endParaRPr lang="ru-RU"/>
        </a:p>
      </dgm:t>
    </dgm:pt>
    <dgm:pt modelId="{CE04D132-C9B3-46FB-9B0A-B128EA0F99C8}" type="pres">
      <dgm:prSet presAssocID="{E9C33467-A109-43D5-8946-9CDD4C81E50B}" presName="negativeSpace" presStyleCnt="0"/>
      <dgm:spPr/>
    </dgm:pt>
    <dgm:pt modelId="{6F5E9BF1-7B38-40A8-BE2D-8B6EC9B5730B}" type="pres">
      <dgm:prSet presAssocID="{E9C33467-A109-43D5-8946-9CDD4C81E50B}" presName="childText" presStyleLbl="conFgAcc1" presStyleIdx="1" presStyleCnt="3" custLinFactY="-49453" custLinFactNeighborY="-100000">
        <dgm:presLayoutVars>
          <dgm:bulletEnabled val="1"/>
        </dgm:presLayoutVars>
      </dgm:prSet>
      <dgm:spPr/>
    </dgm:pt>
    <dgm:pt modelId="{A8DECAB0-D7C7-45A3-9441-B12D21CB1EFF}" type="pres">
      <dgm:prSet presAssocID="{4C1DBBBB-7C44-474B-81C7-CA350B87C221}" presName="spaceBetweenRectangles" presStyleCnt="0"/>
      <dgm:spPr/>
    </dgm:pt>
    <dgm:pt modelId="{D596A551-17EB-4853-9690-F8D091E84670}" type="pres">
      <dgm:prSet presAssocID="{97DA99C0-83AE-4FFE-93B2-ADB2E66251EE}" presName="parentLin" presStyleCnt="0"/>
      <dgm:spPr/>
    </dgm:pt>
    <dgm:pt modelId="{35664A88-F0BD-4888-B234-B45F46933227}" type="pres">
      <dgm:prSet presAssocID="{97DA99C0-83AE-4FFE-93B2-ADB2E66251EE}" presName="parentLeftMargin" presStyleLbl="node1" presStyleIdx="1" presStyleCnt="3"/>
      <dgm:spPr/>
      <dgm:t>
        <a:bodyPr/>
        <a:lstStyle/>
        <a:p>
          <a:endParaRPr lang="ru-RU"/>
        </a:p>
      </dgm:t>
    </dgm:pt>
    <dgm:pt modelId="{8821F5DE-4109-4B2E-A127-7EAA8701F858}" type="pres">
      <dgm:prSet presAssocID="{97DA99C0-83AE-4FFE-93B2-ADB2E66251EE}" presName="parentText" presStyleLbl="node1" presStyleIdx="2" presStyleCnt="3" custScaleX="142857" custScaleY="174046" custLinFactNeighborX="-42029" custLinFactNeighborY="-49662">
        <dgm:presLayoutVars>
          <dgm:chMax val="0"/>
          <dgm:bulletEnabled val="1"/>
        </dgm:presLayoutVars>
      </dgm:prSet>
      <dgm:spPr/>
      <dgm:t>
        <a:bodyPr/>
        <a:lstStyle/>
        <a:p>
          <a:endParaRPr lang="ru-RU"/>
        </a:p>
      </dgm:t>
    </dgm:pt>
    <dgm:pt modelId="{716A2293-471A-4BBD-B4E8-DB481DB491CA}" type="pres">
      <dgm:prSet presAssocID="{97DA99C0-83AE-4FFE-93B2-ADB2E66251EE}" presName="negativeSpace" presStyleCnt="0"/>
      <dgm:spPr/>
    </dgm:pt>
    <dgm:pt modelId="{C5C99A1B-B5E5-4803-B871-2EF5B175EF0C}" type="pres">
      <dgm:prSet presAssocID="{97DA99C0-83AE-4FFE-93B2-ADB2E66251EE}" presName="childText" presStyleLbl="conFgAcc1" presStyleIdx="2" presStyleCnt="3" custLinFactY="-7415" custLinFactNeighborY="-100000">
        <dgm:presLayoutVars>
          <dgm:bulletEnabled val="1"/>
        </dgm:presLayoutVars>
      </dgm:prSet>
      <dgm:spPr/>
    </dgm:pt>
  </dgm:ptLst>
  <dgm:cxnLst>
    <dgm:cxn modelId="{6D60D5A2-F6DA-45BE-9170-1935C4A74997}" type="presOf" srcId="{E9C33467-A109-43D5-8946-9CDD4C81E50B}" destId="{56B2F9DB-462D-4295-9190-16912361D39D}" srcOrd="1" destOrd="0" presId="urn:microsoft.com/office/officeart/2005/8/layout/list1"/>
    <dgm:cxn modelId="{6298F063-A4D9-4F9F-B3A0-D3058933F244}" srcId="{8DE2588C-3E77-4FD9-A128-F812F1D4BA46}" destId="{EF03EC54-7F83-4312-B81B-ACFD26A07724}" srcOrd="0" destOrd="0" parTransId="{788F951E-D2BE-4970-8862-EBE27EC90A75}" sibTransId="{2C18095F-2C21-42D6-8C79-AB9D5AE7183B}"/>
    <dgm:cxn modelId="{C2D422F8-749B-4A3C-928E-87A93DBB992F}" type="presOf" srcId="{8DE2588C-3E77-4FD9-A128-F812F1D4BA46}" destId="{57C85414-93AD-4D83-8FBA-13B0C503C60C}" srcOrd="0" destOrd="0" presId="urn:microsoft.com/office/officeart/2005/8/layout/list1"/>
    <dgm:cxn modelId="{8F9D36F9-7886-4CE3-A63E-56119E9FCE3E}" srcId="{8DE2588C-3E77-4FD9-A128-F812F1D4BA46}" destId="{E9C33467-A109-43D5-8946-9CDD4C81E50B}" srcOrd="1" destOrd="0" parTransId="{4857EEC9-60E0-4F96-8EED-E388F0DE445B}" sibTransId="{4C1DBBBB-7C44-474B-81C7-CA350B87C221}"/>
    <dgm:cxn modelId="{A62E8DBF-0A6E-4836-90B2-FE8444E9013C}" type="presOf" srcId="{97DA99C0-83AE-4FFE-93B2-ADB2E66251EE}" destId="{35664A88-F0BD-4888-B234-B45F46933227}" srcOrd="0" destOrd="0" presId="urn:microsoft.com/office/officeart/2005/8/layout/list1"/>
    <dgm:cxn modelId="{65BBBEED-28A0-4E66-8DBC-2B47C5ABADD2}" type="presOf" srcId="{97DA99C0-83AE-4FFE-93B2-ADB2E66251EE}" destId="{8821F5DE-4109-4B2E-A127-7EAA8701F858}" srcOrd="1" destOrd="0" presId="urn:microsoft.com/office/officeart/2005/8/layout/list1"/>
    <dgm:cxn modelId="{F555F515-DF1F-45E0-83DD-A5A713424E54}" type="presOf" srcId="{E9C33467-A109-43D5-8946-9CDD4C81E50B}" destId="{DA50B606-1D59-4D93-81CD-4A3A4CAB6D9D}" srcOrd="0" destOrd="0" presId="urn:microsoft.com/office/officeart/2005/8/layout/list1"/>
    <dgm:cxn modelId="{43F69705-F886-4652-AA6A-E2E0E677E8B6}" srcId="{8DE2588C-3E77-4FD9-A128-F812F1D4BA46}" destId="{97DA99C0-83AE-4FFE-93B2-ADB2E66251EE}" srcOrd="2" destOrd="0" parTransId="{19068FC3-2BBC-4148-A7B4-7EA4D40EF801}" sibTransId="{F9E397C2-5C0F-4D96-AE64-D9F5B1569985}"/>
    <dgm:cxn modelId="{35EEEE56-0543-472B-B6A1-445511F1D39E}" type="presOf" srcId="{EF03EC54-7F83-4312-B81B-ACFD26A07724}" destId="{137323F2-2E31-4E41-9CD0-CE99C2B32216}" srcOrd="0" destOrd="0" presId="urn:microsoft.com/office/officeart/2005/8/layout/list1"/>
    <dgm:cxn modelId="{F67A33CB-7056-4375-8F7F-FE8563BF15F8}" type="presOf" srcId="{EF03EC54-7F83-4312-B81B-ACFD26A07724}" destId="{7D7C763E-D840-4480-B37F-ECD82D2FB574}" srcOrd="1" destOrd="0" presId="urn:microsoft.com/office/officeart/2005/8/layout/list1"/>
    <dgm:cxn modelId="{37775256-B1CF-4237-AEA2-4457036BBE1B}" type="presParOf" srcId="{57C85414-93AD-4D83-8FBA-13B0C503C60C}" destId="{1CBF6641-6C8F-4DEC-AAC9-452862E4D561}" srcOrd="0" destOrd="0" presId="urn:microsoft.com/office/officeart/2005/8/layout/list1"/>
    <dgm:cxn modelId="{E151CCE6-9842-4CAE-BBB6-EED486E741D5}" type="presParOf" srcId="{1CBF6641-6C8F-4DEC-AAC9-452862E4D561}" destId="{137323F2-2E31-4E41-9CD0-CE99C2B32216}" srcOrd="0" destOrd="0" presId="urn:microsoft.com/office/officeart/2005/8/layout/list1"/>
    <dgm:cxn modelId="{D355D574-A29B-4D95-A280-C3EC66554859}" type="presParOf" srcId="{1CBF6641-6C8F-4DEC-AAC9-452862E4D561}" destId="{7D7C763E-D840-4480-B37F-ECD82D2FB574}" srcOrd="1" destOrd="0" presId="urn:microsoft.com/office/officeart/2005/8/layout/list1"/>
    <dgm:cxn modelId="{717F2B34-B45F-46EA-AF1C-C91264AFBB74}" type="presParOf" srcId="{57C85414-93AD-4D83-8FBA-13B0C503C60C}" destId="{537C29A7-BB20-4496-81A2-9E43F6B19342}" srcOrd="1" destOrd="0" presId="urn:microsoft.com/office/officeart/2005/8/layout/list1"/>
    <dgm:cxn modelId="{E273CFFE-369C-47A4-ABCF-0D0D520A83EC}" type="presParOf" srcId="{57C85414-93AD-4D83-8FBA-13B0C503C60C}" destId="{23F886D6-B603-43B3-B7E9-2939D11D957C}" srcOrd="2" destOrd="0" presId="urn:microsoft.com/office/officeart/2005/8/layout/list1"/>
    <dgm:cxn modelId="{E5B7DC1E-E3E6-4D2C-8625-8257FD77CD3F}" type="presParOf" srcId="{57C85414-93AD-4D83-8FBA-13B0C503C60C}" destId="{5D63CCB3-BF30-4A3C-A28B-A54CDA155F73}" srcOrd="3" destOrd="0" presId="urn:microsoft.com/office/officeart/2005/8/layout/list1"/>
    <dgm:cxn modelId="{AA9CFF7D-9EF9-40E6-AB2C-BF263DE2CF47}" type="presParOf" srcId="{57C85414-93AD-4D83-8FBA-13B0C503C60C}" destId="{EBD52669-B832-4055-935C-63EF8C26AEBF}" srcOrd="4" destOrd="0" presId="urn:microsoft.com/office/officeart/2005/8/layout/list1"/>
    <dgm:cxn modelId="{683FA603-D221-4094-9A65-F3F081C49D13}" type="presParOf" srcId="{EBD52669-B832-4055-935C-63EF8C26AEBF}" destId="{DA50B606-1D59-4D93-81CD-4A3A4CAB6D9D}" srcOrd="0" destOrd="0" presId="urn:microsoft.com/office/officeart/2005/8/layout/list1"/>
    <dgm:cxn modelId="{E1B3A033-1161-4D7B-861F-C21A8E734F38}" type="presParOf" srcId="{EBD52669-B832-4055-935C-63EF8C26AEBF}" destId="{56B2F9DB-462D-4295-9190-16912361D39D}" srcOrd="1" destOrd="0" presId="urn:microsoft.com/office/officeart/2005/8/layout/list1"/>
    <dgm:cxn modelId="{E26FF0DB-6ECA-4712-A7EC-06095DDA0A76}" type="presParOf" srcId="{57C85414-93AD-4D83-8FBA-13B0C503C60C}" destId="{CE04D132-C9B3-46FB-9B0A-B128EA0F99C8}" srcOrd="5" destOrd="0" presId="urn:microsoft.com/office/officeart/2005/8/layout/list1"/>
    <dgm:cxn modelId="{13076942-7425-48DF-B804-76226AB34FE1}" type="presParOf" srcId="{57C85414-93AD-4D83-8FBA-13B0C503C60C}" destId="{6F5E9BF1-7B38-40A8-BE2D-8B6EC9B5730B}" srcOrd="6" destOrd="0" presId="urn:microsoft.com/office/officeart/2005/8/layout/list1"/>
    <dgm:cxn modelId="{1640F32A-BF27-42DF-85C1-15668833079E}" type="presParOf" srcId="{57C85414-93AD-4D83-8FBA-13B0C503C60C}" destId="{A8DECAB0-D7C7-45A3-9441-B12D21CB1EFF}" srcOrd="7" destOrd="0" presId="urn:microsoft.com/office/officeart/2005/8/layout/list1"/>
    <dgm:cxn modelId="{C6DDB9C9-DA7E-488C-9D04-D09B0E83ED3A}" type="presParOf" srcId="{57C85414-93AD-4D83-8FBA-13B0C503C60C}" destId="{D596A551-17EB-4853-9690-F8D091E84670}" srcOrd="8" destOrd="0" presId="urn:microsoft.com/office/officeart/2005/8/layout/list1"/>
    <dgm:cxn modelId="{97E801DD-120C-4A4B-A349-A85CD98B39A6}" type="presParOf" srcId="{D596A551-17EB-4853-9690-F8D091E84670}" destId="{35664A88-F0BD-4888-B234-B45F46933227}" srcOrd="0" destOrd="0" presId="urn:microsoft.com/office/officeart/2005/8/layout/list1"/>
    <dgm:cxn modelId="{39EB7118-B1DD-4922-907F-8BB39EFF2C3B}" type="presParOf" srcId="{D596A551-17EB-4853-9690-F8D091E84670}" destId="{8821F5DE-4109-4B2E-A127-7EAA8701F858}" srcOrd="1" destOrd="0" presId="urn:microsoft.com/office/officeart/2005/8/layout/list1"/>
    <dgm:cxn modelId="{415C3BB0-EBBE-49C6-B840-FB7A09D6D322}" type="presParOf" srcId="{57C85414-93AD-4D83-8FBA-13B0C503C60C}" destId="{716A2293-471A-4BBD-B4E8-DB481DB491CA}" srcOrd="9" destOrd="0" presId="urn:microsoft.com/office/officeart/2005/8/layout/list1"/>
    <dgm:cxn modelId="{5ABE7DAC-7037-4240-B646-A6D1735980A3}" type="presParOf" srcId="{57C85414-93AD-4D83-8FBA-13B0C503C60C}" destId="{C5C99A1B-B5E5-4803-B871-2EF5B175EF0C}"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470490-686A-41F7-AFB6-93E487CED267}" type="doc">
      <dgm:prSet loTypeId="urn:microsoft.com/office/officeart/2009/3/layout/IncreasingArrowsProcess" loCatId="process" qsTypeId="urn:microsoft.com/office/officeart/2005/8/quickstyle/simple1" qsCatId="simple" csTypeId="urn:microsoft.com/office/officeart/2005/8/colors/colorful5" csCatId="colorful" phldr="1"/>
      <dgm:spPr/>
      <dgm:t>
        <a:bodyPr/>
        <a:lstStyle/>
        <a:p>
          <a:endParaRPr lang="ru-RU"/>
        </a:p>
      </dgm:t>
    </dgm:pt>
    <dgm:pt modelId="{8FBC8285-761C-4E8B-902C-03356B75884D}">
      <dgm:prSet phldrT="[Текст]" custT="1"/>
      <dgm:spPr/>
      <dgm:t>
        <a:bodyPr/>
        <a:lstStyle/>
        <a:p>
          <a:r>
            <a:rPr lang="en-US" sz="2600" b="1" dirty="0" smtClean="0"/>
            <a:t>C Runtime Library</a:t>
          </a:r>
          <a:endParaRPr lang="ru-RU" sz="2600" b="1" dirty="0"/>
        </a:p>
      </dgm:t>
    </dgm:pt>
    <dgm:pt modelId="{4124E073-63D4-40C4-8A3C-E84EDFA90E7A}" type="parTrans" cxnId="{8E68DE5D-50A0-4AFF-83A8-5B9E91274038}">
      <dgm:prSet/>
      <dgm:spPr/>
      <dgm:t>
        <a:bodyPr/>
        <a:lstStyle/>
        <a:p>
          <a:endParaRPr lang="ru-RU"/>
        </a:p>
      </dgm:t>
    </dgm:pt>
    <dgm:pt modelId="{AF5A2BA1-AC15-4D20-92C7-B38FC56D92DC}" type="sibTrans" cxnId="{8E68DE5D-50A0-4AFF-83A8-5B9E91274038}">
      <dgm:prSet/>
      <dgm:spPr/>
      <dgm:t>
        <a:bodyPr/>
        <a:lstStyle/>
        <a:p>
          <a:endParaRPr lang="ru-RU"/>
        </a:p>
      </dgm:t>
    </dgm:pt>
    <dgm:pt modelId="{4F0060D2-F075-486E-91AD-BAF54790C6AE}">
      <dgm:prSet phldrT="[Текст]" custT="1"/>
      <dgm:spPr/>
      <dgm:t>
        <a:bodyPr/>
        <a:lstStyle/>
        <a:p>
          <a:r>
            <a:rPr lang="en-US" sz="2800" b="1" dirty="0" smtClean="0"/>
            <a:t>Standard C++ Library</a:t>
          </a:r>
          <a:endParaRPr lang="ru-RU" sz="2800" b="1" dirty="0"/>
        </a:p>
      </dgm:t>
    </dgm:pt>
    <dgm:pt modelId="{12599966-6A2B-475F-BC0D-B780EF47B2BA}" type="parTrans" cxnId="{680E5691-8407-4FAF-9853-7DE3DC46BAE8}">
      <dgm:prSet/>
      <dgm:spPr/>
      <dgm:t>
        <a:bodyPr/>
        <a:lstStyle/>
        <a:p>
          <a:endParaRPr lang="ru-RU"/>
        </a:p>
      </dgm:t>
    </dgm:pt>
    <dgm:pt modelId="{EFBDFF29-7368-4558-BE4A-4380B6E07709}" type="sibTrans" cxnId="{680E5691-8407-4FAF-9853-7DE3DC46BAE8}">
      <dgm:prSet/>
      <dgm:spPr/>
      <dgm:t>
        <a:bodyPr/>
        <a:lstStyle/>
        <a:p>
          <a:endParaRPr lang="ru-RU"/>
        </a:p>
      </dgm:t>
    </dgm:pt>
    <dgm:pt modelId="{CE6A1557-5507-4D24-AE3B-32EA7CA0252B}">
      <dgm:prSet phldrT="[Текст]" custT="1"/>
      <dgm:spPr/>
      <dgm:t>
        <a:bodyPr/>
        <a:lstStyle/>
        <a:p>
          <a:r>
            <a:rPr lang="en-US" sz="2800" b="1" dirty="0" smtClean="0"/>
            <a:t>Win API</a:t>
          </a:r>
          <a:endParaRPr lang="ru-RU" sz="2800" b="1" dirty="0"/>
        </a:p>
      </dgm:t>
    </dgm:pt>
    <dgm:pt modelId="{5AE2C5EB-BD08-4CD9-A0C0-CA14F8BFB417}" type="parTrans" cxnId="{8A45F674-E86C-4BF9-80FE-550D3391F2A8}">
      <dgm:prSet/>
      <dgm:spPr/>
      <dgm:t>
        <a:bodyPr/>
        <a:lstStyle/>
        <a:p>
          <a:endParaRPr lang="ru-RU"/>
        </a:p>
      </dgm:t>
    </dgm:pt>
    <dgm:pt modelId="{8098501F-CED2-462B-91EE-36A00D7737D4}" type="sibTrans" cxnId="{8A45F674-E86C-4BF9-80FE-550D3391F2A8}">
      <dgm:prSet/>
      <dgm:spPr/>
      <dgm:t>
        <a:bodyPr/>
        <a:lstStyle/>
        <a:p>
          <a:endParaRPr lang="ru-RU"/>
        </a:p>
      </dgm:t>
    </dgm:pt>
    <dgm:pt modelId="{AB06B292-F002-46E3-86CA-6FABD0D82DD2}">
      <dgm:prSet phldrT="[Текст]" custT="1"/>
      <dgm:spPr/>
      <dgm:t>
        <a:bodyPr/>
        <a:lstStyle/>
        <a:p>
          <a:r>
            <a:rPr lang="en-US" sz="2800" b="1" dirty="0" smtClean="0"/>
            <a:t>MFC</a:t>
          </a:r>
          <a:endParaRPr lang="ru-RU" sz="2800" b="1" dirty="0"/>
        </a:p>
      </dgm:t>
    </dgm:pt>
    <dgm:pt modelId="{FA7A06C2-50C0-48B5-9A8A-3825329B47F3}" type="parTrans" cxnId="{CC4C6F20-6F18-4215-9D72-72666324FEE9}">
      <dgm:prSet/>
      <dgm:spPr/>
      <dgm:t>
        <a:bodyPr/>
        <a:lstStyle/>
        <a:p>
          <a:endParaRPr lang="ru-RU"/>
        </a:p>
      </dgm:t>
    </dgm:pt>
    <dgm:pt modelId="{585D41EF-0483-44F7-90B9-EC328704F6D1}" type="sibTrans" cxnId="{CC4C6F20-6F18-4215-9D72-72666324FEE9}">
      <dgm:prSet/>
      <dgm:spPr/>
      <dgm:t>
        <a:bodyPr/>
        <a:lstStyle/>
        <a:p>
          <a:endParaRPr lang="ru-RU"/>
        </a:p>
      </dgm:t>
    </dgm:pt>
    <dgm:pt modelId="{4636D9B1-58FF-41AE-A574-3AB2DE09A2C1}">
      <dgm:prSet phldrT="[Текст]" custT="1"/>
      <dgm:spPr/>
      <dgm:t>
        <a:bodyPr/>
        <a:lstStyle/>
        <a:p>
          <a:r>
            <a:rPr lang="en-US" sz="2800" b="1" dirty="0" smtClean="0"/>
            <a:t>Win Forms</a:t>
          </a:r>
          <a:endParaRPr lang="ru-RU" sz="2800" b="1" dirty="0"/>
        </a:p>
      </dgm:t>
    </dgm:pt>
    <dgm:pt modelId="{7B763431-8B79-40B5-84C7-FEDC5742A496}" type="parTrans" cxnId="{86C5C5C6-811F-4E39-8BF1-460290CF7BCD}">
      <dgm:prSet/>
      <dgm:spPr/>
      <dgm:t>
        <a:bodyPr/>
        <a:lstStyle/>
        <a:p>
          <a:endParaRPr lang="ru-RU"/>
        </a:p>
      </dgm:t>
    </dgm:pt>
    <dgm:pt modelId="{A0B552C0-D19A-4168-B158-3E841356C294}" type="sibTrans" cxnId="{86C5C5C6-811F-4E39-8BF1-460290CF7BCD}">
      <dgm:prSet/>
      <dgm:spPr/>
      <dgm:t>
        <a:bodyPr/>
        <a:lstStyle/>
        <a:p>
          <a:endParaRPr lang="ru-RU"/>
        </a:p>
      </dgm:t>
    </dgm:pt>
    <dgm:pt modelId="{0A466954-2A1C-4DF3-AAE5-35A5057D5008}" type="pres">
      <dgm:prSet presAssocID="{AF470490-686A-41F7-AFB6-93E487CED267}" presName="Name0" presStyleCnt="0">
        <dgm:presLayoutVars>
          <dgm:chMax val="5"/>
          <dgm:chPref val="5"/>
          <dgm:dir/>
          <dgm:animLvl val="lvl"/>
        </dgm:presLayoutVars>
      </dgm:prSet>
      <dgm:spPr/>
      <dgm:t>
        <a:bodyPr/>
        <a:lstStyle/>
        <a:p>
          <a:endParaRPr lang="ru-RU"/>
        </a:p>
      </dgm:t>
    </dgm:pt>
    <dgm:pt modelId="{C5AC06BE-B0E8-4328-9E49-A80C12484D30}" type="pres">
      <dgm:prSet presAssocID="{8FBC8285-761C-4E8B-902C-03356B75884D}" presName="parentText1" presStyleLbl="node1" presStyleIdx="0" presStyleCnt="5" custLinFactNeighborY="-43974">
        <dgm:presLayoutVars>
          <dgm:chMax/>
          <dgm:chPref val="3"/>
          <dgm:bulletEnabled val="1"/>
        </dgm:presLayoutVars>
      </dgm:prSet>
      <dgm:spPr/>
      <dgm:t>
        <a:bodyPr/>
        <a:lstStyle/>
        <a:p>
          <a:endParaRPr lang="ru-RU"/>
        </a:p>
      </dgm:t>
    </dgm:pt>
    <dgm:pt modelId="{40FEF5C5-61B5-403A-B5C9-F8C6FB25BAED}" type="pres">
      <dgm:prSet presAssocID="{4F0060D2-F075-486E-91AD-BAF54790C6AE}" presName="parentText2" presStyleLbl="node1" presStyleIdx="1" presStyleCnt="5" custLinFactNeighborX="-3425" custLinFactNeighborY="-28591">
        <dgm:presLayoutVars>
          <dgm:chMax/>
          <dgm:chPref val="3"/>
          <dgm:bulletEnabled val="1"/>
        </dgm:presLayoutVars>
      </dgm:prSet>
      <dgm:spPr/>
      <dgm:t>
        <a:bodyPr/>
        <a:lstStyle/>
        <a:p>
          <a:endParaRPr lang="ru-RU"/>
        </a:p>
      </dgm:t>
    </dgm:pt>
    <dgm:pt modelId="{439AABE2-222E-4A19-BDCD-8D0CC27DF741}" type="pres">
      <dgm:prSet presAssocID="{CE6A1557-5507-4D24-AE3B-32EA7CA0252B}" presName="parentText3" presStyleLbl="node1" presStyleIdx="2" presStyleCnt="5" custLinFactNeighborX="-11235" custLinFactNeighborY="-13208">
        <dgm:presLayoutVars>
          <dgm:chMax/>
          <dgm:chPref val="3"/>
          <dgm:bulletEnabled val="1"/>
        </dgm:presLayoutVars>
      </dgm:prSet>
      <dgm:spPr/>
      <dgm:t>
        <a:bodyPr/>
        <a:lstStyle/>
        <a:p>
          <a:endParaRPr lang="ru-RU"/>
        </a:p>
      </dgm:t>
    </dgm:pt>
    <dgm:pt modelId="{B3C79CB9-598A-490F-AB76-A9E3D9BE72ED}" type="pres">
      <dgm:prSet presAssocID="{AB06B292-F002-46E3-86CA-6FABD0D82DD2}" presName="parentText4" presStyleLbl="node1" presStyleIdx="3" presStyleCnt="5" custScaleX="119350" custLinFactNeighborX="-31851" custLinFactNeighborY="-338">
        <dgm:presLayoutVars>
          <dgm:chMax/>
          <dgm:chPref val="3"/>
          <dgm:bulletEnabled val="1"/>
        </dgm:presLayoutVars>
      </dgm:prSet>
      <dgm:spPr/>
      <dgm:t>
        <a:bodyPr/>
        <a:lstStyle/>
        <a:p>
          <a:endParaRPr lang="ru-RU"/>
        </a:p>
      </dgm:t>
    </dgm:pt>
    <dgm:pt modelId="{A856E029-10A7-43DE-835A-A87954510095}" type="pres">
      <dgm:prSet presAssocID="{4636D9B1-58FF-41AE-A574-3AB2DE09A2C1}" presName="parentText5" presStyleLbl="node1" presStyleIdx="4" presStyleCnt="5" custScaleX="141568" custLinFactNeighborX="-76804" custLinFactNeighborY="9459">
        <dgm:presLayoutVars>
          <dgm:chMax/>
          <dgm:chPref val="3"/>
          <dgm:bulletEnabled val="1"/>
        </dgm:presLayoutVars>
      </dgm:prSet>
      <dgm:spPr/>
      <dgm:t>
        <a:bodyPr/>
        <a:lstStyle/>
        <a:p>
          <a:endParaRPr lang="ru-RU"/>
        </a:p>
      </dgm:t>
    </dgm:pt>
  </dgm:ptLst>
  <dgm:cxnLst>
    <dgm:cxn modelId="{8A45F674-E86C-4BF9-80FE-550D3391F2A8}" srcId="{AF470490-686A-41F7-AFB6-93E487CED267}" destId="{CE6A1557-5507-4D24-AE3B-32EA7CA0252B}" srcOrd="2" destOrd="0" parTransId="{5AE2C5EB-BD08-4CD9-A0C0-CA14F8BFB417}" sibTransId="{8098501F-CED2-462B-91EE-36A00D7737D4}"/>
    <dgm:cxn modelId="{8E68DE5D-50A0-4AFF-83A8-5B9E91274038}" srcId="{AF470490-686A-41F7-AFB6-93E487CED267}" destId="{8FBC8285-761C-4E8B-902C-03356B75884D}" srcOrd="0" destOrd="0" parTransId="{4124E073-63D4-40C4-8A3C-E84EDFA90E7A}" sibTransId="{AF5A2BA1-AC15-4D20-92C7-B38FC56D92DC}"/>
    <dgm:cxn modelId="{AA77F45E-27C8-4D7B-94A8-ED6211495580}" type="presOf" srcId="{AF470490-686A-41F7-AFB6-93E487CED267}" destId="{0A466954-2A1C-4DF3-AAE5-35A5057D5008}" srcOrd="0" destOrd="0" presId="urn:microsoft.com/office/officeart/2009/3/layout/IncreasingArrowsProcess"/>
    <dgm:cxn modelId="{680E5691-8407-4FAF-9853-7DE3DC46BAE8}" srcId="{AF470490-686A-41F7-AFB6-93E487CED267}" destId="{4F0060D2-F075-486E-91AD-BAF54790C6AE}" srcOrd="1" destOrd="0" parTransId="{12599966-6A2B-475F-BC0D-B780EF47B2BA}" sibTransId="{EFBDFF29-7368-4558-BE4A-4380B6E07709}"/>
    <dgm:cxn modelId="{B04A2FBD-9C2E-42D7-A4CB-B0C93667D587}" type="presOf" srcId="{8FBC8285-761C-4E8B-902C-03356B75884D}" destId="{C5AC06BE-B0E8-4328-9E49-A80C12484D30}" srcOrd="0" destOrd="0" presId="urn:microsoft.com/office/officeart/2009/3/layout/IncreasingArrowsProcess"/>
    <dgm:cxn modelId="{1F267709-C10F-433D-90BC-8548B490A5CC}" type="presOf" srcId="{CE6A1557-5507-4D24-AE3B-32EA7CA0252B}" destId="{439AABE2-222E-4A19-BDCD-8D0CC27DF741}" srcOrd="0" destOrd="0" presId="urn:microsoft.com/office/officeart/2009/3/layout/IncreasingArrowsProcess"/>
    <dgm:cxn modelId="{CC4C6F20-6F18-4215-9D72-72666324FEE9}" srcId="{AF470490-686A-41F7-AFB6-93E487CED267}" destId="{AB06B292-F002-46E3-86CA-6FABD0D82DD2}" srcOrd="3" destOrd="0" parTransId="{FA7A06C2-50C0-48B5-9A8A-3825329B47F3}" sibTransId="{585D41EF-0483-44F7-90B9-EC328704F6D1}"/>
    <dgm:cxn modelId="{B65AEA2F-BA9F-45AD-BBDD-21C1D4288E47}" type="presOf" srcId="{4636D9B1-58FF-41AE-A574-3AB2DE09A2C1}" destId="{A856E029-10A7-43DE-835A-A87954510095}" srcOrd="0" destOrd="0" presId="urn:microsoft.com/office/officeart/2009/3/layout/IncreasingArrowsProcess"/>
    <dgm:cxn modelId="{E4009B3E-07B7-49BD-B72F-BFBABC96C329}" type="presOf" srcId="{4F0060D2-F075-486E-91AD-BAF54790C6AE}" destId="{40FEF5C5-61B5-403A-B5C9-F8C6FB25BAED}" srcOrd="0" destOrd="0" presId="urn:microsoft.com/office/officeart/2009/3/layout/IncreasingArrowsProcess"/>
    <dgm:cxn modelId="{86C5C5C6-811F-4E39-8BF1-460290CF7BCD}" srcId="{AF470490-686A-41F7-AFB6-93E487CED267}" destId="{4636D9B1-58FF-41AE-A574-3AB2DE09A2C1}" srcOrd="4" destOrd="0" parTransId="{7B763431-8B79-40B5-84C7-FEDC5742A496}" sibTransId="{A0B552C0-D19A-4168-B158-3E841356C294}"/>
    <dgm:cxn modelId="{7B7D791F-13F3-4952-9E76-7D252247F6D1}" type="presOf" srcId="{AB06B292-F002-46E3-86CA-6FABD0D82DD2}" destId="{B3C79CB9-598A-490F-AB76-A9E3D9BE72ED}" srcOrd="0" destOrd="0" presId="urn:microsoft.com/office/officeart/2009/3/layout/IncreasingArrowsProcess"/>
    <dgm:cxn modelId="{D8252F4F-C2BE-42C5-AFA1-F85D3B447802}" type="presParOf" srcId="{0A466954-2A1C-4DF3-AAE5-35A5057D5008}" destId="{C5AC06BE-B0E8-4328-9E49-A80C12484D30}" srcOrd="0" destOrd="0" presId="urn:microsoft.com/office/officeart/2009/3/layout/IncreasingArrowsProcess"/>
    <dgm:cxn modelId="{7010032A-B64D-429D-9F73-A3C59ABA41BF}" type="presParOf" srcId="{0A466954-2A1C-4DF3-AAE5-35A5057D5008}" destId="{40FEF5C5-61B5-403A-B5C9-F8C6FB25BAED}" srcOrd="1" destOrd="0" presId="urn:microsoft.com/office/officeart/2009/3/layout/IncreasingArrowsProcess"/>
    <dgm:cxn modelId="{BA8ED4BB-4050-4F51-BBC2-8FD8592F3507}" type="presParOf" srcId="{0A466954-2A1C-4DF3-AAE5-35A5057D5008}" destId="{439AABE2-222E-4A19-BDCD-8D0CC27DF741}" srcOrd="2" destOrd="0" presId="urn:microsoft.com/office/officeart/2009/3/layout/IncreasingArrowsProcess"/>
    <dgm:cxn modelId="{CF4C2720-D594-4F09-AC82-10C57C542FAB}" type="presParOf" srcId="{0A466954-2A1C-4DF3-AAE5-35A5057D5008}" destId="{B3C79CB9-598A-490F-AB76-A9E3D9BE72ED}" srcOrd="3" destOrd="0" presId="urn:microsoft.com/office/officeart/2009/3/layout/IncreasingArrowsProcess"/>
    <dgm:cxn modelId="{338351BB-8E60-4556-92FD-78FDF8E3B76A}" type="presParOf" srcId="{0A466954-2A1C-4DF3-AAE5-35A5057D5008}" destId="{A856E029-10A7-43DE-835A-A87954510095}" srcOrd="4" destOrd="0" presId="urn:microsoft.com/office/officeart/2009/3/layout/IncreasingArrowsProcess"/>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153106-AE0B-4F07-AD4A-43533634076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ru-RU"/>
        </a:p>
      </dgm:t>
    </dgm:pt>
    <dgm:pt modelId="{AC97997D-15A1-48F3-BFDB-F1327286F39A}">
      <dgm:prSet phldrT="[Текст]">
        <dgm:style>
          <a:lnRef idx="1">
            <a:schemeClr val="accent2"/>
          </a:lnRef>
          <a:fillRef idx="2">
            <a:schemeClr val="accent2"/>
          </a:fillRef>
          <a:effectRef idx="1">
            <a:schemeClr val="accent2"/>
          </a:effectRef>
          <a:fontRef idx="minor">
            <a:schemeClr val="dk1"/>
          </a:fontRef>
        </dgm:style>
      </dgm:prSet>
      <dgm:spPr/>
      <dgm:t>
        <a:bodyPr/>
        <a:lstStyle/>
        <a:p>
          <a:r>
            <a:rPr lang="en-US" dirty="0" err="1" smtClean="0">
              <a:solidFill>
                <a:schemeClr val="tx1"/>
              </a:solidFill>
            </a:rPr>
            <a:t>WinMain</a:t>
          </a:r>
          <a:endParaRPr lang="ru-RU" dirty="0">
            <a:solidFill>
              <a:schemeClr val="tx1"/>
            </a:solidFill>
          </a:endParaRPr>
        </a:p>
      </dgm:t>
    </dgm:pt>
    <dgm:pt modelId="{398FD011-EB07-4E7D-A8AC-A368AB019532}" type="parTrans" cxnId="{11E4A8BE-08F3-488F-866B-E7432B710AF3}">
      <dgm:prSet/>
      <dgm:spPr/>
      <dgm:t>
        <a:bodyPr/>
        <a:lstStyle/>
        <a:p>
          <a:endParaRPr lang="ru-RU"/>
        </a:p>
      </dgm:t>
    </dgm:pt>
    <dgm:pt modelId="{CCEC2F6E-4B3F-4443-90D4-9AADE4BE1176}" type="sibTrans" cxnId="{11E4A8BE-08F3-488F-866B-E7432B710AF3}">
      <dgm:prSet/>
      <dgm:spPr/>
      <dgm:t>
        <a:bodyPr/>
        <a:lstStyle/>
        <a:p>
          <a:endParaRPr lang="ru-RU"/>
        </a:p>
      </dgm:t>
    </dgm:pt>
    <dgm:pt modelId="{D330D27C-5C38-4C56-BD9B-127DCB97F5F6}">
      <dgm:prSet phldrT="[Текст]">
        <dgm:style>
          <a:lnRef idx="1">
            <a:schemeClr val="accent2"/>
          </a:lnRef>
          <a:fillRef idx="2">
            <a:schemeClr val="accent2"/>
          </a:fillRef>
          <a:effectRef idx="1">
            <a:schemeClr val="accent2"/>
          </a:effectRef>
          <a:fontRef idx="minor">
            <a:schemeClr val="dk1"/>
          </a:fontRef>
        </dgm:style>
      </dgm:prSet>
      <dgm:spPr/>
      <dgm:t>
        <a:bodyPr/>
        <a:lstStyle/>
        <a:p>
          <a:r>
            <a:rPr lang="ru-RU" dirty="0" smtClean="0"/>
            <a:t>Инициализация переменных</a:t>
          </a:r>
          <a:endParaRPr lang="ru-RU" dirty="0"/>
        </a:p>
      </dgm:t>
    </dgm:pt>
    <dgm:pt modelId="{8E931934-77B3-454F-81C4-E384E6AA1328}" type="parTrans" cxnId="{9016E13B-2C90-4138-8FFF-E4D706B1BA6B}">
      <dgm:prSet/>
      <dgm:spPr/>
      <dgm:t>
        <a:bodyPr/>
        <a:lstStyle/>
        <a:p>
          <a:endParaRPr lang="ru-RU"/>
        </a:p>
      </dgm:t>
    </dgm:pt>
    <dgm:pt modelId="{89996C3C-6918-4D7A-9317-833CAEC9661A}" type="sibTrans" cxnId="{9016E13B-2C90-4138-8FFF-E4D706B1BA6B}">
      <dgm:prSet/>
      <dgm:spPr/>
      <dgm:t>
        <a:bodyPr/>
        <a:lstStyle/>
        <a:p>
          <a:endParaRPr lang="ru-RU"/>
        </a:p>
      </dgm:t>
    </dgm:pt>
    <dgm:pt modelId="{D28E5E7D-03F4-417D-A0CB-FD1FCCAC461D}">
      <dgm:prSet phldrT="[Текст]">
        <dgm:style>
          <a:lnRef idx="1">
            <a:schemeClr val="accent2"/>
          </a:lnRef>
          <a:fillRef idx="2">
            <a:schemeClr val="accent2"/>
          </a:fillRef>
          <a:effectRef idx="1">
            <a:schemeClr val="accent2"/>
          </a:effectRef>
          <a:fontRef idx="minor">
            <a:schemeClr val="dk1"/>
          </a:fontRef>
        </dgm:style>
      </dgm:prSet>
      <dgm:spPr/>
      <dgm:t>
        <a:bodyPr/>
        <a:lstStyle/>
        <a:p>
          <a:r>
            <a:rPr lang="ru-RU" dirty="0" smtClean="0"/>
            <a:t>Создание окна</a:t>
          </a:r>
          <a:endParaRPr lang="ru-RU" dirty="0"/>
        </a:p>
      </dgm:t>
    </dgm:pt>
    <dgm:pt modelId="{439B911A-8E67-4F62-8613-9A3DAC6DBB5A}" type="parTrans" cxnId="{739F2B04-A144-4C5C-B222-EB38788319FD}">
      <dgm:prSet/>
      <dgm:spPr/>
      <dgm:t>
        <a:bodyPr/>
        <a:lstStyle/>
        <a:p>
          <a:endParaRPr lang="ru-RU"/>
        </a:p>
      </dgm:t>
    </dgm:pt>
    <dgm:pt modelId="{18F7A533-4A0F-404B-A287-9A7DEC225CBD}" type="sibTrans" cxnId="{739F2B04-A144-4C5C-B222-EB38788319FD}">
      <dgm:prSet/>
      <dgm:spPr/>
      <dgm:t>
        <a:bodyPr/>
        <a:lstStyle/>
        <a:p>
          <a:endParaRPr lang="ru-RU"/>
        </a:p>
      </dgm:t>
    </dgm:pt>
    <dgm:pt modelId="{6FD18AFA-3C0A-4261-B56B-521CE662808D}">
      <dgm:prSet phldrT="[Текст]">
        <dgm:style>
          <a:lnRef idx="1">
            <a:schemeClr val="accent2"/>
          </a:lnRef>
          <a:fillRef idx="2">
            <a:schemeClr val="accent2"/>
          </a:fillRef>
          <a:effectRef idx="1">
            <a:schemeClr val="accent2"/>
          </a:effectRef>
          <a:fontRef idx="minor">
            <a:schemeClr val="dk1"/>
          </a:fontRef>
        </dgm:style>
      </dgm:prSet>
      <dgm:spPr/>
      <dgm:t>
        <a:bodyPr/>
        <a:lstStyle/>
        <a:p>
          <a:r>
            <a:rPr lang="ru-RU" dirty="0" smtClean="0"/>
            <a:t>Регистрация класса</a:t>
          </a:r>
          <a:endParaRPr lang="ru-RU" dirty="0"/>
        </a:p>
      </dgm:t>
    </dgm:pt>
    <dgm:pt modelId="{63AB9CD9-86C9-46B8-90CF-54B433BB0497}" type="parTrans" cxnId="{3992452D-4922-4F2F-8F2B-F77A3AAB7417}">
      <dgm:prSet/>
      <dgm:spPr/>
      <dgm:t>
        <a:bodyPr/>
        <a:lstStyle/>
        <a:p>
          <a:endParaRPr lang="ru-RU"/>
        </a:p>
      </dgm:t>
    </dgm:pt>
    <dgm:pt modelId="{1E6F54FB-2BF6-4C31-A807-A27095DD399B}" type="sibTrans" cxnId="{3992452D-4922-4F2F-8F2B-F77A3AAB7417}">
      <dgm:prSet/>
      <dgm:spPr/>
      <dgm:t>
        <a:bodyPr/>
        <a:lstStyle/>
        <a:p>
          <a:endParaRPr lang="ru-RU"/>
        </a:p>
      </dgm:t>
    </dgm:pt>
    <dgm:pt modelId="{FDA44209-4AE5-40A5-B1D0-4681BADFB81E}">
      <dgm:prSet phldrT="[Текст]">
        <dgm:style>
          <a:lnRef idx="1">
            <a:schemeClr val="accent2"/>
          </a:lnRef>
          <a:fillRef idx="2">
            <a:schemeClr val="accent2"/>
          </a:fillRef>
          <a:effectRef idx="1">
            <a:schemeClr val="accent2"/>
          </a:effectRef>
          <a:fontRef idx="minor">
            <a:schemeClr val="dk1"/>
          </a:fontRef>
        </dgm:style>
      </dgm:prSet>
      <dgm:spPr/>
      <dgm:t>
        <a:bodyPr/>
        <a:lstStyle/>
        <a:p>
          <a:r>
            <a:rPr lang="ru-RU" dirty="0" smtClean="0"/>
            <a:t>Отображение и</a:t>
          </a:r>
          <a:r>
            <a:rPr lang="en-US" dirty="0" smtClean="0"/>
            <a:t> </a:t>
          </a:r>
          <a:r>
            <a:rPr lang="ru-RU" dirty="0" smtClean="0"/>
            <a:t>обновление окна</a:t>
          </a:r>
          <a:endParaRPr lang="ru-RU" dirty="0"/>
        </a:p>
      </dgm:t>
    </dgm:pt>
    <dgm:pt modelId="{482EBE5F-3A41-4E40-97A7-063DC0342635}" type="parTrans" cxnId="{C5174315-9D50-4432-945C-8A8BD6F85416}">
      <dgm:prSet/>
      <dgm:spPr/>
      <dgm:t>
        <a:bodyPr/>
        <a:lstStyle/>
        <a:p>
          <a:endParaRPr lang="ru-RU"/>
        </a:p>
      </dgm:t>
    </dgm:pt>
    <dgm:pt modelId="{E7EF12C7-B27B-4B32-BAE8-4C25E36B8470}" type="sibTrans" cxnId="{C5174315-9D50-4432-945C-8A8BD6F85416}">
      <dgm:prSet/>
      <dgm:spPr/>
      <dgm:t>
        <a:bodyPr/>
        <a:lstStyle/>
        <a:p>
          <a:endParaRPr lang="ru-RU"/>
        </a:p>
      </dgm:t>
    </dgm:pt>
    <dgm:pt modelId="{C25D30AB-F446-4827-8290-52A3734F3D79}">
      <dgm:prSet phldrT="[Текст]">
        <dgm:style>
          <a:lnRef idx="1">
            <a:schemeClr val="accent2"/>
          </a:lnRef>
          <a:fillRef idx="2">
            <a:schemeClr val="accent2"/>
          </a:fillRef>
          <a:effectRef idx="1">
            <a:schemeClr val="accent2"/>
          </a:effectRef>
          <a:fontRef idx="minor">
            <a:schemeClr val="dk1"/>
          </a:fontRef>
        </dgm:style>
      </dgm:prSet>
      <dgm:spPr/>
      <dgm:t>
        <a:bodyPr/>
        <a:lstStyle/>
        <a:p>
          <a:r>
            <a:rPr lang="ru-RU" dirty="0" smtClean="0"/>
            <a:t>Запуск цикла обработки сообщения</a:t>
          </a:r>
          <a:endParaRPr lang="ru-RU" dirty="0"/>
        </a:p>
      </dgm:t>
    </dgm:pt>
    <dgm:pt modelId="{66F15BC5-E64D-4923-8C82-D4931CE9EDF2}" type="parTrans" cxnId="{1DD8F6FD-292F-4E0B-BE9B-2E6A692A3C9C}">
      <dgm:prSet/>
      <dgm:spPr/>
      <dgm:t>
        <a:bodyPr/>
        <a:lstStyle/>
        <a:p>
          <a:endParaRPr lang="ru-RU"/>
        </a:p>
      </dgm:t>
    </dgm:pt>
    <dgm:pt modelId="{A0FCCA59-BDF0-4998-BB00-13727E6C743C}" type="sibTrans" cxnId="{1DD8F6FD-292F-4E0B-BE9B-2E6A692A3C9C}">
      <dgm:prSet/>
      <dgm:spPr/>
      <dgm:t>
        <a:bodyPr/>
        <a:lstStyle/>
        <a:p>
          <a:endParaRPr lang="ru-RU"/>
        </a:p>
      </dgm:t>
    </dgm:pt>
    <dgm:pt modelId="{C6D0915F-4B21-400C-A68F-42C3BAAFCA5D}" type="pres">
      <dgm:prSet presAssocID="{C0153106-AE0B-4F07-AD4A-435336340765}" presName="Name0" presStyleCnt="0">
        <dgm:presLayoutVars>
          <dgm:dir/>
          <dgm:animLvl val="lvl"/>
          <dgm:resizeHandles val="exact"/>
        </dgm:presLayoutVars>
      </dgm:prSet>
      <dgm:spPr/>
      <dgm:t>
        <a:bodyPr/>
        <a:lstStyle/>
        <a:p>
          <a:endParaRPr lang="ru-RU"/>
        </a:p>
      </dgm:t>
    </dgm:pt>
    <dgm:pt modelId="{5D7C7298-A5DB-40D9-9B10-03F099779924}" type="pres">
      <dgm:prSet presAssocID="{AC97997D-15A1-48F3-BFDB-F1327286F39A}" presName="composite" presStyleCnt="0"/>
      <dgm:spPr/>
    </dgm:pt>
    <dgm:pt modelId="{8B78BF90-1CBA-426B-80C4-6559CEB0843C}" type="pres">
      <dgm:prSet presAssocID="{AC97997D-15A1-48F3-BFDB-F1327286F39A}" presName="parTx" presStyleLbl="alignNode1" presStyleIdx="0" presStyleCnt="1" custLinFactNeighborX="-17330" custLinFactNeighborY="-22790">
        <dgm:presLayoutVars>
          <dgm:chMax val="0"/>
          <dgm:chPref val="0"/>
          <dgm:bulletEnabled val="1"/>
        </dgm:presLayoutVars>
      </dgm:prSet>
      <dgm:spPr/>
      <dgm:t>
        <a:bodyPr/>
        <a:lstStyle/>
        <a:p>
          <a:endParaRPr lang="ru-RU"/>
        </a:p>
      </dgm:t>
    </dgm:pt>
    <dgm:pt modelId="{3B33B8E8-527B-41F6-9007-95E8D68963FF}" type="pres">
      <dgm:prSet presAssocID="{AC97997D-15A1-48F3-BFDB-F1327286F39A}" presName="desTx" presStyleLbl="alignAccFollowNode1" presStyleIdx="0" presStyleCnt="1" custLinFactNeighborX="-19764" custLinFactNeighborY="1250">
        <dgm:presLayoutVars>
          <dgm:bulletEnabled val="1"/>
        </dgm:presLayoutVars>
      </dgm:prSet>
      <dgm:spPr/>
      <dgm:t>
        <a:bodyPr/>
        <a:lstStyle/>
        <a:p>
          <a:endParaRPr lang="ru-RU"/>
        </a:p>
      </dgm:t>
    </dgm:pt>
  </dgm:ptLst>
  <dgm:cxnLst>
    <dgm:cxn modelId="{739F2B04-A144-4C5C-B222-EB38788319FD}" srcId="{AC97997D-15A1-48F3-BFDB-F1327286F39A}" destId="{D28E5E7D-03F4-417D-A0CB-FD1FCCAC461D}" srcOrd="2" destOrd="0" parTransId="{439B911A-8E67-4F62-8613-9A3DAC6DBB5A}" sibTransId="{18F7A533-4A0F-404B-A287-9A7DEC225CBD}"/>
    <dgm:cxn modelId="{C99BA251-FDAA-4C9E-82EC-A6B424EE36CF}" type="presOf" srcId="{C25D30AB-F446-4827-8290-52A3734F3D79}" destId="{3B33B8E8-527B-41F6-9007-95E8D68963FF}" srcOrd="0" destOrd="4" presId="urn:microsoft.com/office/officeart/2005/8/layout/hList1"/>
    <dgm:cxn modelId="{25E3EF99-DE9F-480A-AA15-934049F048EE}" type="presOf" srcId="{AC97997D-15A1-48F3-BFDB-F1327286F39A}" destId="{8B78BF90-1CBA-426B-80C4-6559CEB0843C}" srcOrd="0" destOrd="0" presId="urn:microsoft.com/office/officeart/2005/8/layout/hList1"/>
    <dgm:cxn modelId="{2B3B320E-224D-49A4-85C7-AB282F509B37}" type="presOf" srcId="{FDA44209-4AE5-40A5-B1D0-4681BADFB81E}" destId="{3B33B8E8-527B-41F6-9007-95E8D68963FF}" srcOrd="0" destOrd="3" presId="urn:microsoft.com/office/officeart/2005/8/layout/hList1"/>
    <dgm:cxn modelId="{1DD8F6FD-292F-4E0B-BE9B-2E6A692A3C9C}" srcId="{AC97997D-15A1-48F3-BFDB-F1327286F39A}" destId="{C25D30AB-F446-4827-8290-52A3734F3D79}" srcOrd="4" destOrd="0" parTransId="{66F15BC5-E64D-4923-8C82-D4931CE9EDF2}" sibTransId="{A0FCCA59-BDF0-4998-BB00-13727E6C743C}"/>
    <dgm:cxn modelId="{9016E13B-2C90-4138-8FFF-E4D706B1BA6B}" srcId="{AC97997D-15A1-48F3-BFDB-F1327286F39A}" destId="{D330D27C-5C38-4C56-BD9B-127DCB97F5F6}" srcOrd="0" destOrd="0" parTransId="{8E931934-77B3-454F-81C4-E384E6AA1328}" sibTransId="{89996C3C-6918-4D7A-9317-833CAEC9661A}"/>
    <dgm:cxn modelId="{EB4BB501-27DE-4EA2-AD8F-5F01FCEBED63}" type="presOf" srcId="{D330D27C-5C38-4C56-BD9B-127DCB97F5F6}" destId="{3B33B8E8-527B-41F6-9007-95E8D68963FF}" srcOrd="0" destOrd="0" presId="urn:microsoft.com/office/officeart/2005/8/layout/hList1"/>
    <dgm:cxn modelId="{2B1C3AAA-EC5C-441E-A04D-C4605A838DD0}" type="presOf" srcId="{C0153106-AE0B-4F07-AD4A-435336340765}" destId="{C6D0915F-4B21-400C-A68F-42C3BAAFCA5D}" srcOrd="0" destOrd="0" presId="urn:microsoft.com/office/officeart/2005/8/layout/hList1"/>
    <dgm:cxn modelId="{34B75D76-818F-455C-975F-A0EFFEA9A22B}" type="presOf" srcId="{D28E5E7D-03F4-417D-A0CB-FD1FCCAC461D}" destId="{3B33B8E8-527B-41F6-9007-95E8D68963FF}" srcOrd="0" destOrd="2" presId="urn:microsoft.com/office/officeart/2005/8/layout/hList1"/>
    <dgm:cxn modelId="{9C7C8EE2-50EB-4B49-9B84-A36C3800E558}" type="presOf" srcId="{6FD18AFA-3C0A-4261-B56B-521CE662808D}" destId="{3B33B8E8-527B-41F6-9007-95E8D68963FF}" srcOrd="0" destOrd="1" presId="urn:microsoft.com/office/officeart/2005/8/layout/hList1"/>
    <dgm:cxn modelId="{3992452D-4922-4F2F-8F2B-F77A3AAB7417}" srcId="{AC97997D-15A1-48F3-BFDB-F1327286F39A}" destId="{6FD18AFA-3C0A-4261-B56B-521CE662808D}" srcOrd="1" destOrd="0" parTransId="{63AB9CD9-86C9-46B8-90CF-54B433BB0497}" sibTransId="{1E6F54FB-2BF6-4C31-A807-A27095DD399B}"/>
    <dgm:cxn modelId="{11E4A8BE-08F3-488F-866B-E7432B710AF3}" srcId="{C0153106-AE0B-4F07-AD4A-435336340765}" destId="{AC97997D-15A1-48F3-BFDB-F1327286F39A}" srcOrd="0" destOrd="0" parTransId="{398FD011-EB07-4E7D-A8AC-A368AB019532}" sibTransId="{CCEC2F6E-4B3F-4443-90D4-9AADE4BE1176}"/>
    <dgm:cxn modelId="{C5174315-9D50-4432-945C-8A8BD6F85416}" srcId="{AC97997D-15A1-48F3-BFDB-F1327286F39A}" destId="{FDA44209-4AE5-40A5-B1D0-4681BADFB81E}" srcOrd="3" destOrd="0" parTransId="{482EBE5F-3A41-4E40-97A7-063DC0342635}" sibTransId="{E7EF12C7-B27B-4B32-BAE8-4C25E36B8470}"/>
    <dgm:cxn modelId="{8371F54B-E4A3-4C5A-906D-AD2C9596B584}" type="presParOf" srcId="{C6D0915F-4B21-400C-A68F-42C3BAAFCA5D}" destId="{5D7C7298-A5DB-40D9-9B10-03F099779924}" srcOrd="0" destOrd="0" presId="urn:microsoft.com/office/officeart/2005/8/layout/hList1"/>
    <dgm:cxn modelId="{D7B08C93-CB70-42E2-8A2D-FF91D331478B}" type="presParOf" srcId="{5D7C7298-A5DB-40D9-9B10-03F099779924}" destId="{8B78BF90-1CBA-426B-80C4-6559CEB0843C}" srcOrd="0" destOrd="0" presId="urn:microsoft.com/office/officeart/2005/8/layout/hList1"/>
    <dgm:cxn modelId="{7380764B-141C-4C9F-8344-1E0BFFDB6AB5}" type="presParOf" srcId="{5D7C7298-A5DB-40D9-9B10-03F099779924}" destId="{3B33B8E8-527B-41F6-9007-95E8D68963F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21F6A08-5906-4B1D-B01A-55CEE76E5028}" type="doc">
      <dgm:prSet loTypeId="urn:microsoft.com/office/officeart/2005/8/layout/vList2" loCatId="list" qsTypeId="urn:microsoft.com/office/officeart/2005/8/quickstyle/simple3" qsCatId="simple" csTypeId="urn:microsoft.com/office/officeart/2005/8/colors/accent2_2" csCatId="accent2" phldr="1"/>
      <dgm:spPr/>
      <dgm:t>
        <a:bodyPr/>
        <a:lstStyle/>
        <a:p>
          <a:endParaRPr lang="ru-RU"/>
        </a:p>
      </dgm:t>
    </dgm:pt>
    <dgm:pt modelId="{9821D8BB-A2CD-444F-B1EE-044AC381CE2D}">
      <dgm:prSet>
        <dgm:style>
          <a:lnRef idx="3">
            <a:schemeClr val="lt1"/>
          </a:lnRef>
          <a:fillRef idx="1">
            <a:schemeClr val="accent2"/>
          </a:fillRef>
          <a:effectRef idx="1">
            <a:schemeClr val="accent2"/>
          </a:effectRef>
          <a:fontRef idx="minor">
            <a:schemeClr val="lt1"/>
          </a:fontRef>
        </dgm:style>
      </dgm:prSet>
      <dgm:spPr/>
      <dgm:t>
        <a:bodyPr/>
        <a:lstStyle/>
        <a:p>
          <a:r>
            <a:rPr lang="en-US" b="0" i="1" dirty="0" smtClean="0">
              <a:solidFill>
                <a:schemeClr val="bg1"/>
              </a:solidFill>
              <a:latin typeface="Arial" pitchFamily="34" charset="0"/>
              <a:cs typeface="Arial" pitchFamily="34" charset="0"/>
            </a:rPr>
            <a:t>WM_SIZE (</a:t>
          </a:r>
          <a:r>
            <a:rPr lang="en-GB" b="0" i="1" dirty="0" smtClean="0">
              <a:latin typeface="Arial" pitchFamily="34" charset="0"/>
              <a:cs typeface="Arial" pitchFamily="34" charset="0"/>
            </a:rPr>
            <a:t>WM_GETMINMAXINFO</a:t>
          </a:r>
          <a:r>
            <a:rPr lang="en-US" b="0" i="1" dirty="0" smtClean="0">
              <a:solidFill>
                <a:schemeClr val="bg1"/>
              </a:solidFill>
              <a:latin typeface="Arial" pitchFamily="34" charset="0"/>
              <a:cs typeface="Arial" pitchFamily="34" charset="0"/>
            </a:rPr>
            <a:t>)</a:t>
          </a:r>
          <a:endParaRPr lang="ru-RU" b="0" i="1" dirty="0" smtClean="0">
            <a:solidFill>
              <a:schemeClr val="bg1"/>
            </a:solidFill>
            <a:latin typeface="Arial" pitchFamily="34" charset="0"/>
            <a:cs typeface="Arial" pitchFamily="34" charset="0"/>
          </a:endParaRPr>
        </a:p>
      </dgm:t>
    </dgm:pt>
    <dgm:pt modelId="{109DA9CB-A60C-4D91-9093-084E293E5197}" type="parTrans" cxnId="{F3645F9C-A601-4C0F-8C15-D9BE7370E110}">
      <dgm:prSet/>
      <dgm:spPr/>
      <dgm:t>
        <a:bodyPr/>
        <a:lstStyle/>
        <a:p>
          <a:endParaRPr lang="ru-RU"/>
        </a:p>
      </dgm:t>
    </dgm:pt>
    <dgm:pt modelId="{0EA84F85-71E2-4D35-B1B2-E8B044487686}" type="sibTrans" cxnId="{F3645F9C-A601-4C0F-8C15-D9BE7370E110}">
      <dgm:prSet/>
      <dgm:spPr/>
      <dgm:t>
        <a:bodyPr/>
        <a:lstStyle/>
        <a:p>
          <a:endParaRPr lang="ru-RU"/>
        </a:p>
      </dgm:t>
    </dgm:pt>
    <dgm:pt modelId="{251D27EC-C6D0-4A87-88FA-5A18B453A8E4}">
      <dgm:prSet>
        <dgm:style>
          <a:lnRef idx="3">
            <a:schemeClr val="lt1"/>
          </a:lnRef>
          <a:fillRef idx="1">
            <a:schemeClr val="accent2"/>
          </a:fillRef>
          <a:effectRef idx="1">
            <a:schemeClr val="accent2"/>
          </a:effectRef>
          <a:fontRef idx="minor">
            <a:schemeClr val="lt1"/>
          </a:fontRef>
        </dgm:style>
      </dgm:prSet>
      <dgm:spPr/>
      <dgm:t>
        <a:bodyPr/>
        <a:lstStyle/>
        <a:p>
          <a:r>
            <a:rPr lang="ru-RU" b="0" i="1" dirty="0" smtClean="0">
              <a:latin typeface="Arial" pitchFamily="34" charset="0"/>
              <a:cs typeface="Arial" pitchFamily="34" charset="0"/>
            </a:rPr>
            <a:t>WM_SETFOCUS</a:t>
          </a:r>
          <a:r>
            <a:rPr lang="en-US" b="0" i="1" dirty="0" smtClean="0">
              <a:latin typeface="Arial" pitchFamily="34" charset="0"/>
              <a:cs typeface="Arial" pitchFamily="34" charset="0"/>
            </a:rPr>
            <a:t> </a:t>
          </a:r>
          <a:r>
            <a:rPr lang="en-US" b="0" dirty="0" smtClean="0">
              <a:latin typeface="Arial" pitchFamily="34" charset="0"/>
              <a:cs typeface="Arial" pitchFamily="34" charset="0"/>
            </a:rPr>
            <a:t>/ </a:t>
          </a:r>
          <a:r>
            <a:rPr lang="ru-RU" b="0" i="1" dirty="0" smtClean="0">
              <a:latin typeface="Arial" pitchFamily="34" charset="0"/>
              <a:cs typeface="Arial" pitchFamily="34" charset="0"/>
            </a:rPr>
            <a:t>WM_KILLFOCUS</a:t>
          </a:r>
          <a:endParaRPr lang="en-US" b="0" dirty="0" smtClean="0">
            <a:solidFill>
              <a:schemeClr val="bg1"/>
            </a:solidFill>
            <a:latin typeface="Arial" pitchFamily="34" charset="0"/>
            <a:cs typeface="Arial" pitchFamily="34" charset="0"/>
          </a:endParaRPr>
        </a:p>
      </dgm:t>
    </dgm:pt>
    <dgm:pt modelId="{7C622537-B062-4FC9-A209-B99999A691D2}" type="parTrans" cxnId="{7DD154BE-658E-4A45-BF2A-75D1C288BDD7}">
      <dgm:prSet/>
      <dgm:spPr/>
      <dgm:t>
        <a:bodyPr/>
        <a:lstStyle/>
        <a:p>
          <a:endParaRPr lang="ru-RU"/>
        </a:p>
      </dgm:t>
    </dgm:pt>
    <dgm:pt modelId="{15809CFC-3D23-4346-A258-2B64DF6F23DD}" type="sibTrans" cxnId="{7DD154BE-658E-4A45-BF2A-75D1C288BDD7}">
      <dgm:prSet/>
      <dgm:spPr/>
      <dgm:t>
        <a:bodyPr/>
        <a:lstStyle/>
        <a:p>
          <a:endParaRPr lang="ru-RU"/>
        </a:p>
      </dgm:t>
    </dgm:pt>
    <dgm:pt modelId="{AA10E87A-B2D3-44ED-BA0B-8EC063C83E18}">
      <dgm:prSet>
        <dgm:style>
          <a:lnRef idx="3">
            <a:schemeClr val="lt1"/>
          </a:lnRef>
          <a:fillRef idx="1">
            <a:schemeClr val="accent2"/>
          </a:fillRef>
          <a:effectRef idx="1">
            <a:schemeClr val="accent2"/>
          </a:effectRef>
          <a:fontRef idx="minor">
            <a:schemeClr val="lt1"/>
          </a:fontRef>
        </dgm:style>
      </dgm:prSet>
      <dgm:spPr/>
      <dgm:t>
        <a:bodyPr/>
        <a:lstStyle/>
        <a:p>
          <a:r>
            <a:rPr lang="en-US" i="1" dirty="0" smtClean="0">
              <a:solidFill>
                <a:schemeClr val="bg1"/>
              </a:solidFill>
              <a:latin typeface="Arial" charset="0"/>
              <a:cs typeface="Arial" charset="0"/>
            </a:rPr>
            <a:t>WM_DESTROY</a:t>
          </a:r>
          <a:endParaRPr lang="ru-RU" i="1" dirty="0" smtClean="0">
            <a:solidFill>
              <a:schemeClr val="bg1"/>
            </a:solidFill>
            <a:latin typeface="Arial" charset="0"/>
            <a:cs typeface="Arial" charset="0"/>
          </a:endParaRPr>
        </a:p>
      </dgm:t>
    </dgm:pt>
    <dgm:pt modelId="{23F7DCE5-563E-4556-A564-00992F853FDE}" type="parTrans" cxnId="{E9F5C3DF-993A-494E-BCD5-61D27275B97C}">
      <dgm:prSet/>
      <dgm:spPr/>
      <dgm:t>
        <a:bodyPr/>
        <a:lstStyle/>
        <a:p>
          <a:endParaRPr lang="ru-RU"/>
        </a:p>
      </dgm:t>
    </dgm:pt>
    <dgm:pt modelId="{25B39892-855B-4BB9-A967-545D13FF2022}" type="sibTrans" cxnId="{E9F5C3DF-993A-494E-BCD5-61D27275B97C}">
      <dgm:prSet/>
      <dgm:spPr/>
      <dgm:t>
        <a:bodyPr/>
        <a:lstStyle/>
        <a:p>
          <a:endParaRPr lang="ru-RU"/>
        </a:p>
      </dgm:t>
    </dgm:pt>
    <dgm:pt modelId="{229D8595-A2E8-435F-8D72-C701B96543EA}">
      <dgm:prSet>
        <dgm:style>
          <a:lnRef idx="3">
            <a:schemeClr val="lt1"/>
          </a:lnRef>
          <a:fillRef idx="1">
            <a:schemeClr val="accent2"/>
          </a:fillRef>
          <a:effectRef idx="1">
            <a:schemeClr val="accent2"/>
          </a:effectRef>
          <a:fontRef idx="minor">
            <a:schemeClr val="lt1"/>
          </a:fontRef>
        </dgm:style>
      </dgm:prSet>
      <dgm:spPr/>
      <dgm:t>
        <a:bodyPr/>
        <a:lstStyle/>
        <a:p>
          <a:r>
            <a:rPr lang="en-US" i="1" dirty="0" smtClean="0">
              <a:solidFill>
                <a:schemeClr val="bg1"/>
              </a:solidFill>
              <a:latin typeface="Arial" charset="0"/>
              <a:cs typeface="Arial" charset="0"/>
            </a:rPr>
            <a:t>WM_QUIT</a:t>
          </a:r>
          <a:endParaRPr lang="ru-RU" i="1" dirty="0" smtClean="0">
            <a:solidFill>
              <a:schemeClr val="bg1"/>
            </a:solidFill>
            <a:latin typeface="Arial" charset="0"/>
            <a:cs typeface="Arial" charset="0"/>
          </a:endParaRPr>
        </a:p>
      </dgm:t>
    </dgm:pt>
    <dgm:pt modelId="{071494F1-F2CD-42BC-B68F-7F355C413A90}" type="parTrans" cxnId="{EE60F90A-0C2C-43BF-8AAD-3BBB31EEF99E}">
      <dgm:prSet/>
      <dgm:spPr/>
      <dgm:t>
        <a:bodyPr/>
        <a:lstStyle/>
        <a:p>
          <a:endParaRPr lang="ru-RU"/>
        </a:p>
      </dgm:t>
    </dgm:pt>
    <dgm:pt modelId="{6C602377-66D2-4B2D-9D4C-CAEF8052D0B3}" type="sibTrans" cxnId="{EE60F90A-0C2C-43BF-8AAD-3BBB31EEF99E}">
      <dgm:prSet/>
      <dgm:spPr/>
      <dgm:t>
        <a:bodyPr/>
        <a:lstStyle/>
        <a:p>
          <a:endParaRPr lang="ru-RU"/>
        </a:p>
      </dgm:t>
    </dgm:pt>
    <dgm:pt modelId="{DA3D7D90-86F7-4A87-B849-3EEB0003ABA5}">
      <dgm:prSet phldrT="[Текст]">
        <dgm:style>
          <a:lnRef idx="3">
            <a:schemeClr val="lt1"/>
          </a:lnRef>
          <a:fillRef idx="1">
            <a:schemeClr val="accent2"/>
          </a:fillRef>
          <a:effectRef idx="1">
            <a:schemeClr val="accent2"/>
          </a:effectRef>
          <a:fontRef idx="minor">
            <a:schemeClr val="lt1"/>
          </a:fontRef>
        </dgm:style>
      </dgm:prSet>
      <dgm:spPr/>
      <dgm:t>
        <a:bodyPr/>
        <a:lstStyle/>
        <a:p>
          <a:r>
            <a:rPr lang="en-US" i="1" dirty="0" smtClean="0">
              <a:solidFill>
                <a:schemeClr val="bg1"/>
              </a:solidFill>
              <a:latin typeface="Arial" pitchFamily="34" charset="0"/>
              <a:cs typeface="Arial" pitchFamily="34" charset="0"/>
            </a:rPr>
            <a:t>WM_CREATE</a:t>
          </a:r>
          <a:endParaRPr lang="ru-RU" i="1" dirty="0">
            <a:solidFill>
              <a:schemeClr val="bg1"/>
            </a:solidFill>
            <a:latin typeface="Arial" pitchFamily="34" charset="0"/>
            <a:cs typeface="Arial" pitchFamily="34" charset="0"/>
          </a:endParaRPr>
        </a:p>
      </dgm:t>
    </dgm:pt>
    <dgm:pt modelId="{0FE40B50-F881-46CA-BDEE-A06A2F7DFEA1}" type="parTrans" cxnId="{E01B22D6-9DBB-4201-B2B1-C595FC41453E}">
      <dgm:prSet/>
      <dgm:spPr/>
      <dgm:t>
        <a:bodyPr/>
        <a:lstStyle/>
        <a:p>
          <a:endParaRPr lang="ru-RU"/>
        </a:p>
      </dgm:t>
    </dgm:pt>
    <dgm:pt modelId="{DB6F6A1E-F72B-4335-BF98-1F349D38275A}" type="sibTrans" cxnId="{E01B22D6-9DBB-4201-B2B1-C595FC41453E}">
      <dgm:prSet/>
      <dgm:spPr/>
      <dgm:t>
        <a:bodyPr/>
        <a:lstStyle/>
        <a:p>
          <a:endParaRPr lang="ru-RU"/>
        </a:p>
      </dgm:t>
    </dgm:pt>
    <dgm:pt modelId="{5149FAFC-AFE9-4B7B-ACA3-54FDEEDE8A30}">
      <dgm:prSet phldrT="[Текст]">
        <dgm:style>
          <a:lnRef idx="3">
            <a:schemeClr val="lt1"/>
          </a:lnRef>
          <a:fillRef idx="1">
            <a:schemeClr val="accent2"/>
          </a:fillRef>
          <a:effectRef idx="1">
            <a:schemeClr val="accent2"/>
          </a:effectRef>
          <a:fontRef idx="minor">
            <a:schemeClr val="lt1"/>
          </a:fontRef>
        </dgm:style>
      </dgm:prSet>
      <dgm:spPr/>
      <dgm:t>
        <a:bodyPr/>
        <a:lstStyle/>
        <a:p>
          <a:r>
            <a:rPr lang="en-US" i="1" dirty="0" smtClean="0">
              <a:solidFill>
                <a:schemeClr val="bg1"/>
              </a:solidFill>
              <a:latin typeface="Arial" pitchFamily="34" charset="0"/>
              <a:cs typeface="Arial" pitchFamily="34" charset="0"/>
            </a:rPr>
            <a:t>WM_PAINT</a:t>
          </a:r>
          <a:endParaRPr lang="ru-RU" i="1" dirty="0">
            <a:solidFill>
              <a:schemeClr val="bg1"/>
            </a:solidFill>
            <a:latin typeface="Arial" pitchFamily="34" charset="0"/>
            <a:cs typeface="Arial" pitchFamily="34" charset="0"/>
          </a:endParaRPr>
        </a:p>
      </dgm:t>
    </dgm:pt>
    <dgm:pt modelId="{E6AD7ED7-C258-4591-9B0C-7FF9A732792A}" type="parTrans" cxnId="{14433050-8AEF-44CA-8BF5-549ED8D216C4}">
      <dgm:prSet/>
      <dgm:spPr/>
      <dgm:t>
        <a:bodyPr/>
        <a:lstStyle/>
        <a:p>
          <a:endParaRPr lang="ru-RU"/>
        </a:p>
      </dgm:t>
    </dgm:pt>
    <dgm:pt modelId="{3CE5F01B-126A-4CA0-959D-671D6D3114B9}" type="sibTrans" cxnId="{14433050-8AEF-44CA-8BF5-549ED8D216C4}">
      <dgm:prSet/>
      <dgm:spPr/>
      <dgm:t>
        <a:bodyPr/>
        <a:lstStyle/>
        <a:p>
          <a:endParaRPr lang="ru-RU"/>
        </a:p>
      </dgm:t>
    </dgm:pt>
    <dgm:pt modelId="{DE0EFA2C-53AF-4CDB-9E5E-6B7366EDF582}" type="pres">
      <dgm:prSet presAssocID="{421F6A08-5906-4B1D-B01A-55CEE76E5028}" presName="linear" presStyleCnt="0">
        <dgm:presLayoutVars>
          <dgm:animLvl val="lvl"/>
          <dgm:resizeHandles val="exact"/>
        </dgm:presLayoutVars>
      </dgm:prSet>
      <dgm:spPr/>
      <dgm:t>
        <a:bodyPr/>
        <a:lstStyle/>
        <a:p>
          <a:endParaRPr lang="ru-RU"/>
        </a:p>
      </dgm:t>
    </dgm:pt>
    <dgm:pt modelId="{C7F87894-D1FF-4974-A020-592764034D07}" type="pres">
      <dgm:prSet presAssocID="{DA3D7D90-86F7-4A87-B849-3EEB0003ABA5}" presName="parentText" presStyleLbl="node1" presStyleIdx="0" presStyleCnt="6">
        <dgm:presLayoutVars>
          <dgm:chMax val="0"/>
          <dgm:bulletEnabled val="1"/>
        </dgm:presLayoutVars>
      </dgm:prSet>
      <dgm:spPr/>
      <dgm:t>
        <a:bodyPr/>
        <a:lstStyle/>
        <a:p>
          <a:endParaRPr lang="ru-RU"/>
        </a:p>
      </dgm:t>
    </dgm:pt>
    <dgm:pt modelId="{1F88091A-1C95-49C5-9379-C2CE96A38D6D}" type="pres">
      <dgm:prSet presAssocID="{DB6F6A1E-F72B-4335-BF98-1F349D38275A}" presName="spacer" presStyleCnt="0"/>
      <dgm:spPr/>
    </dgm:pt>
    <dgm:pt modelId="{1D544814-DF64-4D8F-A498-4F7A2948E89A}" type="pres">
      <dgm:prSet presAssocID="{5149FAFC-AFE9-4B7B-ACA3-54FDEEDE8A30}" presName="parentText" presStyleLbl="node1" presStyleIdx="1" presStyleCnt="6">
        <dgm:presLayoutVars>
          <dgm:chMax val="0"/>
          <dgm:bulletEnabled val="1"/>
        </dgm:presLayoutVars>
      </dgm:prSet>
      <dgm:spPr/>
      <dgm:t>
        <a:bodyPr/>
        <a:lstStyle/>
        <a:p>
          <a:endParaRPr lang="ru-RU"/>
        </a:p>
      </dgm:t>
    </dgm:pt>
    <dgm:pt modelId="{CCD0433D-5E1A-4CE9-B6DA-43B9FB779A75}" type="pres">
      <dgm:prSet presAssocID="{3CE5F01B-126A-4CA0-959D-671D6D3114B9}" presName="spacer" presStyleCnt="0"/>
      <dgm:spPr/>
    </dgm:pt>
    <dgm:pt modelId="{92511502-B01F-4CB3-92F9-6239D340E84C}" type="pres">
      <dgm:prSet presAssocID="{9821D8BB-A2CD-444F-B1EE-044AC381CE2D}" presName="parentText" presStyleLbl="node1" presStyleIdx="2" presStyleCnt="6">
        <dgm:presLayoutVars>
          <dgm:chMax val="0"/>
          <dgm:bulletEnabled val="1"/>
        </dgm:presLayoutVars>
      </dgm:prSet>
      <dgm:spPr/>
      <dgm:t>
        <a:bodyPr/>
        <a:lstStyle/>
        <a:p>
          <a:endParaRPr lang="ru-RU"/>
        </a:p>
      </dgm:t>
    </dgm:pt>
    <dgm:pt modelId="{AC0D3D00-4485-4230-A56E-76696B621629}" type="pres">
      <dgm:prSet presAssocID="{0EA84F85-71E2-4D35-B1B2-E8B044487686}" presName="spacer" presStyleCnt="0"/>
      <dgm:spPr/>
    </dgm:pt>
    <dgm:pt modelId="{AF257897-90CF-4227-923F-8170057C29FF}" type="pres">
      <dgm:prSet presAssocID="{229D8595-A2E8-435F-8D72-C701B96543EA}" presName="parentText" presStyleLbl="node1" presStyleIdx="3" presStyleCnt="6">
        <dgm:presLayoutVars>
          <dgm:chMax val="0"/>
          <dgm:bulletEnabled val="1"/>
        </dgm:presLayoutVars>
      </dgm:prSet>
      <dgm:spPr/>
      <dgm:t>
        <a:bodyPr/>
        <a:lstStyle/>
        <a:p>
          <a:endParaRPr lang="ru-RU"/>
        </a:p>
      </dgm:t>
    </dgm:pt>
    <dgm:pt modelId="{CF15EAAE-BC3E-40C3-A56B-99766B16C0F4}" type="pres">
      <dgm:prSet presAssocID="{6C602377-66D2-4B2D-9D4C-CAEF8052D0B3}" presName="spacer" presStyleCnt="0"/>
      <dgm:spPr/>
    </dgm:pt>
    <dgm:pt modelId="{C0922AE1-AD95-4153-8062-40502278A53C}" type="pres">
      <dgm:prSet presAssocID="{AA10E87A-B2D3-44ED-BA0B-8EC063C83E18}" presName="parentText" presStyleLbl="node1" presStyleIdx="4" presStyleCnt="6">
        <dgm:presLayoutVars>
          <dgm:chMax val="0"/>
          <dgm:bulletEnabled val="1"/>
        </dgm:presLayoutVars>
      </dgm:prSet>
      <dgm:spPr/>
      <dgm:t>
        <a:bodyPr/>
        <a:lstStyle/>
        <a:p>
          <a:endParaRPr lang="ru-RU"/>
        </a:p>
      </dgm:t>
    </dgm:pt>
    <dgm:pt modelId="{E1F61A8F-E015-43C5-A9F7-7BA8B47E65F3}" type="pres">
      <dgm:prSet presAssocID="{25B39892-855B-4BB9-A967-545D13FF2022}" presName="spacer" presStyleCnt="0"/>
      <dgm:spPr/>
    </dgm:pt>
    <dgm:pt modelId="{A5AE2F2A-ED91-4A77-84FC-B536D0CD09BB}" type="pres">
      <dgm:prSet presAssocID="{251D27EC-C6D0-4A87-88FA-5A18B453A8E4}" presName="parentText" presStyleLbl="node1" presStyleIdx="5" presStyleCnt="6">
        <dgm:presLayoutVars>
          <dgm:chMax val="0"/>
          <dgm:bulletEnabled val="1"/>
        </dgm:presLayoutVars>
      </dgm:prSet>
      <dgm:spPr/>
      <dgm:t>
        <a:bodyPr/>
        <a:lstStyle/>
        <a:p>
          <a:endParaRPr lang="ru-RU"/>
        </a:p>
      </dgm:t>
    </dgm:pt>
  </dgm:ptLst>
  <dgm:cxnLst>
    <dgm:cxn modelId="{14433050-8AEF-44CA-8BF5-549ED8D216C4}" srcId="{421F6A08-5906-4B1D-B01A-55CEE76E5028}" destId="{5149FAFC-AFE9-4B7B-ACA3-54FDEEDE8A30}" srcOrd="1" destOrd="0" parTransId="{E6AD7ED7-C258-4591-9B0C-7FF9A732792A}" sibTransId="{3CE5F01B-126A-4CA0-959D-671D6D3114B9}"/>
    <dgm:cxn modelId="{7A2D2C49-CFAC-4C79-8793-4D3C9525591E}" type="presOf" srcId="{421F6A08-5906-4B1D-B01A-55CEE76E5028}" destId="{DE0EFA2C-53AF-4CDB-9E5E-6B7366EDF582}" srcOrd="0" destOrd="0" presId="urn:microsoft.com/office/officeart/2005/8/layout/vList2"/>
    <dgm:cxn modelId="{E01B22D6-9DBB-4201-B2B1-C595FC41453E}" srcId="{421F6A08-5906-4B1D-B01A-55CEE76E5028}" destId="{DA3D7D90-86F7-4A87-B849-3EEB0003ABA5}" srcOrd="0" destOrd="0" parTransId="{0FE40B50-F881-46CA-BDEE-A06A2F7DFEA1}" sibTransId="{DB6F6A1E-F72B-4335-BF98-1F349D38275A}"/>
    <dgm:cxn modelId="{EE60F90A-0C2C-43BF-8AAD-3BBB31EEF99E}" srcId="{421F6A08-5906-4B1D-B01A-55CEE76E5028}" destId="{229D8595-A2E8-435F-8D72-C701B96543EA}" srcOrd="3" destOrd="0" parTransId="{071494F1-F2CD-42BC-B68F-7F355C413A90}" sibTransId="{6C602377-66D2-4B2D-9D4C-CAEF8052D0B3}"/>
    <dgm:cxn modelId="{F3645F9C-A601-4C0F-8C15-D9BE7370E110}" srcId="{421F6A08-5906-4B1D-B01A-55CEE76E5028}" destId="{9821D8BB-A2CD-444F-B1EE-044AC381CE2D}" srcOrd="2" destOrd="0" parTransId="{109DA9CB-A60C-4D91-9093-084E293E5197}" sibTransId="{0EA84F85-71E2-4D35-B1B2-E8B044487686}"/>
    <dgm:cxn modelId="{AE15C427-562F-41FF-A286-7F291D7566D4}" type="presOf" srcId="{251D27EC-C6D0-4A87-88FA-5A18B453A8E4}" destId="{A5AE2F2A-ED91-4A77-84FC-B536D0CD09BB}" srcOrd="0" destOrd="0" presId="urn:microsoft.com/office/officeart/2005/8/layout/vList2"/>
    <dgm:cxn modelId="{14A0AA34-51A2-4FD4-B800-583FD2C3EFB2}" type="presOf" srcId="{5149FAFC-AFE9-4B7B-ACA3-54FDEEDE8A30}" destId="{1D544814-DF64-4D8F-A498-4F7A2948E89A}" srcOrd="0" destOrd="0" presId="urn:microsoft.com/office/officeart/2005/8/layout/vList2"/>
    <dgm:cxn modelId="{CD1BA06F-A4BE-4A7A-B737-5780E8886E55}" type="presOf" srcId="{9821D8BB-A2CD-444F-B1EE-044AC381CE2D}" destId="{92511502-B01F-4CB3-92F9-6239D340E84C}" srcOrd="0" destOrd="0" presId="urn:microsoft.com/office/officeart/2005/8/layout/vList2"/>
    <dgm:cxn modelId="{C6531B52-F2B6-4D4B-B705-31540178E1D4}" type="presOf" srcId="{229D8595-A2E8-435F-8D72-C701B96543EA}" destId="{AF257897-90CF-4227-923F-8170057C29FF}" srcOrd="0" destOrd="0" presId="urn:microsoft.com/office/officeart/2005/8/layout/vList2"/>
    <dgm:cxn modelId="{E9F5C3DF-993A-494E-BCD5-61D27275B97C}" srcId="{421F6A08-5906-4B1D-B01A-55CEE76E5028}" destId="{AA10E87A-B2D3-44ED-BA0B-8EC063C83E18}" srcOrd="4" destOrd="0" parTransId="{23F7DCE5-563E-4556-A564-00992F853FDE}" sibTransId="{25B39892-855B-4BB9-A967-545D13FF2022}"/>
    <dgm:cxn modelId="{9F125EFC-688C-4635-A499-A950F0B2DE84}" type="presOf" srcId="{AA10E87A-B2D3-44ED-BA0B-8EC063C83E18}" destId="{C0922AE1-AD95-4153-8062-40502278A53C}" srcOrd="0" destOrd="0" presId="urn:microsoft.com/office/officeart/2005/8/layout/vList2"/>
    <dgm:cxn modelId="{7DD154BE-658E-4A45-BF2A-75D1C288BDD7}" srcId="{421F6A08-5906-4B1D-B01A-55CEE76E5028}" destId="{251D27EC-C6D0-4A87-88FA-5A18B453A8E4}" srcOrd="5" destOrd="0" parTransId="{7C622537-B062-4FC9-A209-B99999A691D2}" sibTransId="{15809CFC-3D23-4346-A258-2B64DF6F23DD}"/>
    <dgm:cxn modelId="{DC729CBA-ECA8-481A-A613-BEF5E98758DC}" type="presOf" srcId="{DA3D7D90-86F7-4A87-B849-3EEB0003ABA5}" destId="{C7F87894-D1FF-4974-A020-592764034D07}" srcOrd="0" destOrd="0" presId="urn:microsoft.com/office/officeart/2005/8/layout/vList2"/>
    <dgm:cxn modelId="{E05DD8FE-47FA-4BE8-A1C8-09CD020FFF35}" type="presParOf" srcId="{DE0EFA2C-53AF-4CDB-9E5E-6B7366EDF582}" destId="{C7F87894-D1FF-4974-A020-592764034D07}" srcOrd="0" destOrd="0" presId="urn:microsoft.com/office/officeart/2005/8/layout/vList2"/>
    <dgm:cxn modelId="{FEE7EE76-5984-4AC3-AD0C-D2C8F2331EE2}" type="presParOf" srcId="{DE0EFA2C-53AF-4CDB-9E5E-6B7366EDF582}" destId="{1F88091A-1C95-49C5-9379-C2CE96A38D6D}" srcOrd="1" destOrd="0" presId="urn:microsoft.com/office/officeart/2005/8/layout/vList2"/>
    <dgm:cxn modelId="{9481C42B-E05F-4630-9CFC-889B9D66C7CB}" type="presParOf" srcId="{DE0EFA2C-53AF-4CDB-9E5E-6B7366EDF582}" destId="{1D544814-DF64-4D8F-A498-4F7A2948E89A}" srcOrd="2" destOrd="0" presId="urn:microsoft.com/office/officeart/2005/8/layout/vList2"/>
    <dgm:cxn modelId="{DF6574E0-5985-4E03-AD15-F847EC353603}" type="presParOf" srcId="{DE0EFA2C-53AF-4CDB-9E5E-6B7366EDF582}" destId="{CCD0433D-5E1A-4CE9-B6DA-43B9FB779A75}" srcOrd="3" destOrd="0" presId="urn:microsoft.com/office/officeart/2005/8/layout/vList2"/>
    <dgm:cxn modelId="{A5A3C7F2-B747-4969-A425-2295D5235AA6}" type="presParOf" srcId="{DE0EFA2C-53AF-4CDB-9E5E-6B7366EDF582}" destId="{92511502-B01F-4CB3-92F9-6239D340E84C}" srcOrd="4" destOrd="0" presId="urn:microsoft.com/office/officeart/2005/8/layout/vList2"/>
    <dgm:cxn modelId="{A676E7AD-4B7B-493D-B704-E0E95D5D403D}" type="presParOf" srcId="{DE0EFA2C-53AF-4CDB-9E5E-6B7366EDF582}" destId="{AC0D3D00-4485-4230-A56E-76696B621629}" srcOrd="5" destOrd="0" presId="urn:microsoft.com/office/officeart/2005/8/layout/vList2"/>
    <dgm:cxn modelId="{06D8D7AA-1C62-451D-97E7-AE580BE316EA}" type="presParOf" srcId="{DE0EFA2C-53AF-4CDB-9E5E-6B7366EDF582}" destId="{AF257897-90CF-4227-923F-8170057C29FF}" srcOrd="6" destOrd="0" presId="urn:microsoft.com/office/officeart/2005/8/layout/vList2"/>
    <dgm:cxn modelId="{49B741DD-033A-4CF2-B2AE-D1A171753A07}" type="presParOf" srcId="{DE0EFA2C-53AF-4CDB-9E5E-6B7366EDF582}" destId="{CF15EAAE-BC3E-40C3-A56B-99766B16C0F4}" srcOrd="7" destOrd="0" presId="urn:microsoft.com/office/officeart/2005/8/layout/vList2"/>
    <dgm:cxn modelId="{B724ADFA-2B17-4A07-AAFA-750A5E3F606B}" type="presParOf" srcId="{DE0EFA2C-53AF-4CDB-9E5E-6B7366EDF582}" destId="{C0922AE1-AD95-4153-8062-40502278A53C}" srcOrd="8" destOrd="0" presId="urn:microsoft.com/office/officeart/2005/8/layout/vList2"/>
    <dgm:cxn modelId="{104A1CC9-856F-4E18-BF29-BFD0E535BEC0}" type="presParOf" srcId="{DE0EFA2C-53AF-4CDB-9E5E-6B7366EDF582}" destId="{E1F61A8F-E015-43C5-A9F7-7BA8B47E65F3}" srcOrd="9" destOrd="0" presId="urn:microsoft.com/office/officeart/2005/8/layout/vList2"/>
    <dgm:cxn modelId="{59410C8C-2FDB-4B0E-B179-6034742D7F9C}" type="presParOf" srcId="{DE0EFA2C-53AF-4CDB-9E5E-6B7366EDF582}" destId="{A5AE2F2A-ED91-4A77-84FC-B536D0CD09BB}" srcOrd="10" destOrd="0" presId="urn:microsoft.com/office/officeart/2005/8/layout/vList2"/>
  </dgm:cxnLst>
  <dgm:bg/>
  <dgm:whole>
    <a:effectLst>
      <a:reflection blurRad="6350" stA="52000" endA="300" endPos="35000" dir="5400000" sy="-100000" algn="bl" rotWithShape="0"/>
    </a:effectLst>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87894-D1FF-4974-A020-592764034D07}">
      <dsp:nvSpPr>
        <dsp:cNvPr id="0" name=""/>
        <dsp:cNvSpPr/>
      </dsp:nvSpPr>
      <dsp:spPr>
        <a:xfrm>
          <a:off x="0" y="76913"/>
          <a:ext cx="6960096" cy="506756"/>
        </a:xfrm>
        <a:prstGeom prst="roundRect">
          <a:avLst/>
        </a:prstGeom>
        <a:solidFill>
          <a:schemeClr val="accent2"/>
        </a:solidFill>
        <a:ln w="41275" cap="flat" cmpd="sng" algn="ctr">
          <a:solidFill>
            <a:schemeClr val="lt1"/>
          </a:solidFill>
          <a:prstDash val="solid"/>
        </a:ln>
        <a:effectLst/>
        <a:scene3d>
          <a:camera prst="orthographicFront"/>
          <a:lightRig rig="flat" dir="t"/>
        </a:scene3d>
        <a:sp3d/>
      </dsp:spPr>
      <dsp:style>
        <a:lnRef idx="3">
          <a:schemeClr val="lt1"/>
        </a:lnRef>
        <a:fillRef idx="1">
          <a:schemeClr val="accent2"/>
        </a:fillRef>
        <a:effectRef idx="1">
          <a:schemeClr val="accent2"/>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solidFill>
                <a:schemeClr val="bg1"/>
              </a:solidFill>
              <a:latin typeface="Arial" pitchFamily="34" charset="0"/>
              <a:cs typeface="Arial" pitchFamily="34" charset="0"/>
            </a:rPr>
            <a:t>API</a:t>
          </a:r>
          <a:endParaRPr lang="ru-RU" sz="2100" kern="1200" dirty="0">
            <a:solidFill>
              <a:schemeClr val="bg1"/>
            </a:solidFill>
            <a:latin typeface="Arial" pitchFamily="34" charset="0"/>
            <a:cs typeface="Arial" pitchFamily="34" charset="0"/>
          </a:endParaRPr>
        </a:p>
      </dsp:txBody>
      <dsp:txXfrm>
        <a:off x="24738" y="101651"/>
        <a:ext cx="6910620" cy="457280"/>
      </dsp:txXfrm>
    </dsp:sp>
    <dsp:sp modelId="{1D544814-DF64-4D8F-A498-4F7A2948E89A}">
      <dsp:nvSpPr>
        <dsp:cNvPr id="0" name=""/>
        <dsp:cNvSpPr/>
      </dsp:nvSpPr>
      <dsp:spPr>
        <a:xfrm>
          <a:off x="0" y="644149"/>
          <a:ext cx="6960096" cy="506756"/>
        </a:xfrm>
        <a:prstGeom prst="roundRect">
          <a:avLst/>
        </a:prstGeom>
        <a:solidFill>
          <a:schemeClr val="accent2"/>
        </a:solidFill>
        <a:ln w="41275" cap="flat" cmpd="sng" algn="ctr">
          <a:solidFill>
            <a:schemeClr val="lt1"/>
          </a:solidFill>
          <a:prstDash val="solid"/>
        </a:ln>
        <a:effectLst/>
        <a:scene3d>
          <a:camera prst="orthographicFront"/>
          <a:lightRig rig="flat" dir="t"/>
        </a:scene3d>
        <a:sp3d/>
      </dsp:spPr>
      <dsp:style>
        <a:lnRef idx="3">
          <a:schemeClr val="lt1"/>
        </a:lnRef>
        <a:fillRef idx="1">
          <a:schemeClr val="accent2"/>
        </a:fillRef>
        <a:effectRef idx="1">
          <a:schemeClr val="accent2"/>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ru-RU" sz="2100" kern="1200" dirty="0" smtClean="0">
              <a:solidFill>
                <a:schemeClr val="bg1"/>
              </a:solidFill>
              <a:latin typeface="Arial" charset="0"/>
              <a:cs typeface="Arial" charset="0"/>
            </a:rPr>
            <a:t>Базовая структура программы для </a:t>
          </a:r>
          <a:r>
            <a:rPr lang="en-US" sz="2100" kern="1200" dirty="0" smtClean="0">
              <a:solidFill>
                <a:schemeClr val="bg1"/>
              </a:solidFill>
              <a:latin typeface="Arial" charset="0"/>
              <a:cs typeface="Arial" charset="0"/>
            </a:rPr>
            <a:t>Windows</a:t>
          </a:r>
          <a:endParaRPr lang="ru-RU" sz="2100" kern="1200" dirty="0">
            <a:solidFill>
              <a:schemeClr val="bg1"/>
            </a:solidFill>
          </a:endParaRPr>
        </a:p>
      </dsp:txBody>
      <dsp:txXfrm>
        <a:off x="24738" y="668887"/>
        <a:ext cx="6910620" cy="457280"/>
      </dsp:txXfrm>
    </dsp:sp>
    <dsp:sp modelId="{92511502-B01F-4CB3-92F9-6239D340E84C}">
      <dsp:nvSpPr>
        <dsp:cNvPr id="0" name=""/>
        <dsp:cNvSpPr/>
      </dsp:nvSpPr>
      <dsp:spPr>
        <a:xfrm>
          <a:off x="0" y="1211385"/>
          <a:ext cx="6960096" cy="506756"/>
        </a:xfrm>
        <a:prstGeom prst="roundRect">
          <a:avLst/>
        </a:prstGeom>
        <a:solidFill>
          <a:schemeClr val="accent2"/>
        </a:solidFill>
        <a:ln w="41275" cap="flat" cmpd="sng" algn="ctr">
          <a:solidFill>
            <a:schemeClr val="lt1"/>
          </a:solidFill>
          <a:prstDash val="solid"/>
        </a:ln>
        <a:effectLst/>
        <a:scene3d>
          <a:camera prst="orthographicFront"/>
          <a:lightRig rig="flat" dir="t"/>
        </a:scene3d>
        <a:sp3d/>
      </dsp:spPr>
      <dsp:style>
        <a:lnRef idx="3">
          <a:schemeClr val="lt1"/>
        </a:lnRef>
        <a:fillRef idx="1">
          <a:schemeClr val="accent2"/>
        </a:fillRef>
        <a:effectRef idx="1">
          <a:schemeClr val="accent2"/>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ru-RU" sz="2100" kern="1200" dirty="0" smtClean="0">
              <a:solidFill>
                <a:schemeClr val="bg1"/>
              </a:solidFill>
              <a:latin typeface="Arial" charset="0"/>
              <a:cs typeface="Arial" charset="0"/>
            </a:rPr>
            <a:t>Функция </a:t>
          </a:r>
          <a:r>
            <a:rPr lang="en-US" sz="2100" i="1" kern="1200" dirty="0" err="1" smtClean="0">
              <a:solidFill>
                <a:schemeClr val="bg1"/>
              </a:solidFill>
              <a:latin typeface="Arial" charset="0"/>
              <a:cs typeface="Arial" charset="0"/>
            </a:rPr>
            <a:t>WinMain</a:t>
          </a:r>
          <a:endParaRPr lang="ru-RU" sz="2100" i="1" kern="1200" dirty="0" smtClean="0">
            <a:solidFill>
              <a:schemeClr val="bg1"/>
            </a:solidFill>
            <a:latin typeface="Arial" charset="0"/>
            <a:cs typeface="Arial" charset="0"/>
          </a:endParaRPr>
        </a:p>
      </dsp:txBody>
      <dsp:txXfrm>
        <a:off x="24738" y="1236123"/>
        <a:ext cx="6910620" cy="457280"/>
      </dsp:txXfrm>
    </dsp:sp>
    <dsp:sp modelId="{AF257897-90CF-4227-923F-8170057C29FF}">
      <dsp:nvSpPr>
        <dsp:cNvPr id="0" name=""/>
        <dsp:cNvSpPr/>
      </dsp:nvSpPr>
      <dsp:spPr>
        <a:xfrm>
          <a:off x="0" y="1778621"/>
          <a:ext cx="6960096" cy="506756"/>
        </a:xfrm>
        <a:prstGeom prst="roundRect">
          <a:avLst/>
        </a:prstGeom>
        <a:solidFill>
          <a:schemeClr val="accent2"/>
        </a:solidFill>
        <a:ln w="41275" cap="flat" cmpd="sng" algn="ctr">
          <a:solidFill>
            <a:schemeClr val="lt1"/>
          </a:solidFill>
          <a:prstDash val="solid"/>
        </a:ln>
        <a:effectLst/>
        <a:scene3d>
          <a:camera prst="orthographicFront"/>
          <a:lightRig rig="flat" dir="t"/>
        </a:scene3d>
        <a:sp3d/>
      </dsp:spPr>
      <dsp:style>
        <a:lnRef idx="3">
          <a:schemeClr val="lt1"/>
        </a:lnRef>
        <a:fillRef idx="1">
          <a:schemeClr val="accent2"/>
        </a:fillRef>
        <a:effectRef idx="1">
          <a:schemeClr val="accent2"/>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ru-RU" sz="2100" i="1" kern="1200" dirty="0" smtClean="0">
              <a:solidFill>
                <a:schemeClr val="bg1"/>
              </a:solidFill>
              <a:latin typeface="Arial" charset="0"/>
              <a:cs typeface="Arial" charset="0"/>
            </a:rPr>
            <a:t>Функция</a:t>
          </a:r>
          <a:r>
            <a:rPr lang="en-US" sz="2100" i="1" kern="1200" dirty="0" smtClean="0">
              <a:solidFill>
                <a:schemeClr val="bg1"/>
              </a:solidFill>
              <a:latin typeface="Arial" charset="0"/>
              <a:cs typeface="Arial" charset="0"/>
            </a:rPr>
            <a:t> </a:t>
          </a:r>
          <a:r>
            <a:rPr lang="ru-RU" sz="2100" i="1" kern="1200" dirty="0" smtClean="0">
              <a:solidFill>
                <a:schemeClr val="bg1"/>
              </a:solidFill>
              <a:latin typeface="Arial" charset="0"/>
              <a:cs typeface="Arial" charset="0"/>
            </a:rPr>
            <a:t>окна</a:t>
          </a:r>
        </a:p>
      </dsp:txBody>
      <dsp:txXfrm>
        <a:off x="24738" y="1803359"/>
        <a:ext cx="6910620" cy="457280"/>
      </dsp:txXfrm>
    </dsp:sp>
    <dsp:sp modelId="{CC21A694-22AE-433B-A8F2-B14A3DBA2C91}">
      <dsp:nvSpPr>
        <dsp:cNvPr id="0" name=""/>
        <dsp:cNvSpPr/>
      </dsp:nvSpPr>
      <dsp:spPr>
        <a:xfrm>
          <a:off x="0" y="2345858"/>
          <a:ext cx="6960096" cy="506756"/>
        </a:xfrm>
        <a:prstGeom prst="roundRect">
          <a:avLst/>
        </a:prstGeom>
        <a:solidFill>
          <a:schemeClr val="accent2"/>
        </a:solidFill>
        <a:ln w="41275" cap="flat" cmpd="sng" algn="ctr">
          <a:solidFill>
            <a:schemeClr val="lt1"/>
          </a:solidFill>
          <a:prstDash val="solid"/>
        </a:ln>
        <a:effectLst/>
        <a:scene3d>
          <a:camera prst="orthographicFront"/>
          <a:lightRig rig="flat" dir="t"/>
        </a:scene3d>
        <a:sp3d/>
      </dsp:spPr>
      <dsp:style>
        <a:lnRef idx="3">
          <a:schemeClr val="lt1"/>
        </a:lnRef>
        <a:fillRef idx="1">
          <a:schemeClr val="accent2"/>
        </a:fillRef>
        <a:effectRef idx="1">
          <a:schemeClr val="accent2"/>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ru-RU" sz="2100" kern="1200" dirty="0" smtClean="0">
              <a:solidFill>
                <a:schemeClr val="bg1"/>
              </a:solidFill>
              <a:latin typeface="Arial" charset="0"/>
              <a:cs typeface="Arial" charset="0"/>
            </a:rPr>
            <a:t>Сообщения </a:t>
          </a:r>
          <a:r>
            <a:rPr lang="en-US" sz="2100" kern="1200" dirty="0" smtClean="0">
              <a:solidFill>
                <a:schemeClr val="bg1"/>
              </a:solidFill>
              <a:latin typeface="Arial" charset="0"/>
              <a:cs typeface="Arial" charset="0"/>
            </a:rPr>
            <a:t>Windows</a:t>
          </a:r>
          <a:r>
            <a:rPr lang="ru-RU" sz="2100" kern="1200" dirty="0" smtClean="0">
              <a:solidFill>
                <a:schemeClr val="bg1"/>
              </a:solidFill>
              <a:latin typeface="Arial" charset="0"/>
              <a:cs typeface="Arial" charset="0"/>
            </a:rPr>
            <a:t>, их использование</a:t>
          </a:r>
          <a:endParaRPr lang="ru-RU" sz="2100" i="1" kern="1200" dirty="0" smtClean="0">
            <a:solidFill>
              <a:schemeClr val="bg1"/>
            </a:solidFill>
            <a:latin typeface="Arial" charset="0"/>
            <a:cs typeface="Arial" charset="0"/>
          </a:endParaRPr>
        </a:p>
      </dsp:txBody>
      <dsp:txXfrm>
        <a:off x="24738" y="2370596"/>
        <a:ext cx="6910620" cy="457280"/>
      </dsp:txXfrm>
    </dsp:sp>
    <dsp:sp modelId="{17B4BB19-7F6A-4A2E-8B1F-18940C2ED0F9}">
      <dsp:nvSpPr>
        <dsp:cNvPr id="0" name=""/>
        <dsp:cNvSpPr/>
      </dsp:nvSpPr>
      <dsp:spPr>
        <a:xfrm>
          <a:off x="0" y="2913094"/>
          <a:ext cx="6960096" cy="506756"/>
        </a:xfrm>
        <a:prstGeom prst="roundRect">
          <a:avLst/>
        </a:prstGeom>
        <a:solidFill>
          <a:schemeClr val="accent2"/>
        </a:solidFill>
        <a:ln w="41275" cap="flat" cmpd="sng" algn="ctr">
          <a:solidFill>
            <a:schemeClr val="lt1"/>
          </a:solidFill>
          <a:prstDash val="solid"/>
        </a:ln>
        <a:effectLst/>
        <a:scene3d>
          <a:camera prst="orthographicFront"/>
          <a:lightRig rig="flat" dir="t"/>
        </a:scene3d>
        <a:sp3d/>
      </dsp:spPr>
      <dsp:style>
        <a:lnRef idx="3">
          <a:schemeClr val="lt1"/>
        </a:lnRef>
        <a:fillRef idx="1">
          <a:schemeClr val="accent2"/>
        </a:fillRef>
        <a:effectRef idx="1">
          <a:schemeClr val="accent2"/>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ru-RU" sz="2100" i="0" kern="1200" dirty="0" smtClean="0">
              <a:solidFill>
                <a:schemeClr val="bg1"/>
              </a:solidFill>
              <a:latin typeface="Arial" charset="0"/>
              <a:cs typeface="Arial" charset="0"/>
            </a:rPr>
            <a:t>Обработка сообщений внешних устройств</a:t>
          </a:r>
        </a:p>
      </dsp:txBody>
      <dsp:txXfrm>
        <a:off x="24738" y="2937832"/>
        <a:ext cx="6910620" cy="457280"/>
      </dsp:txXfrm>
    </dsp:sp>
    <dsp:sp modelId="{1596CC99-9C43-4CF5-958A-1363D93A16DB}">
      <dsp:nvSpPr>
        <dsp:cNvPr id="0" name=""/>
        <dsp:cNvSpPr/>
      </dsp:nvSpPr>
      <dsp:spPr>
        <a:xfrm>
          <a:off x="0" y="3480330"/>
          <a:ext cx="6960096" cy="506756"/>
        </a:xfrm>
        <a:prstGeom prst="roundRect">
          <a:avLst/>
        </a:prstGeom>
        <a:solidFill>
          <a:schemeClr val="accent2"/>
        </a:solidFill>
        <a:ln w="41275" cap="flat" cmpd="sng" algn="ctr">
          <a:solidFill>
            <a:schemeClr val="lt1"/>
          </a:solidFill>
          <a:prstDash val="solid"/>
        </a:ln>
        <a:effectLst/>
        <a:scene3d>
          <a:camera prst="orthographicFront"/>
          <a:lightRig rig="flat" dir="t"/>
        </a:scene3d>
        <a:sp3d/>
      </dsp:spPr>
      <dsp:style>
        <a:lnRef idx="3">
          <a:schemeClr val="lt1"/>
        </a:lnRef>
        <a:fillRef idx="1">
          <a:schemeClr val="accent2"/>
        </a:fillRef>
        <a:effectRef idx="1">
          <a:schemeClr val="accent2"/>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ru-RU" sz="2100" kern="1200" dirty="0" smtClean="0">
              <a:solidFill>
                <a:schemeClr val="bg1"/>
              </a:solidFill>
              <a:latin typeface="Arial" charset="0"/>
              <a:cs typeface="Arial" charset="0"/>
            </a:rPr>
            <a:t>Венгерская нотация</a:t>
          </a:r>
          <a:endParaRPr lang="ru-RU" sz="2100" i="1" kern="1200" dirty="0" smtClean="0">
            <a:solidFill>
              <a:schemeClr val="bg1"/>
            </a:solidFill>
            <a:latin typeface="Arial" charset="0"/>
            <a:cs typeface="Arial" charset="0"/>
          </a:endParaRPr>
        </a:p>
      </dsp:txBody>
      <dsp:txXfrm>
        <a:off x="24738" y="3505068"/>
        <a:ext cx="6910620" cy="457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886D6-B603-43B3-B7E9-2939D11D957C}">
      <dsp:nvSpPr>
        <dsp:cNvPr id="0" name=""/>
        <dsp:cNvSpPr/>
      </dsp:nvSpPr>
      <dsp:spPr>
        <a:xfrm>
          <a:off x="0" y="307772"/>
          <a:ext cx="4968552" cy="352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D7C763E-D840-4480-B37F-ECD82D2FB574}">
      <dsp:nvSpPr>
        <dsp:cNvPr id="0" name=""/>
        <dsp:cNvSpPr/>
      </dsp:nvSpPr>
      <dsp:spPr>
        <a:xfrm>
          <a:off x="137124" y="0"/>
          <a:ext cx="4730794" cy="662041"/>
        </a:xfrm>
        <a:prstGeom prst="roundRect">
          <a:avLst/>
        </a:prstGeom>
        <a:gradFill rotWithShape="1">
          <a:gsLst>
            <a:gs pos="0">
              <a:schemeClr val="accent5">
                <a:tint val="60000"/>
                <a:satMod val="250000"/>
              </a:schemeClr>
            </a:gs>
            <a:gs pos="35000">
              <a:schemeClr val="accent5">
                <a:tint val="47000"/>
                <a:satMod val="275000"/>
              </a:schemeClr>
            </a:gs>
            <a:gs pos="100000">
              <a:schemeClr val="accent5">
                <a:tint val="25000"/>
                <a:satMod val="300000"/>
              </a:schemeClr>
            </a:gs>
          </a:gsLst>
          <a:lin ang="16200000" scaled="1"/>
        </a:gradFill>
        <a:ln w="12700" cap="flat" cmpd="sng" algn="ctr">
          <a:solidFill>
            <a:schemeClr val="accent5">
              <a:shade val="95000"/>
              <a:satMod val="105000"/>
            </a:schemeClr>
          </a:solidFill>
          <a:prstDash val="solid"/>
        </a:ln>
        <a:effectLst/>
        <a:scene3d>
          <a:camera prst="orthographicFront"/>
          <a:lightRig rig="flat" dir="t"/>
        </a:scene3d>
        <a:sp3d/>
      </dsp:spPr>
      <dsp:style>
        <a:lnRef idx="1">
          <a:schemeClr val="accent5"/>
        </a:lnRef>
        <a:fillRef idx="2">
          <a:schemeClr val="accent5"/>
        </a:fillRef>
        <a:effectRef idx="1">
          <a:schemeClr val="accent5"/>
        </a:effectRef>
        <a:fontRef idx="minor">
          <a:schemeClr val="dk1"/>
        </a:fontRef>
      </dsp:style>
      <dsp:txBody>
        <a:bodyPr spcFirstLastPara="0" vert="horz" wrap="square" lIns="131460" tIns="0" rIns="131460" bIns="0" numCol="1" spcCol="1270" anchor="ctr" anchorCtr="0">
          <a:noAutofit/>
        </a:bodyPr>
        <a:lstStyle/>
        <a:p>
          <a:pPr lvl="0" algn="l" defTabSz="1422400">
            <a:lnSpc>
              <a:spcPct val="90000"/>
            </a:lnSpc>
            <a:spcBef>
              <a:spcPct val="0"/>
            </a:spcBef>
            <a:spcAft>
              <a:spcPct val="35000"/>
            </a:spcAft>
          </a:pPr>
          <a:r>
            <a:rPr lang="en-US" sz="3200" b="1" i="1" kern="1200" dirty="0" smtClean="0"/>
            <a:t>API Windows</a:t>
          </a:r>
          <a:endParaRPr lang="ru-RU" sz="3200" b="1" i="1" kern="1200" dirty="0"/>
        </a:p>
      </dsp:txBody>
      <dsp:txXfrm>
        <a:off x="169442" y="32318"/>
        <a:ext cx="4666158" cy="597405"/>
      </dsp:txXfrm>
    </dsp:sp>
    <dsp:sp modelId="{6F5E9BF1-7B38-40A8-BE2D-8B6EC9B5730B}">
      <dsp:nvSpPr>
        <dsp:cNvPr id="0" name=""/>
        <dsp:cNvSpPr/>
      </dsp:nvSpPr>
      <dsp:spPr>
        <a:xfrm>
          <a:off x="0" y="1260272"/>
          <a:ext cx="4968552" cy="352800"/>
        </a:xfrm>
        <a:prstGeom prst="rect">
          <a:avLst/>
        </a:prstGeom>
        <a:solidFill>
          <a:schemeClr val="lt1">
            <a:alpha val="90000"/>
            <a:hueOff val="0"/>
            <a:satOff val="0"/>
            <a:lumOff val="0"/>
            <a:alphaOff val="0"/>
          </a:schemeClr>
        </a:solidFill>
        <a:ln w="12700" cap="flat" cmpd="sng" algn="ctr">
          <a:solidFill>
            <a:schemeClr val="accent5">
              <a:hueOff val="4085978"/>
              <a:satOff val="2788"/>
              <a:lumOff val="-7843"/>
              <a:alphaOff val="0"/>
            </a:schemeClr>
          </a:solidFill>
          <a:prstDash val="solid"/>
        </a:ln>
        <a:effectLst/>
      </dsp:spPr>
      <dsp:style>
        <a:lnRef idx="1">
          <a:scrgbClr r="0" g="0" b="0"/>
        </a:lnRef>
        <a:fillRef idx="1">
          <a:scrgbClr r="0" g="0" b="0"/>
        </a:fillRef>
        <a:effectRef idx="0">
          <a:scrgbClr r="0" g="0" b="0"/>
        </a:effectRef>
        <a:fontRef idx="minor"/>
      </dsp:style>
    </dsp:sp>
    <dsp:sp modelId="{56B2F9DB-462D-4295-9190-16912361D39D}">
      <dsp:nvSpPr>
        <dsp:cNvPr id="0" name=""/>
        <dsp:cNvSpPr/>
      </dsp:nvSpPr>
      <dsp:spPr>
        <a:xfrm>
          <a:off x="137124" y="722878"/>
          <a:ext cx="4730794" cy="829068"/>
        </a:xfrm>
        <a:prstGeom prst="roundRect">
          <a:avLst/>
        </a:prstGeom>
        <a:gradFill rotWithShape="0">
          <a:gsLst>
            <a:gs pos="0">
              <a:schemeClr val="accent5">
                <a:hueOff val="4085978"/>
                <a:satOff val="2788"/>
                <a:lumOff val="-7843"/>
                <a:alphaOff val="0"/>
                <a:tint val="60000"/>
                <a:satMod val="250000"/>
              </a:schemeClr>
            </a:gs>
            <a:gs pos="35000">
              <a:schemeClr val="accent5">
                <a:hueOff val="4085978"/>
                <a:satOff val="2788"/>
                <a:lumOff val="-7843"/>
                <a:alphaOff val="0"/>
                <a:tint val="47000"/>
                <a:satMod val="275000"/>
              </a:schemeClr>
            </a:gs>
            <a:gs pos="100000">
              <a:schemeClr val="accent5">
                <a:hueOff val="4085978"/>
                <a:satOff val="2788"/>
                <a:lumOff val="-7843"/>
                <a:alphaOff val="0"/>
                <a:tint val="25000"/>
                <a:satMod val="30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1460" tIns="0" rIns="131460" bIns="0" numCol="1" spcCol="1270" anchor="ctr" anchorCtr="0">
          <a:noAutofit/>
        </a:bodyPr>
        <a:lstStyle/>
        <a:p>
          <a:pPr lvl="0" algn="l" defTabSz="1422400">
            <a:lnSpc>
              <a:spcPct val="90000"/>
            </a:lnSpc>
            <a:spcBef>
              <a:spcPct val="0"/>
            </a:spcBef>
            <a:spcAft>
              <a:spcPct val="35000"/>
            </a:spcAft>
          </a:pPr>
          <a:r>
            <a:rPr lang="en-US" sz="3200" b="1" i="1" kern="1200" dirty="0" smtClean="0"/>
            <a:t>Microsoft Foundation Classes (MFC)</a:t>
          </a:r>
          <a:endParaRPr lang="ru-RU" sz="3200" b="1" i="1" kern="1200" dirty="0"/>
        </a:p>
      </dsp:txBody>
      <dsp:txXfrm>
        <a:off x="177596" y="763350"/>
        <a:ext cx="4649850" cy="748124"/>
      </dsp:txXfrm>
    </dsp:sp>
    <dsp:sp modelId="{C5C99A1B-B5E5-4803-B871-2EF5B175EF0C}">
      <dsp:nvSpPr>
        <dsp:cNvPr id="0" name=""/>
        <dsp:cNvSpPr/>
      </dsp:nvSpPr>
      <dsp:spPr>
        <a:xfrm>
          <a:off x="0" y="2218599"/>
          <a:ext cx="4968552" cy="352800"/>
        </a:xfrm>
        <a:prstGeom prst="rect">
          <a:avLst/>
        </a:prstGeom>
        <a:solidFill>
          <a:schemeClr val="lt1">
            <a:alpha val="90000"/>
            <a:hueOff val="0"/>
            <a:satOff val="0"/>
            <a:lumOff val="0"/>
            <a:alphaOff val="0"/>
          </a:schemeClr>
        </a:solidFill>
        <a:ln w="12700" cap="flat" cmpd="sng" algn="ctr">
          <a:solidFill>
            <a:schemeClr val="accent5">
              <a:hueOff val="8171956"/>
              <a:satOff val="5577"/>
              <a:lumOff val="-15685"/>
              <a:alphaOff val="0"/>
            </a:schemeClr>
          </a:solidFill>
          <a:prstDash val="solid"/>
        </a:ln>
        <a:effectLst/>
      </dsp:spPr>
      <dsp:style>
        <a:lnRef idx="1">
          <a:scrgbClr r="0" g="0" b="0"/>
        </a:lnRef>
        <a:fillRef idx="1">
          <a:scrgbClr r="0" g="0" b="0"/>
        </a:fillRef>
        <a:effectRef idx="0">
          <a:scrgbClr r="0" g="0" b="0"/>
        </a:effectRef>
        <a:fontRef idx="minor"/>
      </dsp:style>
    </dsp:sp>
    <dsp:sp modelId="{8821F5DE-4109-4B2E-A127-7EAA8701F858}">
      <dsp:nvSpPr>
        <dsp:cNvPr id="0" name=""/>
        <dsp:cNvSpPr/>
      </dsp:nvSpPr>
      <dsp:spPr>
        <a:xfrm>
          <a:off x="137124" y="1733499"/>
          <a:ext cx="4730794" cy="719297"/>
        </a:xfrm>
        <a:prstGeom prst="roundRect">
          <a:avLst/>
        </a:prstGeom>
        <a:gradFill rotWithShape="0">
          <a:gsLst>
            <a:gs pos="0">
              <a:schemeClr val="accent5">
                <a:hueOff val="8171956"/>
                <a:satOff val="5577"/>
                <a:lumOff val="-15685"/>
                <a:alphaOff val="0"/>
                <a:tint val="60000"/>
                <a:satMod val="250000"/>
              </a:schemeClr>
            </a:gs>
            <a:gs pos="35000">
              <a:schemeClr val="accent5">
                <a:hueOff val="8171956"/>
                <a:satOff val="5577"/>
                <a:lumOff val="-15685"/>
                <a:alphaOff val="0"/>
                <a:tint val="47000"/>
                <a:satMod val="275000"/>
              </a:schemeClr>
            </a:gs>
            <a:gs pos="100000">
              <a:schemeClr val="accent5">
                <a:hueOff val="8171956"/>
                <a:satOff val="5577"/>
                <a:lumOff val="-15685"/>
                <a:alphaOff val="0"/>
                <a:tint val="25000"/>
                <a:satMod val="30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1460" tIns="0" rIns="131460" bIns="0" numCol="1" spcCol="1270" anchor="ctr" anchorCtr="0">
          <a:noAutofit/>
        </a:bodyPr>
        <a:lstStyle/>
        <a:p>
          <a:pPr lvl="0" algn="l" defTabSz="1422400">
            <a:lnSpc>
              <a:spcPct val="90000"/>
            </a:lnSpc>
            <a:spcBef>
              <a:spcPct val="0"/>
            </a:spcBef>
            <a:spcAft>
              <a:spcPct val="35000"/>
            </a:spcAft>
          </a:pPr>
          <a:r>
            <a:rPr lang="en-US" sz="3200" b="1" i="1" kern="1200" dirty="0" smtClean="0"/>
            <a:t>Windows Forms</a:t>
          </a:r>
          <a:endParaRPr lang="ru-RU" sz="3200" b="1" i="1" kern="1200" dirty="0"/>
        </a:p>
      </dsp:txBody>
      <dsp:txXfrm>
        <a:off x="172237" y="1768612"/>
        <a:ext cx="4660568" cy="6490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AC06BE-B0E8-4328-9E49-A80C12484D30}">
      <dsp:nvSpPr>
        <dsp:cNvPr id="0" name=""/>
        <dsp:cNvSpPr/>
      </dsp:nvSpPr>
      <dsp:spPr>
        <a:xfrm>
          <a:off x="-165152" y="607616"/>
          <a:ext cx="6096000" cy="886581"/>
        </a:xfrm>
        <a:prstGeom prst="rightArrow">
          <a:avLst>
            <a:gd name="adj1" fmla="val 50000"/>
            <a:gd name="adj2" fmla="val 50000"/>
          </a:avLst>
        </a:prstGeom>
        <a:solidFill>
          <a:schemeClr val="accent5">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254000" bIns="140745" numCol="1" spcCol="1270" anchor="ctr" anchorCtr="0">
          <a:noAutofit/>
        </a:bodyPr>
        <a:lstStyle/>
        <a:p>
          <a:pPr lvl="0" algn="l" defTabSz="1155700">
            <a:lnSpc>
              <a:spcPct val="90000"/>
            </a:lnSpc>
            <a:spcBef>
              <a:spcPct val="0"/>
            </a:spcBef>
            <a:spcAft>
              <a:spcPct val="35000"/>
            </a:spcAft>
          </a:pPr>
          <a:r>
            <a:rPr lang="en-US" sz="2600" b="1" kern="1200" dirty="0" smtClean="0"/>
            <a:t>C Runtime Library</a:t>
          </a:r>
          <a:endParaRPr lang="ru-RU" sz="2600" b="1" kern="1200" dirty="0"/>
        </a:p>
      </dsp:txBody>
      <dsp:txXfrm>
        <a:off x="-165152" y="829261"/>
        <a:ext cx="5874355" cy="443291"/>
      </dsp:txXfrm>
    </dsp:sp>
    <dsp:sp modelId="{40FEF5C5-61B5-403A-B5C9-F8C6FB25BAED}">
      <dsp:nvSpPr>
        <dsp:cNvPr id="0" name=""/>
        <dsp:cNvSpPr/>
      </dsp:nvSpPr>
      <dsp:spPr>
        <a:xfrm>
          <a:off x="791184" y="1039664"/>
          <a:ext cx="4969459" cy="886581"/>
        </a:xfrm>
        <a:prstGeom prst="rightArrow">
          <a:avLst>
            <a:gd name="adj1" fmla="val 50000"/>
            <a:gd name="adj2" fmla="val 50000"/>
          </a:avLst>
        </a:prstGeom>
        <a:solidFill>
          <a:schemeClr val="accent5">
            <a:hueOff val="2042989"/>
            <a:satOff val="1394"/>
            <a:lumOff val="-3921"/>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254000" bIns="140745" numCol="1" spcCol="1270" anchor="ctr" anchorCtr="0">
          <a:noAutofit/>
        </a:bodyPr>
        <a:lstStyle/>
        <a:p>
          <a:pPr lvl="0" algn="l" defTabSz="1244600">
            <a:lnSpc>
              <a:spcPct val="90000"/>
            </a:lnSpc>
            <a:spcBef>
              <a:spcPct val="0"/>
            </a:spcBef>
            <a:spcAft>
              <a:spcPct val="35000"/>
            </a:spcAft>
          </a:pPr>
          <a:r>
            <a:rPr lang="en-US" sz="2800" b="1" kern="1200" dirty="0" smtClean="0"/>
            <a:t>Standard C++ Library</a:t>
          </a:r>
          <a:endParaRPr lang="ru-RU" sz="2800" b="1" kern="1200" dirty="0"/>
        </a:p>
      </dsp:txBody>
      <dsp:txXfrm>
        <a:off x="791184" y="1261309"/>
        <a:ext cx="4747814" cy="443291"/>
      </dsp:txXfrm>
    </dsp:sp>
    <dsp:sp modelId="{439AABE2-222E-4A19-BDCD-8D0CC27DF741}">
      <dsp:nvSpPr>
        <dsp:cNvPr id="0" name=""/>
        <dsp:cNvSpPr/>
      </dsp:nvSpPr>
      <dsp:spPr>
        <a:xfrm>
          <a:off x="1656177" y="1471712"/>
          <a:ext cx="3842918" cy="886581"/>
        </a:xfrm>
        <a:prstGeom prst="rightArrow">
          <a:avLst>
            <a:gd name="adj1" fmla="val 50000"/>
            <a:gd name="adj2" fmla="val 50000"/>
          </a:avLst>
        </a:prstGeom>
        <a:solidFill>
          <a:schemeClr val="accent5">
            <a:hueOff val="4085978"/>
            <a:satOff val="2788"/>
            <a:lumOff val="-7843"/>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254000" bIns="140745" numCol="1" spcCol="1270" anchor="ctr" anchorCtr="0">
          <a:noAutofit/>
        </a:bodyPr>
        <a:lstStyle/>
        <a:p>
          <a:pPr lvl="0" algn="l" defTabSz="1244600">
            <a:lnSpc>
              <a:spcPct val="90000"/>
            </a:lnSpc>
            <a:spcBef>
              <a:spcPct val="0"/>
            </a:spcBef>
            <a:spcAft>
              <a:spcPct val="35000"/>
            </a:spcAft>
          </a:pPr>
          <a:r>
            <a:rPr lang="en-US" sz="2800" b="1" kern="1200" dirty="0" smtClean="0"/>
            <a:t>Win API</a:t>
          </a:r>
          <a:endParaRPr lang="ru-RU" sz="2800" b="1" kern="1200" dirty="0"/>
        </a:p>
      </dsp:txBody>
      <dsp:txXfrm>
        <a:off x="1656177" y="1693357"/>
        <a:ext cx="3621273" cy="443291"/>
      </dsp:txXfrm>
    </dsp:sp>
    <dsp:sp modelId="{B3C79CB9-598A-490F-AB76-A9E3D9BE72ED}">
      <dsp:nvSpPr>
        <dsp:cNvPr id="0" name=""/>
        <dsp:cNvSpPr/>
      </dsp:nvSpPr>
      <dsp:spPr>
        <a:xfrm>
          <a:off x="2087329" y="1881274"/>
          <a:ext cx="3241269" cy="886581"/>
        </a:xfrm>
        <a:prstGeom prst="rightArrow">
          <a:avLst>
            <a:gd name="adj1" fmla="val 50000"/>
            <a:gd name="adj2" fmla="val 50000"/>
          </a:avLst>
        </a:prstGeom>
        <a:solidFill>
          <a:schemeClr val="accent5">
            <a:hueOff val="6128967"/>
            <a:satOff val="4183"/>
            <a:lumOff val="-11764"/>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254000" bIns="140745" numCol="1" spcCol="1270" anchor="ctr" anchorCtr="0">
          <a:noAutofit/>
        </a:bodyPr>
        <a:lstStyle/>
        <a:p>
          <a:pPr lvl="0" algn="l" defTabSz="1244600">
            <a:lnSpc>
              <a:spcPct val="90000"/>
            </a:lnSpc>
            <a:spcBef>
              <a:spcPct val="0"/>
            </a:spcBef>
            <a:spcAft>
              <a:spcPct val="35000"/>
            </a:spcAft>
          </a:pPr>
          <a:r>
            <a:rPr lang="en-US" sz="2800" b="1" kern="1200" dirty="0" smtClean="0"/>
            <a:t>MFC</a:t>
          </a:r>
          <a:endParaRPr lang="ru-RU" sz="2800" b="1" kern="1200" dirty="0"/>
        </a:p>
      </dsp:txBody>
      <dsp:txXfrm>
        <a:off x="2087329" y="2102919"/>
        <a:ext cx="3019624" cy="443291"/>
      </dsp:txXfrm>
    </dsp:sp>
    <dsp:sp modelId="{A856E029-10A7-43DE-835A-A87954510095}">
      <dsp:nvSpPr>
        <dsp:cNvPr id="0" name=""/>
        <dsp:cNvSpPr/>
      </dsp:nvSpPr>
      <dsp:spPr>
        <a:xfrm>
          <a:off x="2790725" y="2263797"/>
          <a:ext cx="2249837" cy="886581"/>
        </a:xfrm>
        <a:prstGeom prst="rightArrow">
          <a:avLst>
            <a:gd name="adj1" fmla="val 50000"/>
            <a:gd name="adj2" fmla="val 50000"/>
          </a:avLst>
        </a:prstGeom>
        <a:solidFill>
          <a:schemeClr val="accent5">
            <a:hueOff val="8171956"/>
            <a:satOff val="5577"/>
            <a:lumOff val="-15685"/>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254000" bIns="140745" numCol="1" spcCol="1270" anchor="ctr" anchorCtr="0">
          <a:noAutofit/>
        </a:bodyPr>
        <a:lstStyle/>
        <a:p>
          <a:pPr lvl="0" algn="l" defTabSz="1244600">
            <a:lnSpc>
              <a:spcPct val="90000"/>
            </a:lnSpc>
            <a:spcBef>
              <a:spcPct val="0"/>
            </a:spcBef>
            <a:spcAft>
              <a:spcPct val="35000"/>
            </a:spcAft>
          </a:pPr>
          <a:r>
            <a:rPr lang="en-US" sz="2800" b="1" kern="1200" dirty="0" smtClean="0"/>
            <a:t>Win Forms</a:t>
          </a:r>
          <a:endParaRPr lang="ru-RU" sz="2800" b="1" kern="1200" dirty="0"/>
        </a:p>
      </dsp:txBody>
      <dsp:txXfrm>
        <a:off x="2790725" y="2485442"/>
        <a:ext cx="2028192" cy="4432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8BF90-1CBA-426B-80C4-6559CEB0843C}">
      <dsp:nvSpPr>
        <dsp:cNvPr id="0" name=""/>
        <dsp:cNvSpPr/>
      </dsp:nvSpPr>
      <dsp:spPr>
        <a:xfrm>
          <a:off x="0" y="0"/>
          <a:ext cx="6096000" cy="835200"/>
        </a:xfrm>
        <a:prstGeom prst="rect">
          <a:avLst/>
        </a:prstGeom>
        <a:gradFill rotWithShape="1">
          <a:gsLst>
            <a:gs pos="0">
              <a:schemeClr val="accent2">
                <a:tint val="60000"/>
                <a:satMod val="250000"/>
              </a:schemeClr>
            </a:gs>
            <a:gs pos="35000">
              <a:schemeClr val="accent2">
                <a:tint val="47000"/>
                <a:satMod val="275000"/>
              </a:schemeClr>
            </a:gs>
            <a:gs pos="100000">
              <a:schemeClr val="accent2">
                <a:tint val="25000"/>
                <a:satMod val="300000"/>
              </a:schemeClr>
            </a:gs>
          </a:gsLst>
          <a:lin ang="16200000" scaled="1"/>
        </a:gradFill>
        <a:ln w="12700" cap="flat" cmpd="sng" algn="ctr">
          <a:solidFill>
            <a:schemeClr val="accent2">
              <a:shade val="95000"/>
              <a:satMod val="105000"/>
            </a:schemeClr>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206248" tIns="117856" rIns="206248" bIns="117856" numCol="1" spcCol="1270" anchor="ctr" anchorCtr="0">
          <a:noAutofit/>
        </a:bodyPr>
        <a:lstStyle/>
        <a:p>
          <a:pPr lvl="0" algn="ctr" defTabSz="1289050">
            <a:lnSpc>
              <a:spcPct val="90000"/>
            </a:lnSpc>
            <a:spcBef>
              <a:spcPct val="0"/>
            </a:spcBef>
            <a:spcAft>
              <a:spcPct val="35000"/>
            </a:spcAft>
          </a:pPr>
          <a:r>
            <a:rPr lang="en-US" sz="2900" kern="1200" dirty="0" err="1" smtClean="0">
              <a:solidFill>
                <a:schemeClr val="tx1"/>
              </a:solidFill>
            </a:rPr>
            <a:t>WinMain</a:t>
          </a:r>
          <a:endParaRPr lang="ru-RU" sz="2900" kern="1200" dirty="0">
            <a:solidFill>
              <a:schemeClr val="tx1"/>
            </a:solidFill>
          </a:endParaRPr>
        </a:p>
      </dsp:txBody>
      <dsp:txXfrm>
        <a:off x="0" y="0"/>
        <a:ext cx="6096000" cy="835200"/>
      </dsp:txXfrm>
    </dsp:sp>
    <dsp:sp modelId="{3B33B8E8-527B-41F6-9007-95E8D68963FF}">
      <dsp:nvSpPr>
        <dsp:cNvPr id="0" name=""/>
        <dsp:cNvSpPr/>
      </dsp:nvSpPr>
      <dsp:spPr>
        <a:xfrm>
          <a:off x="0" y="936109"/>
          <a:ext cx="6096000" cy="3104595"/>
        </a:xfrm>
        <a:prstGeom prst="rect">
          <a:avLst/>
        </a:prstGeom>
        <a:gradFill rotWithShape="1">
          <a:gsLst>
            <a:gs pos="0">
              <a:schemeClr val="accent2">
                <a:tint val="60000"/>
                <a:satMod val="250000"/>
              </a:schemeClr>
            </a:gs>
            <a:gs pos="35000">
              <a:schemeClr val="accent2">
                <a:tint val="47000"/>
                <a:satMod val="275000"/>
              </a:schemeClr>
            </a:gs>
            <a:gs pos="100000">
              <a:schemeClr val="accent2">
                <a:tint val="25000"/>
                <a:satMod val="300000"/>
              </a:schemeClr>
            </a:gs>
          </a:gsLst>
          <a:lin ang="16200000" scaled="1"/>
        </a:gradFill>
        <a:ln w="12700" cap="flat" cmpd="sng" algn="ctr">
          <a:solidFill>
            <a:schemeClr val="accent2">
              <a:shade val="95000"/>
              <a:satMod val="105000"/>
            </a:schemeClr>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ru-RU" sz="2900" kern="1200" dirty="0" smtClean="0"/>
            <a:t>Инициализация переменных</a:t>
          </a:r>
          <a:endParaRPr lang="ru-RU" sz="2900" kern="1200" dirty="0"/>
        </a:p>
        <a:p>
          <a:pPr marL="285750" lvl="1" indent="-285750" algn="l" defTabSz="1289050">
            <a:lnSpc>
              <a:spcPct val="90000"/>
            </a:lnSpc>
            <a:spcBef>
              <a:spcPct val="0"/>
            </a:spcBef>
            <a:spcAft>
              <a:spcPct val="15000"/>
            </a:spcAft>
            <a:buChar char="••"/>
          </a:pPr>
          <a:r>
            <a:rPr lang="ru-RU" sz="2900" kern="1200" dirty="0" smtClean="0"/>
            <a:t>Регистрация класса</a:t>
          </a:r>
          <a:endParaRPr lang="ru-RU" sz="2900" kern="1200" dirty="0"/>
        </a:p>
        <a:p>
          <a:pPr marL="285750" lvl="1" indent="-285750" algn="l" defTabSz="1289050">
            <a:lnSpc>
              <a:spcPct val="90000"/>
            </a:lnSpc>
            <a:spcBef>
              <a:spcPct val="0"/>
            </a:spcBef>
            <a:spcAft>
              <a:spcPct val="15000"/>
            </a:spcAft>
            <a:buChar char="••"/>
          </a:pPr>
          <a:r>
            <a:rPr lang="ru-RU" sz="2900" kern="1200" dirty="0" smtClean="0"/>
            <a:t>Создание окна</a:t>
          </a:r>
          <a:endParaRPr lang="ru-RU" sz="2900" kern="1200" dirty="0"/>
        </a:p>
        <a:p>
          <a:pPr marL="285750" lvl="1" indent="-285750" algn="l" defTabSz="1289050">
            <a:lnSpc>
              <a:spcPct val="90000"/>
            </a:lnSpc>
            <a:spcBef>
              <a:spcPct val="0"/>
            </a:spcBef>
            <a:spcAft>
              <a:spcPct val="15000"/>
            </a:spcAft>
            <a:buChar char="••"/>
          </a:pPr>
          <a:r>
            <a:rPr lang="ru-RU" sz="2900" kern="1200" dirty="0" smtClean="0"/>
            <a:t>Отображение и</a:t>
          </a:r>
          <a:r>
            <a:rPr lang="en-US" sz="2900" kern="1200" dirty="0" smtClean="0"/>
            <a:t> </a:t>
          </a:r>
          <a:r>
            <a:rPr lang="ru-RU" sz="2900" kern="1200" dirty="0" smtClean="0"/>
            <a:t>обновление окна</a:t>
          </a:r>
          <a:endParaRPr lang="ru-RU" sz="2900" kern="1200" dirty="0"/>
        </a:p>
        <a:p>
          <a:pPr marL="285750" lvl="1" indent="-285750" algn="l" defTabSz="1289050">
            <a:lnSpc>
              <a:spcPct val="90000"/>
            </a:lnSpc>
            <a:spcBef>
              <a:spcPct val="0"/>
            </a:spcBef>
            <a:spcAft>
              <a:spcPct val="15000"/>
            </a:spcAft>
            <a:buChar char="••"/>
          </a:pPr>
          <a:r>
            <a:rPr lang="ru-RU" sz="2900" kern="1200" dirty="0" smtClean="0"/>
            <a:t>Запуск цикла обработки сообщения</a:t>
          </a:r>
          <a:endParaRPr lang="ru-RU" sz="2900" kern="1200" dirty="0"/>
        </a:p>
      </dsp:txBody>
      <dsp:txXfrm>
        <a:off x="0" y="936109"/>
        <a:ext cx="6096000" cy="31045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87894-D1FF-4974-A020-592764034D07}">
      <dsp:nvSpPr>
        <dsp:cNvPr id="0" name=""/>
        <dsp:cNvSpPr/>
      </dsp:nvSpPr>
      <dsp:spPr>
        <a:xfrm>
          <a:off x="0" y="174400"/>
          <a:ext cx="5328591" cy="561599"/>
        </a:xfrm>
        <a:prstGeom prst="roundRect">
          <a:avLst/>
        </a:prstGeom>
        <a:solidFill>
          <a:schemeClr val="accent2"/>
        </a:solidFill>
        <a:ln w="41275" cap="flat" cmpd="sng" algn="ctr">
          <a:solidFill>
            <a:schemeClr val="lt1"/>
          </a:solidFill>
          <a:prstDash val="solid"/>
        </a:ln>
        <a:effectLst/>
        <a:scene3d>
          <a:camera prst="orthographicFront"/>
          <a:lightRig rig="flat" dir="t"/>
        </a:scene3d>
        <a:sp3d/>
      </dsp:spPr>
      <dsp:style>
        <a:lnRef idx="3">
          <a:schemeClr val="lt1"/>
        </a:lnRef>
        <a:fillRef idx="1">
          <a:schemeClr val="accent2"/>
        </a:fillRef>
        <a:effectRef idx="1">
          <a:schemeClr val="accent2"/>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i="1" kern="1200" dirty="0" smtClean="0">
              <a:solidFill>
                <a:schemeClr val="bg1"/>
              </a:solidFill>
              <a:latin typeface="Arial" pitchFamily="34" charset="0"/>
              <a:cs typeface="Arial" pitchFamily="34" charset="0"/>
            </a:rPr>
            <a:t>WM_CREATE</a:t>
          </a:r>
          <a:endParaRPr lang="ru-RU" sz="2400" i="1" kern="1200" dirty="0">
            <a:solidFill>
              <a:schemeClr val="bg1"/>
            </a:solidFill>
            <a:latin typeface="Arial" pitchFamily="34" charset="0"/>
            <a:cs typeface="Arial" pitchFamily="34" charset="0"/>
          </a:endParaRPr>
        </a:p>
      </dsp:txBody>
      <dsp:txXfrm>
        <a:off x="27415" y="201815"/>
        <a:ext cx="5273761" cy="506769"/>
      </dsp:txXfrm>
    </dsp:sp>
    <dsp:sp modelId="{1D544814-DF64-4D8F-A498-4F7A2948E89A}">
      <dsp:nvSpPr>
        <dsp:cNvPr id="0" name=""/>
        <dsp:cNvSpPr/>
      </dsp:nvSpPr>
      <dsp:spPr>
        <a:xfrm>
          <a:off x="0" y="805120"/>
          <a:ext cx="5328591" cy="561599"/>
        </a:xfrm>
        <a:prstGeom prst="roundRect">
          <a:avLst/>
        </a:prstGeom>
        <a:solidFill>
          <a:schemeClr val="accent2"/>
        </a:solidFill>
        <a:ln w="41275" cap="flat" cmpd="sng" algn="ctr">
          <a:solidFill>
            <a:schemeClr val="lt1"/>
          </a:solidFill>
          <a:prstDash val="solid"/>
        </a:ln>
        <a:effectLst/>
        <a:scene3d>
          <a:camera prst="orthographicFront"/>
          <a:lightRig rig="flat" dir="t"/>
        </a:scene3d>
        <a:sp3d/>
      </dsp:spPr>
      <dsp:style>
        <a:lnRef idx="3">
          <a:schemeClr val="lt1"/>
        </a:lnRef>
        <a:fillRef idx="1">
          <a:schemeClr val="accent2"/>
        </a:fillRef>
        <a:effectRef idx="1">
          <a:schemeClr val="accent2"/>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i="1" kern="1200" dirty="0" smtClean="0">
              <a:solidFill>
                <a:schemeClr val="bg1"/>
              </a:solidFill>
              <a:latin typeface="Arial" pitchFamily="34" charset="0"/>
              <a:cs typeface="Arial" pitchFamily="34" charset="0"/>
            </a:rPr>
            <a:t>WM_PAINT</a:t>
          </a:r>
          <a:endParaRPr lang="ru-RU" sz="2400" i="1" kern="1200" dirty="0">
            <a:solidFill>
              <a:schemeClr val="bg1"/>
            </a:solidFill>
            <a:latin typeface="Arial" pitchFamily="34" charset="0"/>
            <a:cs typeface="Arial" pitchFamily="34" charset="0"/>
          </a:endParaRPr>
        </a:p>
      </dsp:txBody>
      <dsp:txXfrm>
        <a:off x="27415" y="832535"/>
        <a:ext cx="5273761" cy="506769"/>
      </dsp:txXfrm>
    </dsp:sp>
    <dsp:sp modelId="{92511502-B01F-4CB3-92F9-6239D340E84C}">
      <dsp:nvSpPr>
        <dsp:cNvPr id="0" name=""/>
        <dsp:cNvSpPr/>
      </dsp:nvSpPr>
      <dsp:spPr>
        <a:xfrm>
          <a:off x="0" y="1435840"/>
          <a:ext cx="5328591" cy="561599"/>
        </a:xfrm>
        <a:prstGeom prst="roundRect">
          <a:avLst/>
        </a:prstGeom>
        <a:solidFill>
          <a:schemeClr val="accent2"/>
        </a:solidFill>
        <a:ln w="41275" cap="flat" cmpd="sng" algn="ctr">
          <a:solidFill>
            <a:schemeClr val="lt1"/>
          </a:solidFill>
          <a:prstDash val="solid"/>
        </a:ln>
        <a:effectLst/>
        <a:scene3d>
          <a:camera prst="orthographicFront"/>
          <a:lightRig rig="flat" dir="t"/>
        </a:scene3d>
        <a:sp3d/>
      </dsp:spPr>
      <dsp:style>
        <a:lnRef idx="3">
          <a:schemeClr val="lt1"/>
        </a:lnRef>
        <a:fillRef idx="1">
          <a:schemeClr val="accent2"/>
        </a:fillRef>
        <a:effectRef idx="1">
          <a:schemeClr val="accent2"/>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0" i="1" kern="1200" dirty="0" smtClean="0">
              <a:solidFill>
                <a:schemeClr val="bg1"/>
              </a:solidFill>
              <a:latin typeface="Arial" pitchFamily="34" charset="0"/>
              <a:cs typeface="Arial" pitchFamily="34" charset="0"/>
            </a:rPr>
            <a:t>WM_SIZE (</a:t>
          </a:r>
          <a:r>
            <a:rPr lang="en-GB" sz="2400" b="0" i="1" kern="1200" dirty="0" smtClean="0">
              <a:latin typeface="Arial" pitchFamily="34" charset="0"/>
              <a:cs typeface="Arial" pitchFamily="34" charset="0"/>
            </a:rPr>
            <a:t>WM_GETMINMAXINFO</a:t>
          </a:r>
          <a:r>
            <a:rPr lang="en-US" sz="2400" b="0" i="1" kern="1200" dirty="0" smtClean="0">
              <a:solidFill>
                <a:schemeClr val="bg1"/>
              </a:solidFill>
              <a:latin typeface="Arial" pitchFamily="34" charset="0"/>
              <a:cs typeface="Arial" pitchFamily="34" charset="0"/>
            </a:rPr>
            <a:t>)</a:t>
          </a:r>
          <a:endParaRPr lang="ru-RU" sz="2400" b="0" i="1" kern="1200" dirty="0" smtClean="0">
            <a:solidFill>
              <a:schemeClr val="bg1"/>
            </a:solidFill>
            <a:latin typeface="Arial" pitchFamily="34" charset="0"/>
            <a:cs typeface="Arial" pitchFamily="34" charset="0"/>
          </a:endParaRPr>
        </a:p>
      </dsp:txBody>
      <dsp:txXfrm>
        <a:off x="27415" y="1463255"/>
        <a:ext cx="5273761" cy="506769"/>
      </dsp:txXfrm>
    </dsp:sp>
    <dsp:sp modelId="{AF257897-90CF-4227-923F-8170057C29FF}">
      <dsp:nvSpPr>
        <dsp:cNvPr id="0" name=""/>
        <dsp:cNvSpPr/>
      </dsp:nvSpPr>
      <dsp:spPr>
        <a:xfrm>
          <a:off x="0" y="2066560"/>
          <a:ext cx="5328591" cy="561599"/>
        </a:xfrm>
        <a:prstGeom prst="roundRect">
          <a:avLst/>
        </a:prstGeom>
        <a:solidFill>
          <a:schemeClr val="accent2"/>
        </a:solidFill>
        <a:ln w="41275" cap="flat" cmpd="sng" algn="ctr">
          <a:solidFill>
            <a:schemeClr val="lt1"/>
          </a:solidFill>
          <a:prstDash val="solid"/>
        </a:ln>
        <a:effectLst/>
        <a:scene3d>
          <a:camera prst="orthographicFront"/>
          <a:lightRig rig="flat" dir="t"/>
        </a:scene3d>
        <a:sp3d/>
      </dsp:spPr>
      <dsp:style>
        <a:lnRef idx="3">
          <a:schemeClr val="lt1"/>
        </a:lnRef>
        <a:fillRef idx="1">
          <a:schemeClr val="accent2"/>
        </a:fillRef>
        <a:effectRef idx="1">
          <a:schemeClr val="accent2"/>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i="1" kern="1200" dirty="0" smtClean="0">
              <a:solidFill>
                <a:schemeClr val="bg1"/>
              </a:solidFill>
              <a:latin typeface="Arial" charset="0"/>
              <a:cs typeface="Arial" charset="0"/>
            </a:rPr>
            <a:t>WM_QUIT</a:t>
          </a:r>
          <a:endParaRPr lang="ru-RU" sz="2400" i="1" kern="1200" dirty="0" smtClean="0">
            <a:solidFill>
              <a:schemeClr val="bg1"/>
            </a:solidFill>
            <a:latin typeface="Arial" charset="0"/>
            <a:cs typeface="Arial" charset="0"/>
          </a:endParaRPr>
        </a:p>
      </dsp:txBody>
      <dsp:txXfrm>
        <a:off x="27415" y="2093975"/>
        <a:ext cx="5273761" cy="506769"/>
      </dsp:txXfrm>
    </dsp:sp>
    <dsp:sp modelId="{C0922AE1-AD95-4153-8062-40502278A53C}">
      <dsp:nvSpPr>
        <dsp:cNvPr id="0" name=""/>
        <dsp:cNvSpPr/>
      </dsp:nvSpPr>
      <dsp:spPr>
        <a:xfrm>
          <a:off x="0" y="2697280"/>
          <a:ext cx="5328591" cy="561599"/>
        </a:xfrm>
        <a:prstGeom prst="roundRect">
          <a:avLst/>
        </a:prstGeom>
        <a:solidFill>
          <a:schemeClr val="accent2"/>
        </a:solidFill>
        <a:ln w="41275" cap="flat" cmpd="sng" algn="ctr">
          <a:solidFill>
            <a:schemeClr val="lt1"/>
          </a:solidFill>
          <a:prstDash val="solid"/>
        </a:ln>
        <a:effectLst/>
        <a:scene3d>
          <a:camera prst="orthographicFront"/>
          <a:lightRig rig="flat" dir="t"/>
        </a:scene3d>
        <a:sp3d/>
      </dsp:spPr>
      <dsp:style>
        <a:lnRef idx="3">
          <a:schemeClr val="lt1"/>
        </a:lnRef>
        <a:fillRef idx="1">
          <a:schemeClr val="accent2"/>
        </a:fillRef>
        <a:effectRef idx="1">
          <a:schemeClr val="accent2"/>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i="1" kern="1200" dirty="0" smtClean="0">
              <a:solidFill>
                <a:schemeClr val="bg1"/>
              </a:solidFill>
              <a:latin typeface="Arial" charset="0"/>
              <a:cs typeface="Arial" charset="0"/>
            </a:rPr>
            <a:t>WM_DESTROY</a:t>
          </a:r>
          <a:endParaRPr lang="ru-RU" sz="2400" i="1" kern="1200" dirty="0" smtClean="0">
            <a:solidFill>
              <a:schemeClr val="bg1"/>
            </a:solidFill>
            <a:latin typeface="Arial" charset="0"/>
            <a:cs typeface="Arial" charset="0"/>
          </a:endParaRPr>
        </a:p>
      </dsp:txBody>
      <dsp:txXfrm>
        <a:off x="27415" y="2724695"/>
        <a:ext cx="5273761" cy="506769"/>
      </dsp:txXfrm>
    </dsp:sp>
    <dsp:sp modelId="{A5AE2F2A-ED91-4A77-84FC-B536D0CD09BB}">
      <dsp:nvSpPr>
        <dsp:cNvPr id="0" name=""/>
        <dsp:cNvSpPr/>
      </dsp:nvSpPr>
      <dsp:spPr>
        <a:xfrm>
          <a:off x="0" y="3328000"/>
          <a:ext cx="5328591" cy="561599"/>
        </a:xfrm>
        <a:prstGeom prst="roundRect">
          <a:avLst/>
        </a:prstGeom>
        <a:solidFill>
          <a:schemeClr val="accent2"/>
        </a:solidFill>
        <a:ln w="41275" cap="flat" cmpd="sng" algn="ctr">
          <a:solidFill>
            <a:schemeClr val="lt1"/>
          </a:solidFill>
          <a:prstDash val="solid"/>
        </a:ln>
        <a:effectLst/>
        <a:scene3d>
          <a:camera prst="orthographicFront"/>
          <a:lightRig rig="flat" dir="t"/>
        </a:scene3d>
        <a:sp3d/>
      </dsp:spPr>
      <dsp:style>
        <a:lnRef idx="3">
          <a:schemeClr val="lt1"/>
        </a:lnRef>
        <a:fillRef idx="1">
          <a:schemeClr val="accent2"/>
        </a:fillRef>
        <a:effectRef idx="1">
          <a:schemeClr val="accent2"/>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ru-RU" sz="2400" b="0" i="1" kern="1200" dirty="0" smtClean="0">
              <a:latin typeface="Arial" pitchFamily="34" charset="0"/>
              <a:cs typeface="Arial" pitchFamily="34" charset="0"/>
            </a:rPr>
            <a:t>WM_SETFOCUS</a:t>
          </a:r>
          <a:r>
            <a:rPr lang="en-US" sz="2400" b="0" i="1" kern="1200" dirty="0" smtClean="0">
              <a:latin typeface="Arial" pitchFamily="34" charset="0"/>
              <a:cs typeface="Arial" pitchFamily="34" charset="0"/>
            </a:rPr>
            <a:t> </a:t>
          </a:r>
          <a:r>
            <a:rPr lang="en-US" sz="2400" b="0" kern="1200" dirty="0" smtClean="0">
              <a:latin typeface="Arial" pitchFamily="34" charset="0"/>
              <a:cs typeface="Arial" pitchFamily="34" charset="0"/>
            </a:rPr>
            <a:t>/ </a:t>
          </a:r>
          <a:r>
            <a:rPr lang="ru-RU" sz="2400" b="0" i="1" kern="1200" dirty="0" smtClean="0">
              <a:latin typeface="Arial" pitchFamily="34" charset="0"/>
              <a:cs typeface="Arial" pitchFamily="34" charset="0"/>
            </a:rPr>
            <a:t>WM_KILLFOCUS</a:t>
          </a:r>
          <a:endParaRPr lang="en-US" sz="2400" b="0" kern="1200" dirty="0" smtClean="0">
            <a:solidFill>
              <a:schemeClr val="bg1"/>
            </a:solidFill>
            <a:latin typeface="Arial" pitchFamily="34" charset="0"/>
            <a:cs typeface="Arial" pitchFamily="34" charset="0"/>
          </a:endParaRPr>
        </a:p>
      </dsp:txBody>
      <dsp:txXfrm>
        <a:off x="27415" y="3355415"/>
        <a:ext cx="5273761" cy="50676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DF8AD2-EB53-48AB-A5A7-109F783CF5C6}" type="datetimeFigureOut">
              <a:rPr lang="en-US" smtClean="0"/>
              <a:t>10/10/2017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A81E2E-D922-44F1-85C5-24BEA430009F}" type="slidenum">
              <a:rPr lang="en-US" smtClean="0"/>
              <a:t>‹#›</a:t>
            </a:fld>
            <a:endParaRPr lang="en-US" dirty="0"/>
          </a:p>
        </p:txBody>
      </p:sp>
    </p:spTree>
    <p:extLst>
      <p:ext uri="{BB962C8B-B14F-4D97-AF65-F5344CB8AC3E}">
        <p14:creationId xmlns:p14="http://schemas.microsoft.com/office/powerpoint/2010/main" val="1937566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4A81E2E-D922-44F1-85C5-24BEA430009F}" type="slidenum">
              <a:rPr lang="en-US" smtClean="0"/>
              <a:t>2</a:t>
            </a:fld>
            <a:endParaRPr lang="en-US"/>
          </a:p>
        </p:txBody>
      </p:sp>
    </p:spTree>
    <p:extLst>
      <p:ext uri="{BB962C8B-B14F-4D97-AF65-F5344CB8AC3E}">
        <p14:creationId xmlns:p14="http://schemas.microsoft.com/office/powerpoint/2010/main" val="1968465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smtClean="0"/>
              <a:t>Библиотеки Win32 API ядра операционной системы </a:t>
            </a:r>
            <a:r>
              <a:rPr lang="ru-RU" b="1" dirty="0" err="1" smtClean="0"/>
              <a:t>Windows</a:t>
            </a:r>
            <a:r>
              <a:rPr lang="ru-RU" b="1" dirty="0" smtClean="0"/>
              <a:t> 95/98:</a:t>
            </a:r>
            <a:r>
              <a:rPr lang="ru-RU" dirty="0" smtClean="0"/>
              <a:t> </a:t>
            </a:r>
            <a:r>
              <a:rPr lang="ru-RU" b="1" dirty="0" smtClean="0"/>
              <a:t>KERNEL32.DLL</a:t>
            </a:r>
            <a:r>
              <a:rPr lang="ru-RU" dirty="0" smtClean="0"/>
              <a:t>: низкоуровневые функции управления памятью, задачами и другими ресурсами системы; </a:t>
            </a:r>
          </a:p>
          <a:p>
            <a:r>
              <a:rPr lang="ru-RU" b="1" dirty="0" smtClean="0"/>
              <a:t>USER32.DLL</a:t>
            </a:r>
            <a:r>
              <a:rPr lang="ru-RU" dirty="0" smtClean="0"/>
              <a:t>: здесь в основном находятся функции управления пользовательским интерфейсом; </a:t>
            </a:r>
          </a:p>
          <a:p>
            <a:r>
              <a:rPr lang="ru-RU" b="1" dirty="0" smtClean="0"/>
              <a:t>GDI32.DLL</a:t>
            </a:r>
            <a:r>
              <a:rPr lang="ru-RU" dirty="0" smtClean="0"/>
              <a:t>: библиотека </a:t>
            </a:r>
            <a:r>
              <a:rPr lang="ru-RU" dirty="0" err="1" smtClean="0"/>
              <a:t>Graphics</a:t>
            </a:r>
            <a:r>
              <a:rPr lang="ru-RU" dirty="0" smtClean="0"/>
              <a:t> </a:t>
            </a:r>
            <a:r>
              <a:rPr lang="ru-RU" dirty="0" err="1" smtClean="0"/>
              <a:t>Device</a:t>
            </a:r>
            <a:r>
              <a:rPr lang="ru-RU" dirty="0" smtClean="0"/>
              <a:t> </a:t>
            </a:r>
            <a:r>
              <a:rPr lang="ru-RU" dirty="0" err="1" smtClean="0"/>
              <a:t>Interface</a:t>
            </a:r>
            <a:r>
              <a:rPr lang="ru-RU" dirty="0" smtClean="0"/>
              <a:t> — разнообразные функции вывода на внешние устройства; </a:t>
            </a:r>
          </a:p>
          <a:p>
            <a:r>
              <a:rPr lang="ru-RU" b="1" dirty="0" smtClean="0"/>
              <a:t>COMDLG32.DLL</a:t>
            </a:r>
            <a:r>
              <a:rPr lang="ru-RU" dirty="0" smtClean="0"/>
              <a:t>: функции, связанные с использованием диалоговых окон общего назначения. </a:t>
            </a:r>
          </a:p>
          <a:p>
            <a:endParaRPr lang="ru-RU" dirty="0"/>
          </a:p>
        </p:txBody>
      </p:sp>
      <p:sp>
        <p:nvSpPr>
          <p:cNvPr id="4" name="Номер слайда 3"/>
          <p:cNvSpPr>
            <a:spLocks noGrp="1"/>
          </p:cNvSpPr>
          <p:nvPr>
            <p:ph type="sldNum" sz="quarter" idx="10"/>
          </p:nvPr>
        </p:nvSpPr>
        <p:spPr/>
        <p:txBody>
          <a:bodyPr/>
          <a:lstStyle/>
          <a:p>
            <a:fld id="{44A81E2E-D922-44F1-85C5-24BEA430009F}" type="slidenum">
              <a:rPr lang="en-US" smtClean="0"/>
              <a:t>3</a:t>
            </a:fld>
            <a:endParaRPr lang="en-US" dirty="0"/>
          </a:p>
        </p:txBody>
      </p:sp>
    </p:spTree>
    <p:extLst>
      <p:ext uri="{BB962C8B-B14F-4D97-AF65-F5344CB8AC3E}">
        <p14:creationId xmlns:p14="http://schemas.microsoft.com/office/powerpoint/2010/main" val="3498334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1" dirty="0" smtClean="0"/>
              <a:t>Windows API (Application Programming Interfaces)is a set of predefined </a:t>
            </a:r>
          </a:p>
          <a:p>
            <a:r>
              <a:rPr lang="en-US" b="1" dirty="0" smtClean="0"/>
              <a:t>Windows functions used to control the appearance and behavior of every Windows </a:t>
            </a:r>
          </a:p>
          <a:p>
            <a:r>
              <a:rPr lang="en-US" b="1" dirty="0" smtClean="0"/>
              <a:t>element (from the outlook of the desktop window to the allocation of memory for a </a:t>
            </a:r>
          </a:p>
          <a:p>
            <a:r>
              <a:rPr lang="en-US" b="1" dirty="0" smtClean="0"/>
              <a:t>new process). Every user action causes the execution of several or more API </a:t>
            </a:r>
          </a:p>
          <a:p>
            <a:r>
              <a:rPr lang="en-US" b="1" dirty="0" smtClean="0"/>
              <a:t>What is the Windows API?</a:t>
            </a:r>
          </a:p>
          <a:p>
            <a:r>
              <a:rPr lang="en-US" dirty="0" smtClean="0"/>
              <a:t>If you look at the Windows System directory, typically \Windows\System under Window 95/98 and \</a:t>
            </a:r>
            <a:r>
              <a:rPr lang="en-US" dirty="0" err="1" smtClean="0"/>
              <a:t>Winnt</a:t>
            </a:r>
            <a:r>
              <a:rPr lang="en-US" dirty="0" smtClean="0"/>
              <a:t>\System32 under Windows NT, you will find a number of Dynamic Link Library (.DLL) files. These files contain functions that are used to run the operating system and to ensure a consistent user interface and operating environment. These files make up the Windows API.</a:t>
            </a:r>
            <a:br>
              <a:rPr lang="en-US" dirty="0" smtClean="0"/>
            </a:br>
            <a:r>
              <a:rPr lang="en-US" dirty="0" smtClean="0"/>
              <a:t/>
            </a:r>
            <a:br>
              <a:rPr lang="en-US" dirty="0" smtClean="0"/>
            </a:br>
            <a:r>
              <a:rPr lang="en-US" dirty="0" smtClean="0"/>
              <a:t>The purpose of the Windows API is to allow you to develop programs consistent with the Windows operating system and user interface. Instead of individuals writing the code to create components of the Windows operating system, such as forms, command buttons, and menus, you can call the appropriate functions in the Windows API and let the operating system create those components.</a:t>
            </a:r>
            <a:br>
              <a:rPr lang="en-US" dirty="0" smtClean="0"/>
            </a:br>
            <a:r>
              <a:rPr lang="en-US" dirty="0" smtClean="0"/>
              <a:t/>
            </a:r>
            <a:br>
              <a:rPr lang="en-US" dirty="0" smtClean="0"/>
            </a:br>
            <a:r>
              <a:rPr lang="en-US" dirty="0" smtClean="0"/>
              <a:t>The purpose of each function in the Windows API is documented in the Platform Software Development Kit (SDK). The Platform SDK is shipped with Microsoft Visual C++ and as part of a subscription to the Microsoft Developer Network (MSDN.)</a:t>
            </a:r>
            <a:endParaRPr lang="ru-RU" dirty="0"/>
          </a:p>
        </p:txBody>
      </p:sp>
      <p:sp>
        <p:nvSpPr>
          <p:cNvPr id="4" name="Номер слайда 3"/>
          <p:cNvSpPr>
            <a:spLocks noGrp="1"/>
          </p:cNvSpPr>
          <p:nvPr>
            <p:ph type="sldNum" sz="quarter" idx="10"/>
          </p:nvPr>
        </p:nvSpPr>
        <p:spPr/>
        <p:txBody>
          <a:bodyPr/>
          <a:lstStyle/>
          <a:p>
            <a:fld id="{44A81E2E-D922-44F1-85C5-24BEA430009F}" type="slidenum">
              <a:rPr lang="en-US" smtClean="0"/>
              <a:t>4</a:t>
            </a:fld>
            <a:endParaRPr lang="en-US" dirty="0"/>
          </a:p>
        </p:txBody>
      </p:sp>
    </p:spTree>
    <p:extLst>
      <p:ext uri="{BB962C8B-B14F-4D97-AF65-F5344CB8AC3E}">
        <p14:creationId xmlns:p14="http://schemas.microsoft.com/office/powerpoint/2010/main" val="2180756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То есть правила написания имен переменных. Смысл этих правил в том, чтобы по имени переменной можно было определить ее тип. Например, </a:t>
            </a:r>
            <a:r>
              <a:rPr lang="ru-RU" b="1" dirty="0" err="1" smtClean="0"/>
              <a:t>chName</a:t>
            </a:r>
            <a:r>
              <a:rPr lang="ru-RU" dirty="0" smtClean="0"/>
              <a:t> - 8 битная строка. Почему называется она венгерской ??? Существует такая история, что был в </a:t>
            </a:r>
            <a:r>
              <a:rPr lang="ru-RU" b="1" dirty="0" err="1" smtClean="0"/>
              <a:t>Microsoft</a:t>
            </a:r>
            <a:r>
              <a:rPr lang="ru-RU" dirty="0" smtClean="0"/>
              <a:t> такой программист из </a:t>
            </a:r>
            <a:r>
              <a:rPr lang="ru-RU" dirty="0" err="1" smtClean="0"/>
              <a:t>венгрии</a:t>
            </a:r>
            <a:r>
              <a:rPr lang="ru-RU" dirty="0" smtClean="0"/>
              <a:t> по имени Чарльз </a:t>
            </a:r>
            <a:r>
              <a:rPr lang="ru-RU" dirty="0" err="1" smtClean="0"/>
              <a:t>Симони</a:t>
            </a:r>
            <a:r>
              <a:rPr lang="ru-RU" dirty="0" smtClean="0"/>
              <a:t>, программировал он на </a:t>
            </a:r>
            <a:r>
              <a:rPr lang="ru-RU" b="1" dirty="0" smtClean="0"/>
              <a:t>С++</a:t>
            </a:r>
            <a:r>
              <a:rPr lang="ru-RU" dirty="0" smtClean="0"/>
              <a:t> . Его код смотрелся очень необычно. Когда его спрашивали на чем это написано тот отвечал на венгерском. Говорят по этому поводу им была написана диссертация.</a:t>
            </a:r>
            <a:endParaRPr lang="ru-RU" dirty="0"/>
          </a:p>
        </p:txBody>
      </p:sp>
      <p:sp>
        <p:nvSpPr>
          <p:cNvPr id="4" name="Номер слайда 3"/>
          <p:cNvSpPr>
            <a:spLocks noGrp="1"/>
          </p:cNvSpPr>
          <p:nvPr>
            <p:ph type="sldNum" sz="quarter" idx="10"/>
          </p:nvPr>
        </p:nvSpPr>
        <p:spPr/>
        <p:txBody>
          <a:bodyPr/>
          <a:lstStyle/>
          <a:p>
            <a:fld id="{44A81E2E-D922-44F1-85C5-24BEA430009F}" type="slidenum">
              <a:rPr lang="en-US" smtClean="0"/>
              <a:t>21</a:t>
            </a:fld>
            <a:endParaRPr lang="en-US" dirty="0"/>
          </a:p>
        </p:txBody>
      </p:sp>
    </p:spTree>
    <p:extLst>
      <p:ext uri="{BB962C8B-B14F-4D97-AF65-F5344CB8AC3E}">
        <p14:creationId xmlns:p14="http://schemas.microsoft.com/office/powerpoint/2010/main" val="10592958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Титульный слайд">
    <p:spTree>
      <p:nvGrpSpPr>
        <p:cNvPr id="1" name=""/>
        <p:cNvGrpSpPr/>
        <p:nvPr/>
      </p:nvGrpSpPr>
      <p:grpSpPr>
        <a:xfrm>
          <a:off x="0" y="0"/>
          <a:ext cx="0" cy="0"/>
          <a:chOff x="0" y="0"/>
          <a:chExt cx="0" cy="0"/>
        </a:xfrm>
      </p:grpSpPr>
      <p:sp>
        <p:nvSpPr>
          <p:cNvPr id="17" name="Прямоугольник 16"/>
          <p:cNvSpPr/>
          <p:nvPr userDrawn="1"/>
        </p:nvSpPr>
        <p:spPr>
          <a:xfrm>
            <a:off x="0" y="368920"/>
            <a:ext cx="90000" cy="2340000"/>
          </a:xfrm>
          <a:prstGeom prst="rect">
            <a:avLst/>
          </a:prstGeom>
          <a:gradFill>
            <a:gsLst>
              <a:gs pos="37000">
                <a:srgbClr val="FFFF00"/>
              </a:gs>
              <a:gs pos="77000">
                <a:srgbClr val="FF0000"/>
              </a:gs>
            </a:gsLst>
            <a:lin ang="5400000" scaled="1"/>
          </a:gra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ru-RU" dirty="0"/>
          </a:p>
        </p:txBody>
      </p:sp>
      <p:sp>
        <p:nvSpPr>
          <p:cNvPr id="14" name="Прямоугольник 3022"/>
          <p:cNvSpPr/>
          <p:nvPr userDrawn="1"/>
        </p:nvSpPr>
        <p:spPr>
          <a:xfrm>
            <a:off x="0" y="-243408"/>
            <a:ext cx="9180512" cy="1449543"/>
          </a:xfrm>
          <a:custGeom>
            <a:avLst/>
            <a:gdLst>
              <a:gd name="connsiteX0" fmla="*/ 0 w 9144000"/>
              <a:gd name="connsiteY0" fmla="*/ 0 h 1628801"/>
              <a:gd name="connsiteX1" fmla="*/ 9144000 w 9144000"/>
              <a:gd name="connsiteY1" fmla="*/ 0 h 1628801"/>
              <a:gd name="connsiteX2" fmla="*/ 9144000 w 9144000"/>
              <a:gd name="connsiteY2" fmla="*/ 1628801 h 1628801"/>
              <a:gd name="connsiteX3" fmla="*/ 0 w 9144000"/>
              <a:gd name="connsiteY3" fmla="*/ 1628801 h 1628801"/>
              <a:gd name="connsiteX4" fmla="*/ 0 w 9144000"/>
              <a:gd name="connsiteY4" fmla="*/ 0 h 1628801"/>
              <a:gd name="connsiteX0" fmla="*/ 0 w 9144000"/>
              <a:gd name="connsiteY0" fmla="*/ 0 h 1628801"/>
              <a:gd name="connsiteX1" fmla="*/ 9144000 w 9144000"/>
              <a:gd name="connsiteY1" fmla="*/ 0 h 1628801"/>
              <a:gd name="connsiteX2" fmla="*/ 9144000 w 9144000"/>
              <a:gd name="connsiteY2" fmla="*/ 1628801 h 1628801"/>
              <a:gd name="connsiteX3" fmla="*/ 0 w 9144000"/>
              <a:gd name="connsiteY3" fmla="*/ 1628801 h 1628801"/>
              <a:gd name="connsiteX4" fmla="*/ 0 w 9144000"/>
              <a:gd name="connsiteY4" fmla="*/ 0 h 1628801"/>
              <a:gd name="connsiteX0" fmla="*/ 0 w 9144000"/>
              <a:gd name="connsiteY0" fmla="*/ 0 h 1775179"/>
              <a:gd name="connsiteX1" fmla="*/ 9144000 w 9144000"/>
              <a:gd name="connsiteY1" fmla="*/ 0 h 1775179"/>
              <a:gd name="connsiteX2" fmla="*/ 9144000 w 9144000"/>
              <a:gd name="connsiteY2" fmla="*/ 1628801 h 1775179"/>
              <a:gd name="connsiteX3" fmla="*/ 0 w 9144000"/>
              <a:gd name="connsiteY3" fmla="*/ 1628801 h 1775179"/>
              <a:gd name="connsiteX4" fmla="*/ 0 w 9144000"/>
              <a:gd name="connsiteY4" fmla="*/ 0 h 1775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775179">
                <a:moveTo>
                  <a:pt x="0" y="0"/>
                </a:moveTo>
                <a:lnTo>
                  <a:pt x="9144000" y="0"/>
                </a:lnTo>
                <a:lnTo>
                  <a:pt x="9144000" y="1628801"/>
                </a:lnTo>
                <a:cubicBezTo>
                  <a:pt x="6159500" y="2174901"/>
                  <a:pt x="3035300" y="968401"/>
                  <a:pt x="0" y="1628801"/>
                </a:cubicBezTo>
                <a:lnTo>
                  <a:pt x="0" y="0"/>
                </a:lnTo>
                <a:close/>
              </a:path>
            </a:pathLst>
          </a:custGeom>
          <a:solidFill>
            <a:srgbClr val="FFFF00"/>
          </a:solidFill>
          <a:ln>
            <a:noFill/>
          </a:ln>
          <a:scene3d>
            <a:camera prst="orthographicFront"/>
            <a:lightRig rig="threePt" dir="t"/>
          </a:scene3d>
          <a:sp3d prstMaterial="metal">
            <a:bevelT w="254000" h="1143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5" name="Прямоугольник 14"/>
          <p:cNvSpPr/>
          <p:nvPr userDrawn="1"/>
        </p:nvSpPr>
        <p:spPr>
          <a:xfrm>
            <a:off x="862" y="5004296"/>
            <a:ext cx="90000" cy="1881088"/>
          </a:xfrm>
          <a:prstGeom prst="rect">
            <a:avLst/>
          </a:prstGeom>
          <a:gradFill>
            <a:gsLst>
              <a:gs pos="61000">
                <a:srgbClr val="0070C0"/>
              </a:gs>
              <a:gs pos="0">
                <a:schemeClr val="accent4"/>
              </a:gs>
            </a:gsLst>
            <a:lin ang="5400000" scaled="1"/>
          </a:gra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ru-RU" dirty="0"/>
          </a:p>
        </p:txBody>
      </p:sp>
      <p:sp>
        <p:nvSpPr>
          <p:cNvPr id="16" name="Прямоугольник 15"/>
          <p:cNvSpPr/>
          <p:nvPr userDrawn="1"/>
        </p:nvSpPr>
        <p:spPr>
          <a:xfrm>
            <a:off x="862" y="2673176"/>
            <a:ext cx="90000" cy="2340000"/>
          </a:xfrm>
          <a:prstGeom prst="rect">
            <a:avLst/>
          </a:prstGeom>
          <a:gradFill>
            <a:gsLst>
              <a:gs pos="0">
                <a:srgbClr val="FF0000"/>
              </a:gs>
              <a:gs pos="58000">
                <a:schemeClr val="accent4"/>
              </a:gs>
            </a:gsLst>
            <a:lin ang="5400000" scaled="1"/>
          </a:gra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ru-RU" dirty="0"/>
          </a:p>
        </p:txBody>
      </p:sp>
      <p:sp>
        <p:nvSpPr>
          <p:cNvPr id="18" name="Content Placeholder 2"/>
          <p:cNvSpPr>
            <a:spLocks noGrp="1"/>
          </p:cNvSpPr>
          <p:nvPr>
            <p:ph idx="1"/>
          </p:nvPr>
        </p:nvSpPr>
        <p:spPr>
          <a:xfrm>
            <a:off x="350566" y="1124744"/>
            <a:ext cx="8541914" cy="5472608"/>
          </a:xfrm>
        </p:spPr>
        <p:txBody>
          <a:bodyPr/>
          <a:lstStyle>
            <a:lvl1pPr>
              <a:defRPr sz="2200">
                <a:latin typeface="Segoe UI Light" pitchFamily="34" charset="0"/>
              </a:defRPr>
            </a:lvl1pPr>
            <a:lvl2pPr>
              <a:defRPr>
                <a:latin typeface="Segoe UI Light" pitchFamily="34" charset="0"/>
              </a:defRPr>
            </a:lvl2pPr>
            <a:lvl3pPr>
              <a:defRPr>
                <a:latin typeface="Segoe UI Light" pitchFamily="34" charset="0"/>
              </a:defRPr>
            </a:lvl3pPr>
            <a:lvl4pPr>
              <a:defRPr>
                <a:latin typeface="Segoe UI Light" pitchFamily="34" charset="0"/>
              </a:defRPr>
            </a:lvl4pPr>
            <a:lvl5pPr>
              <a:defRPr>
                <a:latin typeface="Segoe UI Light" pitchFamily="34" charset="0"/>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2" name="Title 1"/>
          <p:cNvSpPr>
            <a:spLocks noGrp="1"/>
          </p:cNvSpPr>
          <p:nvPr>
            <p:ph type="ctrTitle"/>
          </p:nvPr>
        </p:nvSpPr>
        <p:spPr>
          <a:xfrm>
            <a:off x="255984" y="-27384"/>
            <a:ext cx="8636496" cy="792088"/>
          </a:xfrm>
        </p:spPr>
        <p:txBody>
          <a:bodyPr anchor="ctr">
            <a:noAutofit/>
          </a:bodyPr>
          <a:lstStyle>
            <a:lvl1pPr>
              <a:lnSpc>
                <a:spcPct val="100000"/>
              </a:lnSpc>
              <a:defRPr sz="3600" b="1" spc="-80" baseline="0">
                <a:solidFill>
                  <a:schemeClr val="bg1"/>
                </a:solidFill>
                <a:effectLst>
                  <a:outerShdw blurRad="38100" dist="38100" dir="2700000" algn="tl">
                    <a:srgbClr val="000000">
                      <a:alpha val="43137"/>
                    </a:srgbClr>
                  </a:outerShdw>
                </a:effectLst>
                <a:latin typeface="Comic Sans MS" pitchFamily="66" charset="0"/>
              </a:defRPr>
            </a:lvl1pPr>
          </a:lstStyle>
          <a:p>
            <a:r>
              <a:rPr lang="ru-RU" smtClean="0"/>
              <a:t>Образец заголовка</a:t>
            </a:r>
            <a:endParaRPr lang="en-US" dirty="0"/>
          </a:p>
        </p:txBody>
      </p:sp>
      <p:pic>
        <p:nvPicPr>
          <p:cNvPr id="1027" name="Picture 3" descr="G:\BNTU\For design\img\msvisual_studio_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87221" y="6480969"/>
            <a:ext cx="549275" cy="3508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7" name="Прямоугольник 6"/>
          <p:cNvSpPr/>
          <p:nvPr userDrawn="1"/>
        </p:nvSpPr>
        <p:spPr>
          <a:xfrm>
            <a:off x="0" y="-27384"/>
            <a:ext cx="90000" cy="2340000"/>
          </a:xfrm>
          <a:prstGeom prst="rect">
            <a:avLst/>
          </a:prstGeom>
          <a:gradFill>
            <a:gsLst>
              <a:gs pos="46000">
                <a:srgbClr val="FFFF00"/>
              </a:gs>
              <a:gs pos="83000">
                <a:srgbClr val="FF0000"/>
              </a:gs>
            </a:gsLst>
            <a:lin ang="5400000" scaled="1"/>
          </a:gra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ru-RU" dirty="0"/>
          </a:p>
        </p:txBody>
      </p:sp>
      <p:sp>
        <p:nvSpPr>
          <p:cNvPr id="9" name="Прямоугольник 8"/>
          <p:cNvSpPr/>
          <p:nvPr userDrawn="1"/>
        </p:nvSpPr>
        <p:spPr>
          <a:xfrm>
            <a:off x="862" y="4581128"/>
            <a:ext cx="90000" cy="2340000"/>
          </a:xfrm>
          <a:prstGeom prst="rect">
            <a:avLst/>
          </a:prstGeom>
          <a:gradFill>
            <a:gsLst>
              <a:gs pos="67000">
                <a:srgbClr val="0070C0"/>
              </a:gs>
              <a:gs pos="18000">
                <a:schemeClr val="accent4"/>
              </a:gs>
            </a:gsLst>
            <a:lin ang="5400000" scaled="1"/>
          </a:gra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ru-RU" dirty="0"/>
          </a:p>
        </p:txBody>
      </p:sp>
      <p:sp>
        <p:nvSpPr>
          <p:cNvPr id="10" name="Прямоугольник 9"/>
          <p:cNvSpPr/>
          <p:nvPr userDrawn="1"/>
        </p:nvSpPr>
        <p:spPr>
          <a:xfrm>
            <a:off x="862" y="2276872"/>
            <a:ext cx="90000" cy="2340000"/>
          </a:xfrm>
          <a:prstGeom prst="rect">
            <a:avLst/>
          </a:prstGeom>
          <a:gradFill>
            <a:gsLst>
              <a:gs pos="25000">
                <a:srgbClr val="FF0000"/>
              </a:gs>
              <a:gs pos="76000">
                <a:schemeClr val="accent4"/>
              </a:gs>
            </a:gsLst>
            <a:lin ang="5400000" scaled="1"/>
          </a:gra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ru-RU" dirty="0"/>
          </a:p>
        </p:txBody>
      </p:sp>
      <p:pic>
        <p:nvPicPr>
          <p:cNvPr id="6" name="Picture 3" descr="G:\BNTU\For design\img\msvisual_studio_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87221" y="6480969"/>
            <a:ext cx="549275" cy="35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4236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cxnSp>
        <p:nvCxnSpPr>
          <p:cNvPr id="24" name="Straight Connector 23"/>
          <p:cNvCxnSpPr/>
          <p:nvPr userDrawn="1"/>
        </p:nvCxnSpPr>
        <p:spPr>
          <a:xfrm>
            <a:off x="7813729" y="6325524"/>
            <a:ext cx="0" cy="35664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userDrawn="1"/>
        </p:nvSpPr>
        <p:spPr>
          <a:xfrm>
            <a:off x="-508" y="980728"/>
            <a:ext cx="90000" cy="1800200"/>
          </a:xfrm>
          <a:prstGeom prst="rect">
            <a:avLst/>
          </a:prstGeom>
          <a:gradFill>
            <a:gsLst>
              <a:gs pos="53000">
                <a:srgbClr val="FFFF00"/>
              </a:gs>
              <a:gs pos="3000">
                <a:schemeClr val="accent4"/>
              </a:gs>
            </a:gsLst>
            <a:lin ang="5400000" scaled="1"/>
          </a:gra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ru-RU" dirty="0"/>
          </a:p>
        </p:txBody>
      </p:sp>
      <p:sp>
        <p:nvSpPr>
          <p:cNvPr id="27" name="Прямоугольник 26"/>
          <p:cNvSpPr/>
          <p:nvPr userDrawn="1"/>
        </p:nvSpPr>
        <p:spPr>
          <a:xfrm>
            <a:off x="-508" y="2780928"/>
            <a:ext cx="90000" cy="2088232"/>
          </a:xfrm>
          <a:prstGeom prst="rect">
            <a:avLst/>
          </a:prstGeom>
          <a:gradFill>
            <a:gsLst>
              <a:gs pos="11000">
                <a:srgbClr val="FFFF00"/>
              </a:gs>
              <a:gs pos="67000">
                <a:srgbClr val="FF0000"/>
              </a:gs>
            </a:gsLst>
            <a:lin ang="5400000" scaled="1"/>
          </a:gra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ru-RU" dirty="0"/>
          </a:p>
        </p:txBody>
      </p:sp>
      <p:sp>
        <p:nvSpPr>
          <p:cNvPr id="28" name="Прямоугольник 27"/>
          <p:cNvSpPr/>
          <p:nvPr userDrawn="1"/>
        </p:nvSpPr>
        <p:spPr>
          <a:xfrm>
            <a:off x="-508" y="4869160"/>
            <a:ext cx="90000" cy="2016224"/>
          </a:xfrm>
          <a:prstGeom prst="rect">
            <a:avLst/>
          </a:prstGeom>
          <a:gradFill>
            <a:gsLst>
              <a:gs pos="12000">
                <a:srgbClr val="FF0000"/>
              </a:gs>
              <a:gs pos="47000">
                <a:srgbClr val="0070C0"/>
              </a:gs>
            </a:gsLst>
            <a:lin ang="5400000" scaled="1"/>
          </a:gra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ru-RU" dirty="0"/>
          </a:p>
        </p:txBody>
      </p:sp>
      <p:sp>
        <p:nvSpPr>
          <p:cNvPr id="25" name="Прямоугольник 3022"/>
          <p:cNvSpPr/>
          <p:nvPr userDrawn="1"/>
        </p:nvSpPr>
        <p:spPr>
          <a:xfrm>
            <a:off x="0" y="-243408"/>
            <a:ext cx="9180512" cy="1449543"/>
          </a:xfrm>
          <a:custGeom>
            <a:avLst/>
            <a:gdLst>
              <a:gd name="connsiteX0" fmla="*/ 0 w 9144000"/>
              <a:gd name="connsiteY0" fmla="*/ 0 h 1628801"/>
              <a:gd name="connsiteX1" fmla="*/ 9144000 w 9144000"/>
              <a:gd name="connsiteY1" fmla="*/ 0 h 1628801"/>
              <a:gd name="connsiteX2" fmla="*/ 9144000 w 9144000"/>
              <a:gd name="connsiteY2" fmla="*/ 1628801 h 1628801"/>
              <a:gd name="connsiteX3" fmla="*/ 0 w 9144000"/>
              <a:gd name="connsiteY3" fmla="*/ 1628801 h 1628801"/>
              <a:gd name="connsiteX4" fmla="*/ 0 w 9144000"/>
              <a:gd name="connsiteY4" fmla="*/ 0 h 1628801"/>
              <a:gd name="connsiteX0" fmla="*/ 0 w 9144000"/>
              <a:gd name="connsiteY0" fmla="*/ 0 h 1628801"/>
              <a:gd name="connsiteX1" fmla="*/ 9144000 w 9144000"/>
              <a:gd name="connsiteY1" fmla="*/ 0 h 1628801"/>
              <a:gd name="connsiteX2" fmla="*/ 9144000 w 9144000"/>
              <a:gd name="connsiteY2" fmla="*/ 1628801 h 1628801"/>
              <a:gd name="connsiteX3" fmla="*/ 0 w 9144000"/>
              <a:gd name="connsiteY3" fmla="*/ 1628801 h 1628801"/>
              <a:gd name="connsiteX4" fmla="*/ 0 w 9144000"/>
              <a:gd name="connsiteY4" fmla="*/ 0 h 1628801"/>
              <a:gd name="connsiteX0" fmla="*/ 0 w 9144000"/>
              <a:gd name="connsiteY0" fmla="*/ 0 h 1775179"/>
              <a:gd name="connsiteX1" fmla="*/ 9144000 w 9144000"/>
              <a:gd name="connsiteY1" fmla="*/ 0 h 1775179"/>
              <a:gd name="connsiteX2" fmla="*/ 9144000 w 9144000"/>
              <a:gd name="connsiteY2" fmla="*/ 1628801 h 1775179"/>
              <a:gd name="connsiteX3" fmla="*/ 0 w 9144000"/>
              <a:gd name="connsiteY3" fmla="*/ 1628801 h 1775179"/>
              <a:gd name="connsiteX4" fmla="*/ 0 w 9144000"/>
              <a:gd name="connsiteY4" fmla="*/ 0 h 1775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775179">
                <a:moveTo>
                  <a:pt x="0" y="0"/>
                </a:moveTo>
                <a:lnTo>
                  <a:pt x="9144000" y="0"/>
                </a:lnTo>
                <a:lnTo>
                  <a:pt x="9144000" y="1628801"/>
                </a:lnTo>
                <a:cubicBezTo>
                  <a:pt x="6159500" y="2174901"/>
                  <a:pt x="3035300" y="968401"/>
                  <a:pt x="0" y="1628801"/>
                </a:cubicBezTo>
                <a:lnTo>
                  <a:pt x="0" y="0"/>
                </a:lnTo>
                <a:close/>
              </a:path>
            </a:pathLst>
          </a:custGeom>
          <a:solidFill>
            <a:schemeClr val="accent4"/>
          </a:solidFill>
          <a:ln>
            <a:noFill/>
          </a:ln>
          <a:scene3d>
            <a:camera prst="orthographicFront"/>
            <a:lightRig rig="threePt" dir="t"/>
          </a:scene3d>
          <a:sp3d prstMaterial="metal">
            <a:bevelT w="254000" h="1143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9" name="Content Placeholder 2"/>
          <p:cNvSpPr>
            <a:spLocks noGrp="1"/>
          </p:cNvSpPr>
          <p:nvPr>
            <p:ph idx="1"/>
          </p:nvPr>
        </p:nvSpPr>
        <p:spPr>
          <a:xfrm>
            <a:off x="350566" y="1124744"/>
            <a:ext cx="8541914" cy="5472608"/>
          </a:xfrm>
        </p:spPr>
        <p:txBody>
          <a:bodyPr/>
          <a:lstStyle>
            <a:lvl1pPr>
              <a:defRPr sz="2200">
                <a:latin typeface="Segoe UI Light" pitchFamily="34" charset="0"/>
              </a:defRPr>
            </a:lvl1pPr>
            <a:lvl2pPr>
              <a:defRPr>
                <a:latin typeface="Segoe UI Light" pitchFamily="34" charset="0"/>
              </a:defRPr>
            </a:lvl2pPr>
            <a:lvl3pPr>
              <a:defRPr>
                <a:latin typeface="Segoe UI Light" pitchFamily="34" charset="0"/>
              </a:defRPr>
            </a:lvl3pPr>
            <a:lvl4pPr>
              <a:defRPr>
                <a:latin typeface="Segoe UI Light" pitchFamily="34" charset="0"/>
              </a:defRPr>
            </a:lvl4pPr>
            <a:lvl5pPr>
              <a:defRPr>
                <a:latin typeface="Segoe UI Light" pitchFamily="34" charset="0"/>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33" name="Title 1"/>
          <p:cNvSpPr>
            <a:spLocks noGrp="1"/>
          </p:cNvSpPr>
          <p:nvPr>
            <p:ph type="ctrTitle"/>
          </p:nvPr>
        </p:nvSpPr>
        <p:spPr>
          <a:xfrm>
            <a:off x="255984" y="-27384"/>
            <a:ext cx="8636496" cy="792088"/>
          </a:xfrm>
        </p:spPr>
        <p:txBody>
          <a:bodyPr anchor="ctr">
            <a:noAutofit/>
          </a:bodyPr>
          <a:lstStyle>
            <a:lvl1pPr>
              <a:lnSpc>
                <a:spcPct val="100000"/>
              </a:lnSpc>
              <a:defRPr sz="3600" b="1" spc="-80" baseline="0">
                <a:solidFill>
                  <a:schemeClr val="bg1"/>
                </a:solidFill>
                <a:effectLst>
                  <a:outerShdw blurRad="38100" dist="38100" dir="2700000" algn="tl">
                    <a:srgbClr val="000000">
                      <a:alpha val="43137"/>
                    </a:srgbClr>
                  </a:outerShdw>
                </a:effectLst>
                <a:latin typeface="Comic Sans MS" pitchFamily="66" charset="0"/>
              </a:defRPr>
            </a:lvl1pPr>
          </a:lstStyle>
          <a:p>
            <a:r>
              <a:rPr lang="ru-RU" smtClean="0"/>
              <a:t>Образец заголовка</a:t>
            </a:r>
            <a:endParaRPr lang="en-US" dirty="0"/>
          </a:p>
        </p:txBody>
      </p:sp>
      <p:pic>
        <p:nvPicPr>
          <p:cNvPr id="10" name="Picture 3" descr="G:\BNTU\For design\img\msvisual_studio_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87221" y="6480969"/>
            <a:ext cx="549275" cy="35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280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5" name="Прямоугольник 4"/>
          <p:cNvSpPr/>
          <p:nvPr userDrawn="1"/>
        </p:nvSpPr>
        <p:spPr>
          <a:xfrm>
            <a:off x="-508" y="-27384"/>
            <a:ext cx="90000" cy="2340000"/>
          </a:xfrm>
          <a:prstGeom prst="rect">
            <a:avLst/>
          </a:prstGeom>
          <a:gradFill>
            <a:gsLst>
              <a:gs pos="85000">
                <a:srgbClr val="FFFF00"/>
              </a:gs>
              <a:gs pos="59000">
                <a:schemeClr val="accent4"/>
              </a:gs>
            </a:gsLst>
            <a:lin ang="5400000" scaled="1"/>
          </a:gra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ru-RU" dirty="0"/>
          </a:p>
        </p:txBody>
      </p:sp>
      <p:sp>
        <p:nvSpPr>
          <p:cNvPr id="6" name="Прямоугольник 5"/>
          <p:cNvSpPr/>
          <p:nvPr userDrawn="1"/>
        </p:nvSpPr>
        <p:spPr>
          <a:xfrm>
            <a:off x="-508" y="2276872"/>
            <a:ext cx="90000" cy="2412000"/>
          </a:xfrm>
          <a:prstGeom prst="rect">
            <a:avLst/>
          </a:prstGeom>
          <a:gradFill>
            <a:gsLst>
              <a:gs pos="29000">
                <a:srgbClr val="FFFF00"/>
              </a:gs>
              <a:gs pos="83000">
                <a:srgbClr val="FF0000"/>
              </a:gs>
            </a:gsLst>
            <a:lin ang="5400000" scaled="1"/>
          </a:gra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ru-RU" dirty="0"/>
          </a:p>
        </p:txBody>
      </p:sp>
      <p:sp>
        <p:nvSpPr>
          <p:cNvPr id="7" name="Прямоугольник 6"/>
          <p:cNvSpPr/>
          <p:nvPr userDrawn="1"/>
        </p:nvSpPr>
        <p:spPr>
          <a:xfrm>
            <a:off x="-508" y="4653136"/>
            <a:ext cx="90000" cy="2340000"/>
          </a:xfrm>
          <a:prstGeom prst="rect">
            <a:avLst/>
          </a:prstGeom>
          <a:gradFill>
            <a:gsLst>
              <a:gs pos="11000">
                <a:srgbClr val="FF0000"/>
              </a:gs>
              <a:gs pos="64000">
                <a:srgbClr val="0070C0"/>
              </a:gs>
            </a:gsLst>
            <a:lin ang="5400000" scaled="1"/>
          </a:gra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ru-RU" dirty="0"/>
          </a:p>
        </p:txBody>
      </p:sp>
      <p:sp>
        <p:nvSpPr>
          <p:cNvPr id="8" name="Content Placeholder 2"/>
          <p:cNvSpPr>
            <a:spLocks noGrp="1"/>
          </p:cNvSpPr>
          <p:nvPr>
            <p:ph idx="1"/>
          </p:nvPr>
        </p:nvSpPr>
        <p:spPr>
          <a:xfrm>
            <a:off x="350566" y="188640"/>
            <a:ext cx="8541914" cy="6480720"/>
          </a:xfrm>
        </p:spPr>
        <p:txBody>
          <a:bodyPr/>
          <a:lstStyle>
            <a:lvl1pPr>
              <a:defRPr sz="2200">
                <a:latin typeface="Segoe UI Light" pitchFamily="34" charset="0"/>
              </a:defRPr>
            </a:lvl1pPr>
            <a:lvl2pPr>
              <a:defRPr>
                <a:latin typeface="Segoe UI Light" pitchFamily="34" charset="0"/>
              </a:defRPr>
            </a:lvl2pPr>
            <a:lvl3pPr>
              <a:defRPr>
                <a:latin typeface="Segoe UI Light" pitchFamily="34" charset="0"/>
              </a:defRPr>
            </a:lvl3pPr>
            <a:lvl4pPr>
              <a:defRPr>
                <a:latin typeface="Segoe UI Light" pitchFamily="34" charset="0"/>
              </a:defRPr>
            </a:lvl4pPr>
            <a:lvl5pPr>
              <a:defRPr>
                <a:latin typeface="Segoe UI Light" pitchFamily="34" charset="0"/>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pic>
        <p:nvPicPr>
          <p:cNvPr id="10" name="Picture 3" descr="G:\BNTU\For design\img\msvisual_studio_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87221" y="6480969"/>
            <a:ext cx="549275" cy="35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40654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4" name="Content Placeholder 2"/>
          <p:cNvSpPr>
            <a:spLocks noGrp="1"/>
          </p:cNvSpPr>
          <p:nvPr>
            <p:ph idx="1"/>
          </p:nvPr>
        </p:nvSpPr>
        <p:spPr>
          <a:xfrm>
            <a:off x="350566" y="980728"/>
            <a:ext cx="8541914" cy="5616624"/>
          </a:xfrm>
        </p:spPr>
        <p:txBody>
          <a:bodyPr/>
          <a:lstStyle>
            <a:lvl1pPr>
              <a:defRPr sz="2200">
                <a:latin typeface="Segoe UI Light" pitchFamily="34" charset="0"/>
              </a:defRPr>
            </a:lvl1pPr>
            <a:lvl2pPr>
              <a:defRPr>
                <a:latin typeface="Segoe UI Light" pitchFamily="34" charset="0"/>
              </a:defRPr>
            </a:lvl2pPr>
            <a:lvl3pPr>
              <a:defRPr>
                <a:latin typeface="Segoe UI Light" pitchFamily="34" charset="0"/>
              </a:defRPr>
            </a:lvl3pPr>
            <a:lvl4pPr>
              <a:defRPr>
                <a:latin typeface="Segoe UI Light" pitchFamily="34" charset="0"/>
              </a:defRPr>
            </a:lvl4pPr>
            <a:lvl5pPr>
              <a:defRPr>
                <a:latin typeface="Segoe UI Light" pitchFamily="34" charset="0"/>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24" name="Прямоугольник 23"/>
          <p:cNvSpPr/>
          <p:nvPr userDrawn="1"/>
        </p:nvSpPr>
        <p:spPr>
          <a:xfrm>
            <a:off x="-508" y="0"/>
            <a:ext cx="90000" cy="2340000"/>
          </a:xfrm>
          <a:prstGeom prst="rect">
            <a:avLst/>
          </a:prstGeom>
          <a:gradFill>
            <a:gsLst>
              <a:gs pos="87000">
                <a:schemeClr val="accent4"/>
              </a:gs>
              <a:gs pos="44000">
                <a:srgbClr val="FF0000"/>
              </a:gs>
            </a:gsLst>
            <a:lin ang="5400000" scaled="1"/>
          </a:gra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ru-RU" dirty="0"/>
          </a:p>
        </p:txBody>
      </p:sp>
      <p:sp>
        <p:nvSpPr>
          <p:cNvPr id="25" name="Прямоугольник 24"/>
          <p:cNvSpPr/>
          <p:nvPr userDrawn="1"/>
        </p:nvSpPr>
        <p:spPr>
          <a:xfrm>
            <a:off x="-508" y="2276872"/>
            <a:ext cx="90000" cy="2340000"/>
          </a:xfrm>
          <a:prstGeom prst="rect">
            <a:avLst/>
          </a:prstGeom>
          <a:gradFill>
            <a:gsLst>
              <a:gs pos="43000">
                <a:schemeClr val="accent4"/>
              </a:gs>
              <a:gs pos="86000">
                <a:srgbClr val="FFFF00"/>
              </a:gs>
            </a:gsLst>
            <a:lin ang="5400000" scaled="1"/>
          </a:gra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ru-RU" dirty="0"/>
          </a:p>
        </p:txBody>
      </p:sp>
      <p:sp>
        <p:nvSpPr>
          <p:cNvPr id="26" name="Прямоугольник 25"/>
          <p:cNvSpPr/>
          <p:nvPr userDrawn="1"/>
        </p:nvSpPr>
        <p:spPr>
          <a:xfrm>
            <a:off x="-488" y="4581128"/>
            <a:ext cx="90000" cy="2340000"/>
          </a:xfrm>
          <a:prstGeom prst="rect">
            <a:avLst/>
          </a:prstGeom>
          <a:gradFill>
            <a:gsLst>
              <a:gs pos="9000">
                <a:srgbClr val="FFFF00"/>
              </a:gs>
              <a:gs pos="73000">
                <a:schemeClr val="accent2"/>
              </a:gs>
            </a:gsLst>
            <a:lin ang="5400000" scaled="1"/>
          </a:gra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ru-RU" dirty="0"/>
          </a:p>
        </p:txBody>
      </p:sp>
      <p:sp>
        <p:nvSpPr>
          <p:cNvPr id="28" name="Прямоугольник 3022"/>
          <p:cNvSpPr/>
          <p:nvPr userDrawn="1"/>
        </p:nvSpPr>
        <p:spPr>
          <a:xfrm>
            <a:off x="-508" y="-315416"/>
            <a:ext cx="9144508" cy="1449543"/>
          </a:xfrm>
          <a:custGeom>
            <a:avLst/>
            <a:gdLst>
              <a:gd name="connsiteX0" fmla="*/ 0 w 9144000"/>
              <a:gd name="connsiteY0" fmla="*/ 0 h 1628801"/>
              <a:gd name="connsiteX1" fmla="*/ 9144000 w 9144000"/>
              <a:gd name="connsiteY1" fmla="*/ 0 h 1628801"/>
              <a:gd name="connsiteX2" fmla="*/ 9144000 w 9144000"/>
              <a:gd name="connsiteY2" fmla="*/ 1628801 h 1628801"/>
              <a:gd name="connsiteX3" fmla="*/ 0 w 9144000"/>
              <a:gd name="connsiteY3" fmla="*/ 1628801 h 1628801"/>
              <a:gd name="connsiteX4" fmla="*/ 0 w 9144000"/>
              <a:gd name="connsiteY4" fmla="*/ 0 h 1628801"/>
              <a:gd name="connsiteX0" fmla="*/ 0 w 9144000"/>
              <a:gd name="connsiteY0" fmla="*/ 0 h 1628801"/>
              <a:gd name="connsiteX1" fmla="*/ 9144000 w 9144000"/>
              <a:gd name="connsiteY1" fmla="*/ 0 h 1628801"/>
              <a:gd name="connsiteX2" fmla="*/ 9144000 w 9144000"/>
              <a:gd name="connsiteY2" fmla="*/ 1628801 h 1628801"/>
              <a:gd name="connsiteX3" fmla="*/ 0 w 9144000"/>
              <a:gd name="connsiteY3" fmla="*/ 1628801 h 1628801"/>
              <a:gd name="connsiteX4" fmla="*/ 0 w 9144000"/>
              <a:gd name="connsiteY4" fmla="*/ 0 h 1628801"/>
              <a:gd name="connsiteX0" fmla="*/ 0 w 9144000"/>
              <a:gd name="connsiteY0" fmla="*/ 0 h 1775179"/>
              <a:gd name="connsiteX1" fmla="*/ 9144000 w 9144000"/>
              <a:gd name="connsiteY1" fmla="*/ 0 h 1775179"/>
              <a:gd name="connsiteX2" fmla="*/ 9144000 w 9144000"/>
              <a:gd name="connsiteY2" fmla="*/ 1628801 h 1775179"/>
              <a:gd name="connsiteX3" fmla="*/ 0 w 9144000"/>
              <a:gd name="connsiteY3" fmla="*/ 1628801 h 1775179"/>
              <a:gd name="connsiteX4" fmla="*/ 0 w 9144000"/>
              <a:gd name="connsiteY4" fmla="*/ 0 h 1775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775179">
                <a:moveTo>
                  <a:pt x="0" y="0"/>
                </a:moveTo>
                <a:lnTo>
                  <a:pt x="9144000" y="0"/>
                </a:lnTo>
                <a:lnTo>
                  <a:pt x="9144000" y="1628801"/>
                </a:lnTo>
                <a:cubicBezTo>
                  <a:pt x="6159500" y="2174901"/>
                  <a:pt x="3035300" y="968401"/>
                  <a:pt x="0" y="1628801"/>
                </a:cubicBezTo>
                <a:lnTo>
                  <a:pt x="0" y="0"/>
                </a:lnTo>
                <a:close/>
              </a:path>
            </a:pathLst>
          </a:custGeom>
          <a:solidFill>
            <a:srgbClr val="FF0000"/>
          </a:solidFill>
          <a:ln>
            <a:noFill/>
          </a:ln>
          <a:scene3d>
            <a:camera prst="orthographicFront"/>
            <a:lightRig rig="threePt" dir="t"/>
          </a:scene3d>
          <a:sp3d prstMaterial="metal">
            <a:bevelT w="254000" h="1143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itle 1"/>
          <p:cNvSpPr>
            <a:spLocks noGrp="1"/>
          </p:cNvSpPr>
          <p:nvPr>
            <p:ph type="ctrTitle"/>
          </p:nvPr>
        </p:nvSpPr>
        <p:spPr>
          <a:xfrm>
            <a:off x="255984" y="-27384"/>
            <a:ext cx="8636496" cy="792088"/>
          </a:xfrm>
        </p:spPr>
        <p:txBody>
          <a:bodyPr anchor="ctr">
            <a:noAutofit/>
          </a:bodyPr>
          <a:lstStyle>
            <a:lvl1pPr>
              <a:lnSpc>
                <a:spcPct val="100000"/>
              </a:lnSpc>
              <a:defRPr sz="3600" b="1" spc="-80" baseline="0">
                <a:solidFill>
                  <a:schemeClr val="bg1"/>
                </a:solidFill>
                <a:effectLst>
                  <a:outerShdw blurRad="38100" dist="38100" dir="2700000" algn="tl">
                    <a:srgbClr val="000000">
                      <a:alpha val="43137"/>
                    </a:srgbClr>
                  </a:outerShdw>
                </a:effectLst>
                <a:latin typeface="Comic Sans MS" pitchFamily="66" charset="0"/>
              </a:defRPr>
            </a:lvl1pPr>
          </a:lstStyle>
          <a:p>
            <a:r>
              <a:rPr lang="ru-RU" smtClean="0"/>
              <a:t>Образец заголовка</a:t>
            </a:r>
            <a:endParaRPr lang="en-US" dirty="0"/>
          </a:p>
        </p:txBody>
      </p:sp>
      <p:pic>
        <p:nvPicPr>
          <p:cNvPr id="9" name="Picture 3" descr="G:\BNTU\For design\img\msvisual_studio_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87221" y="6480969"/>
            <a:ext cx="549275" cy="3508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Пустой слайд">
    <p:spTree>
      <p:nvGrpSpPr>
        <p:cNvPr id="1" name=""/>
        <p:cNvGrpSpPr/>
        <p:nvPr/>
      </p:nvGrpSpPr>
      <p:grpSpPr>
        <a:xfrm>
          <a:off x="0" y="0"/>
          <a:ext cx="0" cy="0"/>
          <a:chOff x="0" y="0"/>
          <a:chExt cx="0" cy="0"/>
        </a:xfrm>
      </p:grpSpPr>
      <p:sp>
        <p:nvSpPr>
          <p:cNvPr id="4" name="Content Placeholder 2"/>
          <p:cNvSpPr>
            <a:spLocks noGrp="1"/>
          </p:cNvSpPr>
          <p:nvPr>
            <p:ph idx="1"/>
          </p:nvPr>
        </p:nvSpPr>
        <p:spPr>
          <a:xfrm>
            <a:off x="350566" y="188640"/>
            <a:ext cx="8541914" cy="6408712"/>
          </a:xfrm>
        </p:spPr>
        <p:txBody>
          <a:bodyPr/>
          <a:lstStyle>
            <a:lvl1pPr>
              <a:defRPr sz="2200">
                <a:latin typeface="Segoe UI Light" pitchFamily="34" charset="0"/>
              </a:defRPr>
            </a:lvl1pPr>
            <a:lvl2pPr>
              <a:defRPr>
                <a:latin typeface="Segoe UI Light" pitchFamily="34" charset="0"/>
              </a:defRPr>
            </a:lvl2pPr>
            <a:lvl3pPr>
              <a:defRPr>
                <a:latin typeface="Segoe UI Light" pitchFamily="34" charset="0"/>
              </a:defRPr>
            </a:lvl3pPr>
            <a:lvl4pPr>
              <a:defRPr>
                <a:latin typeface="Segoe UI Light" pitchFamily="34" charset="0"/>
              </a:defRPr>
            </a:lvl4pPr>
            <a:lvl5pPr>
              <a:defRPr>
                <a:latin typeface="Segoe UI Light" pitchFamily="34" charset="0"/>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24" name="Прямоугольник 23"/>
          <p:cNvSpPr/>
          <p:nvPr userDrawn="1"/>
        </p:nvSpPr>
        <p:spPr>
          <a:xfrm>
            <a:off x="-508" y="0"/>
            <a:ext cx="90000" cy="2340000"/>
          </a:xfrm>
          <a:prstGeom prst="rect">
            <a:avLst/>
          </a:prstGeom>
          <a:gradFill>
            <a:gsLst>
              <a:gs pos="87000">
                <a:schemeClr val="accent4"/>
              </a:gs>
              <a:gs pos="44000">
                <a:srgbClr val="FF0000"/>
              </a:gs>
            </a:gsLst>
            <a:lin ang="5400000" scaled="1"/>
          </a:gra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ru-RU" dirty="0"/>
          </a:p>
        </p:txBody>
      </p:sp>
      <p:sp>
        <p:nvSpPr>
          <p:cNvPr id="25" name="Прямоугольник 24"/>
          <p:cNvSpPr/>
          <p:nvPr userDrawn="1"/>
        </p:nvSpPr>
        <p:spPr>
          <a:xfrm>
            <a:off x="-508" y="2276872"/>
            <a:ext cx="90000" cy="2340000"/>
          </a:xfrm>
          <a:prstGeom prst="rect">
            <a:avLst/>
          </a:prstGeom>
          <a:gradFill>
            <a:gsLst>
              <a:gs pos="43000">
                <a:schemeClr val="accent4"/>
              </a:gs>
              <a:gs pos="86000">
                <a:srgbClr val="FFFF00"/>
              </a:gs>
            </a:gsLst>
            <a:lin ang="5400000" scaled="1"/>
          </a:gra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ru-RU" dirty="0"/>
          </a:p>
        </p:txBody>
      </p:sp>
      <p:sp>
        <p:nvSpPr>
          <p:cNvPr id="26" name="Прямоугольник 25"/>
          <p:cNvSpPr/>
          <p:nvPr userDrawn="1"/>
        </p:nvSpPr>
        <p:spPr>
          <a:xfrm>
            <a:off x="-488" y="4581128"/>
            <a:ext cx="90000" cy="2340000"/>
          </a:xfrm>
          <a:prstGeom prst="rect">
            <a:avLst/>
          </a:prstGeom>
          <a:gradFill>
            <a:gsLst>
              <a:gs pos="9000">
                <a:srgbClr val="FFFF00"/>
              </a:gs>
              <a:gs pos="73000">
                <a:schemeClr val="accent2"/>
              </a:gs>
            </a:gsLst>
            <a:lin ang="5400000" scaled="1"/>
          </a:gra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ru-RU" dirty="0"/>
          </a:p>
        </p:txBody>
      </p:sp>
      <p:pic>
        <p:nvPicPr>
          <p:cNvPr id="7" name="Picture 3" descr="G:\BNTU\For design\img\msvisual_studio_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87221" y="6480969"/>
            <a:ext cx="549275" cy="35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7246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908720"/>
            <a:ext cx="8568952" cy="5773444"/>
          </a:xfrm>
        </p:spPr>
        <p:txBody>
          <a:bodyPr/>
          <a:lstStyle>
            <a:lvl1pPr>
              <a:defRPr sz="2200">
                <a:latin typeface="Segoe UI Light" pitchFamily="34" charset="0"/>
              </a:defRPr>
            </a:lvl1pPr>
            <a:lvl2pPr>
              <a:defRPr>
                <a:latin typeface="Segoe UI Light" pitchFamily="34" charset="0"/>
              </a:defRPr>
            </a:lvl2pPr>
            <a:lvl3pPr>
              <a:defRPr>
                <a:latin typeface="Segoe UI Light" pitchFamily="34" charset="0"/>
              </a:defRPr>
            </a:lvl3pPr>
            <a:lvl4pPr>
              <a:defRPr>
                <a:latin typeface="Segoe UI Light" pitchFamily="34" charset="0"/>
              </a:defRPr>
            </a:lvl4pPr>
            <a:lvl5pPr>
              <a:defRPr>
                <a:latin typeface="Segoe UI Light" pitchFamily="34" charset="0"/>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cxnSp>
        <p:nvCxnSpPr>
          <p:cNvPr id="33" name="Straight Connector 32"/>
          <p:cNvCxnSpPr/>
          <p:nvPr userDrawn="1"/>
        </p:nvCxnSpPr>
        <p:spPr>
          <a:xfrm>
            <a:off x="7813729" y="6325524"/>
            <a:ext cx="0" cy="35664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Прямоугольник 19"/>
          <p:cNvSpPr/>
          <p:nvPr userDrawn="1"/>
        </p:nvSpPr>
        <p:spPr>
          <a:xfrm>
            <a:off x="-508" y="836712"/>
            <a:ext cx="90000" cy="1944216"/>
          </a:xfrm>
          <a:prstGeom prst="rect">
            <a:avLst/>
          </a:prstGeom>
          <a:gradFill>
            <a:gsLst>
              <a:gs pos="53000">
                <a:schemeClr val="accent4"/>
              </a:gs>
              <a:gs pos="3000">
                <a:schemeClr val="accent2"/>
              </a:gs>
            </a:gsLst>
            <a:lin ang="5400000" scaled="1"/>
          </a:gra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ru-RU" dirty="0"/>
          </a:p>
        </p:txBody>
      </p:sp>
      <p:sp>
        <p:nvSpPr>
          <p:cNvPr id="34" name="Прямоугольник 33"/>
          <p:cNvSpPr/>
          <p:nvPr userDrawn="1"/>
        </p:nvSpPr>
        <p:spPr>
          <a:xfrm>
            <a:off x="-508" y="2780928"/>
            <a:ext cx="90000" cy="2088232"/>
          </a:xfrm>
          <a:prstGeom prst="rect">
            <a:avLst/>
          </a:prstGeom>
          <a:gradFill>
            <a:gsLst>
              <a:gs pos="0">
                <a:schemeClr val="accent4"/>
              </a:gs>
              <a:gs pos="48000">
                <a:srgbClr val="FFFF00"/>
              </a:gs>
            </a:gsLst>
            <a:lin ang="5400000" scaled="1"/>
          </a:gra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ru-RU" dirty="0"/>
          </a:p>
        </p:txBody>
      </p:sp>
      <p:sp>
        <p:nvSpPr>
          <p:cNvPr id="35" name="Прямоугольник 34"/>
          <p:cNvSpPr/>
          <p:nvPr userDrawn="1"/>
        </p:nvSpPr>
        <p:spPr>
          <a:xfrm>
            <a:off x="-508" y="4869160"/>
            <a:ext cx="90000" cy="2016224"/>
          </a:xfrm>
          <a:prstGeom prst="rect">
            <a:avLst/>
          </a:prstGeom>
          <a:gradFill>
            <a:gsLst>
              <a:gs pos="0">
                <a:srgbClr val="FFFF00"/>
              </a:gs>
              <a:gs pos="48000">
                <a:srgbClr val="FF0000"/>
              </a:gs>
            </a:gsLst>
            <a:lin ang="5400000" scaled="1"/>
          </a:gra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ru-RU" dirty="0"/>
          </a:p>
        </p:txBody>
      </p:sp>
      <p:sp>
        <p:nvSpPr>
          <p:cNvPr id="36" name="Прямоугольник 3022"/>
          <p:cNvSpPr/>
          <p:nvPr userDrawn="1"/>
        </p:nvSpPr>
        <p:spPr>
          <a:xfrm>
            <a:off x="-36512" y="-468815"/>
            <a:ext cx="9164500" cy="1449543"/>
          </a:xfrm>
          <a:custGeom>
            <a:avLst/>
            <a:gdLst>
              <a:gd name="connsiteX0" fmla="*/ 0 w 9144000"/>
              <a:gd name="connsiteY0" fmla="*/ 0 h 1628801"/>
              <a:gd name="connsiteX1" fmla="*/ 9144000 w 9144000"/>
              <a:gd name="connsiteY1" fmla="*/ 0 h 1628801"/>
              <a:gd name="connsiteX2" fmla="*/ 9144000 w 9144000"/>
              <a:gd name="connsiteY2" fmla="*/ 1628801 h 1628801"/>
              <a:gd name="connsiteX3" fmla="*/ 0 w 9144000"/>
              <a:gd name="connsiteY3" fmla="*/ 1628801 h 1628801"/>
              <a:gd name="connsiteX4" fmla="*/ 0 w 9144000"/>
              <a:gd name="connsiteY4" fmla="*/ 0 h 1628801"/>
              <a:gd name="connsiteX0" fmla="*/ 0 w 9144000"/>
              <a:gd name="connsiteY0" fmla="*/ 0 h 1628801"/>
              <a:gd name="connsiteX1" fmla="*/ 9144000 w 9144000"/>
              <a:gd name="connsiteY1" fmla="*/ 0 h 1628801"/>
              <a:gd name="connsiteX2" fmla="*/ 9144000 w 9144000"/>
              <a:gd name="connsiteY2" fmla="*/ 1628801 h 1628801"/>
              <a:gd name="connsiteX3" fmla="*/ 0 w 9144000"/>
              <a:gd name="connsiteY3" fmla="*/ 1628801 h 1628801"/>
              <a:gd name="connsiteX4" fmla="*/ 0 w 9144000"/>
              <a:gd name="connsiteY4" fmla="*/ 0 h 1628801"/>
              <a:gd name="connsiteX0" fmla="*/ 0 w 9144000"/>
              <a:gd name="connsiteY0" fmla="*/ 0 h 1775179"/>
              <a:gd name="connsiteX1" fmla="*/ 9144000 w 9144000"/>
              <a:gd name="connsiteY1" fmla="*/ 0 h 1775179"/>
              <a:gd name="connsiteX2" fmla="*/ 9144000 w 9144000"/>
              <a:gd name="connsiteY2" fmla="*/ 1628801 h 1775179"/>
              <a:gd name="connsiteX3" fmla="*/ 0 w 9144000"/>
              <a:gd name="connsiteY3" fmla="*/ 1628801 h 1775179"/>
              <a:gd name="connsiteX4" fmla="*/ 0 w 9144000"/>
              <a:gd name="connsiteY4" fmla="*/ 0 h 1775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775179">
                <a:moveTo>
                  <a:pt x="0" y="0"/>
                </a:moveTo>
                <a:lnTo>
                  <a:pt x="9144000" y="0"/>
                </a:lnTo>
                <a:lnTo>
                  <a:pt x="9144000" y="1628801"/>
                </a:lnTo>
                <a:cubicBezTo>
                  <a:pt x="6159500" y="2174901"/>
                  <a:pt x="3035300" y="968401"/>
                  <a:pt x="0" y="1628801"/>
                </a:cubicBezTo>
                <a:lnTo>
                  <a:pt x="0" y="0"/>
                </a:lnTo>
                <a:close/>
              </a:path>
            </a:pathLst>
          </a:custGeom>
          <a:solidFill>
            <a:srgbClr val="0070C0"/>
          </a:solidFill>
          <a:ln>
            <a:noFill/>
          </a:ln>
          <a:scene3d>
            <a:camera prst="orthographicFront"/>
            <a:lightRig rig="threePt" dir="t"/>
          </a:scene3d>
          <a:sp3d prstMaterial="metal">
            <a:bevelT w="254000" h="1143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9" name="Title 1"/>
          <p:cNvSpPr>
            <a:spLocks noGrp="1"/>
          </p:cNvSpPr>
          <p:nvPr>
            <p:ph type="ctrTitle"/>
          </p:nvPr>
        </p:nvSpPr>
        <p:spPr>
          <a:xfrm>
            <a:off x="255984" y="-27384"/>
            <a:ext cx="8636496" cy="792088"/>
          </a:xfrm>
        </p:spPr>
        <p:txBody>
          <a:bodyPr anchor="ctr">
            <a:noAutofit/>
          </a:bodyPr>
          <a:lstStyle>
            <a:lvl1pPr>
              <a:lnSpc>
                <a:spcPct val="100000"/>
              </a:lnSpc>
              <a:defRPr sz="3000" b="1" spc="-80" baseline="0">
                <a:solidFill>
                  <a:schemeClr val="bg1"/>
                </a:solidFill>
                <a:effectLst>
                  <a:outerShdw blurRad="38100" dist="38100" dir="2700000" algn="tl">
                    <a:srgbClr val="000000">
                      <a:alpha val="43137"/>
                    </a:srgbClr>
                  </a:outerShdw>
                </a:effectLst>
                <a:latin typeface="Comic Sans MS" pitchFamily="66" charset="0"/>
              </a:defRPr>
            </a:lvl1pPr>
          </a:lstStyle>
          <a:p>
            <a:r>
              <a:rPr lang="ru-RU" dirty="0" smtClean="0"/>
              <a:t>Образец заголовка</a:t>
            </a:r>
            <a:endParaRPr lang="en-US" dirty="0"/>
          </a:p>
        </p:txBody>
      </p:sp>
      <p:pic>
        <p:nvPicPr>
          <p:cNvPr id="10" name="Picture 3" descr="G:\BNTU\For design\img\msvisual_studio_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87221" y="6480969"/>
            <a:ext cx="549275" cy="3508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Пустой слайд">
    <p:spTree>
      <p:nvGrpSpPr>
        <p:cNvPr id="1" name=""/>
        <p:cNvGrpSpPr/>
        <p:nvPr/>
      </p:nvGrpSpPr>
      <p:grpSpPr>
        <a:xfrm>
          <a:off x="0" y="0"/>
          <a:ext cx="0" cy="0"/>
          <a:chOff x="0" y="0"/>
          <a:chExt cx="0" cy="0"/>
        </a:xfrm>
      </p:grpSpPr>
      <p:sp>
        <p:nvSpPr>
          <p:cNvPr id="4" name="Content Placeholder 2"/>
          <p:cNvSpPr>
            <a:spLocks noGrp="1"/>
          </p:cNvSpPr>
          <p:nvPr>
            <p:ph idx="1"/>
          </p:nvPr>
        </p:nvSpPr>
        <p:spPr>
          <a:xfrm>
            <a:off x="350566" y="188640"/>
            <a:ext cx="8541914" cy="6408712"/>
          </a:xfrm>
        </p:spPr>
        <p:txBody>
          <a:bodyPr/>
          <a:lstStyle>
            <a:lvl1pPr>
              <a:defRPr sz="2200">
                <a:latin typeface="Segoe UI Light" pitchFamily="34" charset="0"/>
              </a:defRPr>
            </a:lvl1pPr>
            <a:lvl2pPr>
              <a:defRPr>
                <a:latin typeface="Segoe UI Light" pitchFamily="34" charset="0"/>
              </a:defRPr>
            </a:lvl2pPr>
            <a:lvl3pPr>
              <a:defRPr>
                <a:latin typeface="Segoe UI Light" pitchFamily="34" charset="0"/>
              </a:defRPr>
            </a:lvl3pPr>
            <a:lvl4pPr>
              <a:defRPr>
                <a:latin typeface="Segoe UI Light" pitchFamily="34" charset="0"/>
              </a:defRPr>
            </a:lvl4pPr>
            <a:lvl5pPr>
              <a:defRPr>
                <a:latin typeface="Segoe UI Light" pitchFamily="34" charset="0"/>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8" name="Прямоугольник 7"/>
          <p:cNvSpPr/>
          <p:nvPr userDrawn="1"/>
        </p:nvSpPr>
        <p:spPr>
          <a:xfrm>
            <a:off x="-508" y="0"/>
            <a:ext cx="90000" cy="2780928"/>
          </a:xfrm>
          <a:prstGeom prst="rect">
            <a:avLst/>
          </a:prstGeom>
          <a:gradFill>
            <a:gsLst>
              <a:gs pos="79000">
                <a:schemeClr val="accent4"/>
              </a:gs>
              <a:gs pos="28000">
                <a:schemeClr val="accent2"/>
              </a:gs>
            </a:gsLst>
            <a:lin ang="5400000" scaled="1"/>
          </a:gra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ru-RU" dirty="0"/>
          </a:p>
        </p:txBody>
      </p:sp>
      <p:sp>
        <p:nvSpPr>
          <p:cNvPr id="9" name="Прямоугольник 8"/>
          <p:cNvSpPr/>
          <p:nvPr userDrawn="1"/>
        </p:nvSpPr>
        <p:spPr>
          <a:xfrm>
            <a:off x="-508" y="2780928"/>
            <a:ext cx="90000" cy="2088232"/>
          </a:xfrm>
          <a:prstGeom prst="rect">
            <a:avLst/>
          </a:prstGeom>
          <a:gradFill>
            <a:gsLst>
              <a:gs pos="10000">
                <a:schemeClr val="accent4"/>
              </a:gs>
              <a:gs pos="66000">
                <a:srgbClr val="FFFF00"/>
              </a:gs>
            </a:gsLst>
            <a:lin ang="5400000" scaled="1"/>
          </a:gra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ru-RU" dirty="0"/>
          </a:p>
        </p:txBody>
      </p:sp>
      <p:sp>
        <p:nvSpPr>
          <p:cNvPr id="10" name="Прямоугольник 9"/>
          <p:cNvSpPr/>
          <p:nvPr userDrawn="1"/>
        </p:nvSpPr>
        <p:spPr>
          <a:xfrm>
            <a:off x="-508" y="4869160"/>
            <a:ext cx="90000" cy="2016224"/>
          </a:xfrm>
          <a:prstGeom prst="rect">
            <a:avLst/>
          </a:prstGeom>
          <a:gradFill>
            <a:gsLst>
              <a:gs pos="27000">
                <a:srgbClr val="FFB800"/>
              </a:gs>
              <a:gs pos="0">
                <a:srgbClr val="FFFF00"/>
              </a:gs>
              <a:gs pos="78000">
                <a:srgbClr val="FF0000"/>
              </a:gs>
            </a:gsLst>
            <a:lin ang="5400000" scaled="1"/>
          </a:gra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ru-RU" dirty="0"/>
          </a:p>
        </p:txBody>
      </p:sp>
      <p:pic>
        <p:nvPicPr>
          <p:cNvPr id="7" name="Picture 3" descr="G:\BNTU\For design\img\msvisual_studio_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87221" y="6480969"/>
            <a:ext cx="549275" cy="35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6112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Пользовательский макет">
    <p:spTree>
      <p:nvGrpSpPr>
        <p:cNvPr id="1" name=""/>
        <p:cNvGrpSpPr/>
        <p:nvPr/>
      </p:nvGrpSpPr>
      <p:grpSpPr>
        <a:xfrm>
          <a:off x="0" y="0"/>
          <a:ext cx="0" cy="0"/>
          <a:chOff x="0" y="0"/>
          <a:chExt cx="0" cy="0"/>
        </a:xfrm>
      </p:grpSpPr>
      <p:sp>
        <p:nvSpPr>
          <p:cNvPr id="5" name="Прямоугольник 3022"/>
          <p:cNvSpPr/>
          <p:nvPr userDrawn="1"/>
        </p:nvSpPr>
        <p:spPr>
          <a:xfrm>
            <a:off x="-180528" y="4221088"/>
            <a:ext cx="9505056" cy="2160240"/>
          </a:xfrm>
          <a:custGeom>
            <a:avLst/>
            <a:gdLst>
              <a:gd name="connsiteX0" fmla="*/ 0 w 9144000"/>
              <a:gd name="connsiteY0" fmla="*/ 0 h 1628801"/>
              <a:gd name="connsiteX1" fmla="*/ 9144000 w 9144000"/>
              <a:gd name="connsiteY1" fmla="*/ 0 h 1628801"/>
              <a:gd name="connsiteX2" fmla="*/ 9144000 w 9144000"/>
              <a:gd name="connsiteY2" fmla="*/ 1628801 h 1628801"/>
              <a:gd name="connsiteX3" fmla="*/ 0 w 9144000"/>
              <a:gd name="connsiteY3" fmla="*/ 1628801 h 1628801"/>
              <a:gd name="connsiteX4" fmla="*/ 0 w 9144000"/>
              <a:gd name="connsiteY4" fmla="*/ 0 h 1628801"/>
              <a:gd name="connsiteX0" fmla="*/ 0 w 9144000"/>
              <a:gd name="connsiteY0" fmla="*/ 0 h 1628801"/>
              <a:gd name="connsiteX1" fmla="*/ 9144000 w 9144000"/>
              <a:gd name="connsiteY1" fmla="*/ 0 h 1628801"/>
              <a:gd name="connsiteX2" fmla="*/ 9144000 w 9144000"/>
              <a:gd name="connsiteY2" fmla="*/ 1628801 h 1628801"/>
              <a:gd name="connsiteX3" fmla="*/ 0 w 9144000"/>
              <a:gd name="connsiteY3" fmla="*/ 1628801 h 1628801"/>
              <a:gd name="connsiteX4" fmla="*/ 0 w 9144000"/>
              <a:gd name="connsiteY4" fmla="*/ 0 h 1628801"/>
              <a:gd name="connsiteX0" fmla="*/ 0 w 9144000"/>
              <a:gd name="connsiteY0" fmla="*/ 0 h 1775179"/>
              <a:gd name="connsiteX1" fmla="*/ 9144000 w 9144000"/>
              <a:gd name="connsiteY1" fmla="*/ 0 h 1775179"/>
              <a:gd name="connsiteX2" fmla="*/ 9144000 w 9144000"/>
              <a:gd name="connsiteY2" fmla="*/ 1628801 h 1775179"/>
              <a:gd name="connsiteX3" fmla="*/ 0 w 9144000"/>
              <a:gd name="connsiteY3" fmla="*/ 1628801 h 1775179"/>
              <a:gd name="connsiteX4" fmla="*/ 0 w 9144000"/>
              <a:gd name="connsiteY4" fmla="*/ 0 h 1775179"/>
              <a:gd name="connsiteX0" fmla="*/ 0 w 9144000"/>
              <a:gd name="connsiteY0" fmla="*/ 282222 h 2057401"/>
              <a:gd name="connsiteX1" fmla="*/ 9144000 w 9144000"/>
              <a:gd name="connsiteY1" fmla="*/ 282222 h 2057401"/>
              <a:gd name="connsiteX2" fmla="*/ 9144000 w 9144000"/>
              <a:gd name="connsiteY2" fmla="*/ 1911023 h 2057401"/>
              <a:gd name="connsiteX3" fmla="*/ 0 w 9144000"/>
              <a:gd name="connsiteY3" fmla="*/ 1911023 h 2057401"/>
              <a:gd name="connsiteX4" fmla="*/ 0 w 9144000"/>
              <a:gd name="connsiteY4" fmla="*/ 282222 h 2057401"/>
              <a:gd name="connsiteX0" fmla="*/ 0 w 9144000"/>
              <a:gd name="connsiteY0" fmla="*/ 200836 h 1976015"/>
              <a:gd name="connsiteX1" fmla="*/ 9144000 w 9144000"/>
              <a:gd name="connsiteY1" fmla="*/ 200836 h 1976015"/>
              <a:gd name="connsiteX2" fmla="*/ 9144000 w 9144000"/>
              <a:gd name="connsiteY2" fmla="*/ 1829637 h 1976015"/>
              <a:gd name="connsiteX3" fmla="*/ 0 w 9144000"/>
              <a:gd name="connsiteY3" fmla="*/ 1829637 h 1976015"/>
              <a:gd name="connsiteX4" fmla="*/ 0 w 9144000"/>
              <a:gd name="connsiteY4" fmla="*/ 200836 h 1976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976015">
                <a:moveTo>
                  <a:pt x="0" y="200836"/>
                </a:moveTo>
                <a:cubicBezTo>
                  <a:pt x="3022600" y="-434164"/>
                  <a:pt x="6083300" y="683436"/>
                  <a:pt x="9144000" y="200836"/>
                </a:cubicBezTo>
                <a:lnTo>
                  <a:pt x="9144000" y="1829637"/>
                </a:lnTo>
                <a:cubicBezTo>
                  <a:pt x="6159500" y="2375737"/>
                  <a:pt x="3035300" y="1169237"/>
                  <a:pt x="0" y="1829637"/>
                </a:cubicBezTo>
                <a:lnTo>
                  <a:pt x="0" y="200836"/>
                </a:lnTo>
                <a:close/>
              </a:path>
            </a:pathLst>
          </a:custGeom>
          <a:solidFill>
            <a:schemeClr val="accent2"/>
          </a:solidFill>
          <a:ln>
            <a:noFill/>
          </a:ln>
          <a:scene3d>
            <a:camera prst="orthographicFront"/>
            <a:lightRig rig="threePt" dir="t"/>
          </a:scene3d>
          <a:sp3d prstMaterial="metal">
            <a:bevelT w="254000" h="1143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 name="Заголовок 1"/>
          <p:cNvSpPr>
            <a:spLocks noGrp="1"/>
          </p:cNvSpPr>
          <p:nvPr>
            <p:ph type="title"/>
          </p:nvPr>
        </p:nvSpPr>
        <p:spPr>
          <a:xfrm>
            <a:off x="722313" y="4869160"/>
            <a:ext cx="7772400" cy="1038324"/>
          </a:xfrm>
          <a:prstGeom prst="wave">
            <a:avLst/>
          </a:prstGeom>
        </p:spPr>
        <p:txBody>
          <a:bodyPr anchor="t"/>
          <a:lstStyle>
            <a:lvl1pPr algn="l">
              <a:defRPr sz="4000" b="1" cap="all">
                <a:effectLst>
                  <a:outerShdw blurRad="38100" dist="38100" dir="2700000" algn="tl">
                    <a:srgbClr val="000000">
                      <a:alpha val="43137"/>
                    </a:srgbClr>
                  </a:outerShdw>
                </a:effectLst>
                <a:latin typeface="Comic Sans MS" pitchFamily="66" charset="0"/>
              </a:defRPr>
            </a:lvl1pPr>
          </a:lstStyle>
          <a:p>
            <a:r>
              <a:rPr lang="ru-RU" smtClean="0"/>
              <a:t>Образец заголовка</a:t>
            </a:r>
            <a:endParaRPr lang="ru-RU" dirty="0"/>
          </a:p>
        </p:txBody>
      </p:sp>
      <p:sp>
        <p:nvSpPr>
          <p:cNvPr id="7" name="Текст 2"/>
          <p:cNvSpPr>
            <a:spLocks noGrp="1"/>
          </p:cNvSpPr>
          <p:nvPr>
            <p:ph type="body" idx="1"/>
          </p:nvPr>
        </p:nvSpPr>
        <p:spPr>
          <a:xfrm>
            <a:off x="827584" y="1700808"/>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pic>
        <p:nvPicPr>
          <p:cNvPr id="8" name="Picture 3" descr="G:\BNTU\For design\img\msvisual_studio_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72400" y="188640"/>
            <a:ext cx="824854" cy="526857"/>
          </a:xfrm>
          <a:prstGeom prst="rect">
            <a:avLst/>
          </a:prstGeom>
          <a:noFill/>
          <a:extLst>
            <a:ext uri="{909E8E84-426E-40DD-AFC4-6F175D3DCCD1}">
              <a14:hiddenFill xmlns:a14="http://schemas.microsoft.com/office/drawing/2010/main">
                <a:solidFill>
                  <a:srgbClr val="FFFFFF"/>
                </a:solidFill>
              </a14:hiddenFill>
            </a:ext>
          </a:extLst>
        </p:spPr>
      </p:pic>
      <p:sp>
        <p:nvSpPr>
          <p:cNvPr id="3" name="Дата 2"/>
          <p:cNvSpPr>
            <a:spLocks noGrp="1"/>
          </p:cNvSpPr>
          <p:nvPr>
            <p:ph type="dt" sz="half" idx="10"/>
          </p:nvPr>
        </p:nvSpPr>
        <p:spPr>
          <a:xfrm>
            <a:off x="457200" y="6381328"/>
            <a:ext cx="3429000" cy="304800"/>
          </a:xfrm>
          <a:scene3d>
            <a:camera prst="orthographicFront"/>
            <a:lightRig rig="threePt" dir="t"/>
          </a:scene3d>
          <a:sp3d>
            <a:bevelT/>
          </a:sp3d>
        </p:spPr>
        <p:txBody>
          <a:bodyPr/>
          <a:lstStyle>
            <a:lvl1pPr>
              <a:defRPr b="1">
                <a:solidFill>
                  <a:srgbClr val="0070C0"/>
                </a:solidFill>
                <a:effectLst>
                  <a:outerShdw blurRad="38100" dist="38100" dir="2700000" algn="tl">
                    <a:srgbClr val="000000">
                      <a:alpha val="43137"/>
                    </a:srgbClr>
                  </a:outerShdw>
                </a:effectLst>
              </a:defRPr>
            </a:lvl1pPr>
          </a:lstStyle>
          <a:p>
            <a:r>
              <a:rPr lang="ru-RU" dirty="0" smtClean="0"/>
              <a:t>Lesson # 1 September 12, 2011</a:t>
            </a:r>
            <a:endParaRPr lang="en-US" dirty="0"/>
          </a:p>
        </p:txBody>
      </p:sp>
    </p:spTree>
    <p:extLst>
      <p:ext uri="{BB962C8B-B14F-4D97-AF65-F5344CB8AC3E}">
        <p14:creationId xmlns:p14="http://schemas.microsoft.com/office/powerpoint/2010/main" val="40907205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7620000" cy="1371282"/>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r>
              <a:rPr lang="ru-RU" dirty="0" smtClean="0">
                <a:solidFill>
                  <a:schemeClr val="bg1">
                    <a:lumMod val="65000"/>
                  </a:schemeClr>
                </a:solidFill>
              </a:rPr>
              <a:t>Lesson # 1 September 12, 2011</a:t>
            </a:r>
            <a:endParaRPr lang="en-US" dirty="0">
              <a:solidFill>
                <a:schemeClr val="bg1">
                  <a:lumMod val="65000"/>
                </a:schemeClr>
              </a:solidFill>
            </a:endParaRP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913" r:id="rId1"/>
    <p:sldLayoutId id="2147483926" r:id="rId2"/>
    <p:sldLayoutId id="2147483925" r:id="rId3"/>
    <p:sldLayoutId id="2147483930" r:id="rId4"/>
    <p:sldLayoutId id="2147483919" r:id="rId5"/>
    <p:sldLayoutId id="2147483929" r:id="rId6"/>
    <p:sldLayoutId id="2147483914" r:id="rId7"/>
    <p:sldLayoutId id="2147483928" r:id="rId8"/>
    <p:sldLayoutId id="2147483931" r:id="rId9"/>
  </p:sldLayoutIdLst>
  <p:timing>
    <p:tnLst>
      <p:par>
        <p:cTn id="1" dur="indefinite" restart="never" nodeType="tmRoot"/>
      </p:par>
    </p:tnLst>
  </p:timing>
  <p:hf sldNum="0" hdr="0" ftr="0"/>
  <p:txStyles>
    <p:titleStyle>
      <a:lvl1pPr algn="l" defTabSz="914400" rtl="0" eaLnBrk="1" latinLnBrk="0" hangingPunct="1">
        <a:spcBef>
          <a:spcPct val="0"/>
        </a:spcBef>
        <a:buNone/>
        <a:defRPr sz="3200" kern="1200" cap="all" spc="-60" baseline="0">
          <a:solidFill>
            <a:schemeClr val="tx1">
              <a:lumMod val="65000"/>
              <a:lumOff val="35000"/>
            </a:schemeClr>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0" kern="1200">
          <a:solidFill>
            <a:schemeClr val="bg1">
              <a:lumMod val="50000"/>
            </a:schemeClr>
          </a:solidFill>
          <a:latin typeface="Segoe UI Light" pitchFamily="34" charset="0"/>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bg1">
              <a:lumMod val="50000"/>
            </a:schemeClr>
          </a:solidFill>
          <a:latin typeface="Segoe UI Light" pitchFamily="34" charset="0"/>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bg1">
              <a:lumMod val="50000"/>
            </a:schemeClr>
          </a:solidFill>
          <a:latin typeface="Segoe UI Light" pitchFamily="34" charset="0"/>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bg1">
              <a:lumMod val="50000"/>
            </a:schemeClr>
          </a:solidFill>
          <a:latin typeface="Segoe UI Light" pitchFamily="34" charset="0"/>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bg1">
              <a:lumMod val="50000"/>
            </a:schemeClr>
          </a:solidFill>
          <a:latin typeface="Segoe UI Light" pitchFamily="34" charset="0"/>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1.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3.png"/><Relationship Id="rId4" Type="http://schemas.openxmlformats.org/officeDocument/2006/relationships/image" Target="../media/image32.wmf"/></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8.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8.xml"/><Relationship Id="rId4" Type="http://schemas.openxmlformats.org/officeDocument/2006/relationships/image" Target="../media/image55.png"/></Relationships>
</file>

<file path=ppt/slides/_rels/slide21.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image" Target="../media/image8.png"/><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5" Type="http://schemas.openxmlformats.org/officeDocument/2006/relationships/image" Target="../media/image10.png"/><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 Id="rId14" Type="http://schemas.openxmlformats.org/officeDocument/2006/relationships/image" Target="../media/image9.jpeg"/></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2.jpe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149080"/>
            <a:ext cx="7772400" cy="1728193"/>
          </a:xfrm>
        </p:spPr>
        <p:txBody>
          <a:bodyPr>
            <a:noAutofit/>
          </a:bodyPr>
          <a:lstStyle/>
          <a:p>
            <a:pPr algn="ctr"/>
            <a:r>
              <a:rPr lang="ru-RU" sz="3200" dirty="0" smtClean="0">
                <a:solidFill>
                  <a:schemeClr val="bg1"/>
                </a:solidFill>
              </a:rPr>
              <a:t>Создание простейшего </a:t>
            </a:r>
            <a:r>
              <a:rPr lang="en-US" sz="3200" dirty="0" smtClean="0">
                <a:solidFill>
                  <a:schemeClr val="bg1"/>
                </a:solidFill>
              </a:rPr>
              <a:t>win</a:t>
            </a:r>
            <a:r>
              <a:rPr lang="ru-RU" sz="3200" dirty="0" smtClean="0">
                <a:solidFill>
                  <a:schemeClr val="bg1"/>
                </a:solidFill>
              </a:rPr>
              <a:t>-приложения</a:t>
            </a:r>
            <a:r>
              <a:rPr lang="en-US" sz="3200" dirty="0" smtClean="0">
                <a:solidFill>
                  <a:schemeClr val="bg1"/>
                </a:solidFill>
              </a:rPr>
              <a:t> </a:t>
            </a:r>
            <a:r>
              <a:rPr lang="ru-RU" sz="3200" dirty="0" smtClean="0">
                <a:solidFill>
                  <a:schemeClr val="bg1"/>
                </a:solidFill>
              </a:rPr>
              <a:t>с</a:t>
            </a:r>
            <a:r>
              <a:rPr lang="en-US" sz="3200" dirty="0" smtClean="0">
                <a:solidFill>
                  <a:schemeClr val="bg1"/>
                </a:solidFill>
              </a:rPr>
              <a:t> </a:t>
            </a:r>
            <a:r>
              <a:rPr lang="ru-RU" sz="3200" dirty="0" smtClean="0">
                <a:solidFill>
                  <a:schemeClr val="bg1"/>
                </a:solidFill>
              </a:rPr>
              <a:t>использованием </a:t>
            </a:r>
            <a:r>
              <a:rPr lang="en-US" sz="3200" dirty="0" smtClean="0">
                <a:solidFill>
                  <a:schemeClr val="bg1"/>
                </a:solidFill>
              </a:rPr>
              <a:t>win32 api</a:t>
            </a:r>
            <a:endParaRPr lang="ru-RU" sz="3200" dirty="0">
              <a:solidFill>
                <a:schemeClr val="bg1"/>
              </a:solidFill>
            </a:endParaRPr>
          </a:p>
        </p:txBody>
      </p:sp>
      <p:sp>
        <p:nvSpPr>
          <p:cNvPr id="3" name="Текст 2"/>
          <p:cNvSpPr>
            <a:spLocks noGrp="1"/>
          </p:cNvSpPr>
          <p:nvPr>
            <p:ph type="body" idx="1"/>
          </p:nvPr>
        </p:nvSpPr>
        <p:spPr>
          <a:xfrm>
            <a:off x="144016" y="1568773"/>
            <a:ext cx="8892480" cy="1140147"/>
          </a:xfrm>
        </p:spPr>
        <p:txBody>
          <a:bodyPr>
            <a:noAutofit/>
          </a:bodyPr>
          <a:lstStyle/>
          <a:p>
            <a:pPr algn="ctr"/>
            <a:r>
              <a:rPr lang="ru-RU" sz="4200" b="1" dirty="0">
                <a:solidFill>
                  <a:srgbClr val="0070C0"/>
                </a:solidFill>
                <a:latin typeface="+mj-lt"/>
              </a:rPr>
              <a:t>Операционные системы и системное программирование</a:t>
            </a:r>
            <a:endParaRPr lang="ru-RU" sz="4200" dirty="0">
              <a:solidFill>
                <a:srgbClr val="0070C0"/>
              </a:solidFill>
              <a:latin typeface="+mj-lt"/>
            </a:endParaRPr>
          </a:p>
        </p:txBody>
      </p:sp>
      <p:sp>
        <p:nvSpPr>
          <p:cNvPr id="5" name="Rectangle 7"/>
          <p:cNvSpPr>
            <a:spLocks/>
          </p:cNvSpPr>
          <p:nvPr/>
        </p:nvSpPr>
        <p:spPr bwMode="auto">
          <a:xfrm>
            <a:off x="3275856" y="6426200"/>
            <a:ext cx="5400600" cy="431800"/>
          </a:xfrm>
          <a:prstGeom prst="rect">
            <a:avLst/>
          </a:prstGeom>
          <a:noFill/>
          <a:ln w="9525">
            <a:noFill/>
            <a:miter lim="800000"/>
            <a:headEnd/>
            <a:tailEnd/>
          </a:ln>
        </p:spPr>
        <p:txBody>
          <a:bodyPr anchor="ctr"/>
          <a:lstStyle/>
          <a:p>
            <a:pPr algn="r"/>
            <a:r>
              <a:rPr lang="ru-RU" sz="1000" b="1" dirty="0" err="1" smtClean="0">
                <a:solidFill>
                  <a:srgbClr val="0070C0"/>
                </a:solidFill>
                <a:latin typeface="Arial" pitchFamily="34" charset="0"/>
                <a:cs typeface="Arial" pitchFamily="34" charset="0"/>
              </a:rPr>
              <a:t>System</a:t>
            </a:r>
            <a:r>
              <a:rPr lang="ru-RU" sz="1000" b="1" dirty="0" smtClean="0">
                <a:solidFill>
                  <a:srgbClr val="0070C0"/>
                </a:solidFill>
                <a:latin typeface="Arial" pitchFamily="34" charset="0"/>
                <a:cs typeface="Arial" pitchFamily="34" charset="0"/>
              </a:rPr>
              <a:t> </a:t>
            </a:r>
            <a:r>
              <a:rPr lang="ru-RU" sz="1000" b="1" dirty="0" err="1">
                <a:solidFill>
                  <a:srgbClr val="0070C0"/>
                </a:solidFill>
                <a:latin typeface="Arial" pitchFamily="34" charset="0"/>
                <a:cs typeface="Arial" pitchFamily="34" charset="0"/>
              </a:rPr>
              <a:t>Programming</a:t>
            </a:r>
            <a:r>
              <a:rPr lang="ru-RU" sz="1000" b="1" dirty="0">
                <a:solidFill>
                  <a:srgbClr val="0070C0"/>
                </a:solidFill>
                <a:latin typeface="Arial" pitchFamily="34" charset="0"/>
                <a:cs typeface="Arial" pitchFamily="34" charset="0"/>
              </a:rPr>
              <a:t> </a:t>
            </a:r>
            <a:r>
              <a:rPr lang="en-US" sz="1000" b="1" dirty="0" smtClean="0">
                <a:solidFill>
                  <a:srgbClr val="0070C0"/>
                </a:solidFill>
                <a:latin typeface="Arial" pitchFamily="34" charset="0"/>
                <a:cs typeface="Arial" pitchFamily="34" charset="0"/>
              </a:rPr>
              <a:t>for </a:t>
            </a:r>
            <a:r>
              <a:rPr lang="en-US" sz="1000" b="1" dirty="0" err="1" smtClean="0">
                <a:solidFill>
                  <a:srgbClr val="0070C0"/>
                </a:solidFill>
                <a:latin typeface="Arial" pitchFamily="34" charset="0"/>
                <a:cs typeface="Arial" pitchFamily="34" charset="0"/>
              </a:rPr>
              <a:t>Windoes</a:t>
            </a:r>
            <a:endParaRPr lang="ru-RU" sz="1000" b="1" dirty="0">
              <a:solidFill>
                <a:srgbClr val="0070C0"/>
              </a:solidFill>
              <a:latin typeface="Arial" pitchFamily="34" charset="0"/>
              <a:cs typeface="Arial" pitchFamily="34" charset="0"/>
            </a:endParaRPr>
          </a:p>
        </p:txBody>
      </p:sp>
    </p:spTree>
    <p:extLst>
      <p:ext uri="{BB962C8B-B14F-4D97-AF65-F5344CB8AC3E}">
        <p14:creationId xmlns:p14="http://schemas.microsoft.com/office/powerpoint/2010/main" val="30468450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ctrTitle"/>
          </p:nvPr>
        </p:nvSpPr>
        <p:spPr/>
        <p:txBody>
          <a:bodyPr/>
          <a:lstStyle/>
          <a:p>
            <a:r>
              <a:rPr lang="en-GB" dirty="0"/>
              <a:t>Window Procedures </a:t>
            </a:r>
            <a:endParaRPr lang="ru-RU"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75" y="1317749"/>
            <a:ext cx="8786813" cy="4631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Скругленная прямоугольная выноска 3"/>
          <p:cNvSpPr/>
          <p:nvPr/>
        </p:nvSpPr>
        <p:spPr>
          <a:xfrm>
            <a:off x="3923928" y="1628800"/>
            <a:ext cx="2376264" cy="1512168"/>
          </a:xfrm>
          <a:prstGeom prst="wedgeRoundRectCallout">
            <a:avLst>
              <a:gd name="adj1" fmla="val -134471"/>
              <a:gd name="adj2" fmla="val -11197"/>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6449" y="1772816"/>
            <a:ext cx="2131219" cy="121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Рисунок 1"/>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112060" y="3633514"/>
            <a:ext cx="3391184" cy="3147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880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anim calcmode="lin" valueType="num">
                                      <p:cBhvr additive="base">
                                        <p:cTn id="11" dur="500" fill="hold"/>
                                        <p:tgtEl>
                                          <p:spTgt spid="1028"/>
                                        </p:tgtEl>
                                        <p:attrNameLst>
                                          <p:attrName>ppt_x</p:attrName>
                                        </p:attrNameLst>
                                      </p:cBhvr>
                                      <p:tavLst>
                                        <p:tav tm="0">
                                          <p:val>
                                            <p:strVal val="1+#ppt_w/2"/>
                                          </p:val>
                                        </p:tav>
                                        <p:tav tm="100000">
                                          <p:val>
                                            <p:strVal val="#ppt_x"/>
                                          </p:val>
                                        </p:tav>
                                      </p:tavLst>
                                    </p:anim>
                                    <p:anim calcmode="lin" valueType="num">
                                      <p:cBhvr additive="base">
                                        <p:cTn id="12" dur="500" fill="hold"/>
                                        <p:tgtEl>
                                          <p:spTgt spid="10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ctrTitle"/>
          </p:nvPr>
        </p:nvSpPr>
        <p:spPr/>
        <p:txBody>
          <a:bodyPr/>
          <a:lstStyle/>
          <a:p>
            <a:r>
              <a:rPr lang="en-US" dirty="0" smtClean="0"/>
              <a:t>Messages</a:t>
            </a:r>
            <a:endParaRPr lang="ru-RU" dirty="0"/>
          </a:p>
        </p:txBody>
      </p:sp>
      <p:graphicFrame>
        <p:nvGraphicFramePr>
          <p:cNvPr id="7" name="Схема 6"/>
          <p:cNvGraphicFramePr/>
          <p:nvPr>
            <p:extLst>
              <p:ext uri="{D42A27DB-BD31-4B8C-83A1-F6EECF244321}">
                <p14:modId xmlns:p14="http://schemas.microsoft.com/office/powerpoint/2010/main" val="717053300"/>
              </p:ext>
            </p:extLst>
          </p:nvPr>
        </p:nvGraphicFramePr>
        <p:xfrm>
          <a:off x="179512" y="949176"/>
          <a:ext cx="532859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2120" y="1844824"/>
            <a:ext cx="3380212" cy="4577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4680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ctrTitle"/>
          </p:nvPr>
        </p:nvSpPr>
        <p:spPr/>
        <p:txBody>
          <a:bodyPr/>
          <a:lstStyle/>
          <a:p>
            <a:r>
              <a:rPr lang="en-GB" dirty="0"/>
              <a:t>keyboard</a:t>
            </a:r>
            <a:endParaRPr lang="ru-RU" dirty="0"/>
          </a:p>
        </p:txBody>
      </p:sp>
      <p:graphicFrame>
        <p:nvGraphicFramePr>
          <p:cNvPr id="4" name="Объект 3"/>
          <p:cNvGraphicFramePr>
            <a:graphicFrameLocks noChangeAspect="1"/>
          </p:cNvGraphicFramePr>
          <p:nvPr>
            <p:extLst>
              <p:ext uri="{D42A27DB-BD31-4B8C-83A1-F6EECF244321}">
                <p14:modId xmlns:p14="http://schemas.microsoft.com/office/powerpoint/2010/main" val="3134505744"/>
              </p:ext>
            </p:extLst>
          </p:nvPr>
        </p:nvGraphicFramePr>
        <p:xfrm>
          <a:off x="3419872" y="1052736"/>
          <a:ext cx="5544616" cy="5368048"/>
        </p:xfrm>
        <a:graphic>
          <a:graphicData uri="http://schemas.openxmlformats.org/presentationml/2006/ole">
            <mc:AlternateContent xmlns:mc="http://schemas.openxmlformats.org/markup-compatibility/2006">
              <mc:Choice xmlns:v="urn:schemas-microsoft-com:vml" Requires="v">
                <p:oleObj spid="_x0000_s8213" r:id="rId3" imgW="5902560" imgH="5722560" progId="">
                  <p:embed/>
                </p:oleObj>
              </mc:Choice>
              <mc:Fallback>
                <p:oleObj r:id="rId3" imgW="5902560" imgH="572256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1052736"/>
                        <a:ext cx="5544616" cy="5368048"/>
                      </a:xfrm>
                      <a:prstGeom prst="rect">
                        <a:avLst/>
                      </a:prstGeom>
                      <a:noFill/>
                      <a:ln>
                        <a:noFill/>
                      </a:ln>
                    </p:spPr>
                  </p:pic>
                </p:oleObj>
              </mc:Fallback>
            </mc:AlternateContent>
          </a:graphicData>
        </a:graphic>
      </p:graphicFrame>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3933056"/>
            <a:ext cx="2114550" cy="272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Скругленная прямоугольная выноска 4"/>
          <p:cNvSpPr/>
          <p:nvPr/>
        </p:nvSpPr>
        <p:spPr>
          <a:xfrm>
            <a:off x="323528" y="1412776"/>
            <a:ext cx="2880320" cy="2160240"/>
          </a:xfrm>
          <a:prstGeom prst="wedgeRoundRectCallout">
            <a:avLst>
              <a:gd name="adj1" fmla="val 3819"/>
              <a:gd name="adj2" fmla="val 90940"/>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ru-RU" sz="2400" i="1" dirty="0" err="1" smtClean="0"/>
              <a:t>Windows</a:t>
            </a:r>
            <a:r>
              <a:rPr lang="ru-RU" sz="2400" dirty="0" smtClean="0"/>
              <a:t> </a:t>
            </a:r>
            <a:r>
              <a:rPr lang="ru-RU" sz="2400" dirty="0"/>
              <a:t>посылает программам восемь различных </a:t>
            </a:r>
            <a:r>
              <a:rPr lang="ru-RU" sz="2400" dirty="0" smtClean="0"/>
              <a:t>сообщений от клавиатуры</a:t>
            </a:r>
            <a:endParaRPr lang="ru-RU" sz="2400" dirty="0"/>
          </a:p>
        </p:txBody>
      </p:sp>
    </p:spTree>
    <p:extLst>
      <p:ext uri="{BB962C8B-B14F-4D97-AF65-F5344CB8AC3E}">
        <p14:creationId xmlns:p14="http://schemas.microsoft.com/office/powerpoint/2010/main" val="166660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ppt_w</p:attrName>
                                        </p:attrNameLst>
                                      </p:cBhvr>
                                      <p:tavLst>
                                        <p:tav tm="0" fmla="#ppt_w*sin(2.5*pi*$)">
                                          <p:val>
                                            <p:fltVal val="0"/>
                                          </p:val>
                                        </p:tav>
                                        <p:tav tm="100000">
                                          <p:val>
                                            <p:fltVal val="1"/>
                                          </p:val>
                                        </p:tav>
                                      </p:tavLst>
                                    </p:anim>
                                    <p:anim calcmode="lin" valueType="num">
                                      <p:cBhvr>
                                        <p:cTn id="9" dur="2000" fill="hold"/>
                                        <p:tgtEl>
                                          <p:spTgt spid="8"/>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7739"/>
            <a:ext cx="8352928"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Объект 1"/>
          <p:cNvSpPr>
            <a:spLocks noGrp="1"/>
          </p:cNvSpPr>
          <p:nvPr>
            <p:ph idx="1"/>
          </p:nvPr>
        </p:nvSpPr>
        <p:spPr/>
        <p:txBody>
          <a:bodyPr/>
          <a:lstStyle/>
          <a:p>
            <a:endParaRPr lang="en-GB" sz="3200" dirty="0" smtClean="0">
              <a:solidFill>
                <a:schemeClr val="accent2">
                  <a:lumMod val="50000"/>
                </a:schemeClr>
              </a:solidFill>
            </a:endParaRPr>
          </a:p>
          <a:p>
            <a:endParaRPr lang="en-GB" sz="800" dirty="0" smtClean="0">
              <a:solidFill>
                <a:schemeClr val="accent2">
                  <a:lumMod val="50000"/>
                </a:schemeClr>
              </a:solidFill>
            </a:endParaRPr>
          </a:p>
          <a:p>
            <a:r>
              <a:rPr lang="en-GB" sz="3200" b="1" dirty="0">
                <a:solidFill>
                  <a:srgbClr val="0070C0"/>
                </a:solidFill>
                <a:latin typeface="Comic Sans MS" pitchFamily="66" charset="0"/>
              </a:rPr>
              <a:t>Processing Keystroke Messages </a:t>
            </a:r>
          </a:p>
          <a:p>
            <a:pPr marL="457200" indent="-457200">
              <a:buFont typeface="Arial" pitchFamily="34" charset="0"/>
              <a:buChar char="•"/>
            </a:pPr>
            <a:r>
              <a:rPr lang="ru-RU" sz="2000" b="1" i="1" dirty="0" smtClean="0">
                <a:solidFill>
                  <a:schemeClr val="accent2">
                    <a:lumMod val="50000"/>
                  </a:schemeClr>
                </a:solidFill>
              </a:rPr>
              <a:t>WM_KEYDOWN </a:t>
            </a:r>
            <a:r>
              <a:rPr lang="en-US" sz="2000" b="1" i="1" dirty="0" smtClean="0">
                <a:solidFill>
                  <a:schemeClr val="accent2">
                    <a:lumMod val="50000"/>
                  </a:schemeClr>
                </a:solidFill>
              </a:rPr>
              <a:t>/ </a:t>
            </a:r>
            <a:r>
              <a:rPr lang="ru-RU" sz="2000" b="1" i="1" dirty="0">
                <a:solidFill>
                  <a:schemeClr val="accent2">
                    <a:lumMod val="50000"/>
                  </a:schemeClr>
                </a:solidFill>
              </a:rPr>
              <a:t>WM_KEYUP</a:t>
            </a:r>
            <a:r>
              <a:rPr lang="en-US" sz="2000" b="1" i="1" dirty="0">
                <a:solidFill>
                  <a:schemeClr val="accent2">
                    <a:lumMod val="50000"/>
                  </a:schemeClr>
                </a:solidFill>
              </a:rPr>
              <a:t> </a:t>
            </a:r>
            <a:endParaRPr lang="en-US" sz="2000" b="1" i="1" dirty="0" smtClean="0">
              <a:solidFill>
                <a:schemeClr val="accent2">
                  <a:lumMod val="50000"/>
                </a:schemeClr>
              </a:solidFill>
            </a:endParaRPr>
          </a:p>
          <a:p>
            <a:pPr marL="457200" indent="-457200">
              <a:buFont typeface="Arial" pitchFamily="34" charset="0"/>
              <a:buChar char="•"/>
            </a:pPr>
            <a:r>
              <a:rPr lang="ru-RU" sz="2000" b="1" i="1" dirty="0" smtClean="0">
                <a:solidFill>
                  <a:schemeClr val="accent2">
                    <a:lumMod val="50000"/>
                  </a:schemeClr>
                </a:solidFill>
              </a:rPr>
              <a:t>WM_SYSKEYDOWN</a:t>
            </a:r>
            <a:r>
              <a:rPr lang="en-US" sz="2000" b="1" i="1" dirty="0" smtClean="0">
                <a:solidFill>
                  <a:schemeClr val="accent2">
                    <a:lumMod val="50000"/>
                  </a:schemeClr>
                </a:solidFill>
              </a:rPr>
              <a:t> / </a:t>
            </a:r>
            <a:r>
              <a:rPr lang="ru-RU" sz="2000" b="1" i="1" dirty="0" smtClean="0">
                <a:solidFill>
                  <a:schemeClr val="accent2">
                    <a:lumMod val="50000"/>
                  </a:schemeClr>
                </a:solidFill>
              </a:rPr>
              <a:t>WM_SYSKEY</a:t>
            </a:r>
            <a:r>
              <a:rPr lang="en-US" sz="2000" b="1" i="1" dirty="0" smtClean="0">
                <a:solidFill>
                  <a:schemeClr val="accent2">
                    <a:lumMod val="50000"/>
                  </a:schemeClr>
                </a:solidFill>
              </a:rPr>
              <a:t>UP</a:t>
            </a:r>
          </a:p>
          <a:p>
            <a:pPr marL="914400" lvl="1" indent="-457200"/>
            <a:r>
              <a:rPr lang="en-US" sz="1800" b="1" i="1" dirty="0" err="1" smtClean="0">
                <a:solidFill>
                  <a:schemeClr val="accent2">
                    <a:lumMod val="50000"/>
                  </a:schemeClr>
                </a:solidFill>
              </a:rPr>
              <a:t>wParam</a:t>
            </a:r>
            <a:r>
              <a:rPr lang="en-US" sz="1600" i="1" dirty="0" smtClean="0">
                <a:solidFill>
                  <a:schemeClr val="accent2">
                    <a:lumMod val="50000"/>
                  </a:schemeClr>
                </a:solidFill>
              </a:rPr>
              <a:t> (virtual key): </a:t>
            </a:r>
            <a:r>
              <a:rPr lang="en-US" sz="1600" b="1" i="1" dirty="0" smtClean="0">
                <a:solidFill>
                  <a:schemeClr val="accent2">
                    <a:lumMod val="50000"/>
                  </a:schemeClr>
                </a:solidFill>
                <a:effectLst>
                  <a:outerShdw blurRad="38100" dist="38100" dir="2700000" algn="tl">
                    <a:srgbClr val="000000">
                      <a:alpha val="43137"/>
                    </a:srgbClr>
                  </a:outerShdw>
                </a:effectLst>
              </a:rPr>
              <a:t>VK_...</a:t>
            </a:r>
          </a:p>
          <a:p>
            <a:pPr marL="914400" lvl="1" indent="-457200"/>
            <a:r>
              <a:rPr lang="en-US" sz="1800" b="1" i="1" dirty="0" err="1" smtClean="0">
                <a:solidFill>
                  <a:schemeClr val="accent2">
                    <a:lumMod val="50000"/>
                  </a:schemeClr>
                </a:solidFill>
              </a:rPr>
              <a:t>lParam</a:t>
            </a:r>
            <a:r>
              <a:rPr lang="en-US" i="1" dirty="0">
                <a:solidFill>
                  <a:schemeClr val="accent2">
                    <a:lumMod val="50000"/>
                  </a:schemeClr>
                </a:solidFill>
              </a:rPr>
              <a:t>:</a:t>
            </a:r>
            <a:r>
              <a:rPr lang="en-US" sz="2000" i="1" dirty="0" smtClean="0">
                <a:solidFill>
                  <a:schemeClr val="accent2">
                    <a:lumMod val="50000"/>
                  </a:schemeClr>
                </a:solidFill>
              </a:rPr>
              <a:t> </a:t>
            </a:r>
          </a:p>
          <a:p>
            <a:pPr marL="457200" indent="-457200">
              <a:buFont typeface="Arial" pitchFamily="34" charset="0"/>
              <a:buChar char="•"/>
            </a:pPr>
            <a:endParaRPr lang="en-US" sz="2000" i="1" dirty="0" smtClean="0">
              <a:solidFill>
                <a:schemeClr val="accent2">
                  <a:lumMod val="50000"/>
                </a:schemeClr>
              </a:solidFill>
            </a:endParaRPr>
          </a:p>
          <a:p>
            <a:pPr marL="457200" indent="-457200">
              <a:buFont typeface="Arial" pitchFamily="34" charset="0"/>
              <a:buChar char="•"/>
            </a:pPr>
            <a:endParaRPr lang="ru-RU" sz="2000" i="1" dirty="0">
              <a:solidFill>
                <a:schemeClr val="accent2">
                  <a:lumMod val="50000"/>
                </a:schemeClr>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5009592"/>
            <a:ext cx="2592288" cy="1736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3789040"/>
            <a:ext cx="6107344"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Скругленная прямоугольная выноска 4"/>
          <p:cNvSpPr/>
          <p:nvPr/>
        </p:nvSpPr>
        <p:spPr>
          <a:xfrm>
            <a:off x="5580112" y="1052736"/>
            <a:ext cx="3168352" cy="2736304"/>
          </a:xfrm>
          <a:prstGeom prst="wedgeRoundRectCallout">
            <a:avLst>
              <a:gd name="adj1" fmla="val -155150"/>
              <a:gd name="adj2" fmla="val 27973"/>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pic>
        <p:nvPicPr>
          <p:cNvPr id="92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4128" y="1159593"/>
            <a:ext cx="2778976" cy="2460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Таблица 3"/>
          <p:cNvGraphicFramePr>
            <a:graphicFrameLocks noGrp="1"/>
          </p:cNvGraphicFramePr>
          <p:nvPr>
            <p:extLst>
              <p:ext uri="{D42A27DB-BD31-4B8C-83A1-F6EECF244321}">
                <p14:modId xmlns:p14="http://schemas.microsoft.com/office/powerpoint/2010/main" val="2767754006"/>
              </p:ext>
            </p:extLst>
          </p:nvPr>
        </p:nvGraphicFramePr>
        <p:xfrm>
          <a:off x="6732240" y="3284984"/>
          <a:ext cx="2160240" cy="2194560"/>
        </p:xfrm>
        <a:graphic>
          <a:graphicData uri="http://schemas.openxmlformats.org/drawingml/2006/table">
            <a:tbl>
              <a:tblPr/>
              <a:tblGrid>
                <a:gridCol w="2160240"/>
              </a:tblGrid>
              <a:tr h="233745">
                <a:tc>
                  <a:txBody>
                    <a:bodyPr/>
                    <a:lstStyle/>
                    <a:p>
                      <a:r>
                        <a:rPr lang="en-GB" b="1" i="1" dirty="0">
                          <a:solidFill>
                            <a:schemeClr val="accent2">
                              <a:lumMod val="50000"/>
                            </a:schemeClr>
                          </a:solidFill>
                          <a:effectLst>
                            <a:outerShdw blurRad="38100" dist="38100" dir="2700000" algn="tl">
                              <a:srgbClr val="000000">
                                <a:alpha val="43137"/>
                              </a:srgbClr>
                            </a:outerShdw>
                          </a:effectLst>
                        </a:rPr>
                        <a:t>KF_ALTDOWN</a:t>
                      </a:r>
                    </a:p>
                  </a:txBody>
                  <a:tcPr anchor="ctr">
                    <a:lnL>
                      <a:noFill/>
                    </a:lnL>
                    <a:lnR>
                      <a:noFill/>
                    </a:lnR>
                    <a:lnT>
                      <a:noFill/>
                    </a:lnT>
                    <a:lnB>
                      <a:noFill/>
                    </a:lnB>
                  </a:tcPr>
                </a:tc>
              </a:tr>
              <a:tr h="233745">
                <a:tc>
                  <a:txBody>
                    <a:bodyPr/>
                    <a:lstStyle/>
                    <a:p>
                      <a:r>
                        <a:rPr lang="en-GB" b="1" i="1" dirty="0">
                          <a:solidFill>
                            <a:schemeClr val="accent2">
                              <a:lumMod val="50000"/>
                            </a:schemeClr>
                          </a:solidFill>
                          <a:effectLst>
                            <a:outerShdw blurRad="38100" dist="38100" dir="2700000" algn="tl">
                              <a:srgbClr val="000000">
                                <a:alpha val="43137"/>
                              </a:srgbClr>
                            </a:outerShdw>
                          </a:effectLst>
                        </a:rPr>
                        <a:t>KF_DLGMODE</a:t>
                      </a:r>
                    </a:p>
                  </a:txBody>
                  <a:tcPr anchor="ctr">
                    <a:lnL>
                      <a:noFill/>
                    </a:lnL>
                    <a:lnR>
                      <a:noFill/>
                    </a:lnR>
                    <a:lnT>
                      <a:noFill/>
                    </a:lnT>
                    <a:lnB>
                      <a:noFill/>
                    </a:lnB>
                  </a:tcPr>
                </a:tc>
              </a:tr>
              <a:tr h="233745">
                <a:tc>
                  <a:txBody>
                    <a:bodyPr/>
                    <a:lstStyle/>
                    <a:p>
                      <a:r>
                        <a:rPr lang="en-GB" b="1" i="1" dirty="0">
                          <a:solidFill>
                            <a:schemeClr val="accent2">
                              <a:lumMod val="50000"/>
                            </a:schemeClr>
                          </a:solidFill>
                          <a:effectLst>
                            <a:outerShdw blurRad="38100" dist="38100" dir="2700000" algn="tl">
                              <a:srgbClr val="000000">
                                <a:alpha val="43137"/>
                              </a:srgbClr>
                            </a:outerShdw>
                          </a:effectLst>
                        </a:rPr>
                        <a:t>KF_EXTENDED</a:t>
                      </a:r>
                    </a:p>
                  </a:txBody>
                  <a:tcPr anchor="ctr">
                    <a:lnL>
                      <a:noFill/>
                    </a:lnL>
                    <a:lnR>
                      <a:noFill/>
                    </a:lnR>
                    <a:lnT>
                      <a:noFill/>
                    </a:lnT>
                    <a:lnB>
                      <a:noFill/>
                    </a:lnB>
                  </a:tcPr>
                </a:tc>
              </a:tr>
              <a:tr h="233745">
                <a:tc>
                  <a:txBody>
                    <a:bodyPr/>
                    <a:lstStyle/>
                    <a:p>
                      <a:r>
                        <a:rPr lang="en-GB" b="1" i="1">
                          <a:solidFill>
                            <a:schemeClr val="accent2">
                              <a:lumMod val="50000"/>
                            </a:schemeClr>
                          </a:solidFill>
                          <a:effectLst>
                            <a:outerShdw blurRad="38100" dist="38100" dir="2700000" algn="tl">
                              <a:srgbClr val="000000">
                                <a:alpha val="43137"/>
                              </a:srgbClr>
                            </a:outerShdw>
                          </a:effectLst>
                        </a:rPr>
                        <a:t>KF_MENUMODE</a:t>
                      </a:r>
                    </a:p>
                  </a:txBody>
                  <a:tcPr anchor="ctr">
                    <a:lnL>
                      <a:noFill/>
                    </a:lnL>
                    <a:lnR>
                      <a:noFill/>
                    </a:lnR>
                    <a:lnT>
                      <a:noFill/>
                    </a:lnT>
                    <a:lnB>
                      <a:noFill/>
                    </a:lnB>
                  </a:tcPr>
                </a:tc>
              </a:tr>
              <a:tr h="233745">
                <a:tc>
                  <a:txBody>
                    <a:bodyPr/>
                    <a:lstStyle/>
                    <a:p>
                      <a:r>
                        <a:rPr lang="en-GB" b="1" i="1">
                          <a:solidFill>
                            <a:schemeClr val="accent2">
                              <a:lumMod val="50000"/>
                            </a:schemeClr>
                          </a:solidFill>
                          <a:effectLst>
                            <a:outerShdw blurRad="38100" dist="38100" dir="2700000" algn="tl">
                              <a:srgbClr val="000000">
                                <a:alpha val="43137"/>
                              </a:srgbClr>
                            </a:outerShdw>
                          </a:effectLst>
                        </a:rPr>
                        <a:t>KF_REPEAT</a:t>
                      </a:r>
                    </a:p>
                  </a:txBody>
                  <a:tcPr anchor="ctr">
                    <a:lnL>
                      <a:noFill/>
                    </a:lnL>
                    <a:lnR>
                      <a:noFill/>
                    </a:lnR>
                    <a:lnT>
                      <a:noFill/>
                    </a:lnT>
                    <a:lnB>
                      <a:noFill/>
                    </a:lnB>
                  </a:tcPr>
                </a:tc>
              </a:tr>
              <a:tr h="233745">
                <a:tc>
                  <a:txBody>
                    <a:bodyPr/>
                    <a:lstStyle/>
                    <a:p>
                      <a:r>
                        <a:rPr lang="en-GB" b="1" i="1" dirty="0">
                          <a:solidFill>
                            <a:schemeClr val="accent2">
                              <a:lumMod val="50000"/>
                            </a:schemeClr>
                          </a:solidFill>
                          <a:effectLst>
                            <a:outerShdw blurRad="38100" dist="38100" dir="2700000" algn="tl">
                              <a:srgbClr val="000000">
                                <a:alpha val="43137"/>
                              </a:srgbClr>
                            </a:outerShdw>
                          </a:effectLst>
                        </a:rPr>
                        <a:t>KF_UP</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34200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21"/>
                                        </p:tgtEl>
                                        <p:attrNameLst>
                                          <p:attrName>style.visibility</p:attrName>
                                        </p:attrNameLst>
                                      </p:cBhvr>
                                      <p:to>
                                        <p:strVal val="visible"/>
                                      </p:to>
                                    </p:set>
                                    <p:anim calcmode="lin" valueType="num">
                                      <p:cBhvr additive="base">
                                        <p:cTn id="7" dur="500" fill="hold"/>
                                        <p:tgtEl>
                                          <p:spTgt spid="9221"/>
                                        </p:tgtEl>
                                        <p:attrNameLst>
                                          <p:attrName>ppt_x</p:attrName>
                                        </p:attrNameLst>
                                      </p:cBhvr>
                                      <p:tavLst>
                                        <p:tav tm="0">
                                          <p:val>
                                            <p:strVal val="#ppt_x"/>
                                          </p:val>
                                        </p:tav>
                                        <p:tav tm="100000">
                                          <p:val>
                                            <p:strVal val="#ppt_x"/>
                                          </p:val>
                                        </p:tav>
                                      </p:tavLst>
                                    </p:anim>
                                    <p:anim calcmode="lin" valueType="num">
                                      <p:cBhvr additive="base">
                                        <p:cTn id="8" dur="500" fill="hold"/>
                                        <p:tgtEl>
                                          <p:spTgt spid="922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par>
                                <p:cTn id="13" presetID="16" presetClass="entr" presetSubtype="21" fill="hold" nodeType="withEffect">
                                  <p:stCondLst>
                                    <p:cond delay="0"/>
                                  </p:stCondLst>
                                  <p:childTnLst>
                                    <p:set>
                                      <p:cBhvr>
                                        <p:cTn id="14" dur="1" fill="hold">
                                          <p:stCondLst>
                                            <p:cond delay="0"/>
                                          </p:stCondLst>
                                        </p:cTn>
                                        <p:tgtEl>
                                          <p:spTgt spid="9222"/>
                                        </p:tgtEl>
                                        <p:attrNameLst>
                                          <p:attrName>style.visibility</p:attrName>
                                        </p:attrNameLst>
                                      </p:cBhvr>
                                      <p:to>
                                        <p:strVal val="visible"/>
                                      </p:to>
                                    </p:set>
                                    <p:animEffect transition="in" filter="barn(inVertical)">
                                      <p:cBhvr>
                                        <p:cTn id="15" dur="500"/>
                                        <p:tgtEl>
                                          <p:spTgt spid="922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1+#ppt_w/2"/>
                                          </p:val>
                                        </p:tav>
                                        <p:tav tm="100000">
                                          <p:val>
                                            <p:strVal val="#ppt_x"/>
                                          </p:val>
                                        </p:tav>
                                      </p:tavLst>
                                    </p:anim>
                                    <p:anim calcmode="lin" valueType="num">
                                      <p:cBhvr additive="base">
                                        <p:cTn id="21"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6084094" cy="6357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71659" y="3645024"/>
            <a:ext cx="3072341"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267744" y="116632"/>
            <a:ext cx="6768752" cy="584775"/>
          </a:xfrm>
          <a:prstGeom prst="rect">
            <a:avLst/>
          </a:prstGeom>
          <a:noFill/>
        </p:spPr>
        <p:txBody>
          <a:bodyPr wrap="square" rtlCol="0">
            <a:spAutoFit/>
          </a:bodyPr>
          <a:lstStyle/>
          <a:p>
            <a:pPr algn="r"/>
            <a:r>
              <a:rPr lang="en-GB" sz="3200" b="1" dirty="0">
                <a:solidFill>
                  <a:srgbClr val="0070C0"/>
                </a:solidFill>
                <a:latin typeface="Comic Sans MS" pitchFamily="66" charset="0"/>
              </a:rPr>
              <a:t>Processing Keystroke </a:t>
            </a:r>
            <a:r>
              <a:rPr lang="en-GB" sz="3200" b="1" dirty="0" smtClean="0">
                <a:solidFill>
                  <a:srgbClr val="0070C0"/>
                </a:solidFill>
                <a:latin typeface="Comic Sans MS" pitchFamily="66" charset="0"/>
              </a:rPr>
              <a:t>Messages </a:t>
            </a:r>
            <a:endParaRPr lang="en-GB" sz="3200" b="1" dirty="0">
              <a:solidFill>
                <a:srgbClr val="0070C0"/>
              </a:solidFill>
              <a:latin typeface="Comic Sans MS" pitchFamily="66" charset="0"/>
            </a:endParaRPr>
          </a:p>
        </p:txBody>
      </p:sp>
      <p:sp>
        <p:nvSpPr>
          <p:cNvPr id="5" name="Скругленная прямоугольная выноска 4"/>
          <p:cNvSpPr/>
          <p:nvPr/>
        </p:nvSpPr>
        <p:spPr>
          <a:xfrm>
            <a:off x="5508104" y="3079577"/>
            <a:ext cx="1528763" cy="720080"/>
          </a:xfrm>
          <a:prstGeom prst="wedgeRoundRectCallout">
            <a:avLst>
              <a:gd name="adj1" fmla="val 36357"/>
              <a:gd name="adj2" fmla="val 96726"/>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Example #1</a:t>
            </a:r>
            <a:endParaRPr lang="ru-RU" dirty="0"/>
          </a:p>
        </p:txBody>
      </p:sp>
    </p:spTree>
    <p:extLst>
      <p:ext uri="{BB962C8B-B14F-4D97-AF65-F5344CB8AC3E}">
        <p14:creationId xmlns:p14="http://schemas.microsoft.com/office/powerpoint/2010/main" val="10039120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r>
              <a:rPr lang="en-GB" sz="2400" b="1" dirty="0">
                <a:solidFill>
                  <a:srgbClr val="0070C0"/>
                </a:solidFill>
                <a:latin typeface="Comic Sans MS" pitchFamily="66" charset="0"/>
              </a:rPr>
              <a:t>Processing Character Messages</a:t>
            </a:r>
          </a:p>
          <a:p>
            <a:endParaRPr lang="ru-RU"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5009592"/>
            <a:ext cx="2592288" cy="1736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рямоугольник 3"/>
          <p:cNvSpPr/>
          <p:nvPr/>
        </p:nvSpPr>
        <p:spPr>
          <a:xfrm>
            <a:off x="395536" y="764704"/>
            <a:ext cx="5544616" cy="2616101"/>
          </a:xfrm>
          <a:prstGeom prst="rect">
            <a:avLst/>
          </a:prstGeom>
        </p:spPr>
        <p:txBody>
          <a:bodyPr wrap="square">
            <a:spAutoFit/>
          </a:bodyPr>
          <a:lstStyle/>
          <a:p>
            <a:pPr marL="457200" indent="-457200">
              <a:lnSpc>
                <a:spcPct val="150000"/>
              </a:lnSpc>
              <a:buFont typeface="Arial" pitchFamily="34" charset="0"/>
              <a:buChar char="•"/>
            </a:pPr>
            <a:r>
              <a:rPr lang="en-GB" sz="2000" b="1" i="1" dirty="0" smtClean="0">
                <a:solidFill>
                  <a:schemeClr val="tx2">
                    <a:lumMod val="75000"/>
                  </a:schemeClr>
                </a:solidFill>
                <a:latin typeface="Segoe UI Light"/>
              </a:rPr>
              <a:t>WM_CHAR </a:t>
            </a:r>
            <a:r>
              <a:rPr lang="en-US" sz="2000" b="1" i="1" dirty="0" smtClean="0">
                <a:solidFill>
                  <a:schemeClr val="tx2">
                    <a:lumMod val="75000"/>
                  </a:schemeClr>
                </a:solidFill>
                <a:latin typeface="Segoe UI Light"/>
              </a:rPr>
              <a:t>/ </a:t>
            </a:r>
            <a:r>
              <a:rPr lang="en-GB" sz="2000" b="1" i="1" dirty="0" smtClean="0">
                <a:solidFill>
                  <a:schemeClr val="tx2">
                    <a:lumMod val="75000"/>
                  </a:schemeClr>
                </a:solidFill>
                <a:latin typeface="Segoe UI Light"/>
              </a:rPr>
              <a:t>WM_DEADCHAR</a:t>
            </a:r>
          </a:p>
          <a:p>
            <a:pPr marL="457200" indent="-457200">
              <a:lnSpc>
                <a:spcPct val="150000"/>
              </a:lnSpc>
              <a:buFont typeface="Arial" pitchFamily="34" charset="0"/>
              <a:buChar char="•"/>
            </a:pPr>
            <a:r>
              <a:rPr lang="en-GB" sz="2000" b="1" i="1" dirty="0" smtClean="0">
                <a:solidFill>
                  <a:schemeClr val="tx2">
                    <a:lumMod val="75000"/>
                  </a:schemeClr>
                </a:solidFill>
                <a:latin typeface="Segoe UI Light"/>
              </a:rPr>
              <a:t>WM_SYSCHAR / </a:t>
            </a:r>
            <a:r>
              <a:rPr lang="en-GB" sz="2000" b="1" i="1" dirty="0">
                <a:solidFill>
                  <a:schemeClr val="tx2">
                    <a:lumMod val="75000"/>
                  </a:schemeClr>
                </a:solidFill>
                <a:latin typeface="Segoe UI Light"/>
              </a:rPr>
              <a:t>WM_SYSDEADCHAR</a:t>
            </a:r>
            <a:endParaRPr lang="en-US" sz="2000" b="1" i="1" dirty="0" smtClean="0">
              <a:solidFill>
                <a:schemeClr val="tx2">
                  <a:lumMod val="75000"/>
                </a:schemeClr>
              </a:solidFill>
              <a:latin typeface="Segoe UI Light"/>
            </a:endParaRPr>
          </a:p>
          <a:p>
            <a:pPr marL="914400" lvl="1" indent="-457200"/>
            <a:r>
              <a:rPr lang="en-US" b="1" i="1" dirty="0" err="1">
                <a:solidFill>
                  <a:schemeClr val="accent2">
                    <a:lumMod val="50000"/>
                  </a:schemeClr>
                </a:solidFill>
              </a:rPr>
              <a:t>wParam</a:t>
            </a:r>
            <a:r>
              <a:rPr lang="en-US" sz="1600" i="1" dirty="0">
                <a:solidFill>
                  <a:schemeClr val="accent2">
                    <a:lumMod val="50000"/>
                  </a:schemeClr>
                </a:solidFill>
              </a:rPr>
              <a:t> </a:t>
            </a:r>
            <a:r>
              <a:rPr lang="en-US" sz="1600" i="1" dirty="0" smtClean="0">
                <a:solidFill>
                  <a:schemeClr val="accent2">
                    <a:lumMod val="50000"/>
                  </a:schemeClr>
                </a:solidFill>
              </a:rPr>
              <a:t>(char </a:t>
            </a:r>
            <a:r>
              <a:rPr lang="en-US" sz="1600" i="1" dirty="0">
                <a:solidFill>
                  <a:schemeClr val="accent2">
                    <a:lumMod val="50000"/>
                  </a:schemeClr>
                </a:solidFill>
              </a:rPr>
              <a:t>key</a:t>
            </a:r>
            <a:r>
              <a:rPr lang="en-US" sz="1600" i="1" dirty="0" smtClean="0">
                <a:solidFill>
                  <a:schemeClr val="accent2">
                    <a:lumMod val="50000"/>
                  </a:schemeClr>
                </a:solidFill>
              </a:rPr>
              <a:t>)</a:t>
            </a:r>
            <a:endParaRPr lang="en-US" sz="1600" b="1" i="1" dirty="0">
              <a:solidFill>
                <a:schemeClr val="accent2">
                  <a:lumMod val="50000"/>
                </a:schemeClr>
              </a:solidFill>
              <a:effectLst>
                <a:outerShdw blurRad="38100" dist="38100" dir="2700000" algn="tl">
                  <a:srgbClr val="000000">
                    <a:alpha val="43137"/>
                  </a:srgbClr>
                </a:outerShdw>
              </a:effectLst>
            </a:endParaRPr>
          </a:p>
          <a:p>
            <a:pPr marL="914400" lvl="1" indent="-457200"/>
            <a:r>
              <a:rPr lang="en-US" b="1" i="1" dirty="0" err="1" smtClean="0">
                <a:solidFill>
                  <a:schemeClr val="accent2">
                    <a:lumMod val="50000"/>
                  </a:schemeClr>
                </a:solidFill>
              </a:rPr>
              <a:t>lParam</a:t>
            </a:r>
            <a:r>
              <a:rPr lang="en-US" b="1" i="1" dirty="0" smtClean="0">
                <a:solidFill>
                  <a:schemeClr val="accent2">
                    <a:lumMod val="50000"/>
                  </a:schemeClr>
                </a:solidFill>
              </a:rPr>
              <a:t> </a:t>
            </a:r>
            <a:r>
              <a:rPr lang="en-US" i="1" dirty="0" smtClean="0">
                <a:solidFill>
                  <a:schemeClr val="accent2">
                    <a:lumMod val="50000"/>
                  </a:schemeClr>
                </a:solidFill>
              </a:rPr>
              <a:t>(</a:t>
            </a:r>
            <a:r>
              <a:rPr lang="en-US" i="1" dirty="0" smtClean="0">
                <a:solidFill>
                  <a:schemeClr val="tx2">
                    <a:lumMod val="75000"/>
                  </a:schemeClr>
                </a:solidFill>
              </a:rPr>
              <a:t>specifies </a:t>
            </a:r>
            <a:r>
              <a:rPr lang="en-US" i="1" dirty="0">
                <a:solidFill>
                  <a:schemeClr val="tx2">
                    <a:lumMod val="75000"/>
                  </a:schemeClr>
                </a:solidFill>
              </a:rPr>
              <a:t>the repeat count, scan </a:t>
            </a:r>
            <a:r>
              <a:rPr lang="en-US" i="1" dirty="0" smtClean="0">
                <a:solidFill>
                  <a:schemeClr val="tx2">
                    <a:lumMod val="75000"/>
                  </a:schemeClr>
                </a:solidFill>
              </a:rPr>
              <a:t>code, extended-key </a:t>
            </a:r>
            <a:r>
              <a:rPr lang="en-US" i="1" dirty="0">
                <a:solidFill>
                  <a:schemeClr val="tx2">
                    <a:lumMod val="75000"/>
                  </a:schemeClr>
                </a:solidFill>
              </a:rPr>
              <a:t>flag, context code, previous </a:t>
            </a:r>
            <a:r>
              <a:rPr lang="en-US" i="1" dirty="0" smtClean="0">
                <a:solidFill>
                  <a:schemeClr val="tx2">
                    <a:lumMod val="75000"/>
                  </a:schemeClr>
                </a:solidFill>
              </a:rPr>
              <a:t>key-state flag </a:t>
            </a:r>
            <a:r>
              <a:rPr lang="en-US" i="1" dirty="0">
                <a:solidFill>
                  <a:schemeClr val="tx2">
                    <a:lumMod val="75000"/>
                  </a:schemeClr>
                </a:solidFill>
              </a:rPr>
              <a:t>and transition-state flag</a:t>
            </a:r>
            <a:r>
              <a:rPr lang="en-US" i="1" dirty="0" smtClean="0">
                <a:solidFill>
                  <a:schemeClr val="accent2">
                    <a:lumMod val="50000"/>
                  </a:schemeClr>
                </a:solidFill>
              </a:rPr>
              <a:t>)</a:t>
            </a:r>
            <a:r>
              <a:rPr lang="en-US" sz="2000" i="1" dirty="0" smtClean="0">
                <a:solidFill>
                  <a:schemeClr val="accent2">
                    <a:lumMod val="50000"/>
                  </a:schemeClr>
                </a:solidFill>
              </a:rPr>
              <a:t> </a:t>
            </a:r>
            <a:endParaRPr lang="en-US" sz="2000" i="1" dirty="0">
              <a:solidFill>
                <a:schemeClr val="accent2">
                  <a:lumMod val="50000"/>
                </a:schemeClr>
              </a:solidFill>
            </a:endParaRPr>
          </a:p>
          <a:p>
            <a:pPr marL="457200" indent="-457200">
              <a:lnSpc>
                <a:spcPct val="150000"/>
              </a:lnSpc>
              <a:buFont typeface="Arial" pitchFamily="34" charset="0"/>
              <a:buChar char="•"/>
            </a:pPr>
            <a:r>
              <a:rPr lang="en-GB" sz="2000" b="1" i="1" dirty="0" smtClean="0">
                <a:solidFill>
                  <a:schemeClr val="tx2">
                    <a:lumMod val="75000"/>
                  </a:schemeClr>
                </a:solidFill>
                <a:latin typeface="Segoe UI Light"/>
              </a:rPr>
              <a:t>WM_UNICHAR</a:t>
            </a:r>
            <a:endParaRPr lang="en-GB" sz="2000" b="1" i="1" dirty="0">
              <a:solidFill>
                <a:schemeClr val="tx2">
                  <a:lumMod val="75000"/>
                </a:schemeClr>
              </a:solidFill>
              <a:latin typeface="Segoe UI Light"/>
            </a:endParaRPr>
          </a:p>
        </p:txBody>
      </p:sp>
      <p:pic>
        <p:nvPicPr>
          <p:cNvPr id="5" name="Picture 3" descr="G:\BNTU\For design\img\87-Free-3D-Disagreeable-Smiley-Face-Clipart-Illustrati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8408" y="1844824"/>
            <a:ext cx="1371600" cy="1344613"/>
          </a:xfrm>
          <a:prstGeom prst="rect">
            <a:avLst/>
          </a:prstGeom>
          <a:noFill/>
          <a:extLst>
            <a:ext uri="{909E8E84-426E-40DD-AFC4-6F175D3DCCD1}">
              <a14:hiddenFill xmlns:a14="http://schemas.microsoft.com/office/drawing/2010/main">
                <a:solidFill>
                  <a:srgbClr val="FFFFFF"/>
                </a:solidFill>
              </a14:hiddenFill>
            </a:ext>
          </a:extLst>
        </p:spPr>
      </p:pic>
      <p:sp>
        <p:nvSpPr>
          <p:cNvPr id="6" name="Скругленная прямоугольная выноска 5"/>
          <p:cNvSpPr/>
          <p:nvPr/>
        </p:nvSpPr>
        <p:spPr>
          <a:xfrm>
            <a:off x="611560" y="3689561"/>
            <a:ext cx="4896544" cy="2640062"/>
          </a:xfrm>
          <a:prstGeom prst="wedgeRoundRectCallout">
            <a:avLst>
              <a:gd name="adj1" fmla="val 55138"/>
              <a:gd name="adj2" fmla="val -79753"/>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marL="457200" indent="-457200">
              <a:buFont typeface="Courier New" pitchFamily="49" charset="0"/>
              <a:buChar char="o"/>
            </a:pPr>
            <a:r>
              <a:rPr lang="en-US" sz="2800" b="1" dirty="0">
                <a:solidFill>
                  <a:schemeClr val="tx2">
                    <a:lumMod val="75000"/>
                  </a:schemeClr>
                </a:solidFill>
              </a:rPr>
              <a:t>Any character key </a:t>
            </a:r>
          </a:p>
          <a:p>
            <a:pPr marL="457200" indent="-457200">
              <a:buFont typeface="Courier New" pitchFamily="49" charset="0"/>
              <a:buChar char="o"/>
            </a:pPr>
            <a:r>
              <a:rPr lang="en-US" sz="2800" b="1" dirty="0">
                <a:solidFill>
                  <a:schemeClr val="tx2">
                    <a:lumMod val="75000"/>
                  </a:schemeClr>
                </a:solidFill>
              </a:rPr>
              <a:t>BACKSPACE </a:t>
            </a:r>
          </a:p>
          <a:p>
            <a:pPr marL="457200" indent="-457200">
              <a:buFont typeface="Courier New" pitchFamily="49" charset="0"/>
              <a:buChar char="o"/>
            </a:pPr>
            <a:r>
              <a:rPr lang="en-US" sz="2800" b="1" dirty="0">
                <a:solidFill>
                  <a:schemeClr val="tx2">
                    <a:lumMod val="75000"/>
                  </a:schemeClr>
                </a:solidFill>
              </a:rPr>
              <a:t>ENTER (carriage return) </a:t>
            </a:r>
          </a:p>
          <a:p>
            <a:pPr marL="457200" indent="-457200">
              <a:buFont typeface="Courier New" pitchFamily="49" charset="0"/>
              <a:buChar char="o"/>
            </a:pPr>
            <a:r>
              <a:rPr lang="en-US" sz="2800" b="1" dirty="0">
                <a:solidFill>
                  <a:schemeClr val="tx2">
                    <a:lumMod val="75000"/>
                  </a:schemeClr>
                </a:solidFill>
              </a:rPr>
              <a:t>ESC </a:t>
            </a:r>
          </a:p>
          <a:p>
            <a:pPr marL="457200" indent="-457200">
              <a:buFont typeface="Courier New" pitchFamily="49" charset="0"/>
              <a:buChar char="o"/>
            </a:pPr>
            <a:r>
              <a:rPr lang="en-US" sz="2800" b="1" dirty="0">
                <a:solidFill>
                  <a:schemeClr val="tx2">
                    <a:lumMod val="75000"/>
                  </a:schemeClr>
                </a:solidFill>
              </a:rPr>
              <a:t>SHIFT+ENTER (linefeed) </a:t>
            </a:r>
          </a:p>
          <a:p>
            <a:pPr marL="457200" indent="-457200">
              <a:buFont typeface="Courier New" pitchFamily="49" charset="0"/>
              <a:buChar char="o"/>
            </a:pPr>
            <a:r>
              <a:rPr lang="en-US" sz="2800" b="1" dirty="0">
                <a:solidFill>
                  <a:schemeClr val="tx2">
                    <a:lumMod val="75000"/>
                  </a:schemeClr>
                </a:solidFill>
              </a:rPr>
              <a:t>TAB </a:t>
            </a:r>
          </a:p>
        </p:txBody>
      </p:sp>
    </p:spTree>
    <p:extLst>
      <p:ext uri="{BB962C8B-B14F-4D97-AF65-F5344CB8AC3E}">
        <p14:creationId xmlns:p14="http://schemas.microsoft.com/office/powerpoint/2010/main" val="75055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692696"/>
            <a:ext cx="5770084"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267744" y="116632"/>
            <a:ext cx="6768752" cy="584775"/>
          </a:xfrm>
          <a:prstGeom prst="rect">
            <a:avLst/>
          </a:prstGeom>
          <a:noFill/>
        </p:spPr>
        <p:txBody>
          <a:bodyPr wrap="square" rtlCol="0">
            <a:spAutoFit/>
          </a:bodyPr>
          <a:lstStyle/>
          <a:p>
            <a:pPr algn="r"/>
            <a:r>
              <a:rPr lang="en-GB" sz="3200" b="1" dirty="0">
                <a:solidFill>
                  <a:srgbClr val="0070C0"/>
                </a:solidFill>
                <a:latin typeface="Comic Sans MS" pitchFamily="66" charset="0"/>
              </a:rPr>
              <a:t>Processing Character Messages</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192981"/>
            <a:ext cx="5831183" cy="4684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1659" y="3645024"/>
            <a:ext cx="3072341"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Скругленная прямоугольная выноска 4"/>
          <p:cNvSpPr/>
          <p:nvPr/>
        </p:nvSpPr>
        <p:spPr>
          <a:xfrm>
            <a:off x="5508104" y="3079577"/>
            <a:ext cx="1528763" cy="720080"/>
          </a:xfrm>
          <a:prstGeom prst="wedgeRoundRectCallout">
            <a:avLst>
              <a:gd name="adj1" fmla="val 36357"/>
              <a:gd name="adj2" fmla="val 96726"/>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Example #2</a:t>
            </a:r>
            <a:endParaRPr lang="ru-RU" dirty="0"/>
          </a:p>
        </p:txBody>
      </p:sp>
    </p:spTree>
    <p:extLst>
      <p:ext uri="{BB962C8B-B14F-4D97-AF65-F5344CB8AC3E}">
        <p14:creationId xmlns:p14="http://schemas.microsoft.com/office/powerpoint/2010/main" val="57262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1266"/>
                                        </p:tgtEl>
                                      </p:cBhvr>
                                    </p:animEffect>
                                    <p:set>
                                      <p:cBhvr>
                                        <p:cTn id="7" dur="1" fill="hold">
                                          <p:stCondLst>
                                            <p:cond delay="499"/>
                                          </p:stCondLst>
                                        </p:cTn>
                                        <p:tgtEl>
                                          <p:spTgt spid="11266"/>
                                        </p:tgtEl>
                                        <p:attrNameLst>
                                          <p:attrName>style.visibility</p:attrName>
                                        </p:attrNameLst>
                                      </p:cBhvr>
                                      <p:to>
                                        <p:strVal val="hidden"/>
                                      </p:to>
                                    </p:se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1267"/>
                                        </p:tgtEl>
                                        <p:attrNameLst>
                                          <p:attrName>style.visibility</p:attrName>
                                        </p:attrNameLst>
                                      </p:cBhvr>
                                      <p:to>
                                        <p:strVal val="visible"/>
                                      </p:to>
                                    </p:set>
                                    <p:animEffect transition="in" filter="randombar(horizontal)">
                                      <p:cBhvr>
                                        <p:cTn id="11"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Таблица 6"/>
          <p:cNvGraphicFramePr>
            <a:graphicFrameLocks noGrp="1"/>
          </p:cNvGraphicFramePr>
          <p:nvPr>
            <p:extLst>
              <p:ext uri="{D42A27DB-BD31-4B8C-83A1-F6EECF244321}">
                <p14:modId xmlns:p14="http://schemas.microsoft.com/office/powerpoint/2010/main" val="49442679"/>
              </p:ext>
            </p:extLst>
          </p:nvPr>
        </p:nvGraphicFramePr>
        <p:xfrm>
          <a:off x="356716" y="1484784"/>
          <a:ext cx="6879580" cy="3448360"/>
        </p:xfrm>
        <a:graphic>
          <a:graphicData uri="http://schemas.openxmlformats.org/drawingml/2006/table">
            <a:tbl>
              <a:tblPr/>
              <a:tblGrid>
                <a:gridCol w="6879580"/>
              </a:tblGrid>
              <a:tr h="269182">
                <a:tc>
                  <a:txBody>
                    <a:bodyPr/>
                    <a:lstStyle/>
                    <a:p>
                      <a:r>
                        <a:rPr lang="en-GB" sz="1700" b="1" i="1" dirty="0" smtClean="0">
                          <a:solidFill>
                            <a:schemeClr val="tx2">
                              <a:lumMod val="75000"/>
                            </a:schemeClr>
                          </a:solidFill>
                          <a:latin typeface="Segoe UI Light"/>
                        </a:rPr>
                        <a:t>WM_LBUTTONDBLCLK / WM_NCLBUTTONDBLCLK</a:t>
                      </a:r>
                      <a:endParaRPr lang="en-GB" sz="1700" b="1" i="1" dirty="0">
                        <a:solidFill>
                          <a:schemeClr val="tx2">
                            <a:lumMod val="75000"/>
                          </a:schemeClr>
                        </a:solidFill>
                        <a:latin typeface="Segoe UI Light"/>
                      </a:endParaRPr>
                    </a:p>
                  </a:txBody>
                  <a:tcPr marL="85756" marR="85756" marT="42878" marB="42878" anchor="ctr">
                    <a:lnL>
                      <a:noFill/>
                    </a:lnL>
                    <a:lnR>
                      <a:noFill/>
                    </a:lnR>
                    <a:lnT>
                      <a:noFill/>
                    </a:lnT>
                    <a:lnB>
                      <a:noFill/>
                    </a:lnB>
                  </a:tcPr>
                </a:tc>
              </a:tr>
              <a:tr h="1546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700" b="1" i="1" dirty="0" smtClean="0">
                          <a:solidFill>
                            <a:schemeClr val="tx2">
                              <a:lumMod val="75000"/>
                            </a:schemeClr>
                          </a:solidFill>
                          <a:latin typeface="Segoe UI Light"/>
                        </a:rPr>
                        <a:t>WM_LBUTTONDOWN / WM_NCLBUTTONDOWN</a:t>
                      </a:r>
                    </a:p>
                  </a:txBody>
                  <a:tcPr marL="85756" marR="85756" marT="42878" marB="42878" anchor="ctr">
                    <a:lnL>
                      <a:noFill/>
                    </a:lnL>
                    <a:lnR>
                      <a:noFill/>
                    </a:lnR>
                    <a:lnT>
                      <a:noFill/>
                    </a:lnT>
                    <a:lnB>
                      <a:noFill/>
                    </a:lnB>
                  </a:tcPr>
                </a:tc>
              </a:tr>
              <a:tr h="154631">
                <a:tc>
                  <a:txBody>
                    <a:bodyPr/>
                    <a:lstStyle/>
                    <a:p>
                      <a:r>
                        <a:rPr lang="en-GB" sz="1700" b="1" i="1" dirty="0" smtClean="0">
                          <a:solidFill>
                            <a:schemeClr val="tx2">
                              <a:lumMod val="75000"/>
                            </a:schemeClr>
                          </a:solidFill>
                          <a:latin typeface="Segoe UI Light"/>
                        </a:rPr>
                        <a:t>WM_LBUTTONUP / WM_NCLBUTTONUP</a:t>
                      </a:r>
                      <a:endParaRPr lang="en-GB" sz="1700" b="1" i="1" dirty="0">
                        <a:solidFill>
                          <a:schemeClr val="tx2">
                            <a:lumMod val="75000"/>
                          </a:schemeClr>
                        </a:solidFill>
                        <a:latin typeface="Segoe UI Light"/>
                      </a:endParaRPr>
                    </a:p>
                  </a:txBody>
                  <a:tcPr marL="85756" marR="85756" marT="42878" marB="42878" anchor="ctr">
                    <a:lnL>
                      <a:noFill/>
                    </a:lnL>
                    <a:lnR>
                      <a:noFill/>
                    </a:lnR>
                    <a:lnT>
                      <a:noFill/>
                    </a:lnT>
                    <a:lnB>
                      <a:noFill/>
                    </a:lnB>
                  </a:tcPr>
                </a:tc>
              </a:tr>
              <a:tr h="269182">
                <a:tc>
                  <a:txBody>
                    <a:bodyPr/>
                    <a:lstStyle/>
                    <a:p>
                      <a:r>
                        <a:rPr lang="en-GB" sz="1700" b="1" i="1" dirty="0">
                          <a:solidFill>
                            <a:schemeClr val="tx2">
                              <a:lumMod val="75000"/>
                            </a:schemeClr>
                          </a:solidFill>
                          <a:latin typeface="Segoe UI Light"/>
                        </a:rPr>
                        <a:t>WM_MBUTTONDBLCLK</a:t>
                      </a:r>
                    </a:p>
                  </a:txBody>
                  <a:tcPr marL="85756" marR="85756" marT="42878" marB="42878" anchor="ctr">
                    <a:lnL>
                      <a:noFill/>
                    </a:lnL>
                    <a:lnR>
                      <a:noFill/>
                    </a:lnR>
                    <a:lnT>
                      <a:noFill/>
                    </a:lnT>
                    <a:lnB>
                      <a:noFill/>
                    </a:lnB>
                  </a:tcPr>
                </a:tc>
              </a:tr>
              <a:tr h="269182">
                <a:tc>
                  <a:txBody>
                    <a:bodyPr/>
                    <a:lstStyle/>
                    <a:p>
                      <a:r>
                        <a:rPr lang="en-GB" sz="1700" b="1" i="1" dirty="0">
                          <a:solidFill>
                            <a:schemeClr val="tx2">
                              <a:lumMod val="75000"/>
                            </a:schemeClr>
                          </a:solidFill>
                          <a:latin typeface="Segoe UI Light"/>
                        </a:rPr>
                        <a:t>WM_MBUTTONDOWN</a:t>
                      </a:r>
                    </a:p>
                  </a:txBody>
                  <a:tcPr marL="85756" marR="85756" marT="42878" marB="42878" anchor="ctr">
                    <a:lnL>
                      <a:noFill/>
                    </a:lnL>
                    <a:lnR>
                      <a:noFill/>
                    </a:lnR>
                    <a:lnT>
                      <a:noFill/>
                    </a:lnT>
                    <a:lnB>
                      <a:noFill/>
                    </a:lnB>
                  </a:tcPr>
                </a:tc>
              </a:tr>
              <a:tr h="269182">
                <a:tc>
                  <a:txBody>
                    <a:bodyPr/>
                    <a:lstStyle/>
                    <a:p>
                      <a:r>
                        <a:rPr lang="en-GB" sz="1700" b="1" i="1" dirty="0">
                          <a:solidFill>
                            <a:schemeClr val="tx2">
                              <a:lumMod val="75000"/>
                            </a:schemeClr>
                          </a:solidFill>
                          <a:latin typeface="Segoe UI Light"/>
                        </a:rPr>
                        <a:t>WM_MBUTTONUP</a:t>
                      </a:r>
                    </a:p>
                  </a:txBody>
                  <a:tcPr marL="85756" marR="85756" marT="42878" marB="42878" anchor="ctr">
                    <a:lnL>
                      <a:noFill/>
                    </a:lnL>
                    <a:lnR>
                      <a:noFill/>
                    </a:lnR>
                    <a:lnT>
                      <a:noFill/>
                    </a:lnT>
                    <a:lnB>
                      <a:noFill/>
                    </a:lnB>
                  </a:tcPr>
                </a:tc>
              </a:tr>
              <a:tr h="269182">
                <a:tc>
                  <a:txBody>
                    <a:bodyPr/>
                    <a:lstStyle/>
                    <a:p>
                      <a:r>
                        <a:rPr lang="en-GB" sz="1700" b="1" i="1" dirty="0">
                          <a:solidFill>
                            <a:schemeClr val="tx2">
                              <a:lumMod val="75000"/>
                            </a:schemeClr>
                          </a:solidFill>
                          <a:latin typeface="Segoe UI Light"/>
                        </a:rPr>
                        <a:t>WM_RBUTTONDBLCLK</a:t>
                      </a:r>
                    </a:p>
                  </a:txBody>
                  <a:tcPr marL="85756" marR="85756" marT="42878" marB="42878" anchor="ctr">
                    <a:lnL>
                      <a:noFill/>
                    </a:lnL>
                    <a:lnR>
                      <a:noFill/>
                    </a:lnR>
                    <a:lnT>
                      <a:noFill/>
                    </a:lnT>
                    <a:lnB>
                      <a:noFill/>
                    </a:lnB>
                  </a:tcPr>
                </a:tc>
              </a:tr>
              <a:tr h="154631">
                <a:tc>
                  <a:txBody>
                    <a:bodyPr/>
                    <a:lstStyle/>
                    <a:p>
                      <a:r>
                        <a:rPr lang="en-GB" sz="1700" b="1" i="1" dirty="0">
                          <a:solidFill>
                            <a:schemeClr val="tx2">
                              <a:lumMod val="75000"/>
                            </a:schemeClr>
                          </a:solidFill>
                          <a:latin typeface="Segoe UI Light"/>
                        </a:rPr>
                        <a:t>WM_RBUTTONDOWN</a:t>
                      </a:r>
                    </a:p>
                  </a:txBody>
                  <a:tcPr marL="85756" marR="85756" marT="42878" marB="42878" anchor="ctr">
                    <a:lnL>
                      <a:noFill/>
                    </a:lnL>
                    <a:lnR>
                      <a:noFill/>
                    </a:lnR>
                    <a:lnT>
                      <a:noFill/>
                    </a:lnT>
                    <a:lnB>
                      <a:noFill/>
                    </a:lnB>
                  </a:tcPr>
                </a:tc>
              </a:tr>
              <a:tr h="154631">
                <a:tc>
                  <a:txBody>
                    <a:bodyPr/>
                    <a:lstStyle/>
                    <a:p>
                      <a:r>
                        <a:rPr lang="en-GB" sz="1700" b="1" i="1" dirty="0">
                          <a:solidFill>
                            <a:schemeClr val="tx2">
                              <a:lumMod val="75000"/>
                            </a:schemeClr>
                          </a:solidFill>
                          <a:latin typeface="Segoe UI Light"/>
                        </a:rPr>
                        <a:t>WM_RBUTTONUP</a:t>
                      </a:r>
                    </a:p>
                  </a:txBody>
                  <a:tcPr marL="85756" marR="85756" marT="42878" marB="42878" anchor="ctr">
                    <a:lnL>
                      <a:noFill/>
                    </a:lnL>
                    <a:lnR>
                      <a:noFill/>
                    </a:lnR>
                    <a:lnT>
                      <a:noFill/>
                    </a:lnT>
                    <a:lnB>
                      <a:noFill/>
                    </a:lnB>
                  </a:tcPr>
                </a:tc>
              </a:tr>
              <a:tr h="154631">
                <a:tc>
                  <a:txBody>
                    <a:bodyPr/>
                    <a:lstStyle/>
                    <a:p>
                      <a:r>
                        <a:rPr lang="en-GB" sz="1700" b="1" i="1" dirty="0" smtClean="0">
                          <a:solidFill>
                            <a:schemeClr val="tx2">
                              <a:lumMod val="75000"/>
                            </a:schemeClr>
                          </a:solidFill>
                          <a:latin typeface="Segoe UI Light"/>
                        </a:rPr>
                        <a:t>WM_MOUSEMOVE</a:t>
                      </a:r>
                      <a:endParaRPr lang="en-GB" sz="1700" b="1" i="1" dirty="0">
                        <a:solidFill>
                          <a:schemeClr val="tx2">
                            <a:lumMod val="75000"/>
                          </a:schemeClr>
                        </a:solidFill>
                        <a:latin typeface="Segoe UI Light"/>
                      </a:endParaRPr>
                    </a:p>
                  </a:txBody>
                  <a:tcPr marL="85756" marR="85756" marT="42878" marB="42878" anchor="ctr">
                    <a:lnL>
                      <a:noFill/>
                    </a:lnL>
                    <a:lnR>
                      <a:noFill/>
                    </a:lnR>
                    <a:lnT>
                      <a:noFill/>
                    </a:lnT>
                    <a:lnB>
                      <a:noFill/>
                    </a:lnB>
                  </a:tcPr>
                </a:tc>
              </a:tr>
            </a:tbl>
          </a:graphicData>
        </a:graphic>
      </p:graphicFrame>
      <p:sp>
        <p:nvSpPr>
          <p:cNvPr id="3" name="Заголовок 2"/>
          <p:cNvSpPr>
            <a:spLocks noGrp="1"/>
          </p:cNvSpPr>
          <p:nvPr>
            <p:ph type="ctrTitle"/>
          </p:nvPr>
        </p:nvSpPr>
        <p:spPr/>
        <p:txBody>
          <a:bodyPr/>
          <a:lstStyle/>
          <a:p>
            <a:r>
              <a:rPr lang="en-US" dirty="0" smtClean="0"/>
              <a:t>Mouse</a:t>
            </a:r>
            <a:endParaRPr lang="ru-RU"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5092663"/>
            <a:ext cx="8352928" cy="1764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017315"/>
            <a:ext cx="38100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Скругленная прямоугольная выноска 8"/>
          <p:cNvSpPr/>
          <p:nvPr/>
        </p:nvSpPr>
        <p:spPr>
          <a:xfrm>
            <a:off x="5436096" y="3861048"/>
            <a:ext cx="1944216" cy="712601"/>
          </a:xfrm>
          <a:prstGeom prst="wedgeRoundRectCallout">
            <a:avLst>
              <a:gd name="adj1" fmla="val 23370"/>
              <a:gd name="adj2" fmla="val -111096"/>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lang="en-GB" b="1" i="1" dirty="0" smtClean="0">
                <a:solidFill>
                  <a:schemeClr val="tx2">
                    <a:lumMod val="75000"/>
                  </a:schemeClr>
                </a:solidFill>
                <a:latin typeface="Segoe UI Light"/>
              </a:rPr>
              <a:t>CS_DBLCLKS</a:t>
            </a:r>
            <a:endParaRPr lang="ru-RU" b="1" i="1" dirty="0">
              <a:solidFill>
                <a:schemeClr val="tx2">
                  <a:lumMod val="75000"/>
                </a:schemeClr>
              </a:solidFill>
              <a:latin typeface="Segoe UI Light"/>
            </a:endParaRPr>
          </a:p>
        </p:txBody>
      </p:sp>
      <p:pic>
        <p:nvPicPr>
          <p:cNvPr id="1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3367292"/>
            <a:ext cx="8429625" cy="2607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Скругленный прямоугольник 10"/>
          <p:cNvSpPr/>
          <p:nvPr/>
        </p:nvSpPr>
        <p:spPr>
          <a:xfrm>
            <a:off x="395536" y="3717032"/>
            <a:ext cx="5400600" cy="288032"/>
          </a:xfrm>
          <a:prstGeom prst="roundRect">
            <a:avLst/>
          </a:prstGeom>
          <a:solidFill>
            <a:schemeClr val="lt1">
              <a:alpha val="0"/>
            </a:schemeClr>
          </a:solid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sp>
        <p:nvSpPr>
          <p:cNvPr id="4" name="Прямоугольник 3"/>
          <p:cNvSpPr/>
          <p:nvPr/>
        </p:nvSpPr>
        <p:spPr>
          <a:xfrm>
            <a:off x="323528" y="908720"/>
            <a:ext cx="6624736" cy="769441"/>
          </a:xfrm>
          <a:prstGeom prst="rect">
            <a:avLst/>
          </a:prstGeom>
        </p:spPr>
        <p:txBody>
          <a:bodyPr wrap="square">
            <a:spAutoFit/>
          </a:bodyPr>
          <a:lstStyle/>
          <a:p>
            <a:r>
              <a:rPr lang="en-GB" sz="2200" b="1" dirty="0">
                <a:solidFill>
                  <a:schemeClr val="tx2">
                    <a:lumMod val="75000"/>
                  </a:schemeClr>
                </a:solidFill>
                <a:latin typeface="Segoe UI Light"/>
              </a:rPr>
              <a:t>Client </a:t>
            </a:r>
            <a:r>
              <a:rPr lang="en-GB" sz="2200" b="1" dirty="0" smtClean="0">
                <a:solidFill>
                  <a:schemeClr val="tx2">
                    <a:lumMod val="75000"/>
                  </a:schemeClr>
                </a:solidFill>
                <a:latin typeface="Segoe UI Light"/>
              </a:rPr>
              <a:t>(</a:t>
            </a:r>
            <a:r>
              <a:rPr lang="en-GB" sz="2200" b="1" dirty="0" err="1">
                <a:solidFill>
                  <a:schemeClr val="tx2">
                    <a:lumMod val="75000"/>
                  </a:schemeClr>
                </a:solidFill>
                <a:latin typeface="Segoe UI Light"/>
              </a:rPr>
              <a:t>n</a:t>
            </a:r>
            <a:r>
              <a:rPr lang="en-GB" sz="2200" b="1" dirty="0" err="1" smtClean="0">
                <a:solidFill>
                  <a:schemeClr val="tx2">
                    <a:lumMod val="75000"/>
                  </a:schemeClr>
                </a:solidFill>
                <a:latin typeface="Segoe UI Light"/>
              </a:rPr>
              <a:t>onclient</a:t>
            </a:r>
            <a:r>
              <a:rPr lang="en-GB" sz="2200" b="1" dirty="0" smtClean="0">
                <a:solidFill>
                  <a:schemeClr val="tx2">
                    <a:lumMod val="75000"/>
                  </a:schemeClr>
                </a:solidFill>
                <a:latin typeface="Segoe UI Light"/>
              </a:rPr>
              <a:t>) Area </a:t>
            </a:r>
            <a:r>
              <a:rPr lang="en-GB" sz="2200" b="1" dirty="0">
                <a:solidFill>
                  <a:schemeClr val="tx2">
                    <a:lumMod val="75000"/>
                  </a:schemeClr>
                </a:solidFill>
                <a:latin typeface="Segoe UI Light"/>
              </a:rPr>
              <a:t>Mouse </a:t>
            </a:r>
            <a:r>
              <a:rPr lang="en-GB" sz="2200" b="1" dirty="0" smtClean="0">
                <a:solidFill>
                  <a:schemeClr val="tx2">
                    <a:lumMod val="75000"/>
                  </a:schemeClr>
                </a:solidFill>
                <a:latin typeface="Segoe UI Light"/>
              </a:rPr>
              <a:t>Messages</a:t>
            </a:r>
            <a:endParaRPr lang="en-GB" sz="2200" b="1" dirty="0" smtClean="0">
              <a:solidFill>
                <a:schemeClr val="tx2">
                  <a:lumMod val="75000"/>
                </a:schemeClr>
              </a:solidFill>
            </a:endParaRPr>
          </a:p>
          <a:p>
            <a:endParaRPr lang="en-GB" sz="2200" b="1" dirty="0">
              <a:solidFill>
                <a:schemeClr val="tx2">
                  <a:lumMod val="75000"/>
                </a:schemeClr>
              </a:solidFill>
            </a:endParaRPr>
          </a:p>
        </p:txBody>
      </p:sp>
    </p:spTree>
    <p:extLst>
      <p:ext uri="{BB962C8B-B14F-4D97-AF65-F5344CB8AC3E}">
        <p14:creationId xmlns:p14="http://schemas.microsoft.com/office/powerpoint/2010/main" val="179040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barn(inVertical)">
                                      <p:cBhvr>
                                        <p:cTn id="7" dur="500"/>
                                        <p:tgtEl>
                                          <p:spTgt spid="614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arn(inVertical)">
                                      <p:cBhvr>
                                        <p:cTn id="15" dur="500"/>
                                        <p:tgtEl>
                                          <p:spTgt spid="16"/>
                                        </p:tgtEl>
                                      </p:cBhvr>
                                    </p:animEffect>
                                  </p:childTnLst>
                                </p:cTn>
                              </p:par>
                            </p:childTnLst>
                          </p:cTn>
                        </p:par>
                        <p:par>
                          <p:cTn id="16" fill="hold">
                            <p:stCondLst>
                              <p:cond delay="500"/>
                            </p:stCondLst>
                            <p:childTnLst>
                              <p:par>
                                <p:cTn id="17" presetID="21"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heel(1)">
                                      <p:cBhvr>
                                        <p:cTn id="19" dur="3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627112"/>
            <a:ext cx="299085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Объект 5"/>
          <p:cNvSpPr txBox="1">
            <a:spLocks noGrp="1"/>
          </p:cNvSpPr>
          <p:nvPr>
            <p:ph idx="1"/>
          </p:nvPr>
        </p:nvSpPr>
        <p:spPr>
          <a:xfrm>
            <a:off x="350566" y="188640"/>
            <a:ext cx="8541914" cy="584775"/>
          </a:xfrm>
          <a:prstGeom prst="rect">
            <a:avLst/>
          </a:prstGeom>
          <a:noFill/>
        </p:spPr>
        <p:txBody>
          <a:bodyPr wrap="square" rtlCol="0">
            <a:spAutoFit/>
          </a:bodyPr>
          <a:lstStyle/>
          <a:p>
            <a:r>
              <a:rPr lang="en-GB" sz="3200" b="1" dirty="0">
                <a:solidFill>
                  <a:srgbClr val="0070C0"/>
                </a:solidFill>
                <a:latin typeface="Comic Sans MS" pitchFamily="66" charset="0"/>
              </a:rPr>
              <a:t>Processing </a:t>
            </a:r>
            <a:r>
              <a:rPr lang="en-GB" sz="3200" b="1" dirty="0" smtClean="0">
                <a:solidFill>
                  <a:srgbClr val="0070C0"/>
                </a:solidFill>
                <a:latin typeface="Comic Sans MS" pitchFamily="66" charset="0"/>
              </a:rPr>
              <a:t>Mouse Message</a:t>
            </a:r>
            <a:endParaRPr lang="en-GB" sz="3200" b="1" dirty="0">
              <a:solidFill>
                <a:srgbClr val="0070C0"/>
              </a:solidFill>
              <a:latin typeface="Comic Sans MS" pitchFamily="66" charset="0"/>
            </a:endParaRPr>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571" y="3407544"/>
            <a:ext cx="6886440" cy="2181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73831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ru-RU" dirty="0"/>
          </a:p>
        </p:txBody>
      </p:sp>
      <p:sp>
        <p:nvSpPr>
          <p:cNvPr id="3" name="Заголовок 2"/>
          <p:cNvSpPr>
            <a:spLocks noGrp="1"/>
          </p:cNvSpPr>
          <p:nvPr>
            <p:ph type="ctrTitle"/>
          </p:nvPr>
        </p:nvSpPr>
        <p:spPr/>
        <p:txBody>
          <a:bodyPr/>
          <a:lstStyle/>
          <a:p>
            <a:r>
              <a:rPr lang="en-US" dirty="0" smtClean="0"/>
              <a:t>timer</a:t>
            </a:r>
            <a:endParaRPr lang="ru-RU"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75" y="1052736"/>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Скругленный прямоугольник 3"/>
          <p:cNvSpPr/>
          <p:nvPr/>
        </p:nvSpPr>
        <p:spPr>
          <a:xfrm>
            <a:off x="357833" y="857242"/>
            <a:ext cx="5040560" cy="162404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ru-RU"/>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124" y="980728"/>
            <a:ext cx="4443485" cy="992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83229" y="1916832"/>
            <a:ext cx="4564835" cy="492443"/>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2600" dirty="0" smtClean="0"/>
              <a:t>start</a:t>
            </a:r>
            <a:endParaRPr lang="ru-RU" sz="2600" dirty="0"/>
          </a:p>
        </p:txBody>
      </p:sp>
      <p:sp>
        <p:nvSpPr>
          <p:cNvPr id="9" name="Скругленный прямоугольник 8"/>
          <p:cNvSpPr/>
          <p:nvPr/>
        </p:nvSpPr>
        <p:spPr>
          <a:xfrm>
            <a:off x="2267744" y="2564904"/>
            <a:ext cx="5040560" cy="114051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ru-RU"/>
          </a:p>
        </p:txBody>
      </p:sp>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2187" y="2629650"/>
            <a:ext cx="3628005" cy="583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4141043"/>
            <a:ext cx="1762125"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Скругленная прямоугольная выноска 5"/>
          <p:cNvSpPr/>
          <p:nvPr/>
        </p:nvSpPr>
        <p:spPr>
          <a:xfrm>
            <a:off x="2250008" y="3789040"/>
            <a:ext cx="6501769" cy="1368152"/>
          </a:xfrm>
          <a:prstGeom prst="wedgeRoundRectCallout">
            <a:avLst>
              <a:gd name="adj1" fmla="val -56337"/>
              <a:gd name="adj2" fmla="val 69894"/>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2400" b="1" i="1" dirty="0" smtClean="0">
                <a:solidFill>
                  <a:schemeClr val="tx2">
                    <a:lumMod val="75000"/>
                  </a:schemeClr>
                </a:solidFill>
                <a:latin typeface="Segoe UI Light"/>
              </a:rPr>
              <a:t>WM_TIMER</a:t>
            </a:r>
          </a:p>
          <a:p>
            <a:pPr marL="457200" indent="-457200">
              <a:buFont typeface="Arial" pitchFamily="34" charset="0"/>
              <a:buChar char="•"/>
            </a:pPr>
            <a:r>
              <a:rPr lang="en-GB" sz="2400" i="1" dirty="0" err="1" smtClean="0">
                <a:solidFill>
                  <a:schemeClr val="tx2">
                    <a:lumMod val="75000"/>
                  </a:schemeClr>
                </a:solidFill>
              </a:rPr>
              <a:t>wParam</a:t>
            </a:r>
            <a:r>
              <a:rPr lang="en-GB" sz="2400" i="1" dirty="0" smtClean="0">
                <a:solidFill>
                  <a:schemeClr val="tx2">
                    <a:lumMod val="75000"/>
                  </a:schemeClr>
                </a:solidFill>
              </a:rPr>
              <a:t>; </a:t>
            </a:r>
          </a:p>
          <a:p>
            <a:pPr marL="457200" indent="-457200">
              <a:buFont typeface="Arial" pitchFamily="34" charset="0"/>
              <a:buChar char="•"/>
            </a:pPr>
            <a:r>
              <a:rPr lang="en-GB" sz="2400" i="1" dirty="0" err="1" smtClean="0">
                <a:solidFill>
                  <a:schemeClr val="tx2">
                    <a:lumMod val="75000"/>
                  </a:schemeClr>
                </a:solidFill>
              </a:rPr>
              <a:t>lParam</a:t>
            </a:r>
            <a:r>
              <a:rPr lang="en-GB" sz="2400" i="1" dirty="0" smtClean="0">
                <a:solidFill>
                  <a:schemeClr val="tx2">
                    <a:lumMod val="75000"/>
                  </a:schemeClr>
                </a:solidFill>
              </a:rPr>
              <a:t> - </a:t>
            </a:r>
            <a:r>
              <a:rPr lang="en-US" sz="1600" dirty="0" smtClean="0">
                <a:solidFill>
                  <a:schemeClr val="tx2">
                    <a:lumMod val="75000"/>
                  </a:schemeClr>
                </a:solidFill>
              </a:rPr>
              <a:t>pointer </a:t>
            </a:r>
            <a:r>
              <a:rPr lang="en-US" sz="1600" dirty="0">
                <a:solidFill>
                  <a:schemeClr val="tx2">
                    <a:lumMod val="75000"/>
                  </a:schemeClr>
                </a:solidFill>
              </a:rPr>
              <a:t>to an application-defined callback function that was passed to the SetTimer function when the timer was installed</a:t>
            </a:r>
            <a:endParaRPr lang="ru-RU" sz="1600" b="1" i="1" dirty="0">
              <a:solidFill>
                <a:schemeClr val="tx2">
                  <a:lumMod val="75000"/>
                </a:schemeClr>
              </a:solidFill>
            </a:endParaRPr>
          </a:p>
        </p:txBody>
      </p:sp>
      <p:sp>
        <p:nvSpPr>
          <p:cNvPr id="8" name="Скругленная прямоугольная выноска 7"/>
          <p:cNvSpPr/>
          <p:nvPr/>
        </p:nvSpPr>
        <p:spPr>
          <a:xfrm>
            <a:off x="2195735" y="4941169"/>
            <a:ext cx="6556041" cy="1476562"/>
          </a:xfrm>
          <a:prstGeom prst="wedgeRoundRectCallout">
            <a:avLst>
              <a:gd name="adj1" fmla="val -62118"/>
              <a:gd name="adj2" fmla="val 762"/>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ru-RU" dirty="0"/>
          </a:p>
        </p:txBody>
      </p:sp>
      <p:sp>
        <p:nvSpPr>
          <p:cNvPr id="11" name="TextBox 10"/>
          <p:cNvSpPr txBox="1"/>
          <p:nvPr/>
        </p:nvSpPr>
        <p:spPr>
          <a:xfrm>
            <a:off x="2411760" y="3140968"/>
            <a:ext cx="4749306" cy="492443"/>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2600" dirty="0" smtClean="0"/>
              <a:t>end</a:t>
            </a:r>
            <a:endParaRPr lang="ru-RU" sz="2600" dirty="0"/>
          </a:p>
        </p:txBody>
      </p:sp>
      <p:pic>
        <p:nvPicPr>
          <p:cNvPr id="1331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760" y="5079056"/>
            <a:ext cx="3672408" cy="1302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955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13316"/>
                                        </p:tgtEl>
                                        <p:attrNameLst>
                                          <p:attrName>style.visibility</p:attrName>
                                        </p:attrNameLst>
                                      </p:cBhvr>
                                      <p:to>
                                        <p:strVal val="visible"/>
                                      </p:to>
                                    </p:set>
                                    <p:animEffect transition="in" filter="barn(inVertical)">
                                      <p:cBhvr>
                                        <p:cTn id="10" dur="500"/>
                                        <p:tgtEl>
                                          <p:spTgt spid="1331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par>
                                <p:cTn id="21" presetID="53" presetClass="entr" presetSubtype="16" fill="hold" nodeType="withEffect">
                                  <p:stCondLst>
                                    <p:cond delay="0"/>
                                  </p:stCondLst>
                                  <p:childTnLst>
                                    <p:set>
                                      <p:cBhvr>
                                        <p:cTn id="22" dur="1" fill="hold">
                                          <p:stCondLst>
                                            <p:cond delay="0"/>
                                          </p:stCondLst>
                                        </p:cTn>
                                        <p:tgtEl>
                                          <p:spTgt spid="13317"/>
                                        </p:tgtEl>
                                        <p:attrNameLst>
                                          <p:attrName>style.visibility</p:attrName>
                                        </p:attrNameLst>
                                      </p:cBhvr>
                                      <p:to>
                                        <p:strVal val="visible"/>
                                      </p:to>
                                    </p:set>
                                    <p:anim calcmode="lin" valueType="num">
                                      <p:cBhvr>
                                        <p:cTn id="23" dur="500" fill="hold"/>
                                        <p:tgtEl>
                                          <p:spTgt spid="13317"/>
                                        </p:tgtEl>
                                        <p:attrNameLst>
                                          <p:attrName>ppt_w</p:attrName>
                                        </p:attrNameLst>
                                      </p:cBhvr>
                                      <p:tavLst>
                                        <p:tav tm="0">
                                          <p:val>
                                            <p:fltVal val="0"/>
                                          </p:val>
                                        </p:tav>
                                        <p:tav tm="100000">
                                          <p:val>
                                            <p:strVal val="#ppt_w"/>
                                          </p:val>
                                        </p:tav>
                                      </p:tavLst>
                                    </p:anim>
                                    <p:anim calcmode="lin" valueType="num">
                                      <p:cBhvr>
                                        <p:cTn id="24" dur="500" fill="hold"/>
                                        <p:tgtEl>
                                          <p:spTgt spid="13317"/>
                                        </p:tgtEl>
                                        <p:attrNameLst>
                                          <p:attrName>ppt_h</p:attrName>
                                        </p:attrNameLst>
                                      </p:cBhvr>
                                      <p:tavLst>
                                        <p:tav tm="0">
                                          <p:val>
                                            <p:fltVal val="0"/>
                                          </p:val>
                                        </p:tav>
                                        <p:tav tm="100000">
                                          <p:val>
                                            <p:strVal val="#ppt_h"/>
                                          </p:val>
                                        </p:tav>
                                      </p:tavLst>
                                    </p:anim>
                                    <p:animEffect transition="in" filter="fade">
                                      <p:cBhvr>
                                        <p:cTn id="25" dur="500"/>
                                        <p:tgtEl>
                                          <p:spTgt spid="13317"/>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3319"/>
                                        </p:tgtEl>
                                        <p:attrNameLst>
                                          <p:attrName>style.visibility</p:attrName>
                                        </p:attrNameLst>
                                      </p:cBhvr>
                                      <p:to>
                                        <p:strVal val="visible"/>
                                      </p:to>
                                    </p:set>
                                    <p:animEffect transition="in" filter="fade">
                                      <p:cBhvr>
                                        <p:cTn id="30" dur="1000"/>
                                        <p:tgtEl>
                                          <p:spTgt spid="13319"/>
                                        </p:tgtEl>
                                      </p:cBhvr>
                                    </p:animEffect>
                                    <p:anim calcmode="lin" valueType="num">
                                      <p:cBhvr>
                                        <p:cTn id="31" dur="1000" fill="hold"/>
                                        <p:tgtEl>
                                          <p:spTgt spid="13319"/>
                                        </p:tgtEl>
                                        <p:attrNameLst>
                                          <p:attrName>ppt_x</p:attrName>
                                        </p:attrNameLst>
                                      </p:cBhvr>
                                      <p:tavLst>
                                        <p:tav tm="0">
                                          <p:val>
                                            <p:strVal val="#ppt_x"/>
                                          </p:val>
                                        </p:tav>
                                        <p:tav tm="100000">
                                          <p:val>
                                            <p:strVal val="#ppt_x"/>
                                          </p:val>
                                        </p:tav>
                                      </p:tavLst>
                                    </p:anim>
                                    <p:anim calcmode="lin" valueType="num">
                                      <p:cBhvr>
                                        <p:cTn id="32" dur="1000" fill="hold"/>
                                        <p:tgtEl>
                                          <p:spTgt spid="13319"/>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par>
                                <p:cTn id="38" presetID="10" presetClass="exit" presetSubtype="0" fill="hold" grpId="1" nodeType="withEffect">
                                  <p:stCondLst>
                                    <p:cond delay="0"/>
                                  </p:stCondLst>
                                  <p:childTnLst>
                                    <p:animEffect transition="out" filter="fade">
                                      <p:cBhvr>
                                        <p:cTn id="39" dur="500"/>
                                        <p:tgtEl>
                                          <p:spTgt spid="6"/>
                                        </p:tgtEl>
                                      </p:cBhvr>
                                    </p:animEffect>
                                    <p:set>
                                      <p:cBhvr>
                                        <p:cTn id="4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6" grpId="1" animBg="1"/>
      <p:bldP spid="8"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ctrTitle"/>
          </p:nvPr>
        </p:nvSpPr>
        <p:spPr/>
        <p:txBody>
          <a:bodyPr/>
          <a:lstStyle/>
          <a:p>
            <a:r>
              <a:rPr lang="ru-RU" dirty="0" smtClean="0"/>
              <a:t>Рассматриваемые вопросы</a:t>
            </a:r>
            <a:endParaRPr lang="ru-RU" dirty="0"/>
          </a:p>
        </p:txBody>
      </p:sp>
      <p:graphicFrame>
        <p:nvGraphicFramePr>
          <p:cNvPr id="6" name="Схема 5"/>
          <p:cNvGraphicFramePr/>
          <p:nvPr>
            <p:extLst>
              <p:ext uri="{D42A27DB-BD31-4B8C-83A1-F6EECF244321}">
                <p14:modId xmlns:p14="http://schemas.microsoft.com/office/powerpoint/2010/main" val="2790644740"/>
              </p:ext>
            </p:extLst>
          </p:nvPr>
        </p:nvGraphicFramePr>
        <p:xfrm>
          <a:off x="1907704" y="1340768"/>
          <a:ext cx="6960096"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Рисунок 4"/>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9512" y="1412776"/>
            <a:ext cx="1584176" cy="2016224"/>
          </a:xfrm>
          <a:prstGeom prst="rect">
            <a:avLst/>
          </a:prstGeom>
          <a:noFill/>
          <a:ln>
            <a:noFill/>
          </a:ln>
        </p:spPr>
      </p:pic>
    </p:spTree>
    <p:extLst>
      <p:ext uri="{BB962C8B-B14F-4D97-AF65-F5344CB8AC3E}">
        <p14:creationId xmlns:p14="http://schemas.microsoft.com/office/powerpoint/2010/main" val="19343899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r>
              <a:rPr lang="en-GB" sz="3000" b="1" dirty="0">
                <a:solidFill>
                  <a:schemeClr val="tx2">
                    <a:lumMod val="75000"/>
                  </a:schemeClr>
                </a:solidFill>
                <a:latin typeface="Comic Sans MS" pitchFamily="66" charset="0"/>
              </a:rPr>
              <a:t>Creating a </a:t>
            </a:r>
            <a:r>
              <a:rPr lang="en-GB" sz="3000" b="1" dirty="0" smtClean="0">
                <a:solidFill>
                  <a:schemeClr val="tx2">
                    <a:lumMod val="75000"/>
                  </a:schemeClr>
                </a:solidFill>
                <a:latin typeface="Comic Sans MS" pitchFamily="66" charset="0"/>
              </a:rPr>
              <a:t>Timer</a:t>
            </a:r>
            <a:endParaRPr lang="en-GB" sz="3000" b="1" dirty="0">
              <a:solidFill>
                <a:schemeClr val="tx2">
                  <a:lumMod val="75000"/>
                </a:schemeClr>
              </a:solidFill>
              <a:latin typeface="Comic Sans MS" pitchFamily="66" charset="0"/>
            </a:endParaRPr>
          </a:p>
          <a:p>
            <a:endParaRPr lang="ru-RU" dirty="0"/>
          </a:p>
        </p:txBody>
      </p:sp>
      <p:pic>
        <p:nvPicPr>
          <p:cNvPr id="143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836712"/>
            <a:ext cx="7646458"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4773" y="4149080"/>
            <a:ext cx="7353732" cy="2279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463" y="4653136"/>
            <a:ext cx="1419107" cy="1953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01466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ctrTitle"/>
          </p:nvPr>
        </p:nvSpPr>
        <p:spPr/>
        <p:txBody>
          <a:bodyPr/>
          <a:lstStyle/>
          <a:p>
            <a:r>
              <a:rPr lang="en-GB" dirty="0" smtClean="0"/>
              <a:t>Hungarian Notation</a:t>
            </a:r>
            <a:endParaRPr lang="ru-RU"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015603"/>
            <a:ext cx="8352928" cy="551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11560" y="1196752"/>
            <a:ext cx="3960440" cy="707886"/>
          </a:xfrm>
          <a:prstGeom prst="rect">
            <a:avLst/>
          </a:prstGeom>
          <a:noFill/>
        </p:spPr>
        <p:txBody>
          <a:bodyPr wrap="square" rtlCol="0">
            <a:spAutoFit/>
          </a:bodyPr>
          <a:lstStyle/>
          <a:p>
            <a:r>
              <a:rPr lang="en-GB" sz="4000" b="1" dirty="0">
                <a:solidFill>
                  <a:schemeClr val="tx2">
                    <a:lumMod val="50000"/>
                  </a:schemeClr>
                </a:solidFill>
              </a:rPr>
              <a:t>Charles Simonyi</a:t>
            </a:r>
            <a:endParaRPr lang="ru-RU" sz="4000" dirty="0">
              <a:solidFill>
                <a:schemeClr val="tx2">
                  <a:lumMod val="50000"/>
                </a:schemeClr>
              </a:solidFill>
            </a:endParaRPr>
          </a:p>
        </p:txBody>
      </p:sp>
      <p:sp>
        <p:nvSpPr>
          <p:cNvPr id="6" name="Прямоугольник 5"/>
          <p:cNvSpPr/>
          <p:nvPr/>
        </p:nvSpPr>
        <p:spPr>
          <a:xfrm>
            <a:off x="395536" y="1015603"/>
            <a:ext cx="8352928" cy="5511209"/>
          </a:xfrm>
          <a:prstGeom prst="rect">
            <a:avLst/>
          </a:prstGeom>
          <a:solidFill>
            <a:srgbClr val="052E65">
              <a:alpha val="65098"/>
            </a:srgb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a:p>
        </p:txBody>
      </p:sp>
      <p:graphicFrame>
        <p:nvGraphicFramePr>
          <p:cNvPr id="7" name="Объект 6"/>
          <p:cNvGraphicFramePr>
            <a:graphicFrameLocks noGrp="1"/>
          </p:cNvGraphicFramePr>
          <p:nvPr>
            <p:ph idx="1"/>
            <p:extLst>
              <p:ext uri="{D42A27DB-BD31-4B8C-83A1-F6EECF244321}">
                <p14:modId xmlns:p14="http://schemas.microsoft.com/office/powerpoint/2010/main" val="1586636664"/>
              </p:ext>
            </p:extLst>
          </p:nvPr>
        </p:nvGraphicFramePr>
        <p:xfrm>
          <a:off x="395535" y="1124744"/>
          <a:ext cx="8352930" cy="5191760"/>
        </p:xfrm>
        <a:graphic>
          <a:graphicData uri="http://schemas.openxmlformats.org/drawingml/2006/table">
            <a:tbl>
              <a:tblPr firstRow="1" bandRow="1">
                <a:tableStyleId>{0E3FDE45-AF77-4B5C-9715-49D594BDF05E}</a:tableStyleId>
              </a:tblPr>
              <a:tblGrid>
                <a:gridCol w="2160241"/>
                <a:gridCol w="3408379"/>
                <a:gridCol w="2784310"/>
              </a:tblGrid>
              <a:tr h="370840">
                <a:tc>
                  <a:txBody>
                    <a:bodyPr/>
                    <a:lstStyle/>
                    <a:p>
                      <a:pPr algn="ctr"/>
                      <a:r>
                        <a:rPr lang="en-GB" sz="1600" dirty="0" smtClean="0">
                          <a:solidFill>
                            <a:schemeClr val="bg1"/>
                          </a:solidFill>
                        </a:rPr>
                        <a:t>Prefix</a:t>
                      </a:r>
                      <a:endParaRPr lang="ru-RU" sz="1600" dirty="0">
                        <a:solidFill>
                          <a:schemeClr val="bg1"/>
                        </a:solidFill>
                      </a:endParaRPr>
                    </a:p>
                  </a:txBody>
                  <a:tcPr/>
                </a:tc>
                <a:tc>
                  <a:txBody>
                    <a:bodyPr/>
                    <a:lstStyle/>
                    <a:p>
                      <a:pPr algn="ctr"/>
                      <a:r>
                        <a:rPr lang="en-US" sz="1600" dirty="0" smtClean="0">
                          <a:solidFill>
                            <a:schemeClr val="bg1"/>
                          </a:solidFill>
                        </a:rPr>
                        <a:t>Type</a:t>
                      </a:r>
                      <a:endParaRPr lang="ru-RU" sz="1600" dirty="0">
                        <a:solidFill>
                          <a:schemeClr val="bg1"/>
                        </a:solidFill>
                      </a:endParaRPr>
                    </a:p>
                  </a:txBody>
                  <a:tcPr/>
                </a:tc>
                <a:tc>
                  <a:txBody>
                    <a:bodyPr/>
                    <a:lstStyle/>
                    <a:p>
                      <a:pPr algn="ctr"/>
                      <a:r>
                        <a:rPr lang="en-US" sz="1600" dirty="0" smtClean="0">
                          <a:solidFill>
                            <a:schemeClr val="bg1"/>
                          </a:solidFill>
                        </a:rPr>
                        <a:t>Example</a:t>
                      </a:r>
                      <a:endParaRPr lang="ru-RU" sz="1600" dirty="0">
                        <a:solidFill>
                          <a:schemeClr val="bg1"/>
                        </a:solidFill>
                      </a:endParaRPr>
                    </a:p>
                  </a:txBody>
                  <a:tcPr/>
                </a:tc>
              </a:tr>
              <a:tr h="370840">
                <a:tc>
                  <a:txBody>
                    <a:bodyPr/>
                    <a:lstStyle/>
                    <a:p>
                      <a:pPr algn="ctr"/>
                      <a:r>
                        <a:rPr lang="en-US" sz="1800" b="1" i="1" kern="1200" spc="100" dirty="0" smtClean="0">
                          <a:solidFill>
                            <a:schemeClr val="bg1"/>
                          </a:solidFill>
                        </a:rPr>
                        <a:t>C</a:t>
                      </a:r>
                      <a:endParaRPr lang="ru-RU" sz="1800" b="1" i="1" kern="1200" spc="100" dirty="0">
                        <a:solidFill>
                          <a:schemeClr val="bg1"/>
                        </a:solidFill>
                      </a:endParaRPr>
                    </a:p>
                  </a:txBody>
                  <a:tcPr/>
                </a:tc>
                <a:tc>
                  <a:txBody>
                    <a:bodyPr/>
                    <a:lstStyle/>
                    <a:p>
                      <a:pPr algn="l"/>
                      <a:r>
                        <a:rPr lang="ru-RU" sz="1600" kern="1200" spc="100" dirty="0" smtClean="0">
                          <a:solidFill>
                            <a:schemeClr val="bg1"/>
                          </a:solidFill>
                        </a:rPr>
                        <a:t>класс или структура</a:t>
                      </a:r>
                      <a:endParaRPr lang="ru-RU" sz="1600" kern="1200" spc="100" dirty="0">
                        <a:solidFill>
                          <a:schemeClr val="bg1"/>
                        </a:solidFill>
                      </a:endParaRPr>
                    </a:p>
                  </a:txBody>
                  <a:tcPr/>
                </a:tc>
                <a:tc>
                  <a:txBody>
                    <a:bodyPr/>
                    <a:lstStyle/>
                    <a:p>
                      <a:pPr algn="l"/>
                      <a:r>
                        <a:rPr lang="en-GB" sz="1600" b="1" i="1" kern="1200" spc="100" dirty="0" err="1" smtClean="0">
                          <a:solidFill>
                            <a:schemeClr val="bg1"/>
                          </a:solidFill>
                        </a:rPr>
                        <a:t>CPoint</a:t>
                      </a:r>
                      <a:r>
                        <a:rPr lang="en-GB" sz="1600" b="1" i="1" kern="1200" spc="100" dirty="0" smtClean="0">
                          <a:solidFill>
                            <a:schemeClr val="bg1"/>
                          </a:solidFill>
                        </a:rPr>
                        <a:t>, </a:t>
                      </a:r>
                      <a:r>
                        <a:rPr lang="en-GB" sz="1600" b="1" i="1" kern="1200" spc="100" dirty="0" err="1" smtClean="0">
                          <a:solidFill>
                            <a:schemeClr val="bg1"/>
                          </a:solidFill>
                        </a:rPr>
                        <a:t>CPrintInfo</a:t>
                      </a:r>
                      <a:endParaRPr lang="ru-RU" sz="1600" b="1" i="1" kern="1200" spc="100" dirty="0">
                        <a:solidFill>
                          <a:schemeClr val="bg1"/>
                        </a:solidFill>
                      </a:endParaRPr>
                    </a:p>
                  </a:txBody>
                  <a:tcPr/>
                </a:tc>
              </a:tr>
              <a:tr h="370840">
                <a:tc>
                  <a:txBody>
                    <a:bodyPr/>
                    <a:lstStyle/>
                    <a:p>
                      <a:pPr algn="ctr"/>
                      <a:r>
                        <a:rPr lang="en-US" sz="1800" b="1" i="1" kern="1200" spc="100" dirty="0" smtClean="0">
                          <a:solidFill>
                            <a:schemeClr val="bg1"/>
                          </a:solidFill>
                        </a:rPr>
                        <a:t>m_</a:t>
                      </a:r>
                      <a:endParaRPr lang="ru-RU" sz="1800" b="1" i="1" kern="1200" spc="100" dirty="0">
                        <a:solidFill>
                          <a:schemeClr val="bg1"/>
                        </a:solidFill>
                      </a:endParaRPr>
                    </a:p>
                  </a:txBody>
                  <a:tcPr/>
                </a:tc>
                <a:tc>
                  <a:txBody>
                    <a:bodyPr/>
                    <a:lstStyle/>
                    <a:p>
                      <a:pPr algn="l"/>
                      <a:r>
                        <a:rPr lang="ru-RU" sz="1600" kern="1200" spc="100" dirty="0" smtClean="0">
                          <a:solidFill>
                            <a:schemeClr val="bg1"/>
                          </a:solidFill>
                        </a:rPr>
                        <a:t>переменная член класса</a:t>
                      </a:r>
                      <a:endParaRPr lang="ru-RU" sz="1600" kern="1200" spc="100" dirty="0">
                        <a:solidFill>
                          <a:schemeClr val="bg1"/>
                        </a:solidFill>
                      </a:endParaRPr>
                    </a:p>
                  </a:txBody>
                  <a:tcPr/>
                </a:tc>
                <a:tc>
                  <a:txBody>
                    <a:bodyPr/>
                    <a:lstStyle/>
                    <a:p>
                      <a:pPr algn="l"/>
                      <a:r>
                        <a:rPr lang="en-GB" sz="1600" b="1" i="1" kern="1200" spc="100" dirty="0" err="1" smtClean="0">
                          <a:solidFill>
                            <a:schemeClr val="bg1"/>
                          </a:solidFill>
                        </a:rPr>
                        <a:t>m_pDoc</a:t>
                      </a:r>
                      <a:endParaRPr lang="ru-RU" sz="1600" b="1" i="1" kern="1200" spc="100" dirty="0">
                        <a:solidFill>
                          <a:schemeClr val="bg1"/>
                        </a:solidFill>
                      </a:endParaRPr>
                    </a:p>
                  </a:txBody>
                  <a:tcPr/>
                </a:tc>
              </a:tr>
              <a:tr h="370840">
                <a:tc>
                  <a:txBody>
                    <a:bodyPr/>
                    <a:lstStyle/>
                    <a:p>
                      <a:pPr algn="ctr"/>
                      <a:r>
                        <a:rPr lang="en-US" sz="1800" b="1" i="1" kern="1200" spc="100" dirty="0" smtClean="0">
                          <a:solidFill>
                            <a:schemeClr val="bg1"/>
                          </a:solidFill>
                        </a:rPr>
                        <a:t>h</a:t>
                      </a:r>
                      <a:endParaRPr lang="ru-RU" sz="1800" b="1" i="1" kern="1200" spc="100" dirty="0">
                        <a:solidFill>
                          <a:schemeClr val="bg1"/>
                        </a:solidFill>
                      </a:endParaRPr>
                    </a:p>
                  </a:txBody>
                  <a:tcPr/>
                </a:tc>
                <a:tc>
                  <a:txBody>
                    <a:bodyPr/>
                    <a:lstStyle/>
                    <a:p>
                      <a:pPr algn="l"/>
                      <a:r>
                        <a:rPr lang="en-GB" sz="1600" b="1" i="1" kern="1200" spc="100" dirty="0" smtClean="0">
                          <a:solidFill>
                            <a:schemeClr val="bg1"/>
                          </a:solidFill>
                        </a:rPr>
                        <a:t>HANDLE, void *</a:t>
                      </a:r>
                      <a:endParaRPr lang="ru-RU" sz="1600" b="1" i="1" kern="1200" spc="100" dirty="0">
                        <a:solidFill>
                          <a:schemeClr val="bg1"/>
                        </a:solidFill>
                      </a:endParaRPr>
                    </a:p>
                  </a:txBody>
                  <a:tcPr/>
                </a:tc>
                <a:tc>
                  <a:txBody>
                    <a:bodyPr/>
                    <a:lstStyle/>
                    <a:p>
                      <a:pPr algn="l"/>
                      <a:r>
                        <a:rPr lang="en-US" sz="1600" b="1" i="1" kern="1200" spc="100" dirty="0" err="1" smtClean="0">
                          <a:solidFill>
                            <a:schemeClr val="bg1"/>
                          </a:solidFill>
                        </a:rPr>
                        <a:t>hInst</a:t>
                      </a:r>
                      <a:endParaRPr lang="ru-RU" sz="1600" b="1" i="1" kern="1200" spc="100" dirty="0">
                        <a:solidFill>
                          <a:schemeClr val="bg1"/>
                        </a:solidFill>
                      </a:endParaRPr>
                    </a:p>
                  </a:txBody>
                  <a:tcPr/>
                </a:tc>
              </a:tr>
              <a:tr h="370840">
                <a:tc>
                  <a:txBody>
                    <a:bodyPr/>
                    <a:lstStyle/>
                    <a:p>
                      <a:pPr algn="ctr"/>
                      <a:r>
                        <a:rPr lang="en-US" sz="1800" b="1" i="1" kern="1200" spc="100" dirty="0" err="1" smtClean="0">
                          <a:solidFill>
                            <a:schemeClr val="bg1"/>
                          </a:solidFill>
                        </a:rPr>
                        <a:t>wnd</a:t>
                      </a:r>
                      <a:endParaRPr lang="ru-RU" sz="1800" b="1" i="1" kern="1200" spc="100" dirty="0">
                        <a:solidFill>
                          <a:schemeClr val="bg1"/>
                        </a:solidFill>
                      </a:endParaRPr>
                    </a:p>
                  </a:txBody>
                  <a:tcPr/>
                </a:tc>
                <a:tc>
                  <a:txBody>
                    <a:bodyPr/>
                    <a:lstStyle/>
                    <a:p>
                      <a:pPr algn="l"/>
                      <a:r>
                        <a:rPr lang="en-US" sz="1600" b="1" i="1" kern="1200" spc="100" dirty="0" smtClean="0">
                          <a:solidFill>
                            <a:schemeClr val="bg1"/>
                          </a:solidFill>
                        </a:rPr>
                        <a:t>window</a:t>
                      </a:r>
                      <a:endParaRPr lang="ru-RU" sz="1600" b="1" i="1" kern="1200" spc="100" dirty="0">
                        <a:solidFill>
                          <a:schemeClr val="bg1"/>
                        </a:solidFill>
                      </a:endParaRPr>
                    </a:p>
                  </a:txBody>
                  <a:tcPr/>
                </a:tc>
                <a:tc>
                  <a:txBody>
                    <a:bodyPr/>
                    <a:lstStyle/>
                    <a:p>
                      <a:pPr algn="l"/>
                      <a:r>
                        <a:rPr lang="en-US" sz="1600" b="1" i="1" kern="1200" spc="100" dirty="0" err="1" smtClean="0">
                          <a:solidFill>
                            <a:schemeClr val="bg1"/>
                          </a:solidFill>
                        </a:rPr>
                        <a:t>hWnd</a:t>
                      </a:r>
                      <a:endParaRPr lang="ru-RU" sz="1600" b="1" i="1" kern="1200" spc="100" dirty="0">
                        <a:solidFill>
                          <a:schemeClr val="bg1"/>
                        </a:solidFill>
                      </a:endParaRPr>
                    </a:p>
                  </a:txBody>
                  <a:tcPr/>
                </a:tc>
              </a:tr>
              <a:tr h="370840">
                <a:tc>
                  <a:txBody>
                    <a:bodyPr/>
                    <a:lstStyle/>
                    <a:p>
                      <a:pPr algn="ctr"/>
                      <a:r>
                        <a:rPr lang="en-US" sz="1800" b="1" i="1" kern="1200" spc="100" dirty="0" err="1" smtClean="0">
                          <a:solidFill>
                            <a:schemeClr val="bg1"/>
                          </a:solidFill>
                        </a:rPr>
                        <a:t>ch</a:t>
                      </a:r>
                      <a:endParaRPr lang="ru-RU" sz="1800" b="1" i="1" kern="1200" spc="100" dirty="0">
                        <a:solidFill>
                          <a:schemeClr val="bg1"/>
                        </a:solidFill>
                      </a:endParaRPr>
                    </a:p>
                  </a:txBody>
                  <a:tcPr/>
                </a:tc>
                <a:tc>
                  <a:txBody>
                    <a:bodyPr/>
                    <a:lstStyle/>
                    <a:p>
                      <a:pPr algn="l"/>
                      <a:r>
                        <a:rPr lang="en-US" sz="1600" b="1" i="1" kern="1200" spc="100" dirty="0" smtClean="0">
                          <a:solidFill>
                            <a:schemeClr val="bg1"/>
                          </a:solidFill>
                        </a:rPr>
                        <a:t>char, TCHAR, …</a:t>
                      </a:r>
                      <a:endParaRPr lang="ru-RU" sz="1600" b="1" i="1" kern="1200" spc="100" dirty="0">
                        <a:solidFill>
                          <a:schemeClr val="bg1"/>
                        </a:solidFill>
                      </a:endParaRPr>
                    </a:p>
                  </a:txBody>
                  <a:tcPr/>
                </a:tc>
                <a:tc>
                  <a:txBody>
                    <a:bodyPr/>
                    <a:lstStyle/>
                    <a:p>
                      <a:pPr algn="l"/>
                      <a:r>
                        <a:rPr lang="en-US" sz="1600" b="1" i="1" kern="1200" spc="100" dirty="0" err="1" smtClean="0">
                          <a:solidFill>
                            <a:schemeClr val="bg1"/>
                          </a:solidFill>
                        </a:rPr>
                        <a:t>chSymbol</a:t>
                      </a:r>
                      <a:endParaRPr lang="ru-RU" sz="1600" b="1" i="1" kern="1200" spc="100" dirty="0">
                        <a:solidFill>
                          <a:schemeClr val="bg1"/>
                        </a:solidFill>
                      </a:endParaRPr>
                    </a:p>
                  </a:txBody>
                  <a:tcPr/>
                </a:tc>
              </a:tr>
              <a:tr h="370840">
                <a:tc>
                  <a:txBody>
                    <a:bodyPr/>
                    <a:lstStyle/>
                    <a:p>
                      <a:pPr algn="ctr"/>
                      <a:r>
                        <a:rPr lang="en-US" sz="1800" b="1" i="1" kern="1200" spc="100" dirty="0" smtClean="0">
                          <a:solidFill>
                            <a:schemeClr val="bg1"/>
                          </a:solidFill>
                        </a:rPr>
                        <a:t>b</a:t>
                      </a:r>
                      <a:endParaRPr lang="ru-RU" sz="1800" b="1" i="1" kern="1200" spc="100" dirty="0">
                        <a:solidFill>
                          <a:schemeClr val="bg1"/>
                        </a:solidFill>
                      </a:endParaRPr>
                    </a:p>
                  </a:txBody>
                  <a:tcPr/>
                </a:tc>
                <a:tc>
                  <a:txBody>
                    <a:bodyPr/>
                    <a:lstStyle/>
                    <a:p>
                      <a:pPr algn="l"/>
                      <a:r>
                        <a:rPr lang="en-US" sz="1600" b="1" i="1" kern="1200" spc="100" dirty="0" smtClean="0">
                          <a:solidFill>
                            <a:schemeClr val="bg1"/>
                          </a:solidFill>
                        </a:rPr>
                        <a:t>BOOL</a:t>
                      </a:r>
                      <a:endParaRPr lang="ru-RU" sz="1600" b="1" i="1" kern="1200" spc="100" dirty="0">
                        <a:solidFill>
                          <a:schemeClr val="bg1"/>
                        </a:solidFill>
                      </a:endParaRPr>
                    </a:p>
                  </a:txBody>
                  <a:tcPr/>
                </a:tc>
                <a:tc>
                  <a:txBody>
                    <a:bodyPr/>
                    <a:lstStyle/>
                    <a:p>
                      <a:pPr algn="l"/>
                      <a:r>
                        <a:rPr lang="en-US" sz="1600" b="1" i="1" kern="1200" spc="100" dirty="0" err="1" smtClean="0">
                          <a:solidFill>
                            <a:schemeClr val="bg1"/>
                          </a:solidFill>
                        </a:rPr>
                        <a:t>bFlag</a:t>
                      </a:r>
                      <a:endParaRPr lang="ru-RU" sz="1600" b="1" i="1" kern="1200" spc="100" dirty="0">
                        <a:solidFill>
                          <a:schemeClr val="bg1"/>
                        </a:solidFill>
                      </a:endParaRPr>
                    </a:p>
                  </a:txBody>
                  <a:tcPr/>
                </a:tc>
              </a:tr>
              <a:tr h="370840">
                <a:tc>
                  <a:txBody>
                    <a:bodyPr/>
                    <a:lstStyle/>
                    <a:p>
                      <a:pPr algn="ctr"/>
                      <a:r>
                        <a:rPr lang="en-US" sz="1800" b="1" i="1" kern="1200" spc="100" dirty="0" smtClean="0">
                          <a:solidFill>
                            <a:schemeClr val="bg1"/>
                          </a:solidFill>
                        </a:rPr>
                        <a:t>n, u</a:t>
                      </a:r>
                      <a:endParaRPr lang="ru-RU" sz="1800" b="1" i="1" kern="1200" spc="100" dirty="0">
                        <a:solidFill>
                          <a:schemeClr val="bg1"/>
                        </a:solidFill>
                      </a:endParaRPr>
                    </a:p>
                  </a:txBody>
                  <a:tcPr/>
                </a:tc>
                <a:tc>
                  <a:txBody>
                    <a:bodyPr/>
                    <a:lstStyle/>
                    <a:p>
                      <a:pPr algn="l"/>
                      <a:r>
                        <a:rPr lang="en-US" sz="1600" b="1" i="1" kern="1200" spc="100" dirty="0" smtClean="0">
                          <a:solidFill>
                            <a:schemeClr val="bg1"/>
                          </a:solidFill>
                        </a:rPr>
                        <a:t>int, UINT</a:t>
                      </a:r>
                      <a:endParaRPr lang="ru-RU" sz="1600" b="1" i="1" kern="1200" spc="100" dirty="0">
                        <a:solidFill>
                          <a:schemeClr val="bg1"/>
                        </a:solidFill>
                      </a:endParaRPr>
                    </a:p>
                  </a:txBody>
                  <a:tcPr/>
                </a:tc>
                <a:tc>
                  <a:txBody>
                    <a:bodyPr/>
                    <a:lstStyle/>
                    <a:p>
                      <a:pPr algn="l"/>
                      <a:r>
                        <a:rPr lang="en-US" sz="1600" b="1" i="1" kern="1200" spc="100" dirty="0" err="1" smtClean="0">
                          <a:solidFill>
                            <a:schemeClr val="bg1"/>
                          </a:solidFill>
                        </a:rPr>
                        <a:t>nLength</a:t>
                      </a:r>
                      <a:endParaRPr lang="ru-RU" sz="1600" b="1" i="1" kern="1200" spc="100" dirty="0">
                        <a:solidFill>
                          <a:schemeClr val="bg1"/>
                        </a:solidFill>
                      </a:endParaRPr>
                    </a:p>
                  </a:txBody>
                  <a:tcPr/>
                </a:tc>
              </a:tr>
              <a:tr h="370840">
                <a:tc>
                  <a:txBody>
                    <a:bodyPr/>
                    <a:lstStyle/>
                    <a:p>
                      <a:pPr algn="ctr"/>
                      <a:r>
                        <a:rPr lang="en-US" sz="1800" b="1" i="1" kern="1200" spc="100" dirty="0" smtClean="0">
                          <a:solidFill>
                            <a:schemeClr val="bg1"/>
                          </a:solidFill>
                        </a:rPr>
                        <a:t>p</a:t>
                      </a:r>
                      <a:endParaRPr lang="ru-RU" sz="1800" b="1" i="1" kern="1200" spc="100" dirty="0">
                        <a:solidFill>
                          <a:schemeClr val="bg1"/>
                        </a:solidFill>
                      </a:endParaRPr>
                    </a:p>
                  </a:txBody>
                  <a:tcPr/>
                </a:tc>
                <a:tc>
                  <a:txBody>
                    <a:bodyPr/>
                    <a:lstStyle/>
                    <a:p>
                      <a:pPr algn="l"/>
                      <a:r>
                        <a:rPr lang="en-US" sz="1600" b="1" i="1" kern="1200" spc="100" dirty="0" smtClean="0">
                          <a:solidFill>
                            <a:schemeClr val="bg1"/>
                          </a:solidFill>
                        </a:rPr>
                        <a:t>*</a:t>
                      </a:r>
                      <a:endParaRPr lang="ru-RU" sz="1600" b="1" i="1" kern="1200" spc="100" dirty="0">
                        <a:solidFill>
                          <a:schemeClr val="bg1"/>
                        </a:solidFill>
                      </a:endParaRPr>
                    </a:p>
                  </a:txBody>
                  <a:tcPr/>
                </a:tc>
                <a:tc>
                  <a:txBody>
                    <a:bodyPr/>
                    <a:lstStyle/>
                    <a:p>
                      <a:pPr algn="l"/>
                      <a:r>
                        <a:rPr lang="en-US" sz="1600" b="1" i="1" kern="1200" spc="100" dirty="0" err="1" smtClean="0">
                          <a:solidFill>
                            <a:schemeClr val="bg1"/>
                          </a:solidFill>
                        </a:rPr>
                        <a:t>pDoc</a:t>
                      </a:r>
                      <a:endParaRPr lang="ru-RU" sz="1600" b="1" i="1" kern="1200" spc="100" dirty="0">
                        <a:solidFill>
                          <a:schemeClr val="bg1"/>
                        </a:solidFill>
                      </a:endParaRPr>
                    </a:p>
                  </a:txBody>
                  <a:tcPr/>
                </a:tc>
              </a:tr>
              <a:tr h="370840">
                <a:tc>
                  <a:txBody>
                    <a:bodyPr/>
                    <a:lstStyle/>
                    <a:p>
                      <a:pPr algn="ctr"/>
                      <a:r>
                        <a:rPr lang="en-US" sz="1800" b="1" i="1" kern="1200" spc="100" dirty="0" err="1" smtClean="0">
                          <a:solidFill>
                            <a:schemeClr val="bg1"/>
                          </a:solidFill>
                        </a:rPr>
                        <a:t>lp</a:t>
                      </a:r>
                      <a:endParaRPr lang="ru-RU" sz="1800" b="1" i="1" kern="1200" spc="100" dirty="0">
                        <a:solidFill>
                          <a:schemeClr val="bg1"/>
                        </a:solidFill>
                      </a:endParaRPr>
                    </a:p>
                  </a:txBody>
                  <a:tcPr/>
                </a:tc>
                <a:tc>
                  <a:txBody>
                    <a:bodyPr/>
                    <a:lstStyle/>
                    <a:p>
                      <a:pPr algn="l"/>
                      <a:r>
                        <a:rPr lang="en-US" sz="1600" b="1" i="1" kern="1200" spc="100" dirty="0" smtClean="0">
                          <a:solidFill>
                            <a:schemeClr val="bg1"/>
                          </a:solidFill>
                        </a:rPr>
                        <a:t>far *</a:t>
                      </a:r>
                      <a:endParaRPr lang="ru-RU" sz="1600" b="1" i="1" kern="1200" spc="100" dirty="0">
                        <a:solidFill>
                          <a:schemeClr val="bg1"/>
                        </a:solidFill>
                      </a:endParaRPr>
                    </a:p>
                  </a:txBody>
                  <a:tcPr/>
                </a:tc>
                <a:tc>
                  <a:txBody>
                    <a:bodyPr/>
                    <a:lstStyle/>
                    <a:p>
                      <a:pPr algn="l"/>
                      <a:r>
                        <a:rPr lang="en-US" sz="1600" b="1" i="1" kern="1200" spc="100" dirty="0" err="1" smtClean="0">
                          <a:solidFill>
                            <a:schemeClr val="bg1"/>
                          </a:solidFill>
                        </a:rPr>
                        <a:t>lpDoc</a:t>
                      </a:r>
                      <a:endParaRPr lang="ru-RU" sz="1600" b="1" i="1" kern="1200" spc="100" dirty="0">
                        <a:solidFill>
                          <a:schemeClr val="bg1"/>
                        </a:solidFill>
                      </a:endParaRPr>
                    </a:p>
                  </a:txBody>
                  <a:tcPr/>
                </a:tc>
              </a:tr>
              <a:tr h="370840">
                <a:tc>
                  <a:txBody>
                    <a:bodyPr/>
                    <a:lstStyle/>
                    <a:p>
                      <a:pPr algn="ctr"/>
                      <a:r>
                        <a:rPr lang="en-US" sz="1800" b="1" i="1" kern="1200" spc="100" dirty="0" err="1" smtClean="0">
                          <a:solidFill>
                            <a:schemeClr val="bg1"/>
                          </a:solidFill>
                        </a:rPr>
                        <a:t>lpfn</a:t>
                      </a:r>
                      <a:endParaRPr lang="ru-RU" sz="1800" b="1" i="1" kern="1200" spc="100" dirty="0">
                        <a:solidFill>
                          <a:schemeClr val="bg1"/>
                        </a:solidFill>
                      </a:endParaRPr>
                    </a:p>
                  </a:txBody>
                  <a:tcPr/>
                </a:tc>
                <a:tc>
                  <a:txBody>
                    <a:bodyPr/>
                    <a:lstStyle/>
                    <a:p>
                      <a:pPr algn="l"/>
                      <a:r>
                        <a:rPr lang="en-US" sz="1600" b="1" i="1" kern="1200" spc="100" dirty="0" smtClean="0">
                          <a:solidFill>
                            <a:schemeClr val="bg1"/>
                          </a:solidFill>
                        </a:rPr>
                        <a:t>callback</a:t>
                      </a:r>
                      <a:endParaRPr lang="ru-RU" sz="1600" b="1" i="1" kern="1200" spc="100" dirty="0">
                        <a:solidFill>
                          <a:schemeClr val="bg1"/>
                        </a:solidFill>
                      </a:endParaRPr>
                    </a:p>
                  </a:txBody>
                  <a:tcPr/>
                </a:tc>
                <a:tc>
                  <a:txBody>
                    <a:bodyPr/>
                    <a:lstStyle/>
                    <a:p>
                      <a:pPr algn="l"/>
                      <a:r>
                        <a:rPr lang="en-US" sz="1600" b="1" i="1" kern="1200" spc="100" dirty="0" err="1" smtClean="0">
                          <a:solidFill>
                            <a:schemeClr val="bg1"/>
                          </a:solidFill>
                        </a:rPr>
                        <a:t>lpfnAbout</a:t>
                      </a:r>
                      <a:endParaRPr lang="ru-RU" sz="1600" b="1" i="1" kern="1200" spc="100" dirty="0">
                        <a:solidFill>
                          <a:schemeClr val="bg1"/>
                        </a:solidFill>
                      </a:endParaRPr>
                    </a:p>
                  </a:txBody>
                  <a:tcPr/>
                </a:tc>
              </a:tr>
              <a:tr h="370840">
                <a:tc>
                  <a:txBody>
                    <a:bodyPr/>
                    <a:lstStyle/>
                    <a:p>
                      <a:pPr algn="ctr"/>
                      <a:r>
                        <a:rPr lang="en-US" sz="1800" b="1" i="1" kern="1200" spc="100" dirty="0" err="1" smtClean="0">
                          <a:solidFill>
                            <a:schemeClr val="bg1"/>
                          </a:solidFill>
                        </a:rPr>
                        <a:t>lpsz</a:t>
                      </a:r>
                      <a:endParaRPr lang="ru-RU" sz="1800" b="1" i="1" kern="1200" spc="100" dirty="0">
                        <a:solidFill>
                          <a:schemeClr val="bg1"/>
                        </a:solidFill>
                      </a:endParaRPr>
                    </a:p>
                  </a:txBody>
                  <a:tcPr/>
                </a:tc>
                <a:tc>
                  <a:txBody>
                    <a:bodyPr/>
                    <a:lstStyle/>
                    <a:p>
                      <a:pPr algn="l"/>
                      <a:r>
                        <a:rPr lang="en-US" sz="1600" b="1" i="1" kern="1200" spc="100" dirty="0" smtClean="0">
                          <a:solidFill>
                            <a:schemeClr val="bg1"/>
                          </a:solidFill>
                        </a:rPr>
                        <a:t>LPSTR, LPCSTR, LPCTSTR</a:t>
                      </a:r>
                      <a:endParaRPr lang="ru-RU" sz="1600" b="1" i="1" kern="1200" spc="100" dirty="0">
                        <a:solidFill>
                          <a:schemeClr val="bg1"/>
                        </a:solidFill>
                      </a:endParaRPr>
                    </a:p>
                  </a:txBody>
                  <a:tcPr/>
                </a:tc>
                <a:tc>
                  <a:txBody>
                    <a:bodyPr/>
                    <a:lstStyle/>
                    <a:p>
                      <a:pPr algn="l"/>
                      <a:r>
                        <a:rPr lang="en-US" sz="1600" b="1" i="1" kern="1200" spc="100" dirty="0" err="1" smtClean="0">
                          <a:solidFill>
                            <a:schemeClr val="bg1"/>
                          </a:solidFill>
                        </a:rPr>
                        <a:t>lpszName</a:t>
                      </a:r>
                      <a:endParaRPr lang="ru-RU" sz="1600" b="1" i="1" kern="1200" spc="100" dirty="0">
                        <a:solidFill>
                          <a:schemeClr val="bg1"/>
                        </a:solidFill>
                      </a:endParaRPr>
                    </a:p>
                  </a:txBody>
                  <a:tcPr/>
                </a:tc>
              </a:tr>
              <a:tr h="370840">
                <a:tc>
                  <a:txBody>
                    <a:bodyPr/>
                    <a:lstStyle/>
                    <a:p>
                      <a:pPr algn="ctr"/>
                      <a:r>
                        <a:rPr lang="en-US" sz="1800" b="1" i="1" kern="1200" spc="100" dirty="0" smtClean="0">
                          <a:solidFill>
                            <a:schemeClr val="bg1"/>
                          </a:solidFill>
                        </a:rPr>
                        <a:t>w</a:t>
                      </a:r>
                      <a:r>
                        <a:rPr lang="en-US" sz="1800" b="1" i="1" kern="1200" spc="100" baseline="0" dirty="0" smtClean="0">
                          <a:solidFill>
                            <a:schemeClr val="bg1"/>
                          </a:solidFill>
                        </a:rPr>
                        <a:t> </a:t>
                      </a:r>
                      <a:endParaRPr lang="ru-RU" sz="1800" b="1" i="1" kern="1200" spc="100" dirty="0">
                        <a:solidFill>
                          <a:schemeClr val="bg1"/>
                        </a:solidFill>
                      </a:endParaRPr>
                    </a:p>
                  </a:txBody>
                  <a:tcPr/>
                </a:tc>
                <a:tc>
                  <a:txBody>
                    <a:bodyPr/>
                    <a:lstStyle/>
                    <a:p>
                      <a:pPr algn="l"/>
                      <a:r>
                        <a:rPr lang="en-US" sz="1600" b="1" i="1" kern="1200" spc="100" dirty="0" smtClean="0">
                          <a:solidFill>
                            <a:schemeClr val="bg1"/>
                          </a:solidFill>
                        </a:rPr>
                        <a:t>WORD</a:t>
                      </a:r>
                      <a:endParaRPr lang="ru-RU" sz="1600" b="1" i="1" kern="1200" spc="100" dirty="0">
                        <a:solidFill>
                          <a:schemeClr val="bg1"/>
                        </a:solidFill>
                      </a:endParaRPr>
                    </a:p>
                  </a:txBody>
                  <a:tcPr/>
                </a:tc>
                <a:tc>
                  <a:txBody>
                    <a:bodyPr/>
                    <a:lstStyle/>
                    <a:p>
                      <a:pPr algn="l"/>
                      <a:r>
                        <a:rPr lang="en-US" sz="1600" b="1" i="1" kern="1200" spc="100" dirty="0" err="1" smtClean="0">
                          <a:solidFill>
                            <a:schemeClr val="bg1"/>
                          </a:solidFill>
                        </a:rPr>
                        <a:t>wPos</a:t>
                      </a:r>
                      <a:endParaRPr lang="ru-RU" sz="1600" b="1" i="1" kern="1200" spc="100" dirty="0">
                        <a:solidFill>
                          <a:schemeClr val="bg1"/>
                        </a:solidFill>
                      </a:endParaRPr>
                    </a:p>
                  </a:txBody>
                  <a:tcPr/>
                </a:tc>
              </a:tr>
              <a:tr h="370840">
                <a:tc>
                  <a:txBody>
                    <a:bodyPr/>
                    <a:lstStyle/>
                    <a:p>
                      <a:pPr algn="ctr"/>
                      <a:r>
                        <a:rPr lang="en-US" sz="1800" b="1" i="1" kern="1200" spc="100" dirty="0" err="1" smtClean="0">
                          <a:solidFill>
                            <a:schemeClr val="bg1"/>
                          </a:solidFill>
                        </a:rPr>
                        <a:t>dw</a:t>
                      </a:r>
                      <a:endParaRPr lang="ru-RU" sz="1800" b="1" i="1" kern="1200" spc="100" dirty="0">
                        <a:solidFill>
                          <a:schemeClr val="bg1"/>
                        </a:solidFill>
                      </a:endParaRPr>
                    </a:p>
                  </a:txBody>
                  <a:tcPr/>
                </a:tc>
                <a:tc>
                  <a:txBody>
                    <a:bodyPr/>
                    <a:lstStyle/>
                    <a:p>
                      <a:pPr algn="l"/>
                      <a:r>
                        <a:rPr lang="en-US" sz="1600" b="1" i="1" kern="1200" spc="100" dirty="0" smtClean="0">
                          <a:solidFill>
                            <a:schemeClr val="bg1"/>
                          </a:solidFill>
                        </a:rPr>
                        <a:t>DWORD</a:t>
                      </a:r>
                      <a:endParaRPr lang="ru-RU" sz="1600" b="1" i="1" kern="1200" spc="100" dirty="0">
                        <a:solidFill>
                          <a:schemeClr val="bg1"/>
                        </a:solidFill>
                      </a:endParaRPr>
                    </a:p>
                  </a:txBody>
                  <a:tcPr/>
                </a:tc>
                <a:tc>
                  <a:txBody>
                    <a:bodyPr/>
                    <a:lstStyle/>
                    <a:p>
                      <a:pPr algn="l"/>
                      <a:r>
                        <a:rPr lang="en-US" sz="1600" b="1" i="1" kern="1200" spc="100" dirty="0" err="1" smtClean="0">
                          <a:solidFill>
                            <a:schemeClr val="bg1"/>
                          </a:solidFill>
                        </a:rPr>
                        <a:t>dwRange</a:t>
                      </a:r>
                      <a:endParaRPr lang="ru-RU" sz="1600" b="1" i="1" kern="1200" spc="100" dirty="0">
                        <a:solidFill>
                          <a:schemeClr val="bg1"/>
                        </a:solidFill>
                      </a:endParaRPr>
                    </a:p>
                  </a:txBody>
                  <a:tcPr/>
                </a:tc>
              </a:tr>
            </a:tbl>
          </a:graphicData>
        </a:graphic>
      </p:graphicFrame>
    </p:spTree>
    <p:extLst>
      <p:ext uri="{BB962C8B-B14F-4D97-AF65-F5344CB8AC3E}">
        <p14:creationId xmlns:p14="http://schemas.microsoft.com/office/powerpoint/2010/main" val="266220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500" fill="hold"/>
                                        <p:tgtEl>
                                          <p:spTgt spid="3074"/>
                                        </p:tgtEl>
                                        <p:attrNameLst>
                                          <p:attrName>ppt_w</p:attrName>
                                        </p:attrNameLst>
                                      </p:cBhvr>
                                      <p:tavLst>
                                        <p:tav tm="0">
                                          <p:val>
                                            <p:fltVal val="0"/>
                                          </p:val>
                                        </p:tav>
                                        <p:tav tm="100000">
                                          <p:val>
                                            <p:strVal val="#ppt_w"/>
                                          </p:val>
                                        </p:tav>
                                      </p:tavLst>
                                    </p:anim>
                                    <p:anim calcmode="lin" valueType="num">
                                      <p:cBhvr>
                                        <p:cTn id="8" dur="500" fill="hold"/>
                                        <p:tgtEl>
                                          <p:spTgt spid="3074"/>
                                        </p:tgtEl>
                                        <p:attrNameLst>
                                          <p:attrName>ppt_h</p:attrName>
                                        </p:attrNameLst>
                                      </p:cBhvr>
                                      <p:tavLst>
                                        <p:tav tm="0">
                                          <p:val>
                                            <p:fltVal val="0"/>
                                          </p:val>
                                        </p:tav>
                                        <p:tav tm="100000">
                                          <p:val>
                                            <p:strVal val="#ppt_h"/>
                                          </p:val>
                                        </p:tav>
                                      </p:tavLst>
                                    </p:anim>
                                    <p:animEffect transition="in" filter="fade">
                                      <p:cBhvr>
                                        <p:cTn id="9" dur="500"/>
                                        <p:tgtEl>
                                          <p:spTgt spid="3074"/>
                                        </p:tgtEl>
                                      </p:cBhvr>
                                    </p:animEffect>
                                  </p:childTnLst>
                                </p:cTn>
                              </p:par>
                            </p:childTnLst>
                          </p:cTn>
                        </p:par>
                        <p:par>
                          <p:cTn id="10" fill="hold">
                            <p:stCondLst>
                              <p:cond delay="500"/>
                            </p:stCondLst>
                            <p:childTnLst>
                              <p:par>
                                <p:cTn id="11" presetID="31"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par>
                          <p:cTn id="22" fill="hold">
                            <p:stCondLst>
                              <p:cond delay="500"/>
                            </p:stCondLst>
                            <p:childTnLst>
                              <p:par>
                                <p:cTn id="23" presetID="16" presetClass="entr" presetSubtype="21"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inVertic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8" y="-171400"/>
            <a:ext cx="9193832" cy="7494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0191" y="2132856"/>
            <a:ext cx="2790825"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478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1000"/>
                                  </p:stCondLst>
                                  <p:childTnLst>
                                    <p:set>
                                      <p:cBhvr>
                                        <p:cTn id="6" dur="1" fill="hold">
                                          <p:stCondLst>
                                            <p:cond delay="0"/>
                                          </p:stCondLst>
                                        </p:cTn>
                                        <p:tgtEl>
                                          <p:spTgt spid="4102"/>
                                        </p:tgtEl>
                                        <p:attrNameLst>
                                          <p:attrName>style.visibility</p:attrName>
                                        </p:attrNameLst>
                                      </p:cBhvr>
                                      <p:to>
                                        <p:strVal val="visible"/>
                                      </p:to>
                                    </p:set>
                                    <p:anim calcmode="lin" valueType="num">
                                      <p:cBhvr>
                                        <p:cTn id="7" dur="5000" fill="hold"/>
                                        <p:tgtEl>
                                          <p:spTgt spid="4102"/>
                                        </p:tgtEl>
                                        <p:attrNameLst>
                                          <p:attrName>ppt_w</p:attrName>
                                        </p:attrNameLst>
                                      </p:cBhvr>
                                      <p:tavLst>
                                        <p:tav tm="0">
                                          <p:val>
                                            <p:fltVal val="0"/>
                                          </p:val>
                                        </p:tav>
                                        <p:tav tm="100000">
                                          <p:val>
                                            <p:strVal val="#ppt_w"/>
                                          </p:val>
                                        </p:tav>
                                      </p:tavLst>
                                    </p:anim>
                                    <p:anim calcmode="lin" valueType="num">
                                      <p:cBhvr>
                                        <p:cTn id="8" dur="5000" fill="hold"/>
                                        <p:tgtEl>
                                          <p:spTgt spid="4102"/>
                                        </p:tgtEl>
                                        <p:attrNameLst>
                                          <p:attrName>ppt_h</p:attrName>
                                        </p:attrNameLst>
                                      </p:cBhvr>
                                      <p:tavLst>
                                        <p:tav tm="0">
                                          <p:val>
                                            <p:fltVal val="0"/>
                                          </p:val>
                                        </p:tav>
                                        <p:tav tm="100000">
                                          <p:val>
                                            <p:strVal val="#ppt_h"/>
                                          </p:val>
                                        </p:tav>
                                      </p:tavLst>
                                    </p:anim>
                                    <p:anim calcmode="lin" valueType="num">
                                      <p:cBhvr>
                                        <p:cTn id="9" dur="5000" fill="hold"/>
                                        <p:tgtEl>
                                          <p:spTgt spid="4102"/>
                                        </p:tgtEl>
                                        <p:attrNameLst>
                                          <p:attrName>style.rotation</p:attrName>
                                        </p:attrNameLst>
                                      </p:cBhvr>
                                      <p:tavLst>
                                        <p:tav tm="0">
                                          <p:val>
                                            <p:fltVal val="90"/>
                                          </p:val>
                                        </p:tav>
                                        <p:tav tm="100000">
                                          <p:val>
                                            <p:fltVal val="0"/>
                                          </p:val>
                                        </p:tav>
                                      </p:tavLst>
                                    </p:anim>
                                    <p:animEffect transition="in" filter="fade">
                                      <p:cBhvr>
                                        <p:cTn id="10" dur="50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 name="Прямоугольник 7167"/>
          <p:cNvSpPr/>
          <p:nvPr/>
        </p:nvSpPr>
        <p:spPr>
          <a:xfrm>
            <a:off x="-144524" y="-98044"/>
            <a:ext cx="9469052" cy="7344816"/>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4" name="Picture 2" descr="G:\BNTU\For design\img\twitter_i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3603" y="476672"/>
            <a:ext cx="1774901" cy="1728192"/>
          </a:xfrm>
          <a:prstGeom prst="rect">
            <a:avLst/>
          </a:prstGeom>
          <a:noFill/>
          <a:extLst>
            <a:ext uri="{909E8E84-426E-40DD-AFC4-6F175D3DCCD1}">
              <a14:hiddenFill xmlns:a14="http://schemas.microsoft.com/office/drawing/2010/main">
                <a:solidFill>
                  <a:srgbClr val="FFFFFF"/>
                </a:solidFill>
              </a14:hiddenFill>
            </a:ext>
          </a:extLst>
        </p:spPr>
      </p:pic>
      <p:sp>
        <p:nvSpPr>
          <p:cNvPr id="6" name="Скругленная прямоугольная выноска 5"/>
          <p:cNvSpPr/>
          <p:nvPr/>
        </p:nvSpPr>
        <p:spPr>
          <a:xfrm>
            <a:off x="323528" y="977886"/>
            <a:ext cx="6732748" cy="1226978"/>
          </a:xfrm>
          <a:prstGeom prst="wedgeRoundRectCallout">
            <a:avLst>
              <a:gd name="adj1" fmla="val 62755"/>
              <a:gd name="adj2" fmla="val -30954"/>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2600" b="1" dirty="0">
                <a:solidFill>
                  <a:schemeClr val="tx1"/>
                </a:solidFill>
              </a:rPr>
              <a:t>Класс памяти </a:t>
            </a:r>
            <a:r>
              <a:rPr lang="ru-RU" sz="2400" dirty="0">
                <a:solidFill>
                  <a:schemeClr val="tx1"/>
                </a:solidFill>
              </a:rPr>
              <a:t>переменной </a:t>
            </a:r>
            <a:r>
              <a:rPr lang="ru-RU" sz="2400" dirty="0" smtClean="0">
                <a:solidFill>
                  <a:schemeClr val="tx1"/>
                </a:solidFill>
              </a:rPr>
              <a:t>(</a:t>
            </a:r>
            <a:r>
              <a:rPr lang="en-US" sz="2400" b="1" dirty="0">
                <a:solidFill>
                  <a:schemeClr val="tx1"/>
                </a:solidFill>
              </a:rPr>
              <a:t>s</a:t>
            </a:r>
            <a:r>
              <a:rPr lang="ru-RU" sz="2400" b="1" i="1" dirty="0" err="1">
                <a:solidFill>
                  <a:schemeClr val="tx1"/>
                </a:solidFill>
              </a:rPr>
              <a:t>torage</a:t>
            </a:r>
            <a:r>
              <a:rPr lang="ru-RU" sz="2400" b="1" i="1" dirty="0">
                <a:solidFill>
                  <a:schemeClr val="tx1"/>
                </a:solidFill>
              </a:rPr>
              <a:t> </a:t>
            </a:r>
            <a:r>
              <a:rPr lang="ru-RU" sz="2400" b="1" i="1" dirty="0" err="1">
                <a:solidFill>
                  <a:schemeClr val="tx1"/>
                </a:solidFill>
              </a:rPr>
              <a:t>class</a:t>
            </a:r>
            <a:r>
              <a:rPr lang="ru-RU" sz="2400" dirty="0">
                <a:solidFill>
                  <a:schemeClr val="tx1"/>
                </a:solidFill>
              </a:rPr>
              <a:t>) </a:t>
            </a:r>
            <a:r>
              <a:rPr lang="en-US" sz="2400" dirty="0">
                <a:solidFill>
                  <a:schemeClr val="tx1"/>
                </a:solidFill>
              </a:rPr>
              <a:t>–</a:t>
            </a:r>
            <a:r>
              <a:rPr lang="ru-RU" sz="2400" dirty="0">
                <a:solidFill>
                  <a:schemeClr val="tx1"/>
                </a:solidFill>
              </a:rPr>
              <a:t> определяет область </a:t>
            </a:r>
            <a:r>
              <a:rPr lang="ru-RU" sz="2400" dirty="0" smtClean="0">
                <a:solidFill>
                  <a:schemeClr val="tx1"/>
                </a:solidFill>
              </a:rPr>
              <a:t>видимости </a:t>
            </a:r>
            <a:r>
              <a:rPr lang="ru-RU" sz="2400" dirty="0">
                <a:solidFill>
                  <a:schemeClr val="tx1"/>
                </a:solidFill>
              </a:rPr>
              <a:t>переменной, а также как долго переменная находится в памяти</a:t>
            </a:r>
            <a:r>
              <a:rPr lang="en-US" sz="2400" dirty="0" smtClean="0">
                <a:solidFill>
                  <a:schemeClr val="tx1"/>
                </a:solidFill>
              </a:rPr>
              <a:t>.</a:t>
            </a:r>
            <a:endParaRPr lang="ru-RU" sz="2400" dirty="0">
              <a:solidFill>
                <a:schemeClr val="tx1"/>
              </a:solidFill>
            </a:endParaRPr>
          </a:p>
        </p:txBody>
      </p:sp>
      <p:sp>
        <p:nvSpPr>
          <p:cNvPr id="46" name="Заголовок 2"/>
          <p:cNvSpPr txBox="1">
            <a:spLocks/>
          </p:cNvSpPr>
          <p:nvPr/>
        </p:nvSpPr>
        <p:spPr>
          <a:xfrm>
            <a:off x="-36512" y="332656"/>
            <a:ext cx="8636496" cy="792088"/>
          </a:xfrm>
          <a:prstGeom prst="rect">
            <a:avLst/>
          </a:prstGeom>
        </p:spPr>
        <p:txBody>
          <a:bodyPr/>
          <a:lstStyle>
            <a:lvl1pPr algn="l" defTabSz="914400" rtl="0" eaLnBrk="1" latinLnBrk="0" hangingPunct="1">
              <a:spcBef>
                <a:spcPct val="0"/>
              </a:spcBef>
              <a:buNone/>
              <a:defRPr sz="3200" kern="1200" cap="all" spc="-60" baseline="0">
                <a:solidFill>
                  <a:schemeClr val="tx1">
                    <a:lumMod val="65000"/>
                    <a:lumOff val="35000"/>
                  </a:schemeClr>
                </a:solidFill>
                <a:latin typeface="+mj-lt"/>
                <a:ea typeface="+mj-ea"/>
                <a:cs typeface="+mj-cs"/>
              </a:defRPr>
            </a:lvl1pPr>
          </a:lstStyle>
          <a:p>
            <a:r>
              <a:rPr lang="ru-RU" b="1" dirty="0" smtClean="0">
                <a:solidFill>
                  <a:schemeClr val="tx1"/>
                </a:solidFill>
                <a:latin typeface="Comic Sans MS" pitchFamily="66" charset="0"/>
              </a:rPr>
              <a:t>Классы памяти в</a:t>
            </a:r>
            <a:r>
              <a:rPr lang="en-US" b="1" dirty="0" smtClean="0">
                <a:solidFill>
                  <a:schemeClr val="tx1"/>
                </a:solidFill>
                <a:latin typeface="Comic Sans MS" pitchFamily="66" charset="0"/>
              </a:rPr>
              <a:t> C </a:t>
            </a:r>
            <a:r>
              <a:rPr lang="ru-RU" b="1" dirty="0" smtClean="0">
                <a:solidFill>
                  <a:schemeClr val="tx1"/>
                </a:solidFill>
                <a:latin typeface="Comic Sans MS" pitchFamily="66" charset="0"/>
              </a:rPr>
              <a:t>и </a:t>
            </a:r>
            <a:r>
              <a:rPr lang="en-US" b="1" dirty="0" smtClean="0">
                <a:solidFill>
                  <a:schemeClr val="tx1"/>
                </a:solidFill>
                <a:latin typeface="Comic Sans MS" pitchFamily="66" charset="0"/>
              </a:rPr>
              <a:t>C++0</a:t>
            </a:r>
            <a:endParaRPr lang="ru-RU" b="1" dirty="0">
              <a:solidFill>
                <a:schemeClr val="tx1"/>
              </a:solidFill>
              <a:latin typeface="Comic Sans MS" pitchFamily="66" charset="0"/>
            </a:endParaRPr>
          </a:p>
        </p:txBody>
      </p:sp>
      <p:sp>
        <p:nvSpPr>
          <p:cNvPr id="26" name="Прямоугольник 25"/>
          <p:cNvSpPr/>
          <p:nvPr/>
        </p:nvSpPr>
        <p:spPr>
          <a:xfrm>
            <a:off x="-36512" y="6431024"/>
            <a:ext cx="9108504" cy="310344"/>
          </a:xfrm>
          <a:prstGeom prst="rect">
            <a:avLst/>
          </a:prstGeom>
          <a:solidFill>
            <a:srgbClr val="FFFF00"/>
          </a:solidFill>
          <a:ln>
            <a:solidFill>
              <a:srgbClr val="FFFF00"/>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Параллелограмм 26"/>
          <p:cNvSpPr/>
          <p:nvPr/>
        </p:nvSpPr>
        <p:spPr>
          <a:xfrm>
            <a:off x="1907704" y="6431024"/>
            <a:ext cx="360040" cy="310344"/>
          </a:xfrm>
          <a:prstGeom prst="parallelogram">
            <a:avLst/>
          </a:prstGeom>
          <a:solidFill>
            <a:schemeClr val="tx1"/>
          </a:solidFill>
          <a:ln>
            <a:solidFill>
              <a:schemeClr val="tx1"/>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Параллелограмм 27"/>
          <p:cNvSpPr/>
          <p:nvPr/>
        </p:nvSpPr>
        <p:spPr>
          <a:xfrm>
            <a:off x="179512" y="6431024"/>
            <a:ext cx="360040" cy="310344"/>
          </a:xfrm>
          <a:prstGeom prst="parallelogram">
            <a:avLst/>
          </a:prstGeom>
          <a:solidFill>
            <a:schemeClr val="tx1"/>
          </a:solidFill>
          <a:ln>
            <a:solidFill>
              <a:schemeClr val="tx1"/>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Параллелограмм 28"/>
          <p:cNvSpPr/>
          <p:nvPr/>
        </p:nvSpPr>
        <p:spPr>
          <a:xfrm>
            <a:off x="755576" y="6428252"/>
            <a:ext cx="360040" cy="310344"/>
          </a:xfrm>
          <a:prstGeom prst="parallelogram">
            <a:avLst/>
          </a:prstGeom>
          <a:solidFill>
            <a:schemeClr val="tx1"/>
          </a:solidFill>
          <a:ln>
            <a:solidFill>
              <a:schemeClr val="tx1"/>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Параллелограмм 29"/>
          <p:cNvSpPr/>
          <p:nvPr/>
        </p:nvSpPr>
        <p:spPr>
          <a:xfrm>
            <a:off x="1331640" y="6428252"/>
            <a:ext cx="360040" cy="310344"/>
          </a:xfrm>
          <a:prstGeom prst="parallelogram">
            <a:avLst/>
          </a:prstGeom>
          <a:solidFill>
            <a:schemeClr val="tx1"/>
          </a:solidFill>
          <a:ln>
            <a:solidFill>
              <a:schemeClr val="tx1"/>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Параллелограмм 30"/>
          <p:cNvSpPr/>
          <p:nvPr/>
        </p:nvSpPr>
        <p:spPr>
          <a:xfrm>
            <a:off x="2483768" y="6431024"/>
            <a:ext cx="360040" cy="310344"/>
          </a:xfrm>
          <a:prstGeom prst="parallelogram">
            <a:avLst/>
          </a:prstGeom>
          <a:solidFill>
            <a:schemeClr val="tx1"/>
          </a:solidFill>
          <a:ln>
            <a:solidFill>
              <a:schemeClr val="tx1"/>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Параллелограмм 31"/>
          <p:cNvSpPr/>
          <p:nvPr/>
        </p:nvSpPr>
        <p:spPr>
          <a:xfrm>
            <a:off x="3059832" y="6431024"/>
            <a:ext cx="360040" cy="310344"/>
          </a:xfrm>
          <a:prstGeom prst="parallelogram">
            <a:avLst/>
          </a:prstGeom>
          <a:solidFill>
            <a:schemeClr val="tx1"/>
          </a:solidFill>
          <a:ln>
            <a:solidFill>
              <a:schemeClr val="tx1"/>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Параллелограмм 32"/>
          <p:cNvSpPr/>
          <p:nvPr/>
        </p:nvSpPr>
        <p:spPr>
          <a:xfrm>
            <a:off x="3635896" y="6428252"/>
            <a:ext cx="360040" cy="310344"/>
          </a:xfrm>
          <a:prstGeom prst="parallelogram">
            <a:avLst/>
          </a:prstGeom>
          <a:solidFill>
            <a:schemeClr val="tx1"/>
          </a:solidFill>
          <a:ln>
            <a:solidFill>
              <a:schemeClr val="tx1"/>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Параллелограмм 33"/>
          <p:cNvSpPr/>
          <p:nvPr/>
        </p:nvSpPr>
        <p:spPr>
          <a:xfrm>
            <a:off x="4211960" y="6428252"/>
            <a:ext cx="360040" cy="310344"/>
          </a:xfrm>
          <a:prstGeom prst="parallelogram">
            <a:avLst/>
          </a:prstGeom>
          <a:solidFill>
            <a:schemeClr val="tx1"/>
          </a:solidFill>
          <a:ln>
            <a:solidFill>
              <a:schemeClr val="tx1"/>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Параллелограмм 34"/>
          <p:cNvSpPr/>
          <p:nvPr/>
        </p:nvSpPr>
        <p:spPr>
          <a:xfrm>
            <a:off x="4788024" y="6431024"/>
            <a:ext cx="360040" cy="310344"/>
          </a:xfrm>
          <a:prstGeom prst="parallelogram">
            <a:avLst/>
          </a:prstGeom>
          <a:solidFill>
            <a:schemeClr val="tx1"/>
          </a:solidFill>
          <a:ln>
            <a:solidFill>
              <a:schemeClr val="tx1"/>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Параллелограмм 35"/>
          <p:cNvSpPr/>
          <p:nvPr/>
        </p:nvSpPr>
        <p:spPr>
          <a:xfrm>
            <a:off x="5364088" y="6431024"/>
            <a:ext cx="360040" cy="310344"/>
          </a:xfrm>
          <a:prstGeom prst="parallelogram">
            <a:avLst/>
          </a:prstGeom>
          <a:solidFill>
            <a:schemeClr val="tx1"/>
          </a:solidFill>
          <a:ln>
            <a:solidFill>
              <a:schemeClr val="tx1"/>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Параллелограмм 36"/>
          <p:cNvSpPr/>
          <p:nvPr/>
        </p:nvSpPr>
        <p:spPr>
          <a:xfrm>
            <a:off x="5940152" y="6428252"/>
            <a:ext cx="360040" cy="310344"/>
          </a:xfrm>
          <a:prstGeom prst="parallelogram">
            <a:avLst/>
          </a:prstGeom>
          <a:solidFill>
            <a:schemeClr val="tx1"/>
          </a:solidFill>
          <a:ln>
            <a:solidFill>
              <a:schemeClr val="tx1"/>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Параллелограмм 37"/>
          <p:cNvSpPr/>
          <p:nvPr/>
        </p:nvSpPr>
        <p:spPr>
          <a:xfrm>
            <a:off x="6497042" y="6431024"/>
            <a:ext cx="360040" cy="310344"/>
          </a:xfrm>
          <a:prstGeom prst="parallelogram">
            <a:avLst/>
          </a:prstGeom>
          <a:solidFill>
            <a:schemeClr val="tx1"/>
          </a:solidFill>
          <a:ln>
            <a:solidFill>
              <a:schemeClr val="tx1"/>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Параллелограмм 38"/>
          <p:cNvSpPr/>
          <p:nvPr/>
        </p:nvSpPr>
        <p:spPr>
          <a:xfrm>
            <a:off x="7092280" y="6431024"/>
            <a:ext cx="360040" cy="310344"/>
          </a:xfrm>
          <a:prstGeom prst="parallelogram">
            <a:avLst/>
          </a:prstGeom>
          <a:solidFill>
            <a:schemeClr val="tx1"/>
          </a:solidFill>
          <a:ln>
            <a:solidFill>
              <a:schemeClr val="tx1"/>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Параллелограмм 39"/>
          <p:cNvSpPr/>
          <p:nvPr/>
        </p:nvSpPr>
        <p:spPr>
          <a:xfrm>
            <a:off x="7668344" y="6431024"/>
            <a:ext cx="360040" cy="310344"/>
          </a:xfrm>
          <a:prstGeom prst="parallelogram">
            <a:avLst/>
          </a:prstGeom>
          <a:solidFill>
            <a:schemeClr val="tx1"/>
          </a:solidFill>
          <a:ln>
            <a:solidFill>
              <a:schemeClr val="tx1"/>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Параллелограмм 40"/>
          <p:cNvSpPr/>
          <p:nvPr/>
        </p:nvSpPr>
        <p:spPr>
          <a:xfrm>
            <a:off x="8244408" y="6431024"/>
            <a:ext cx="360040" cy="310344"/>
          </a:xfrm>
          <a:prstGeom prst="parallelogram">
            <a:avLst/>
          </a:prstGeom>
          <a:solidFill>
            <a:schemeClr val="tx1"/>
          </a:solidFill>
          <a:ln>
            <a:solidFill>
              <a:schemeClr val="tx1"/>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Параллелограмм 41"/>
          <p:cNvSpPr/>
          <p:nvPr/>
        </p:nvSpPr>
        <p:spPr>
          <a:xfrm>
            <a:off x="8820472" y="6426261"/>
            <a:ext cx="360040" cy="310344"/>
          </a:xfrm>
          <a:prstGeom prst="parallelogram">
            <a:avLst/>
          </a:prstGeom>
          <a:solidFill>
            <a:schemeClr val="tx1"/>
          </a:solidFill>
          <a:ln>
            <a:solidFill>
              <a:schemeClr val="tx1"/>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3"/>
          <p:cNvSpPr/>
          <p:nvPr/>
        </p:nvSpPr>
        <p:spPr>
          <a:xfrm>
            <a:off x="35496" y="0"/>
            <a:ext cx="9108504" cy="310344"/>
          </a:xfrm>
          <a:prstGeom prst="rect">
            <a:avLst/>
          </a:prstGeom>
          <a:solidFill>
            <a:srgbClr val="FFFF00"/>
          </a:solidFill>
          <a:ln>
            <a:solidFill>
              <a:srgbClr val="FFFF00"/>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араллелограмм 9"/>
          <p:cNvSpPr/>
          <p:nvPr/>
        </p:nvSpPr>
        <p:spPr>
          <a:xfrm>
            <a:off x="1835696" y="0"/>
            <a:ext cx="360040" cy="310344"/>
          </a:xfrm>
          <a:prstGeom prst="parallelogram">
            <a:avLst/>
          </a:prstGeom>
          <a:solidFill>
            <a:schemeClr val="tx1"/>
          </a:solidFill>
          <a:ln>
            <a:solidFill>
              <a:schemeClr val="tx1"/>
            </a:solidFill>
          </a:ln>
          <a:effectLst>
            <a:reflection blurRad="6350" stA="50000" endA="300" endPos="90000" dir="5400000" sy="-100000" algn="bl" rotWithShape="0"/>
          </a:effectLst>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араллелограмм 10"/>
          <p:cNvSpPr/>
          <p:nvPr/>
        </p:nvSpPr>
        <p:spPr>
          <a:xfrm>
            <a:off x="107504" y="0"/>
            <a:ext cx="360040" cy="310344"/>
          </a:xfrm>
          <a:prstGeom prst="parallelogram">
            <a:avLst/>
          </a:prstGeom>
          <a:solidFill>
            <a:schemeClr val="tx1"/>
          </a:solidFill>
          <a:ln>
            <a:solidFill>
              <a:schemeClr val="tx1"/>
            </a:solidFill>
          </a:ln>
          <a:effectLst>
            <a:reflection blurRad="6350" stA="50000" endA="300" endPos="90000" dir="5400000" sy="-100000" algn="bl" rotWithShape="0"/>
          </a:effectLst>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араллелограмм 11"/>
          <p:cNvSpPr/>
          <p:nvPr/>
        </p:nvSpPr>
        <p:spPr>
          <a:xfrm>
            <a:off x="683568" y="-2772"/>
            <a:ext cx="360040" cy="310344"/>
          </a:xfrm>
          <a:prstGeom prst="parallelogram">
            <a:avLst/>
          </a:prstGeom>
          <a:solidFill>
            <a:schemeClr val="tx1"/>
          </a:solidFill>
          <a:ln>
            <a:solidFill>
              <a:schemeClr val="tx1"/>
            </a:solidFill>
          </a:ln>
          <a:effectLst>
            <a:reflection blurRad="6350" stA="50000" endA="300" endPos="90000" dir="5400000" sy="-100000" algn="bl" rotWithShape="0"/>
          </a:effectLst>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араллелограмм 12"/>
          <p:cNvSpPr/>
          <p:nvPr/>
        </p:nvSpPr>
        <p:spPr>
          <a:xfrm>
            <a:off x="1259632" y="-2772"/>
            <a:ext cx="360040" cy="310344"/>
          </a:xfrm>
          <a:prstGeom prst="parallelogram">
            <a:avLst/>
          </a:prstGeom>
          <a:solidFill>
            <a:schemeClr val="tx1"/>
          </a:solidFill>
          <a:ln>
            <a:solidFill>
              <a:schemeClr val="tx1"/>
            </a:solidFill>
          </a:ln>
          <a:effectLst>
            <a:reflection blurRad="6350" stA="50000" endA="300" endPos="90000" dir="5400000" sy="-100000" algn="bl" rotWithShape="0"/>
          </a:effectLst>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араллелограмм 13"/>
          <p:cNvSpPr/>
          <p:nvPr/>
        </p:nvSpPr>
        <p:spPr>
          <a:xfrm>
            <a:off x="2411760" y="0"/>
            <a:ext cx="360040" cy="310344"/>
          </a:xfrm>
          <a:prstGeom prst="parallelogram">
            <a:avLst/>
          </a:prstGeom>
          <a:solidFill>
            <a:schemeClr val="tx1"/>
          </a:solidFill>
          <a:ln>
            <a:solidFill>
              <a:schemeClr val="tx1"/>
            </a:solidFill>
          </a:ln>
          <a:effectLst>
            <a:reflection blurRad="6350" stA="50000" endA="300" endPos="90000" dir="5400000" sy="-100000" algn="bl" rotWithShape="0"/>
          </a:effectLst>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араллелограмм 14"/>
          <p:cNvSpPr/>
          <p:nvPr/>
        </p:nvSpPr>
        <p:spPr>
          <a:xfrm>
            <a:off x="2987824" y="0"/>
            <a:ext cx="360040" cy="310344"/>
          </a:xfrm>
          <a:prstGeom prst="parallelogram">
            <a:avLst/>
          </a:prstGeom>
          <a:solidFill>
            <a:schemeClr val="tx1"/>
          </a:solidFill>
          <a:ln>
            <a:solidFill>
              <a:schemeClr val="tx1"/>
            </a:solidFill>
          </a:ln>
          <a:effectLst>
            <a:reflection blurRad="6350" stA="50000" endA="300" endPos="90000" dir="5400000" sy="-100000" algn="bl" rotWithShape="0"/>
          </a:effectLst>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араллелограмм 15"/>
          <p:cNvSpPr/>
          <p:nvPr/>
        </p:nvSpPr>
        <p:spPr>
          <a:xfrm>
            <a:off x="3563888" y="-2772"/>
            <a:ext cx="360040" cy="310344"/>
          </a:xfrm>
          <a:prstGeom prst="parallelogram">
            <a:avLst/>
          </a:prstGeom>
          <a:solidFill>
            <a:schemeClr val="tx1"/>
          </a:solidFill>
          <a:ln>
            <a:solidFill>
              <a:schemeClr val="tx1"/>
            </a:solidFill>
          </a:ln>
          <a:effectLst>
            <a:reflection blurRad="6350" stA="50000" endA="300" endPos="90000" dir="5400000" sy="-100000" algn="bl" rotWithShape="0"/>
          </a:effectLst>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араллелограмм 16"/>
          <p:cNvSpPr/>
          <p:nvPr/>
        </p:nvSpPr>
        <p:spPr>
          <a:xfrm>
            <a:off x="4139952" y="-2772"/>
            <a:ext cx="360040" cy="310344"/>
          </a:xfrm>
          <a:prstGeom prst="parallelogram">
            <a:avLst/>
          </a:prstGeom>
          <a:solidFill>
            <a:schemeClr val="tx1"/>
          </a:solidFill>
          <a:ln>
            <a:solidFill>
              <a:schemeClr val="tx1"/>
            </a:solidFill>
          </a:ln>
          <a:effectLst>
            <a:reflection blurRad="6350" stA="50000" endA="300" endPos="90000" dir="5400000" sy="-100000" algn="bl" rotWithShape="0"/>
          </a:effectLst>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араллелограмм 17"/>
          <p:cNvSpPr/>
          <p:nvPr/>
        </p:nvSpPr>
        <p:spPr>
          <a:xfrm>
            <a:off x="4716016" y="0"/>
            <a:ext cx="360040" cy="310344"/>
          </a:xfrm>
          <a:prstGeom prst="parallelogram">
            <a:avLst/>
          </a:prstGeom>
          <a:solidFill>
            <a:schemeClr val="tx1"/>
          </a:solidFill>
          <a:ln>
            <a:solidFill>
              <a:schemeClr val="tx1"/>
            </a:solidFill>
          </a:ln>
          <a:effectLst>
            <a:reflection blurRad="6350" stA="50000" endA="300" endPos="90000" dir="5400000" sy="-100000" algn="bl" rotWithShape="0"/>
          </a:effectLst>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араллелограмм 18"/>
          <p:cNvSpPr/>
          <p:nvPr/>
        </p:nvSpPr>
        <p:spPr>
          <a:xfrm>
            <a:off x="5292080" y="0"/>
            <a:ext cx="360040" cy="310344"/>
          </a:xfrm>
          <a:prstGeom prst="parallelogram">
            <a:avLst/>
          </a:prstGeom>
          <a:solidFill>
            <a:schemeClr val="tx1"/>
          </a:solidFill>
          <a:ln>
            <a:solidFill>
              <a:schemeClr val="tx1"/>
            </a:solidFill>
          </a:ln>
          <a:effectLst>
            <a:reflection blurRad="6350" stA="50000" endA="300" endPos="90000" dir="5400000" sy="-100000" algn="bl" rotWithShape="0"/>
          </a:effectLst>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араллелограмм 19"/>
          <p:cNvSpPr/>
          <p:nvPr/>
        </p:nvSpPr>
        <p:spPr>
          <a:xfrm>
            <a:off x="5868144" y="-2772"/>
            <a:ext cx="360040" cy="310344"/>
          </a:xfrm>
          <a:prstGeom prst="parallelogram">
            <a:avLst/>
          </a:prstGeom>
          <a:solidFill>
            <a:schemeClr val="tx1"/>
          </a:solidFill>
          <a:ln>
            <a:solidFill>
              <a:schemeClr val="tx1"/>
            </a:solidFill>
          </a:ln>
          <a:effectLst>
            <a:reflection blurRad="6350" stA="50000" endA="300" endPos="90000" dir="5400000" sy="-100000" algn="bl" rotWithShape="0"/>
          </a:effectLst>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Параллелограмм 20"/>
          <p:cNvSpPr/>
          <p:nvPr/>
        </p:nvSpPr>
        <p:spPr>
          <a:xfrm>
            <a:off x="6425034" y="0"/>
            <a:ext cx="360040" cy="310344"/>
          </a:xfrm>
          <a:prstGeom prst="parallelogram">
            <a:avLst/>
          </a:prstGeom>
          <a:solidFill>
            <a:schemeClr val="tx1"/>
          </a:solidFill>
          <a:ln>
            <a:solidFill>
              <a:schemeClr val="tx1"/>
            </a:solidFill>
          </a:ln>
          <a:effectLst>
            <a:reflection blurRad="6350" stA="50000" endA="300" endPos="90000" dir="5400000" sy="-100000" algn="bl" rotWithShape="0"/>
          </a:effectLst>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Параллелограмм 21"/>
          <p:cNvSpPr/>
          <p:nvPr/>
        </p:nvSpPr>
        <p:spPr>
          <a:xfrm>
            <a:off x="7020272" y="0"/>
            <a:ext cx="360040" cy="310344"/>
          </a:xfrm>
          <a:prstGeom prst="parallelogram">
            <a:avLst/>
          </a:prstGeom>
          <a:solidFill>
            <a:schemeClr val="tx1"/>
          </a:solidFill>
          <a:ln>
            <a:solidFill>
              <a:schemeClr val="tx1"/>
            </a:solidFill>
          </a:ln>
          <a:effectLst>
            <a:reflection blurRad="6350" stA="50000" endA="300" endPos="90000" dir="5400000" sy="-100000" algn="bl" rotWithShape="0"/>
          </a:effectLst>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Параллелограмм 22"/>
          <p:cNvSpPr/>
          <p:nvPr/>
        </p:nvSpPr>
        <p:spPr>
          <a:xfrm>
            <a:off x="7596336" y="0"/>
            <a:ext cx="360040" cy="310344"/>
          </a:xfrm>
          <a:prstGeom prst="parallelogram">
            <a:avLst/>
          </a:prstGeom>
          <a:solidFill>
            <a:schemeClr val="tx1"/>
          </a:solidFill>
          <a:ln>
            <a:solidFill>
              <a:schemeClr val="tx1"/>
            </a:solidFill>
          </a:ln>
          <a:effectLst>
            <a:reflection blurRad="6350" stA="50000" endA="300" endPos="90000" dir="5400000" sy="-100000" algn="bl" rotWithShape="0"/>
          </a:effectLst>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Параллелограмм 23"/>
          <p:cNvSpPr/>
          <p:nvPr/>
        </p:nvSpPr>
        <p:spPr>
          <a:xfrm>
            <a:off x="8172400" y="0"/>
            <a:ext cx="360040" cy="310344"/>
          </a:xfrm>
          <a:prstGeom prst="parallelogram">
            <a:avLst/>
          </a:prstGeom>
          <a:solidFill>
            <a:schemeClr val="tx1"/>
          </a:solidFill>
          <a:ln>
            <a:solidFill>
              <a:schemeClr val="tx1"/>
            </a:solidFill>
          </a:ln>
          <a:effectLst>
            <a:reflection blurRad="6350" stA="50000" endA="300" endPos="90000" dir="5400000" sy="-100000" algn="bl" rotWithShape="0"/>
          </a:effectLst>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Параллелограмм 24"/>
          <p:cNvSpPr/>
          <p:nvPr/>
        </p:nvSpPr>
        <p:spPr>
          <a:xfrm>
            <a:off x="8748464" y="-4763"/>
            <a:ext cx="360040" cy="310344"/>
          </a:xfrm>
          <a:prstGeom prst="parallelogram">
            <a:avLst/>
          </a:prstGeom>
          <a:solidFill>
            <a:schemeClr val="tx1"/>
          </a:solidFill>
          <a:ln>
            <a:solidFill>
              <a:schemeClr val="tx1"/>
            </a:solidFill>
          </a:ln>
          <a:effectLst>
            <a:reflection blurRad="6350" stA="50000" endA="300" endPos="90000" dir="5400000" sy="-100000" algn="bl" rotWithShape="0"/>
          </a:effectLst>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8" name="Параллелограмм 47"/>
          <p:cNvSpPr/>
          <p:nvPr/>
        </p:nvSpPr>
        <p:spPr>
          <a:xfrm>
            <a:off x="-324544" y="6414889"/>
            <a:ext cx="360040" cy="310344"/>
          </a:xfrm>
          <a:prstGeom prst="parallelogram">
            <a:avLst/>
          </a:prstGeom>
          <a:solidFill>
            <a:schemeClr val="tx1"/>
          </a:solidFill>
          <a:ln>
            <a:solidFill>
              <a:schemeClr val="tx1"/>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72" y="3568030"/>
            <a:ext cx="234315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Скругленная прямоугольная выноска 51"/>
          <p:cNvSpPr/>
          <p:nvPr/>
        </p:nvSpPr>
        <p:spPr>
          <a:xfrm>
            <a:off x="1619672" y="2348880"/>
            <a:ext cx="6228692" cy="1728192"/>
          </a:xfrm>
          <a:prstGeom prst="wedgeRoundRectCallout">
            <a:avLst>
              <a:gd name="adj1" fmla="val -59550"/>
              <a:gd name="adj2" fmla="val 56300"/>
              <a:gd name="adj3" fmla="val 16667"/>
            </a:avLst>
          </a:prstGeom>
          <a:solidFill>
            <a:schemeClr val="tx1"/>
          </a:solidFill>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285750" indent="-285750">
              <a:buFont typeface="Wingdings" pitchFamily="2" charset="2"/>
              <a:buChar char="q"/>
            </a:pPr>
            <a:r>
              <a:rPr lang="ru-RU" sz="2800" i="1" dirty="0">
                <a:solidFill>
                  <a:srgbClr val="FFFF00"/>
                </a:solidFill>
              </a:rPr>
              <a:t> </a:t>
            </a:r>
            <a:r>
              <a:rPr lang="ru-RU" sz="2800" b="1" i="1" dirty="0" err="1">
                <a:solidFill>
                  <a:srgbClr val="FFFF00"/>
                </a:solidFill>
              </a:rPr>
              <a:t>auto</a:t>
            </a:r>
            <a:r>
              <a:rPr lang="ru-RU" sz="2800" dirty="0">
                <a:solidFill>
                  <a:srgbClr val="FFFF00"/>
                </a:solidFill>
              </a:rPr>
              <a:t> – автоматическая (локальная</a:t>
            </a:r>
            <a:r>
              <a:rPr lang="ru-RU" sz="2800" dirty="0" smtClean="0">
                <a:solidFill>
                  <a:srgbClr val="FFFF00"/>
                </a:solidFill>
              </a:rPr>
              <a:t>)</a:t>
            </a:r>
            <a:endParaRPr lang="en-US" sz="2800" dirty="0">
              <a:solidFill>
                <a:srgbClr val="FFFF00"/>
              </a:solidFill>
            </a:endParaRPr>
          </a:p>
          <a:p>
            <a:pPr marL="285750" indent="-285750">
              <a:buFont typeface="Wingdings" pitchFamily="2" charset="2"/>
              <a:buChar char="q"/>
            </a:pPr>
            <a:r>
              <a:rPr lang="ru-RU" sz="2800" i="1" dirty="0">
                <a:solidFill>
                  <a:srgbClr val="FFFF00"/>
                </a:solidFill>
              </a:rPr>
              <a:t> </a:t>
            </a:r>
            <a:r>
              <a:rPr lang="en-US" sz="2800" b="1" i="1" dirty="0">
                <a:solidFill>
                  <a:srgbClr val="FFFF00"/>
                </a:solidFill>
              </a:rPr>
              <a:t>static</a:t>
            </a:r>
            <a:r>
              <a:rPr lang="ru-RU" sz="2800" dirty="0">
                <a:solidFill>
                  <a:srgbClr val="FFFF00"/>
                </a:solidFill>
              </a:rPr>
              <a:t> – статическая (локальная</a:t>
            </a:r>
            <a:r>
              <a:rPr lang="ru-RU" sz="2800" dirty="0" smtClean="0">
                <a:solidFill>
                  <a:srgbClr val="FFFF00"/>
                </a:solidFill>
              </a:rPr>
              <a:t>)</a:t>
            </a:r>
            <a:endParaRPr lang="en-US" sz="2800" dirty="0">
              <a:solidFill>
                <a:srgbClr val="FFFF00"/>
              </a:solidFill>
            </a:endParaRPr>
          </a:p>
          <a:p>
            <a:pPr marL="285750" indent="-285750">
              <a:buFont typeface="Wingdings" pitchFamily="2" charset="2"/>
              <a:buChar char="q"/>
            </a:pPr>
            <a:r>
              <a:rPr lang="ru-RU" sz="2800" i="1" dirty="0">
                <a:solidFill>
                  <a:srgbClr val="FFFF00"/>
                </a:solidFill>
              </a:rPr>
              <a:t> </a:t>
            </a:r>
            <a:r>
              <a:rPr lang="en-US" sz="2800" b="1" i="1" dirty="0">
                <a:solidFill>
                  <a:srgbClr val="FFFF00"/>
                </a:solidFill>
              </a:rPr>
              <a:t>extern</a:t>
            </a:r>
            <a:r>
              <a:rPr lang="ru-RU" sz="2800" dirty="0">
                <a:solidFill>
                  <a:srgbClr val="FFFF00"/>
                </a:solidFill>
              </a:rPr>
              <a:t> – внешняя (глобальная</a:t>
            </a:r>
            <a:r>
              <a:rPr lang="ru-RU" sz="2800" dirty="0" smtClean="0">
                <a:solidFill>
                  <a:srgbClr val="FFFF00"/>
                </a:solidFill>
              </a:rPr>
              <a:t>)</a:t>
            </a:r>
            <a:endParaRPr lang="en-US" sz="2800" dirty="0">
              <a:solidFill>
                <a:srgbClr val="FFFF00"/>
              </a:solidFill>
            </a:endParaRPr>
          </a:p>
          <a:p>
            <a:pPr marL="285750" indent="-285750">
              <a:buFont typeface="Wingdings" pitchFamily="2" charset="2"/>
              <a:buChar char="q"/>
            </a:pPr>
            <a:r>
              <a:rPr lang="ru-RU" sz="2800" i="1" dirty="0">
                <a:solidFill>
                  <a:srgbClr val="FFFF00"/>
                </a:solidFill>
              </a:rPr>
              <a:t> </a:t>
            </a:r>
            <a:r>
              <a:rPr lang="en-US" sz="2800" b="1" i="1" dirty="0">
                <a:solidFill>
                  <a:srgbClr val="FFFF00"/>
                </a:solidFill>
              </a:rPr>
              <a:t>register</a:t>
            </a:r>
            <a:r>
              <a:rPr lang="en-US" sz="2800" dirty="0">
                <a:solidFill>
                  <a:srgbClr val="FFFF00"/>
                </a:solidFill>
              </a:rPr>
              <a:t> – </a:t>
            </a:r>
            <a:r>
              <a:rPr lang="ru-RU" sz="2800" dirty="0" smtClean="0">
                <a:solidFill>
                  <a:srgbClr val="FFFF00"/>
                </a:solidFill>
              </a:rPr>
              <a:t>регистровая</a:t>
            </a:r>
            <a:endParaRPr lang="ru-RU" sz="2800" dirty="0">
              <a:solidFill>
                <a:srgbClr val="FFFF00"/>
              </a:solidFill>
            </a:endParaRPr>
          </a:p>
        </p:txBody>
      </p:sp>
      <p:sp>
        <p:nvSpPr>
          <p:cNvPr id="53" name="Прямоугольник 52"/>
          <p:cNvSpPr/>
          <p:nvPr/>
        </p:nvSpPr>
        <p:spPr>
          <a:xfrm>
            <a:off x="1187624" y="4145012"/>
            <a:ext cx="7983165" cy="2308324"/>
          </a:xfrm>
          <a:prstGeom prst="rect">
            <a:avLst/>
          </a:prstGeom>
        </p:spPr>
        <p:txBody>
          <a:bodyPr wrap="square">
            <a:spAutoFit/>
          </a:bodyPr>
          <a:lstStyle/>
          <a:p>
            <a:pPr algn="r"/>
            <a:r>
              <a:rPr lang="ru-RU" sz="2400" b="1" i="1" dirty="0" smtClean="0"/>
              <a:t>По умолчанию</a:t>
            </a:r>
            <a:r>
              <a:rPr lang="ru-RU" sz="2400" dirty="0" smtClean="0"/>
              <a:t>:</a:t>
            </a:r>
          </a:p>
          <a:p>
            <a:pPr marL="342900" indent="-342900">
              <a:buFont typeface="Arial" pitchFamily="34" charset="0"/>
              <a:buChar char="•"/>
            </a:pPr>
            <a:r>
              <a:rPr lang="ru-RU" sz="2400" i="1" dirty="0"/>
              <a:t>переменные, описанные внутри функции или блока, </a:t>
            </a:r>
            <a:r>
              <a:rPr lang="ru-RU" sz="2400" i="1" dirty="0" smtClean="0"/>
              <a:t>считаются</a:t>
            </a:r>
            <a:r>
              <a:rPr lang="en-US" sz="2400" i="1" dirty="0" smtClean="0"/>
              <a:t> auto</a:t>
            </a:r>
            <a:r>
              <a:rPr lang="ru-RU" sz="2400" i="1" dirty="0" smtClean="0"/>
              <a:t>;</a:t>
            </a:r>
            <a:endParaRPr lang="ru-RU" sz="2400" i="1" dirty="0"/>
          </a:p>
          <a:p>
            <a:pPr marL="342900" indent="-342900">
              <a:buFont typeface="Arial" pitchFamily="34" charset="0"/>
              <a:buChar char="•"/>
            </a:pPr>
            <a:r>
              <a:rPr lang="ru-RU" sz="2400" i="1" dirty="0"/>
              <a:t>переменные, описанные вне всех функций, </a:t>
            </a:r>
            <a:r>
              <a:rPr lang="ru-RU" sz="2400" i="1" dirty="0" smtClean="0"/>
              <a:t>считаются</a:t>
            </a:r>
            <a:r>
              <a:rPr lang="en-US" sz="2400" i="1" dirty="0" smtClean="0"/>
              <a:t> extern</a:t>
            </a:r>
            <a:r>
              <a:rPr lang="ru-RU" sz="2400" i="1" dirty="0" smtClean="0"/>
              <a:t>;</a:t>
            </a:r>
            <a:endParaRPr lang="ru-RU" sz="2400" i="1" dirty="0"/>
          </a:p>
          <a:p>
            <a:pPr marL="342900" indent="-342900">
              <a:buFont typeface="Arial" pitchFamily="34" charset="0"/>
              <a:buChar char="•"/>
            </a:pPr>
            <a:r>
              <a:rPr lang="ru-RU" sz="2400" i="1" dirty="0" smtClean="0"/>
              <a:t>все функции считаются</a:t>
            </a:r>
            <a:r>
              <a:rPr lang="en-US" sz="2400" i="1" dirty="0" smtClean="0"/>
              <a:t> extern</a:t>
            </a:r>
            <a:r>
              <a:rPr lang="ru-RU" sz="2400" dirty="0" smtClean="0"/>
              <a:t>.</a:t>
            </a:r>
            <a:endParaRPr lang="ru-RU" sz="2400" dirty="0"/>
          </a:p>
        </p:txBody>
      </p:sp>
    </p:spTree>
    <p:extLst>
      <p:ext uri="{BB962C8B-B14F-4D97-AF65-F5344CB8AC3E}">
        <p14:creationId xmlns:p14="http://schemas.microsoft.com/office/powerpoint/2010/main" val="399987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
                                            <p:bg/>
                                          </p:spTgt>
                                        </p:tgtEl>
                                        <p:attrNameLst>
                                          <p:attrName>style.visibility</p:attrName>
                                        </p:attrNameLst>
                                      </p:cBhvr>
                                      <p:to>
                                        <p:strVal val="visible"/>
                                      </p:to>
                                    </p:set>
                                    <p:animEffect transition="in" filter="fade">
                                      <p:cBhvr>
                                        <p:cTn id="7" dur="1000"/>
                                        <p:tgtEl>
                                          <p:spTgt spid="52">
                                            <p:bg/>
                                          </p:spTgt>
                                        </p:tgtEl>
                                      </p:cBhvr>
                                    </p:animEffect>
                                    <p:anim calcmode="lin" valueType="num">
                                      <p:cBhvr>
                                        <p:cTn id="8" dur="1000" fill="hold"/>
                                        <p:tgtEl>
                                          <p:spTgt spid="52">
                                            <p:bg/>
                                          </p:spTgt>
                                        </p:tgtEl>
                                        <p:attrNameLst>
                                          <p:attrName>ppt_x</p:attrName>
                                        </p:attrNameLst>
                                      </p:cBhvr>
                                      <p:tavLst>
                                        <p:tav tm="0">
                                          <p:val>
                                            <p:strVal val="#ppt_x"/>
                                          </p:val>
                                        </p:tav>
                                        <p:tav tm="100000">
                                          <p:val>
                                            <p:strVal val="#ppt_x"/>
                                          </p:val>
                                        </p:tav>
                                      </p:tavLst>
                                    </p:anim>
                                    <p:anim calcmode="lin" valueType="num">
                                      <p:cBhvr>
                                        <p:cTn id="9" dur="1000" fill="hold"/>
                                        <p:tgtEl>
                                          <p:spTgt spid="52">
                                            <p:bg/>
                                          </p:spTgt>
                                        </p:tgtEl>
                                        <p:attrNameLst>
                                          <p:attrName>ppt_y</p:attrName>
                                        </p:attrNameLst>
                                      </p:cBhvr>
                                      <p:tavLst>
                                        <p:tav tm="0">
                                          <p:val>
                                            <p:strVal val="#ppt_y+.1"/>
                                          </p:val>
                                        </p:tav>
                                        <p:tav tm="100000">
                                          <p:val>
                                            <p:strVal val="#ppt_y"/>
                                          </p:val>
                                        </p:tav>
                                      </p:tavLst>
                                    </p:anim>
                                  </p:childTnLst>
                                </p:cTn>
                              </p:par>
                              <p:par>
                                <p:cTn id="10" presetID="14" presetClass="entr" presetSubtype="10" fill="hold" nodeType="with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randombar(horizontal)">
                                      <p:cBhvr>
                                        <p:cTn id="12" dur="500"/>
                                        <p:tgtEl>
                                          <p:spTgt spid="7171"/>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52">
                                            <p:txEl>
                                              <p:pRg st="0" end="0"/>
                                            </p:txEl>
                                          </p:spTgt>
                                        </p:tgtEl>
                                        <p:attrNameLst>
                                          <p:attrName>style.visibility</p:attrName>
                                        </p:attrNameLst>
                                      </p:cBhvr>
                                      <p:to>
                                        <p:strVal val="visible"/>
                                      </p:to>
                                    </p:set>
                                    <p:animEffect transition="in" filter="fade">
                                      <p:cBhvr>
                                        <p:cTn id="16" dur="1000"/>
                                        <p:tgtEl>
                                          <p:spTgt spid="52">
                                            <p:txEl>
                                              <p:pRg st="0" end="0"/>
                                            </p:txEl>
                                          </p:spTgt>
                                        </p:tgtEl>
                                      </p:cBhvr>
                                    </p:animEffect>
                                    <p:anim calcmode="lin" valueType="num">
                                      <p:cBhvr>
                                        <p:cTn id="17" dur="1000" fill="hold"/>
                                        <p:tgtEl>
                                          <p:spTgt spid="52">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5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52">
                                            <p:txEl>
                                              <p:pRg st="1" end="1"/>
                                            </p:txEl>
                                          </p:spTgt>
                                        </p:tgtEl>
                                        <p:attrNameLst>
                                          <p:attrName>style.visibility</p:attrName>
                                        </p:attrNameLst>
                                      </p:cBhvr>
                                      <p:to>
                                        <p:strVal val="visible"/>
                                      </p:to>
                                    </p:set>
                                    <p:animEffect transition="in" filter="fade">
                                      <p:cBhvr>
                                        <p:cTn id="23" dur="1000"/>
                                        <p:tgtEl>
                                          <p:spTgt spid="52">
                                            <p:txEl>
                                              <p:pRg st="1" end="1"/>
                                            </p:txEl>
                                          </p:spTgt>
                                        </p:tgtEl>
                                      </p:cBhvr>
                                    </p:animEffect>
                                    <p:anim calcmode="lin" valueType="num">
                                      <p:cBhvr>
                                        <p:cTn id="24" dur="1000" fill="hold"/>
                                        <p:tgtEl>
                                          <p:spTgt spid="52">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5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52">
                                            <p:txEl>
                                              <p:pRg st="2" end="2"/>
                                            </p:txEl>
                                          </p:spTgt>
                                        </p:tgtEl>
                                        <p:attrNameLst>
                                          <p:attrName>style.visibility</p:attrName>
                                        </p:attrNameLst>
                                      </p:cBhvr>
                                      <p:to>
                                        <p:strVal val="visible"/>
                                      </p:to>
                                    </p:set>
                                    <p:animEffect transition="in" filter="fade">
                                      <p:cBhvr>
                                        <p:cTn id="30" dur="1000"/>
                                        <p:tgtEl>
                                          <p:spTgt spid="52">
                                            <p:txEl>
                                              <p:pRg st="2" end="2"/>
                                            </p:txEl>
                                          </p:spTgt>
                                        </p:tgtEl>
                                      </p:cBhvr>
                                    </p:animEffect>
                                    <p:anim calcmode="lin" valueType="num">
                                      <p:cBhvr>
                                        <p:cTn id="31" dur="1000" fill="hold"/>
                                        <p:tgtEl>
                                          <p:spTgt spid="52">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5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52">
                                            <p:txEl>
                                              <p:pRg st="3" end="3"/>
                                            </p:txEl>
                                          </p:spTgt>
                                        </p:tgtEl>
                                        <p:attrNameLst>
                                          <p:attrName>style.visibility</p:attrName>
                                        </p:attrNameLst>
                                      </p:cBhvr>
                                      <p:to>
                                        <p:strVal val="visible"/>
                                      </p:to>
                                    </p:set>
                                    <p:animEffect transition="in" filter="fade">
                                      <p:cBhvr>
                                        <p:cTn id="37" dur="1000"/>
                                        <p:tgtEl>
                                          <p:spTgt spid="52">
                                            <p:txEl>
                                              <p:pRg st="3" end="3"/>
                                            </p:txEl>
                                          </p:spTgt>
                                        </p:tgtEl>
                                      </p:cBhvr>
                                    </p:animEffect>
                                    <p:anim calcmode="lin" valueType="num">
                                      <p:cBhvr>
                                        <p:cTn id="38" dur="1000" fill="hold"/>
                                        <p:tgtEl>
                                          <p:spTgt spid="52">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5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53">
                                            <p:txEl>
                                              <p:pRg st="0" end="0"/>
                                            </p:txEl>
                                          </p:spTgt>
                                        </p:tgtEl>
                                        <p:attrNameLst>
                                          <p:attrName>style.visibility</p:attrName>
                                        </p:attrNameLst>
                                      </p:cBhvr>
                                      <p:to>
                                        <p:strVal val="visible"/>
                                      </p:to>
                                    </p:set>
                                    <p:animEffect transition="in" filter="wipe(down)">
                                      <p:cBhvr>
                                        <p:cTn id="44" dur="500"/>
                                        <p:tgtEl>
                                          <p:spTgt spid="53">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53">
                                            <p:txEl>
                                              <p:pRg st="1" end="1"/>
                                            </p:txEl>
                                          </p:spTgt>
                                        </p:tgtEl>
                                        <p:attrNameLst>
                                          <p:attrName>style.visibility</p:attrName>
                                        </p:attrNameLst>
                                      </p:cBhvr>
                                      <p:to>
                                        <p:strVal val="visible"/>
                                      </p:to>
                                    </p:set>
                                    <p:animEffect transition="in" filter="wipe(down)">
                                      <p:cBhvr>
                                        <p:cTn id="49" dur="500"/>
                                        <p:tgtEl>
                                          <p:spTgt spid="53">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53">
                                            <p:txEl>
                                              <p:pRg st="2" end="2"/>
                                            </p:txEl>
                                          </p:spTgt>
                                        </p:tgtEl>
                                        <p:attrNameLst>
                                          <p:attrName>style.visibility</p:attrName>
                                        </p:attrNameLst>
                                      </p:cBhvr>
                                      <p:to>
                                        <p:strVal val="visible"/>
                                      </p:to>
                                    </p:set>
                                    <p:animEffect transition="in" filter="wipe(down)">
                                      <p:cBhvr>
                                        <p:cTn id="54" dur="500"/>
                                        <p:tgtEl>
                                          <p:spTgt spid="53">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53">
                                            <p:txEl>
                                              <p:pRg st="3" end="3"/>
                                            </p:txEl>
                                          </p:spTgt>
                                        </p:tgtEl>
                                        <p:attrNameLst>
                                          <p:attrName>style.visibility</p:attrName>
                                        </p:attrNameLst>
                                      </p:cBhvr>
                                      <p:to>
                                        <p:strVal val="visible"/>
                                      </p:to>
                                    </p:set>
                                    <p:animEffect transition="in" filter="wipe(down)">
                                      <p:cBhvr>
                                        <p:cTn id="59" dur="500"/>
                                        <p:tgtEl>
                                          <p:spTgt spid="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uiExpand="1"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algn="ctr"/>
            <a:endParaRPr lang="en-GB" sz="6000" dirty="0" smtClean="0"/>
          </a:p>
          <a:p>
            <a:pPr algn="ctr"/>
            <a:endParaRPr lang="en-GB" sz="6000"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4684" y="0"/>
            <a:ext cx="10979556"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Скругленная прямоугольная выноска 2"/>
          <p:cNvSpPr/>
          <p:nvPr/>
        </p:nvSpPr>
        <p:spPr>
          <a:xfrm>
            <a:off x="1691680" y="2060848"/>
            <a:ext cx="3240360" cy="1368152"/>
          </a:xfrm>
          <a:prstGeom prst="wedgeRoundRectCallout">
            <a:avLst>
              <a:gd name="adj1" fmla="val 92498"/>
              <a:gd name="adj2" fmla="val 9254"/>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5400" b="1" dirty="0" smtClean="0">
                <a:effectLst>
                  <a:outerShdw blurRad="38100" dist="38100" dir="2700000" algn="tl">
                    <a:srgbClr val="000000">
                      <a:alpha val="43137"/>
                    </a:srgbClr>
                  </a:outerShdw>
                </a:effectLst>
              </a:rPr>
              <a:t>The end :)</a:t>
            </a:r>
            <a:endParaRPr lang="ru-RU" sz="5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03480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ctrTitle"/>
          </p:nvPr>
        </p:nvSpPr>
        <p:spPr/>
        <p:txBody>
          <a:bodyPr/>
          <a:lstStyle/>
          <a:p>
            <a:r>
              <a:rPr lang="en-US" i="1" dirty="0" smtClean="0"/>
              <a:t>Windows API</a:t>
            </a:r>
            <a:endParaRPr lang="ru-RU" i="1" dirty="0"/>
          </a:p>
        </p:txBody>
      </p:sp>
      <p:sp>
        <p:nvSpPr>
          <p:cNvPr id="6" name="Прямоугольник 5"/>
          <p:cNvSpPr/>
          <p:nvPr/>
        </p:nvSpPr>
        <p:spPr>
          <a:xfrm>
            <a:off x="179510" y="3573016"/>
            <a:ext cx="8640000" cy="172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ru-RU"/>
          </a:p>
        </p:txBody>
      </p:sp>
      <p:sp>
        <p:nvSpPr>
          <p:cNvPr id="7" name="Прямоугольник 6"/>
          <p:cNvSpPr/>
          <p:nvPr/>
        </p:nvSpPr>
        <p:spPr>
          <a:xfrm>
            <a:off x="323528" y="3645024"/>
            <a:ext cx="8280920" cy="7560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t>Windows API components</a:t>
            </a:r>
            <a:endParaRPr lang="ru-RU" sz="3200" dirty="0"/>
          </a:p>
        </p:txBody>
      </p:sp>
      <p:sp>
        <p:nvSpPr>
          <p:cNvPr id="8" name="Прямоугольник 7"/>
          <p:cNvSpPr/>
          <p:nvPr/>
        </p:nvSpPr>
        <p:spPr>
          <a:xfrm>
            <a:off x="323528" y="4503960"/>
            <a:ext cx="1980000" cy="7200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b="1" dirty="0" smtClean="0"/>
              <a:t>Base Services</a:t>
            </a:r>
            <a:endParaRPr lang="ru-RU" sz="2400" b="1" dirty="0"/>
          </a:p>
        </p:txBody>
      </p:sp>
      <p:sp>
        <p:nvSpPr>
          <p:cNvPr id="13" name="Прямоугольник 12"/>
          <p:cNvSpPr/>
          <p:nvPr/>
        </p:nvSpPr>
        <p:spPr>
          <a:xfrm>
            <a:off x="2447984" y="4503960"/>
            <a:ext cx="1980000" cy="7200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b="1" dirty="0" smtClean="0"/>
              <a:t>User Interface</a:t>
            </a:r>
            <a:endParaRPr lang="ru-RU" sz="2400" b="1" dirty="0"/>
          </a:p>
        </p:txBody>
      </p:sp>
      <p:sp>
        <p:nvSpPr>
          <p:cNvPr id="14" name="Прямоугольник 13"/>
          <p:cNvSpPr/>
          <p:nvPr/>
        </p:nvSpPr>
        <p:spPr>
          <a:xfrm>
            <a:off x="4524781" y="4503960"/>
            <a:ext cx="1980000"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3200" b="1" dirty="0" smtClean="0"/>
              <a:t>G D I</a:t>
            </a:r>
            <a:endParaRPr lang="ru-RU" sz="3200" b="1" dirty="0"/>
          </a:p>
        </p:txBody>
      </p:sp>
      <p:sp>
        <p:nvSpPr>
          <p:cNvPr id="15" name="Прямоугольник 14"/>
          <p:cNvSpPr/>
          <p:nvPr/>
        </p:nvSpPr>
        <p:spPr>
          <a:xfrm>
            <a:off x="6624448" y="4503960"/>
            <a:ext cx="1980000" cy="7200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800" b="1" dirty="0" smtClean="0"/>
              <a:t>Network</a:t>
            </a:r>
            <a:endParaRPr lang="ru-RU" sz="2800" b="1" dirty="0"/>
          </a:p>
        </p:txBody>
      </p:sp>
      <p:sp>
        <p:nvSpPr>
          <p:cNvPr id="9" name="Прямоугольник 8"/>
          <p:cNvSpPr/>
          <p:nvPr/>
        </p:nvSpPr>
        <p:spPr>
          <a:xfrm>
            <a:off x="251520" y="5517232"/>
            <a:ext cx="1980000" cy="720080"/>
          </a:xfrm>
          <a:prstGeom prst="rect">
            <a:avLst/>
          </a:prstGeom>
          <a:effectLst>
            <a:reflection blurRad="6350" stA="50000" endA="300" endPos="90000" dist="50800" dir="5400000" sy="-100000" algn="bl" rotWithShape="0"/>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en-GB" dirty="0"/>
              <a:t>kernel32.dll</a:t>
            </a:r>
            <a:endParaRPr lang="ru-RU" dirty="0"/>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5373216"/>
            <a:ext cx="720080" cy="914696"/>
          </a:xfrm>
          <a:prstGeom prst="rect">
            <a:avLst/>
          </a:prstGeom>
          <a:noFill/>
          <a:ln>
            <a:noFill/>
          </a:ln>
          <a:effectLst>
            <a:outerShdw dist="35921" dir="2700000" algn="ctr" rotWithShape="0">
              <a:schemeClr val="bg2"/>
            </a:outerShdw>
            <a:reflection blurRad="6350" stA="50000" endA="300" endPos="90000" dist="50800" dir="5400000" sy="-100000" algn="bl" rotWithShape="0"/>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Прямоугольник 18"/>
          <p:cNvSpPr/>
          <p:nvPr/>
        </p:nvSpPr>
        <p:spPr>
          <a:xfrm>
            <a:off x="2447984" y="5525616"/>
            <a:ext cx="1980000" cy="720080"/>
          </a:xfrm>
          <a:prstGeom prst="rect">
            <a:avLst/>
          </a:prstGeom>
          <a:effectLst>
            <a:reflection blurRad="6350" stA="50000" endA="300" endPos="90000" dist="50800" dir="5400000" sy="-100000" algn="bl" rotWithShape="0"/>
          </a:effectLst>
        </p:spPr>
        <p:style>
          <a:lnRef idx="1">
            <a:schemeClr val="accent4"/>
          </a:lnRef>
          <a:fillRef idx="2">
            <a:schemeClr val="accent4"/>
          </a:fillRef>
          <a:effectRef idx="1">
            <a:schemeClr val="accent4"/>
          </a:effectRef>
          <a:fontRef idx="minor">
            <a:schemeClr val="dk1"/>
          </a:fontRef>
        </p:style>
        <p:txBody>
          <a:bodyPr rtlCol="0" anchor="ctr"/>
          <a:lstStyle/>
          <a:p>
            <a:pPr algn="r"/>
            <a:r>
              <a:rPr lang="en-GB" dirty="0" smtClean="0"/>
              <a:t>user32.dll</a:t>
            </a:r>
          </a:p>
          <a:p>
            <a:pPr algn="r"/>
            <a:r>
              <a:rPr lang="en-GB" dirty="0"/>
              <a:t>c</a:t>
            </a:r>
            <a:r>
              <a:rPr lang="en-GB" dirty="0" smtClean="0"/>
              <a:t>omdlg32.dll</a:t>
            </a:r>
            <a:endParaRPr lang="ru-RU" dirty="0"/>
          </a:p>
        </p:txBody>
      </p:sp>
      <p:pic>
        <p:nvPicPr>
          <p:cNvPr id="2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5381600"/>
            <a:ext cx="720080" cy="914696"/>
          </a:xfrm>
          <a:prstGeom prst="rect">
            <a:avLst/>
          </a:prstGeom>
          <a:noFill/>
          <a:ln>
            <a:noFill/>
          </a:ln>
          <a:effectLst>
            <a:outerShdw dist="35921" dir="2700000" algn="ctr" rotWithShape="0">
              <a:schemeClr val="bg2"/>
            </a:outerShdw>
            <a:reflection blurRad="6350" stA="50000" endA="300" endPos="90000" dist="50800" dir="5400000" sy="-100000" algn="bl" rotWithShape="0"/>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Прямоугольник 20"/>
          <p:cNvSpPr/>
          <p:nvPr/>
        </p:nvSpPr>
        <p:spPr>
          <a:xfrm>
            <a:off x="4536216" y="5538640"/>
            <a:ext cx="1980000" cy="720080"/>
          </a:xfrm>
          <a:prstGeom prst="rect">
            <a:avLst/>
          </a:prstGeom>
          <a:effectLst>
            <a:reflection blurRad="6350" stA="50000" endA="300" endPos="90000" dist="50800" dir="5400000" sy="-100000" algn="bl" rotWithShape="0"/>
          </a:effectLst>
        </p:spPr>
        <p:style>
          <a:lnRef idx="1">
            <a:schemeClr val="accent6"/>
          </a:lnRef>
          <a:fillRef idx="2">
            <a:schemeClr val="accent6"/>
          </a:fillRef>
          <a:effectRef idx="1">
            <a:schemeClr val="accent6"/>
          </a:effectRef>
          <a:fontRef idx="minor">
            <a:schemeClr val="dk1"/>
          </a:fontRef>
        </p:style>
        <p:txBody>
          <a:bodyPr rtlCol="0" anchor="ctr"/>
          <a:lstStyle/>
          <a:p>
            <a:pPr algn="r"/>
            <a:r>
              <a:rPr lang="en-GB" dirty="0" smtClean="0"/>
              <a:t>gdi32.dll</a:t>
            </a:r>
            <a:endParaRPr lang="ru-RU" dirty="0"/>
          </a:p>
        </p:txBody>
      </p:sp>
      <p:pic>
        <p:nvPicPr>
          <p:cNvPr id="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6216" y="5394624"/>
            <a:ext cx="720080" cy="914696"/>
          </a:xfrm>
          <a:prstGeom prst="rect">
            <a:avLst/>
          </a:prstGeom>
          <a:noFill/>
          <a:ln>
            <a:noFill/>
          </a:ln>
          <a:effectLst>
            <a:outerShdw dist="35921" dir="2700000" algn="ctr" rotWithShape="0">
              <a:schemeClr val="bg2"/>
            </a:outerShdw>
            <a:reflection blurRad="6350" stA="50000" endA="300" endPos="90000" dist="50800" dir="5400000" sy="-100000" algn="bl" rotWithShape="0"/>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Прямоугольник 22"/>
          <p:cNvSpPr/>
          <p:nvPr/>
        </p:nvSpPr>
        <p:spPr>
          <a:xfrm>
            <a:off x="6624448" y="5538640"/>
            <a:ext cx="1980000" cy="720080"/>
          </a:xfrm>
          <a:prstGeom prst="rect">
            <a:avLst/>
          </a:prstGeom>
          <a:effectLst>
            <a:reflection blurRad="6350" stA="50000" endA="300" endPos="90000" dist="50800" dir="5400000" sy="-100000" algn="bl" rotWithShape="0"/>
          </a:effectLst>
        </p:spPr>
        <p:style>
          <a:lnRef idx="1">
            <a:schemeClr val="dk1"/>
          </a:lnRef>
          <a:fillRef idx="2">
            <a:schemeClr val="dk1"/>
          </a:fillRef>
          <a:effectRef idx="1">
            <a:schemeClr val="dk1"/>
          </a:effectRef>
          <a:fontRef idx="minor">
            <a:schemeClr val="dk1"/>
          </a:fontRef>
        </p:style>
        <p:txBody>
          <a:bodyPr rtlCol="0" anchor="ctr"/>
          <a:lstStyle/>
          <a:p>
            <a:pPr algn="r"/>
            <a:r>
              <a:rPr lang="en-GB" dirty="0" smtClean="0"/>
              <a:t>netapi32.dll</a:t>
            </a:r>
            <a:endParaRPr lang="ru-RU" dirty="0"/>
          </a:p>
        </p:txBody>
      </p:sp>
      <p:pic>
        <p:nvPicPr>
          <p:cNvPr id="2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4448" y="5394624"/>
            <a:ext cx="720080" cy="914696"/>
          </a:xfrm>
          <a:prstGeom prst="rect">
            <a:avLst/>
          </a:prstGeom>
          <a:ln>
            <a:noFill/>
          </a:ln>
          <a:effectLst>
            <a:outerShdw blurRad="44450" dist="27940" dir="5400000" algn="ctr">
              <a:srgbClr val="000000">
                <a:alpha val="32000"/>
              </a:srgbClr>
            </a:outerShdw>
            <a:reflection blurRad="6350" stA="50000" endA="300" endPos="90000" dist="50800" dir="5400000" sy="-100000" algn="bl" rotWithShape="0"/>
          </a:effectLst>
          <a:scene3d>
            <a:camera prst="orthographicFront">
              <a:rot lat="0" lon="0" rev="0"/>
            </a:camera>
            <a:lightRig rig="balanced" dir="t">
              <a:rot lat="0" lon="0" rev="8700000"/>
            </a:lightRig>
          </a:scene3d>
          <a:sp3d>
            <a:bevelT w="190500" h="38100"/>
          </a:sp3d>
        </p:spPr>
        <p:style>
          <a:lnRef idx="1">
            <a:schemeClr val="dk1"/>
          </a:lnRef>
          <a:fillRef idx="1001">
            <a:schemeClr val="lt1"/>
          </a:fillRef>
          <a:effectRef idx="1">
            <a:schemeClr val="dk1"/>
          </a:effectRef>
          <a:fontRef idx="minor">
            <a:schemeClr val="dk1"/>
          </a:fontRef>
        </p:style>
      </p:pic>
      <p:sp>
        <p:nvSpPr>
          <p:cNvPr id="11" name="Стрелка вниз 10"/>
          <p:cNvSpPr/>
          <p:nvPr/>
        </p:nvSpPr>
        <p:spPr>
          <a:xfrm>
            <a:off x="1241520" y="5223960"/>
            <a:ext cx="594176" cy="437288"/>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a:p>
        </p:txBody>
      </p:sp>
      <p:sp>
        <p:nvSpPr>
          <p:cNvPr id="26" name="Стрелка вниз 25"/>
          <p:cNvSpPr/>
          <p:nvPr/>
        </p:nvSpPr>
        <p:spPr>
          <a:xfrm>
            <a:off x="3460959" y="5189118"/>
            <a:ext cx="594176" cy="437288"/>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a:p>
        </p:txBody>
      </p:sp>
      <p:sp>
        <p:nvSpPr>
          <p:cNvPr id="27" name="Стрелка вниз 26"/>
          <p:cNvSpPr/>
          <p:nvPr/>
        </p:nvSpPr>
        <p:spPr>
          <a:xfrm>
            <a:off x="5724128" y="5175980"/>
            <a:ext cx="594176" cy="43728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ru-RU"/>
          </a:p>
        </p:txBody>
      </p:sp>
      <p:sp>
        <p:nvSpPr>
          <p:cNvPr id="28" name="Стрелка вниз 27"/>
          <p:cNvSpPr/>
          <p:nvPr/>
        </p:nvSpPr>
        <p:spPr>
          <a:xfrm>
            <a:off x="7812360" y="5154572"/>
            <a:ext cx="594176" cy="43728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6932" y="1124744"/>
            <a:ext cx="2390775"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Скругленная прямоугольная выноска 3"/>
          <p:cNvSpPr/>
          <p:nvPr/>
        </p:nvSpPr>
        <p:spPr>
          <a:xfrm>
            <a:off x="179512" y="980728"/>
            <a:ext cx="6552728" cy="2520280"/>
          </a:xfrm>
          <a:prstGeom prst="wedgeRoundRectCallout">
            <a:avLst>
              <a:gd name="adj1" fmla="val 57930"/>
              <a:gd name="adj2" fmla="val -19426"/>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spcBef>
                <a:spcPts val="0"/>
              </a:spcBef>
              <a:spcAft>
                <a:spcPts val="0"/>
              </a:spcAft>
            </a:pPr>
            <a:r>
              <a:rPr lang="en-GB" sz="2400" i="1" dirty="0">
                <a:solidFill>
                  <a:schemeClr val="tx2">
                    <a:lumMod val="75000"/>
                  </a:schemeClr>
                </a:solidFill>
              </a:rPr>
              <a:t>Windows</a:t>
            </a:r>
            <a:r>
              <a:rPr lang="en-GB" sz="2400" b="1" i="1" dirty="0">
                <a:solidFill>
                  <a:schemeClr val="tx2">
                    <a:lumMod val="75000"/>
                  </a:schemeClr>
                </a:solidFill>
              </a:rPr>
              <a:t> A</a:t>
            </a:r>
            <a:r>
              <a:rPr lang="en-GB" sz="2400" i="1" dirty="0">
                <a:solidFill>
                  <a:schemeClr val="tx2">
                    <a:lumMod val="75000"/>
                  </a:schemeClr>
                </a:solidFill>
              </a:rPr>
              <a:t>pplication </a:t>
            </a:r>
            <a:r>
              <a:rPr lang="en-GB" sz="2400" b="1" i="1" dirty="0">
                <a:solidFill>
                  <a:schemeClr val="tx2">
                    <a:lumMod val="75000"/>
                  </a:schemeClr>
                </a:solidFill>
              </a:rPr>
              <a:t>P</a:t>
            </a:r>
            <a:r>
              <a:rPr lang="en-GB" sz="2400" i="1" dirty="0">
                <a:solidFill>
                  <a:schemeClr val="tx2">
                    <a:lumMod val="75000"/>
                  </a:schemeClr>
                </a:solidFill>
              </a:rPr>
              <a:t>rogram </a:t>
            </a:r>
            <a:r>
              <a:rPr lang="en-GB" sz="2400" b="1" i="1" dirty="0">
                <a:solidFill>
                  <a:schemeClr val="tx2">
                    <a:lumMod val="75000"/>
                  </a:schemeClr>
                </a:solidFill>
              </a:rPr>
              <a:t>I</a:t>
            </a:r>
            <a:r>
              <a:rPr lang="en-GB" sz="2400" i="1" dirty="0">
                <a:solidFill>
                  <a:schemeClr val="tx2">
                    <a:lumMod val="75000"/>
                  </a:schemeClr>
                </a:solidFill>
              </a:rPr>
              <a:t>nterface</a:t>
            </a:r>
            <a:r>
              <a:rPr lang="ru-RU" sz="2400" i="1" dirty="0">
                <a:solidFill>
                  <a:schemeClr val="tx2">
                    <a:lumMod val="75000"/>
                  </a:schemeClr>
                </a:solidFill>
              </a:rPr>
              <a:t> – набор предопределённых функций, используемых для </a:t>
            </a:r>
            <a:r>
              <a:rPr lang="ru-RU" sz="2400" i="1" dirty="0" smtClean="0">
                <a:solidFill>
                  <a:schemeClr val="tx2">
                    <a:lumMod val="75000"/>
                  </a:schemeClr>
                </a:solidFill>
              </a:rPr>
              <a:t>управления </a:t>
            </a:r>
            <a:r>
              <a:rPr lang="ru-RU" sz="2400" i="1" dirty="0">
                <a:solidFill>
                  <a:schemeClr val="tx2">
                    <a:lumMod val="75000"/>
                  </a:schemeClr>
                </a:solidFill>
              </a:rPr>
              <a:t>внешним видом и поведением каждого элемента ОС </a:t>
            </a:r>
            <a:r>
              <a:rPr lang="en-US" sz="2400" i="1" dirty="0">
                <a:solidFill>
                  <a:schemeClr val="tx2">
                    <a:lumMod val="75000"/>
                  </a:schemeClr>
                </a:solidFill>
              </a:rPr>
              <a:t>Windows </a:t>
            </a:r>
            <a:r>
              <a:rPr lang="ru-RU" sz="2400" i="1" dirty="0">
                <a:solidFill>
                  <a:schemeClr val="tx2">
                    <a:lumMod val="75000"/>
                  </a:schemeClr>
                </a:solidFill>
              </a:rPr>
              <a:t>(от внешнего вида рабочего стола до выделения памяти новому процессу)</a:t>
            </a:r>
            <a:r>
              <a:rPr lang="en-US" sz="2400" i="1" dirty="0">
                <a:solidFill>
                  <a:schemeClr val="tx2">
                    <a:lumMod val="75000"/>
                  </a:schemeClr>
                </a:solidFill>
              </a:rPr>
              <a:t>.</a:t>
            </a:r>
            <a:endParaRPr lang="ru-RU" sz="2400" dirty="0">
              <a:solidFill>
                <a:schemeClr val="tx2">
                  <a:lumMod val="75000"/>
                </a:schemeClr>
              </a:solidFill>
            </a:endParaRPr>
          </a:p>
        </p:txBody>
      </p:sp>
      <p:sp>
        <p:nvSpPr>
          <p:cNvPr id="10" name="Скругленная прямоугольная выноска 9"/>
          <p:cNvSpPr/>
          <p:nvPr/>
        </p:nvSpPr>
        <p:spPr>
          <a:xfrm>
            <a:off x="6408424" y="2708920"/>
            <a:ext cx="2412048" cy="792088"/>
          </a:xfrm>
          <a:prstGeom prst="wedgeRoundRectCallout">
            <a:avLst>
              <a:gd name="adj1" fmla="val 21300"/>
              <a:gd name="adj2" fmla="val -167376"/>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WINDOWS\system32</a:t>
            </a:r>
          </a:p>
          <a:p>
            <a:pPr algn="ctr"/>
            <a:r>
              <a:rPr lang="en-US" dirty="0" smtClean="0"/>
              <a:t>Platform SDK</a:t>
            </a:r>
            <a:endParaRPr lang="ru-RU" dirty="0"/>
          </a:p>
        </p:txBody>
      </p:sp>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2393" y="6362700"/>
            <a:ext cx="6096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374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2053"/>
                                        </p:tgtEl>
                                        <p:attrNameLst>
                                          <p:attrName>style.visibility</p:attrName>
                                        </p:attrNameLst>
                                      </p:cBhvr>
                                      <p:to>
                                        <p:strVal val="visible"/>
                                      </p:to>
                                    </p:set>
                                    <p:animEffect transition="in" filter="randombar(horizontal)">
                                      <p:cBhvr>
                                        <p:cTn id="10" dur="500"/>
                                        <p:tgtEl>
                                          <p:spTgt spid="2053"/>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par>
                          <p:cTn id="16" fill="hold">
                            <p:stCondLst>
                              <p:cond delay="2000"/>
                            </p:stCondLst>
                            <p:childTnLst>
                              <p:par>
                                <p:cTn id="17" presetID="53" presetClass="entr" presetSubtype="1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2500"/>
                            </p:stCondLst>
                            <p:childTnLst>
                              <p:par>
                                <p:cTn id="23" presetID="53" presetClass="entr" presetSubtype="16"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Effect transition="in" filter="fade">
                                      <p:cBhvr>
                                        <p:cTn id="33" dur="500"/>
                                        <p:tgtEl>
                                          <p:spTgt spid="13"/>
                                        </p:tgtEl>
                                      </p:cBhvr>
                                    </p:animEffect>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childTnLst>
                          </p:cTn>
                        </p:par>
                        <p:par>
                          <p:cTn id="40" fill="hold">
                            <p:stCondLst>
                              <p:cond delay="4000"/>
                            </p:stCondLst>
                            <p:childTnLst>
                              <p:par>
                                <p:cTn id="41" presetID="53" presetClass="entr" presetSubtype="16"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p:cTn id="43" dur="500" fill="hold"/>
                                        <p:tgtEl>
                                          <p:spTgt spid="15"/>
                                        </p:tgtEl>
                                        <p:attrNameLst>
                                          <p:attrName>ppt_w</p:attrName>
                                        </p:attrNameLst>
                                      </p:cBhvr>
                                      <p:tavLst>
                                        <p:tav tm="0">
                                          <p:val>
                                            <p:fltVal val="0"/>
                                          </p:val>
                                        </p:tav>
                                        <p:tav tm="100000">
                                          <p:val>
                                            <p:strVal val="#ppt_w"/>
                                          </p:val>
                                        </p:tav>
                                      </p:tavLst>
                                    </p:anim>
                                    <p:anim calcmode="lin" valueType="num">
                                      <p:cBhvr>
                                        <p:cTn id="44" dur="500" fill="hold"/>
                                        <p:tgtEl>
                                          <p:spTgt spid="15"/>
                                        </p:tgtEl>
                                        <p:attrNameLst>
                                          <p:attrName>ppt_h</p:attrName>
                                        </p:attrNameLst>
                                      </p:cBhvr>
                                      <p:tavLst>
                                        <p:tav tm="0">
                                          <p:val>
                                            <p:fltVal val="0"/>
                                          </p:val>
                                        </p:tav>
                                        <p:tav tm="100000">
                                          <p:val>
                                            <p:strVal val="#ppt_h"/>
                                          </p:val>
                                        </p:tav>
                                      </p:tavLst>
                                    </p:anim>
                                    <p:animEffect transition="in" filter="fade">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1000"/>
                                        <p:tgtEl>
                                          <p:spTgt spid="11"/>
                                        </p:tgtEl>
                                      </p:cBhvr>
                                    </p:animEffect>
                                    <p:anim calcmode="lin" valueType="num">
                                      <p:cBhvr>
                                        <p:cTn id="51" dur="1000" fill="hold"/>
                                        <p:tgtEl>
                                          <p:spTgt spid="11"/>
                                        </p:tgtEl>
                                        <p:attrNameLst>
                                          <p:attrName>ppt_x</p:attrName>
                                        </p:attrNameLst>
                                      </p:cBhvr>
                                      <p:tavLst>
                                        <p:tav tm="0">
                                          <p:val>
                                            <p:strVal val="#ppt_x"/>
                                          </p:val>
                                        </p:tav>
                                        <p:tav tm="100000">
                                          <p:val>
                                            <p:strVal val="#ppt_x"/>
                                          </p:val>
                                        </p:tav>
                                      </p:tavLst>
                                    </p:anim>
                                    <p:anim calcmode="lin" valueType="num">
                                      <p:cBhvr>
                                        <p:cTn id="52" dur="1000" fill="hold"/>
                                        <p:tgtEl>
                                          <p:spTgt spid="11"/>
                                        </p:tgtEl>
                                        <p:attrNameLst>
                                          <p:attrName>ppt_y</p:attrName>
                                        </p:attrNameLst>
                                      </p:cBhvr>
                                      <p:tavLst>
                                        <p:tav tm="0">
                                          <p:val>
                                            <p:strVal val="#ppt_y-.1"/>
                                          </p:val>
                                        </p:tav>
                                        <p:tav tm="100000">
                                          <p:val>
                                            <p:strVal val="#ppt_y"/>
                                          </p:val>
                                        </p:tav>
                                      </p:tavLst>
                                    </p:anim>
                                  </p:childTnLst>
                                </p:cTn>
                              </p:par>
                            </p:childTnLst>
                          </p:cTn>
                        </p:par>
                        <p:par>
                          <p:cTn id="53" fill="hold">
                            <p:stCondLst>
                              <p:cond delay="1000"/>
                            </p:stCondLst>
                            <p:childTnLst>
                              <p:par>
                                <p:cTn id="54" presetID="47" presetClass="entr" presetSubtype="0"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1000"/>
                                        <p:tgtEl>
                                          <p:spTgt spid="9"/>
                                        </p:tgtEl>
                                      </p:cBhvr>
                                    </p:animEffect>
                                    <p:anim calcmode="lin" valueType="num">
                                      <p:cBhvr>
                                        <p:cTn id="57" dur="1000" fill="hold"/>
                                        <p:tgtEl>
                                          <p:spTgt spid="9"/>
                                        </p:tgtEl>
                                        <p:attrNameLst>
                                          <p:attrName>ppt_x</p:attrName>
                                        </p:attrNameLst>
                                      </p:cBhvr>
                                      <p:tavLst>
                                        <p:tav tm="0">
                                          <p:val>
                                            <p:strVal val="#ppt_x"/>
                                          </p:val>
                                        </p:tav>
                                        <p:tav tm="100000">
                                          <p:val>
                                            <p:strVal val="#ppt_x"/>
                                          </p:val>
                                        </p:tav>
                                      </p:tavLst>
                                    </p:anim>
                                    <p:anim calcmode="lin" valueType="num">
                                      <p:cBhvr>
                                        <p:cTn id="58" dur="1000" fill="hold"/>
                                        <p:tgtEl>
                                          <p:spTgt spid="9"/>
                                        </p:tgtEl>
                                        <p:attrNameLst>
                                          <p:attrName>ppt_y</p:attrName>
                                        </p:attrNameLst>
                                      </p:cBhvr>
                                      <p:tavLst>
                                        <p:tav tm="0">
                                          <p:val>
                                            <p:strVal val="#ppt_y-.1"/>
                                          </p:val>
                                        </p:tav>
                                        <p:tav tm="100000">
                                          <p:val>
                                            <p:strVal val="#ppt_y"/>
                                          </p:val>
                                        </p:tav>
                                      </p:tavLst>
                                    </p:anim>
                                  </p:childTnLst>
                                </p:cTn>
                              </p:par>
                            </p:childTnLst>
                          </p:cTn>
                        </p:par>
                        <p:par>
                          <p:cTn id="59" fill="hold">
                            <p:stCondLst>
                              <p:cond delay="2000"/>
                            </p:stCondLst>
                            <p:childTnLst>
                              <p:par>
                                <p:cTn id="60" presetID="47" presetClass="entr" presetSubtype="0" fill="hold" nodeType="afterEffect">
                                  <p:stCondLst>
                                    <p:cond delay="0"/>
                                  </p:stCondLst>
                                  <p:childTnLst>
                                    <p:set>
                                      <p:cBhvr>
                                        <p:cTn id="61" dur="1" fill="hold">
                                          <p:stCondLst>
                                            <p:cond delay="0"/>
                                          </p:stCondLst>
                                        </p:cTn>
                                        <p:tgtEl>
                                          <p:spTgt spid="2054"/>
                                        </p:tgtEl>
                                        <p:attrNameLst>
                                          <p:attrName>style.visibility</p:attrName>
                                        </p:attrNameLst>
                                      </p:cBhvr>
                                      <p:to>
                                        <p:strVal val="visible"/>
                                      </p:to>
                                    </p:set>
                                    <p:animEffect transition="in" filter="fade">
                                      <p:cBhvr>
                                        <p:cTn id="62" dur="1000"/>
                                        <p:tgtEl>
                                          <p:spTgt spid="2054"/>
                                        </p:tgtEl>
                                      </p:cBhvr>
                                    </p:animEffect>
                                    <p:anim calcmode="lin" valueType="num">
                                      <p:cBhvr>
                                        <p:cTn id="63" dur="1000" fill="hold"/>
                                        <p:tgtEl>
                                          <p:spTgt spid="2054"/>
                                        </p:tgtEl>
                                        <p:attrNameLst>
                                          <p:attrName>ppt_x</p:attrName>
                                        </p:attrNameLst>
                                      </p:cBhvr>
                                      <p:tavLst>
                                        <p:tav tm="0">
                                          <p:val>
                                            <p:strVal val="#ppt_x"/>
                                          </p:val>
                                        </p:tav>
                                        <p:tav tm="100000">
                                          <p:val>
                                            <p:strVal val="#ppt_x"/>
                                          </p:val>
                                        </p:tav>
                                      </p:tavLst>
                                    </p:anim>
                                    <p:anim calcmode="lin" valueType="num">
                                      <p:cBhvr>
                                        <p:cTn id="64" dur="1000" fill="hold"/>
                                        <p:tgtEl>
                                          <p:spTgt spid="2054"/>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7"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1000"/>
                                        <p:tgtEl>
                                          <p:spTgt spid="26"/>
                                        </p:tgtEl>
                                      </p:cBhvr>
                                    </p:animEffect>
                                    <p:anim calcmode="lin" valueType="num">
                                      <p:cBhvr>
                                        <p:cTn id="70" dur="1000" fill="hold"/>
                                        <p:tgtEl>
                                          <p:spTgt spid="26"/>
                                        </p:tgtEl>
                                        <p:attrNameLst>
                                          <p:attrName>ppt_x</p:attrName>
                                        </p:attrNameLst>
                                      </p:cBhvr>
                                      <p:tavLst>
                                        <p:tav tm="0">
                                          <p:val>
                                            <p:strVal val="#ppt_x"/>
                                          </p:val>
                                        </p:tav>
                                        <p:tav tm="100000">
                                          <p:val>
                                            <p:strVal val="#ppt_x"/>
                                          </p:val>
                                        </p:tav>
                                      </p:tavLst>
                                    </p:anim>
                                    <p:anim calcmode="lin" valueType="num">
                                      <p:cBhvr>
                                        <p:cTn id="71" dur="1000" fill="hold"/>
                                        <p:tgtEl>
                                          <p:spTgt spid="26"/>
                                        </p:tgtEl>
                                        <p:attrNameLst>
                                          <p:attrName>ppt_y</p:attrName>
                                        </p:attrNameLst>
                                      </p:cBhvr>
                                      <p:tavLst>
                                        <p:tav tm="0">
                                          <p:val>
                                            <p:strVal val="#ppt_y-.1"/>
                                          </p:val>
                                        </p:tav>
                                        <p:tav tm="100000">
                                          <p:val>
                                            <p:strVal val="#ppt_y"/>
                                          </p:val>
                                        </p:tav>
                                      </p:tavLst>
                                    </p:anim>
                                  </p:childTnLst>
                                </p:cTn>
                              </p:par>
                            </p:childTnLst>
                          </p:cTn>
                        </p:par>
                        <p:par>
                          <p:cTn id="72" fill="hold">
                            <p:stCondLst>
                              <p:cond delay="1000"/>
                            </p:stCondLst>
                            <p:childTnLst>
                              <p:par>
                                <p:cTn id="73" presetID="47" presetClass="entr" presetSubtype="0" fill="hold" grpId="0" nodeType="after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fade">
                                      <p:cBhvr>
                                        <p:cTn id="75" dur="1000"/>
                                        <p:tgtEl>
                                          <p:spTgt spid="19"/>
                                        </p:tgtEl>
                                      </p:cBhvr>
                                    </p:animEffect>
                                    <p:anim calcmode="lin" valueType="num">
                                      <p:cBhvr>
                                        <p:cTn id="76" dur="1000" fill="hold"/>
                                        <p:tgtEl>
                                          <p:spTgt spid="19"/>
                                        </p:tgtEl>
                                        <p:attrNameLst>
                                          <p:attrName>ppt_x</p:attrName>
                                        </p:attrNameLst>
                                      </p:cBhvr>
                                      <p:tavLst>
                                        <p:tav tm="0">
                                          <p:val>
                                            <p:strVal val="#ppt_x"/>
                                          </p:val>
                                        </p:tav>
                                        <p:tav tm="100000">
                                          <p:val>
                                            <p:strVal val="#ppt_x"/>
                                          </p:val>
                                        </p:tav>
                                      </p:tavLst>
                                    </p:anim>
                                    <p:anim calcmode="lin" valueType="num">
                                      <p:cBhvr>
                                        <p:cTn id="77" dur="1000" fill="hold"/>
                                        <p:tgtEl>
                                          <p:spTgt spid="19"/>
                                        </p:tgtEl>
                                        <p:attrNameLst>
                                          <p:attrName>ppt_y</p:attrName>
                                        </p:attrNameLst>
                                      </p:cBhvr>
                                      <p:tavLst>
                                        <p:tav tm="0">
                                          <p:val>
                                            <p:strVal val="#ppt_y-.1"/>
                                          </p:val>
                                        </p:tav>
                                        <p:tav tm="100000">
                                          <p:val>
                                            <p:strVal val="#ppt_y"/>
                                          </p:val>
                                        </p:tav>
                                      </p:tavLst>
                                    </p:anim>
                                  </p:childTnLst>
                                </p:cTn>
                              </p:par>
                            </p:childTnLst>
                          </p:cTn>
                        </p:par>
                        <p:par>
                          <p:cTn id="78" fill="hold">
                            <p:stCondLst>
                              <p:cond delay="2000"/>
                            </p:stCondLst>
                            <p:childTnLst>
                              <p:par>
                                <p:cTn id="79" presetID="47" presetClass="entr" presetSubtype="0" fill="hold" nodeType="after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fade">
                                      <p:cBhvr>
                                        <p:cTn id="81" dur="1000"/>
                                        <p:tgtEl>
                                          <p:spTgt spid="20"/>
                                        </p:tgtEl>
                                      </p:cBhvr>
                                    </p:animEffect>
                                    <p:anim calcmode="lin" valueType="num">
                                      <p:cBhvr>
                                        <p:cTn id="82" dur="1000" fill="hold"/>
                                        <p:tgtEl>
                                          <p:spTgt spid="20"/>
                                        </p:tgtEl>
                                        <p:attrNameLst>
                                          <p:attrName>ppt_x</p:attrName>
                                        </p:attrNameLst>
                                      </p:cBhvr>
                                      <p:tavLst>
                                        <p:tav tm="0">
                                          <p:val>
                                            <p:strVal val="#ppt_x"/>
                                          </p:val>
                                        </p:tav>
                                        <p:tav tm="100000">
                                          <p:val>
                                            <p:strVal val="#ppt_x"/>
                                          </p:val>
                                        </p:tav>
                                      </p:tavLst>
                                    </p:anim>
                                    <p:anim calcmode="lin" valueType="num">
                                      <p:cBhvr>
                                        <p:cTn id="8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7" presetClass="entr" presetSubtype="0" fill="hold" grpId="0" nodeType="click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1000"/>
                                        <p:tgtEl>
                                          <p:spTgt spid="27"/>
                                        </p:tgtEl>
                                      </p:cBhvr>
                                    </p:animEffect>
                                    <p:anim calcmode="lin" valueType="num">
                                      <p:cBhvr>
                                        <p:cTn id="89" dur="1000" fill="hold"/>
                                        <p:tgtEl>
                                          <p:spTgt spid="27"/>
                                        </p:tgtEl>
                                        <p:attrNameLst>
                                          <p:attrName>ppt_x</p:attrName>
                                        </p:attrNameLst>
                                      </p:cBhvr>
                                      <p:tavLst>
                                        <p:tav tm="0">
                                          <p:val>
                                            <p:strVal val="#ppt_x"/>
                                          </p:val>
                                        </p:tav>
                                        <p:tav tm="100000">
                                          <p:val>
                                            <p:strVal val="#ppt_x"/>
                                          </p:val>
                                        </p:tav>
                                      </p:tavLst>
                                    </p:anim>
                                    <p:anim calcmode="lin" valueType="num">
                                      <p:cBhvr>
                                        <p:cTn id="90" dur="1000" fill="hold"/>
                                        <p:tgtEl>
                                          <p:spTgt spid="27"/>
                                        </p:tgtEl>
                                        <p:attrNameLst>
                                          <p:attrName>ppt_y</p:attrName>
                                        </p:attrNameLst>
                                      </p:cBhvr>
                                      <p:tavLst>
                                        <p:tav tm="0">
                                          <p:val>
                                            <p:strVal val="#ppt_y-.1"/>
                                          </p:val>
                                        </p:tav>
                                        <p:tav tm="100000">
                                          <p:val>
                                            <p:strVal val="#ppt_y"/>
                                          </p:val>
                                        </p:tav>
                                      </p:tavLst>
                                    </p:anim>
                                  </p:childTnLst>
                                </p:cTn>
                              </p:par>
                            </p:childTnLst>
                          </p:cTn>
                        </p:par>
                        <p:par>
                          <p:cTn id="91" fill="hold">
                            <p:stCondLst>
                              <p:cond delay="1000"/>
                            </p:stCondLst>
                            <p:childTnLst>
                              <p:par>
                                <p:cTn id="92" presetID="47" presetClass="entr" presetSubtype="0" fill="hold" grpId="0" nodeType="afterEffect">
                                  <p:stCondLst>
                                    <p:cond delay="0"/>
                                  </p:stCondLst>
                                  <p:childTnLst>
                                    <p:set>
                                      <p:cBhvr>
                                        <p:cTn id="93" dur="1" fill="hold">
                                          <p:stCondLst>
                                            <p:cond delay="0"/>
                                          </p:stCondLst>
                                        </p:cTn>
                                        <p:tgtEl>
                                          <p:spTgt spid="21"/>
                                        </p:tgtEl>
                                        <p:attrNameLst>
                                          <p:attrName>style.visibility</p:attrName>
                                        </p:attrNameLst>
                                      </p:cBhvr>
                                      <p:to>
                                        <p:strVal val="visible"/>
                                      </p:to>
                                    </p:set>
                                    <p:animEffect transition="in" filter="fade">
                                      <p:cBhvr>
                                        <p:cTn id="94" dur="1000"/>
                                        <p:tgtEl>
                                          <p:spTgt spid="21"/>
                                        </p:tgtEl>
                                      </p:cBhvr>
                                    </p:animEffect>
                                    <p:anim calcmode="lin" valueType="num">
                                      <p:cBhvr>
                                        <p:cTn id="95" dur="1000" fill="hold"/>
                                        <p:tgtEl>
                                          <p:spTgt spid="21"/>
                                        </p:tgtEl>
                                        <p:attrNameLst>
                                          <p:attrName>ppt_x</p:attrName>
                                        </p:attrNameLst>
                                      </p:cBhvr>
                                      <p:tavLst>
                                        <p:tav tm="0">
                                          <p:val>
                                            <p:strVal val="#ppt_x"/>
                                          </p:val>
                                        </p:tav>
                                        <p:tav tm="100000">
                                          <p:val>
                                            <p:strVal val="#ppt_x"/>
                                          </p:val>
                                        </p:tav>
                                      </p:tavLst>
                                    </p:anim>
                                    <p:anim calcmode="lin" valueType="num">
                                      <p:cBhvr>
                                        <p:cTn id="96" dur="1000" fill="hold"/>
                                        <p:tgtEl>
                                          <p:spTgt spid="21"/>
                                        </p:tgtEl>
                                        <p:attrNameLst>
                                          <p:attrName>ppt_y</p:attrName>
                                        </p:attrNameLst>
                                      </p:cBhvr>
                                      <p:tavLst>
                                        <p:tav tm="0">
                                          <p:val>
                                            <p:strVal val="#ppt_y-.1"/>
                                          </p:val>
                                        </p:tav>
                                        <p:tav tm="100000">
                                          <p:val>
                                            <p:strVal val="#ppt_y"/>
                                          </p:val>
                                        </p:tav>
                                      </p:tavLst>
                                    </p:anim>
                                  </p:childTnLst>
                                </p:cTn>
                              </p:par>
                            </p:childTnLst>
                          </p:cTn>
                        </p:par>
                        <p:par>
                          <p:cTn id="97" fill="hold">
                            <p:stCondLst>
                              <p:cond delay="2000"/>
                            </p:stCondLst>
                            <p:childTnLst>
                              <p:par>
                                <p:cTn id="98" presetID="47" presetClass="entr" presetSubtype="0" fill="hold" nodeType="afterEffect">
                                  <p:stCondLst>
                                    <p:cond delay="0"/>
                                  </p:stCondLst>
                                  <p:childTnLst>
                                    <p:set>
                                      <p:cBhvr>
                                        <p:cTn id="99" dur="1" fill="hold">
                                          <p:stCondLst>
                                            <p:cond delay="0"/>
                                          </p:stCondLst>
                                        </p:cTn>
                                        <p:tgtEl>
                                          <p:spTgt spid="22"/>
                                        </p:tgtEl>
                                        <p:attrNameLst>
                                          <p:attrName>style.visibility</p:attrName>
                                        </p:attrNameLst>
                                      </p:cBhvr>
                                      <p:to>
                                        <p:strVal val="visible"/>
                                      </p:to>
                                    </p:set>
                                    <p:animEffect transition="in" filter="fade">
                                      <p:cBhvr>
                                        <p:cTn id="100" dur="1000"/>
                                        <p:tgtEl>
                                          <p:spTgt spid="22"/>
                                        </p:tgtEl>
                                      </p:cBhvr>
                                    </p:animEffect>
                                    <p:anim calcmode="lin" valueType="num">
                                      <p:cBhvr>
                                        <p:cTn id="101" dur="1000" fill="hold"/>
                                        <p:tgtEl>
                                          <p:spTgt spid="22"/>
                                        </p:tgtEl>
                                        <p:attrNameLst>
                                          <p:attrName>ppt_x</p:attrName>
                                        </p:attrNameLst>
                                      </p:cBhvr>
                                      <p:tavLst>
                                        <p:tav tm="0">
                                          <p:val>
                                            <p:strVal val="#ppt_x"/>
                                          </p:val>
                                        </p:tav>
                                        <p:tav tm="100000">
                                          <p:val>
                                            <p:strVal val="#ppt_x"/>
                                          </p:val>
                                        </p:tav>
                                      </p:tavLst>
                                    </p:anim>
                                    <p:anim calcmode="lin" valueType="num">
                                      <p:cBhvr>
                                        <p:cTn id="10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7" presetClass="entr" presetSubtype="0" fill="hold" grpId="0" nodeType="clickEffect">
                                  <p:stCondLst>
                                    <p:cond delay="0"/>
                                  </p:stCondLst>
                                  <p:childTnLst>
                                    <p:set>
                                      <p:cBhvr>
                                        <p:cTn id="106" dur="1" fill="hold">
                                          <p:stCondLst>
                                            <p:cond delay="0"/>
                                          </p:stCondLst>
                                        </p:cTn>
                                        <p:tgtEl>
                                          <p:spTgt spid="28"/>
                                        </p:tgtEl>
                                        <p:attrNameLst>
                                          <p:attrName>style.visibility</p:attrName>
                                        </p:attrNameLst>
                                      </p:cBhvr>
                                      <p:to>
                                        <p:strVal val="visible"/>
                                      </p:to>
                                    </p:set>
                                    <p:animEffect transition="in" filter="fade">
                                      <p:cBhvr>
                                        <p:cTn id="107" dur="1000"/>
                                        <p:tgtEl>
                                          <p:spTgt spid="28"/>
                                        </p:tgtEl>
                                      </p:cBhvr>
                                    </p:animEffect>
                                    <p:anim calcmode="lin" valueType="num">
                                      <p:cBhvr>
                                        <p:cTn id="108" dur="1000" fill="hold"/>
                                        <p:tgtEl>
                                          <p:spTgt spid="28"/>
                                        </p:tgtEl>
                                        <p:attrNameLst>
                                          <p:attrName>ppt_x</p:attrName>
                                        </p:attrNameLst>
                                      </p:cBhvr>
                                      <p:tavLst>
                                        <p:tav tm="0">
                                          <p:val>
                                            <p:strVal val="#ppt_x"/>
                                          </p:val>
                                        </p:tav>
                                        <p:tav tm="100000">
                                          <p:val>
                                            <p:strVal val="#ppt_x"/>
                                          </p:val>
                                        </p:tav>
                                      </p:tavLst>
                                    </p:anim>
                                    <p:anim calcmode="lin" valueType="num">
                                      <p:cBhvr>
                                        <p:cTn id="109" dur="1000" fill="hold"/>
                                        <p:tgtEl>
                                          <p:spTgt spid="28"/>
                                        </p:tgtEl>
                                        <p:attrNameLst>
                                          <p:attrName>ppt_y</p:attrName>
                                        </p:attrNameLst>
                                      </p:cBhvr>
                                      <p:tavLst>
                                        <p:tav tm="0">
                                          <p:val>
                                            <p:strVal val="#ppt_y-.1"/>
                                          </p:val>
                                        </p:tav>
                                        <p:tav tm="100000">
                                          <p:val>
                                            <p:strVal val="#ppt_y"/>
                                          </p:val>
                                        </p:tav>
                                      </p:tavLst>
                                    </p:anim>
                                  </p:childTnLst>
                                </p:cTn>
                              </p:par>
                            </p:childTnLst>
                          </p:cTn>
                        </p:par>
                        <p:par>
                          <p:cTn id="110" fill="hold">
                            <p:stCondLst>
                              <p:cond delay="1000"/>
                            </p:stCondLst>
                            <p:childTnLst>
                              <p:par>
                                <p:cTn id="111" presetID="47" presetClass="entr" presetSubtype="0" fill="hold" grpId="0" nodeType="afterEffect">
                                  <p:stCondLst>
                                    <p:cond delay="0"/>
                                  </p:stCondLst>
                                  <p:childTnLst>
                                    <p:set>
                                      <p:cBhvr>
                                        <p:cTn id="112" dur="1" fill="hold">
                                          <p:stCondLst>
                                            <p:cond delay="0"/>
                                          </p:stCondLst>
                                        </p:cTn>
                                        <p:tgtEl>
                                          <p:spTgt spid="23"/>
                                        </p:tgtEl>
                                        <p:attrNameLst>
                                          <p:attrName>style.visibility</p:attrName>
                                        </p:attrNameLst>
                                      </p:cBhvr>
                                      <p:to>
                                        <p:strVal val="visible"/>
                                      </p:to>
                                    </p:set>
                                    <p:animEffect transition="in" filter="fade">
                                      <p:cBhvr>
                                        <p:cTn id="113" dur="1000"/>
                                        <p:tgtEl>
                                          <p:spTgt spid="23"/>
                                        </p:tgtEl>
                                      </p:cBhvr>
                                    </p:animEffect>
                                    <p:anim calcmode="lin" valueType="num">
                                      <p:cBhvr>
                                        <p:cTn id="114" dur="1000" fill="hold"/>
                                        <p:tgtEl>
                                          <p:spTgt spid="23"/>
                                        </p:tgtEl>
                                        <p:attrNameLst>
                                          <p:attrName>ppt_x</p:attrName>
                                        </p:attrNameLst>
                                      </p:cBhvr>
                                      <p:tavLst>
                                        <p:tav tm="0">
                                          <p:val>
                                            <p:strVal val="#ppt_x"/>
                                          </p:val>
                                        </p:tav>
                                        <p:tav tm="100000">
                                          <p:val>
                                            <p:strVal val="#ppt_x"/>
                                          </p:val>
                                        </p:tav>
                                      </p:tavLst>
                                    </p:anim>
                                    <p:anim calcmode="lin" valueType="num">
                                      <p:cBhvr>
                                        <p:cTn id="115" dur="1000" fill="hold"/>
                                        <p:tgtEl>
                                          <p:spTgt spid="23"/>
                                        </p:tgtEl>
                                        <p:attrNameLst>
                                          <p:attrName>ppt_y</p:attrName>
                                        </p:attrNameLst>
                                      </p:cBhvr>
                                      <p:tavLst>
                                        <p:tav tm="0">
                                          <p:val>
                                            <p:strVal val="#ppt_y-.1"/>
                                          </p:val>
                                        </p:tav>
                                        <p:tav tm="100000">
                                          <p:val>
                                            <p:strVal val="#ppt_y"/>
                                          </p:val>
                                        </p:tav>
                                      </p:tavLst>
                                    </p:anim>
                                  </p:childTnLst>
                                </p:cTn>
                              </p:par>
                            </p:childTnLst>
                          </p:cTn>
                        </p:par>
                        <p:par>
                          <p:cTn id="116" fill="hold">
                            <p:stCondLst>
                              <p:cond delay="2000"/>
                            </p:stCondLst>
                            <p:childTnLst>
                              <p:par>
                                <p:cTn id="117" presetID="47" presetClass="entr" presetSubtype="0" fill="hold" nodeType="afterEffect">
                                  <p:stCondLst>
                                    <p:cond delay="0"/>
                                  </p:stCondLst>
                                  <p:childTnLst>
                                    <p:set>
                                      <p:cBhvr>
                                        <p:cTn id="118" dur="1" fill="hold">
                                          <p:stCondLst>
                                            <p:cond delay="0"/>
                                          </p:stCondLst>
                                        </p:cTn>
                                        <p:tgtEl>
                                          <p:spTgt spid="24"/>
                                        </p:tgtEl>
                                        <p:attrNameLst>
                                          <p:attrName>style.visibility</p:attrName>
                                        </p:attrNameLst>
                                      </p:cBhvr>
                                      <p:to>
                                        <p:strVal val="visible"/>
                                      </p:to>
                                    </p:set>
                                    <p:animEffect transition="in" filter="fade">
                                      <p:cBhvr>
                                        <p:cTn id="119" dur="1000"/>
                                        <p:tgtEl>
                                          <p:spTgt spid="24"/>
                                        </p:tgtEl>
                                      </p:cBhvr>
                                    </p:animEffect>
                                    <p:anim calcmode="lin" valueType="num">
                                      <p:cBhvr>
                                        <p:cTn id="120" dur="1000" fill="hold"/>
                                        <p:tgtEl>
                                          <p:spTgt spid="24"/>
                                        </p:tgtEl>
                                        <p:attrNameLst>
                                          <p:attrName>ppt_x</p:attrName>
                                        </p:attrNameLst>
                                      </p:cBhvr>
                                      <p:tavLst>
                                        <p:tav tm="0">
                                          <p:val>
                                            <p:strVal val="#ppt_x"/>
                                          </p:val>
                                        </p:tav>
                                        <p:tav tm="100000">
                                          <p:val>
                                            <p:strVal val="#ppt_x"/>
                                          </p:val>
                                        </p:tav>
                                      </p:tavLst>
                                    </p:anim>
                                    <p:anim calcmode="lin" valueType="num">
                                      <p:cBhvr>
                                        <p:cTn id="12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3" grpId="0" animBg="1"/>
      <p:bldP spid="14" grpId="0" animBg="1"/>
      <p:bldP spid="15" grpId="0" animBg="1"/>
      <p:bldP spid="9" grpId="0" animBg="1"/>
      <p:bldP spid="19" grpId="0" animBg="1"/>
      <p:bldP spid="21" grpId="0" animBg="1"/>
      <p:bldP spid="23" grpId="0" animBg="1"/>
      <p:bldP spid="11" grpId="0" animBg="1"/>
      <p:bldP spid="26" grpId="0" animBg="1"/>
      <p:bldP spid="27" grpId="0" animBg="1"/>
      <p:bldP spid="28"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7513" y="2733278"/>
            <a:ext cx="24669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Блок-схема: процесс 10"/>
          <p:cNvSpPr/>
          <p:nvPr/>
        </p:nvSpPr>
        <p:spPr>
          <a:xfrm>
            <a:off x="232817" y="3717032"/>
            <a:ext cx="6552728" cy="688528"/>
          </a:xfrm>
          <a:prstGeom prst="flowChartProcess">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2800" b="1" dirty="0" smtClean="0"/>
              <a:t>Hardware</a:t>
            </a:r>
            <a:endParaRPr lang="ru-RU" sz="2800" b="1" dirty="0"/>
          </a:p>
        </p:txBody>
      </p:sp>
      <p:sp>
        <p:nvSpPr>
          <p:cNvPr id="9" name="Блок-схема: процесс 8"/>
          <p:cNvSpPr/>
          <p:nvPr/>
        </p:nvSpPr>
        <p:spPr>
          <a:xfrm>
            <a:off x="232817" y="4405560"/>
            <a:ext cx="6552728" cy="2335808"/>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a:p>
        </p:txBody>
      </p:sp>
      <p:sp>
        <p:nvSpPr>
          <p:cNvPr id="3" name="Заголовок 2"/>
          <p:cNvSpPr>
            <a:spLocks noGrp="1"/>
          </p:cNvSpPr>
          <p:nvPr>
            <p:ph type="ctrTitle"/>
          </p:nvPr>
        </p:nvSpPr>
        <p:spPr/>
        <p:txBody>
          <a:bodyPr/>
          <a:lstStyle/>
          <a:p>
            <a:r>
              <a:rPr lang="en-GB" dirty="0"/>
              <a:t>Win-applications development</a:t>
            </a:r>
            <a:endParaRPr lang="ru-RU" dirty="0"/>
          </a:p>
        </p:txBody>
      </p:sp>
      <p:graphicFrame>
        <p:nvGraphicFramePr>
          <p:cNvPr id="4" name="Схема 3"/>
          <p:cNvGraphicFramePr/>
          <p:nvPr>
            <p:extLst>
              <p:ext uri="{D42A27DB-BD31-4B8C-83A1-F6EECF244321}">
                <p14:modId xmlns:p14="http://schemas.microsoft.com/office/powerpoint/2010/main" val="71102373"/>
              </p:ext>
            </p:extLst>
          </p:nvPr>
        </p:nvGraphicFramePr>
        <p:xfrm>
          <a:off x="251520" y="980728"/>
          <a:ext cx="4968552" cy="28083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TextBox 9"/>
          <p:cNvSpPr txBox="1"/>
          <p:nvPr/>
        </p:nvSpPr>
        <p:spPr>
          <a:xfrm>
            <a:off x="719572" y="5949280"/>
            <a:ext cx="2376264" cy="523220"/>
          </a:xfrm>
          <a:prstGeom prst="rect">
            <a:avLst/>
          </a:prstGeom>
          <a:noFill/>
        </p:spPr>
        <p:txBody>
          <a:bodyPr wrap="square" rtlCol="0">
            <a:spAutoFit/>
          </a:bodyPr>
          <a:lstStyle/>
          <a:p>
            <a:r>
              <a:rPr lang="en-US" sz="2800" dirty="0" smtClean="0"/>
              <a:t>OS Windows</a:t>
            </a:r>
            <a:endParaRPr lang="ru-RU" sz="2800" dirty="0"/>
          </a:p>
        </p:txBody>
      </p:sp>
      <p:sp>
        <p:nvSpPr>
          <p:cNvPr id="12" name="Блок-схема: процесс 11"/>
          <p:cNvSpPr/>
          <p:nvPr/>
        </p:nvSpPr>
        <p:spPr>
          <a:xfrm>
            <a:off x="5417393" y="4581128"/>
            <a:ext cx="2952328" cy="1963380"/>
          </a:xfrm>
          <a:prstGeom prst="flowChart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graphicFrame>
        <p:nvGraphicFramePr>
          <p:cNvPr id="7" name="Схема 6"/>
          <p:cNvGraphicFramePr/>
          <p:nvPr>
            <p:extLst>
              <p:ext uri="{D42A27DB-BD31-4B8C-83A1-F6EECF244321}">
                <p14:modId xmlns:p14="http://schemas.microsoft.com/office/powerpoint/2010/main" val="1518749477"/>
              </p:ext>
            </p:extLst>
          </p:nvPr>
        </p:nvGraphicFramePr>
        <p:xfrm>
          <a:off x="899592" y="3541464"/>
          <a:ext cx="6096000" cy="4064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3" name="TextBox 12"/>
          <p:cNvSpPr txBox="1"/>
          <p:nvPr/>
        </p:nvSpPr>
        <p:spPr>
          <a:xfrm>
            <a:off x="6228184" y="5642084"/>
            <a:ext cx="2016224" cy="523220"/>
          </a:xfrm>
          <a:prstGeom prst="rect">
            <a:avLst/>
          </a:prstGeom>
          <a:noFill/>
        </p:spPr>
        <p:txBody>
          <a:bodyPr wrap="square" rtlCol="0">
            <a:spAutoFit/>
          </a:bodyPr>
          <a:lstStyle/>
          <a:p>
            <a:r>
              <a:rPr lang="en-US" sz="2800" b="1" dirty="0" smtClean="0"/>
              <a:t>Application</a:t>
            </a:r>
            <a:endParaRPr lang="ru-RU" sz="2800" b="1" dirty="0"/>
          </a:p>
        </p:txBody>
      </p:sp>
      <p:pic>
        <p:nvPicPr>
          <p:cNvPr id="7171" name="Picture 3" descr="G:\BNTU\For design\img\fixit2.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flipH="1">
            <a:off x="6692353" y="980728"/>
            <a:ext cx="2232248"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956376" y="5589240"/>
            <a:ext cx="283369" cy="250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Скругленная прямоугольная выноска 1"/>
          <p:cNvSpPr/>
          <p:nvPr/>
        </p:nvSpPr>
        <p:spPr>
          <a:xfrm>
            <a:off x="3509182" y="1772816"/>
            <a:ext cx="3384376" cy="1884387"/>
          </a:xfrm>
          <a:prstGeom prst="wedgeRoundRectCallout">
            <a:avLst>
              <a:gd name="adj1" fmla="val 86230"/>
              <a:gd name="adj2" fmla="val -68669"/>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u-RU" sz="2400" dirty="0" smtClean="0"/>
              <a:t>Вызов </a:t>
            </a:r>
            <a:r>
              <a:rPr lang="ru-RU" sz="2400" dirty="0"/>
              <a:t>функций API позволяет программе получать доступ к ресурсам среды и управлять ее работой</a:t>
            </a:r>
          </a:p>
        </p:txBody>
      </p:sp>
    </p:spTree>
    <p:extLst>
      <p:ext uri="{BB962C8B-B14F-4D97-AF65-F5344CB8AC3E}">
        <p14:creationId xmlns:p14="http://schemas.microsoft.com/office/powerpoint/2010/main" val="3741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fade">
                                      <p:cBhvr>
                                        <p:cTn id="25" dur="500"/>
                                        <p:tgtEl>
                                          <p:spTgt spid="1026"/>
                                        </p:tgtEl>
                                      </p:cBhvr>
                                    </p:animEffect>
                                  </p:childTnLst>
                                </p:cTn>
                              </p:par>
                              <p:par>
                                <p:cTn id="26" presetID="31" presetClass="entr" presetSubtype="0" fill="hold" nodeType="withEffect">
                                  <p:stCondLst>
                                    <p:cond delay="0"/>
                                  </p:stCondLst>
                                  <p:childTnLst>
                                    <p:set>
                                      <p:cBhvr>
                                        <p:cTn id="27" dur="1" fill="hold">
                                          <p:stCondLst>
                                            <p:cond delay="0"/>
                                          </p:stCondLst>
                                        </p:cTn>
                                        <p:tgtEl>
                                          <p:spTgt spid="1027"/>
                                        </p:tgtEl>
                                        <p:attrNameLst>
                                          <p:attrName>style.visibility</p:attrName>
                                        </p:attrNameLst>
                                      </p:cBhvr>
                                      <p:to>
                                        <p:strVal val="visible"/>
                                      </p:to>
                                    </p:set>
                                    <p:anim calcmode="lin" valueType="num">
                                      <p:cBhvr>
                                        <p:cTn id="28" dur="1000" fill="hold"/>
                                        <p:tgtEl>
                                          <p:spTgt spid="1027"/>
                                        </p:tgtEl>
                                        <p:attrNameLst>
                                          <p:attrName>ppt_w</p:attrName>
                                        </p:attrNameLst>
                                      </p:cBhvr>
                                      <p:tavLst>
                                        <p:tav tm="0">
                                          <p:val>
                                            <p:fltVal val="0"/>
                                          </p:val>
                                        </p:tav>
                                        <p:tav tm="100000">
                                          <p:val>
                                            <p:strVal val="#ppt_w"/>
                                          </p:val>
                                        </p:tav>
                                      </p:tavLst>
                                    </p:anim>
                                    <p:anim calcmode="lin" valueType="num">
                                      <p:cBhvr>
                                        <p:cTn id="29" dur="1000" fill="hold"/>
                                        <p:tgtEl>
                                          <p:spTgt spid="1027"/>
                                        </p:tgtEl>
                                        <p:attrNameLst>
                                          <p:attrName>ppt_h</p:attrName>
                                        </p:attrNameLst>
                                      </p:cBhvr>
                                      <p:tavLst>
                                        <p:tav tm="0">
                                          <p:val>
                                            <p:fltVal val="0"/>
                                          </p:val>
                                        </p:tav>
                                        <p:tav tm="100000">
                                          <p:val>
                                            <p:strVal val="#ppt_h"/>
                                          </p:val>
                                        </p:tav>
                                      </p:tavLst>
                                    </p:anim>
                                    <p:anim calcmode="lin" valueType="num">
                                      <p:cBhvr>
                                        <p:cTn id="30" dur="1000" fill="hold"/>
                                        <p:tgtEl>
                                          <p:spTgt spid="1027"/>
                                        </p:tgtEl>
                                        <p:attrNameLst>
                                          <p:attrName>style.rotation</p:attrName>
                                        </p:attrNameLst>
                                      </p:cBhvr>
                                      <p:tavLst>
                                        <p:tav tm="0">
                                          <p:val>
                                            <p:fltVal val="90"/>
                                          </p:val>
                                        </p:tav>
                                        <p:tav tm="100000">
                                          <p:val>
                                            <p:fltVal val="0"/>
                                          </p:val>
                                        </p:tav>
                                      </p:tavLst>
                                    </p:anim>
                                    <p:animEffect transition="in" filter="fade">
                                      <p:cBhvr>
                                        <p:cTn id="31" dur="1000"/>
                                        <p:tgtEl>
                                          <p:spTgt spid="1027"/>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p:cTn id="36" dur="500" fill="hold"/>
                                        <p:tgtEl>
                                          <p:spTgt spid="2"/>
                                        </p:tgtEl>
                                        <p:attrNameLst>
                                          <p:attrName>ppt_w</p:attrName>
                                        </p:attrNameLst>
                                      </p:cBhvr>
                                      <p:tavLst>
                                        <p:tav tm="0">
                                          <p:val>
                                            <p:fltVal val="0"/>
                                          </p:val>
                                        </p:tav>
                                        <p:tav tm="100000">
                                          <p:val>
                                            <p:strVal val="#ppt_w"/>
                                          </p:val>
                                        </p:tav>
                                      </p:tavLst>
                                    </p:anim>
                                    <p:anim calcmode="lin" valueType="num">
                                      <p:cBhvr>
                                        <p:cTn id="37" dur="500" fill="hold"/>
                                        <p:tgtEl>
                                          <p:spTgt spid="2"/>
                                        </p:tgtEl>
                                        <p:attrNameLst>
                                          <p:attrName>ppt_h</p:attrName>
                                        </p:attrNameLst>
                                      </p:cBhvr>
                                      <p:tavLst>
                                        <p:tav tm="0">
                                          <p:val>
                                            <p:fltVal val="0"/>
                                          </p:val>
                                        </p:tav>
                                        <p:tav tm="100000">
                                          <p:val>
                                            <p:strVal val="#ppt_h"/>
                                          </p:val>
                                        </p:tav>
                                      </p:tavLst>
                                    </p:anim>
                                    <p:animEffect transition="in" filter="fade">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10" grpId="0"/>
      <p:bldP spid="12" grpId="0" animBg="1"/>
      <p:bldGraphic spid="7" grpId="0">
        <p:bldAsOne/>
      </p:bldGraphic>
      <p:bldP spid="13" grpId="0"/>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G:\BNTU\For design\img\images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869160"/>
            <a:ext cx="5832648" cy="2520280"/>
          </a:xfrm>
          <a:prstGeom prst="rect">
            <a:avLst/>
          </a:prstGeom>
          <a:noFill/>
          <a:extLst>
            <a:ext uri="{909E8E84-426E-40DD-AFC4-6F175D3DCCD1}">
              <a14:hiddenFill xmlns:a14="http://schemas.microsoft.com/office/drawing/2010/main">
                <a:solidFill>
                  <a:srgbClr val="FFFFFF"/>
                </a:solidFill>
              </a14:hiddenFill>
            </a:ext>
          </a:extLst>
        </p:spPr>
      </p:pic>
      <p:sp>
        <p:nvSpPr>
          <p:cNvPr id="17" name="Прямоугольник 16"/>
          <p:cNvSpPr/>
          <p:nvPr/>
        </p:nvSpPr>
        <p:spPr>
          <a:xfrm>
            <a:off x="755575" y="2924944"/>
            <a:ext cx="7704857" cy="2664296"/>
          </a:xfrm>
          <a:prstGeom prst="rect">
            <a:avLst/>
          </a:prstGeom>
          <a:ln w="38100">
            <a:prstDash val="dash"/>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a:p>
        </p:txBody>
      </p:sp>
      <p:sp>
        <p:nvSpPr>
          <p:cNvPr id="3" name="Заголовок 2"/>
          <p:cNvSpPr>
            <a:spLocks noGrp="1"/>
          </p:cNvSpPr>
          <p:nvPr>
            <p:ph type="ctrTitle"/>
          </p:nvPr>
        </p:nvSpPr>
        <p:spPr>
          <a:xfrm>
            <a:off x="255984" y="-99392"/>
            <a:ext cx="8636496" cy="792088"/>
          </a:xfrm>
        </p:spPr>
        <p:txBody>
          <a:bodyPr/>
          <a:lstStyle/>
          <a:p>
            <a:r>
              <a:rPr lang="en-US" sz="3200" dirty="0" smtClean="0"/>
              <a:t>Base structure of win-application</a:t>
            </a:r>
            <a:endParaRPr lang="ru-RU" sz="3200" dirty="0"/>
          </a:p>
        </p:txBody>
      </p:sp>
      <p:sp>
        <p:nvSpPr>
          <p:cNvPr id="12" name="Прямоугольник 11"/>
          <p:cNvSpPr/>
          <p:nvPr/>
        </p:nvSpPr>
        <p:spPr>
          <a:xfrm>
            <a:off x="467544" y="1136938"/>
            <a:ext cx="8280920" cy="1643990"/>
          </a:xfrm>
          <a:prstGeom prst="rect">
            <a:avLst/>
          </a:prstGeom>
          <a:ln w="50800">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a:p>
        </p:txBody>
      </p:sp>
      <p:sp>
        <p:nvSpPr>
          <p:cNvPr id="15" name="Скругленный прямоугольник 14"/>
          <p:cNvSpPr/>
          <p:nvPr/>
        </p:nvSpPr>
        <p:spPr>
          <a:xfrm>
            <a:off x="683568" y="2024844"/>
            <a:ext cx="7848872" cy="540060"/>
          </a:xfrm>
          <a:prstGeom prst="roundRect">
            <a:avLst/>
          </a:prstGeom>
          <a:solidFill>
            <a:srgbClr val="FF99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3600" dirty="0" smtClean="0"/>
              <a:t>Windows API</a:t>
            </a:r>
            <a:endParaRPr lang="ru-RU" sz="3600" dirty="0"/>
          </a:p>
        </p:txBody>
      </p:sp>
      <p:sp>
        <p:nvSpPr>
          <p:cNvPr id="16" name="TextBox 15"/>
          <p:cNvSpPr txBox="1"/>
          <p:nvPr/>
        </p:nvSpPr>
        <p:spPr>
          <a:xfrm>
            <a:off x="2843808" y="1208946"/>
            <a:ext cx="3528392" cy="707886"/>
          </a:xfrm>
          <a:prstGeom prst="rect">
            <a:avLst/>
          </a:prstGeom>
          <a:noFill/>
        </p:spPr>
        <p:txBody>
          <a:bodyPr wrap="square" rtlCol="0">
            <a:spAutoFit/>
          </a:bodyPr>
          <a:lstStyle/>
          <a:p>
            <a:pPr algn="ctr"/>
            <a:r>
              <a:rPr lang="en-US" sz="4000" dirty="0" smtClean="0">
                <a:solidFill>
                  <a:schemeClr val="bg2">
                    <a:lumMod val="25000"/>
                  </a:schemeClr>
                </a:solidFill>
              </a:rPr>
              <a:t>OS Windows</a:t>
            </a:r>
            <a:endParaRPr lang="ru-RU" sz="4000" dirty="0">
              <a:solidFill>
                <a:schemeClr val="bg2">
                  <a:lumMod val="25000"/>
                </a:schemeClr>
              </a:solidFill>
            </a:endParaRPr>
          </a:p>
        </p:txBody>
      </p:sp>
      <p:sp>
        <p:nvSpPr>
          <p:cNvPr id="18" name="Прямоугольник 17"/>
          <p:cNvSpPr/>
          <p:nvPr/>
        </p:nvSpPr>
        <p:spPr>
          <a:xfrm>
            <a:off x="2123728" y="3284984"/>
            <a:ext cx="1800200" cy="1614463"/>
          </a:xfrm>
          <a:prstGeom prst="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t>WinMain</a:t>
            </a:r>
            <a:endParaRPr lang="ru-RU" sz="2800" b="1" dirty="0"/>
          </a:p>
        </p:txBody>
      </p:sp>
      <p:sp>
        <p:nvSpPr>
          <p:cNvPr id="19" name="Прямоугольник 18"/>
          <p:cNvSpPr/>
          <p:nvPr/>
        </p:nvSpPr>
        <p:spPr>
          <a:xfrm>
            <a:off x="5436096" y="3284984"/>
            <a:ext cx="1800200" cy="1614463"/>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t>WinProc</a:t>
            </a:r>
            <a:endParaRPr lang="ru-RU" sz="2800" dirty="0"/>
          </a:p>
        </p:txBody>
      </p:sp>
      <p:sp>
        <p:nvSpPr>
          <p:cNvPr id="2" name="TextBox 1"/>
          <p:cNvSpPr txBox="1"/>
          <p:nvPr/>
        </p:nvSpPr>
        <p:spPr>
          <a:xfrm>
            <a:off x="2771800" y="4932457"/>
            <a:ext cx="3888432" cy="584775"/>
          </a:xfrm>
          <a:prstGeom prst="rect">
            <a:avLst/>
          </a:prstGeom>
          <a:noFill/>
        </p:spPr>
        <p:txBody>
          <a:bodyPr wrap="square" rtlCol="0">
            <a:spAutoFit/>
          </a:bodyPr>
          <a:lstStyle/>
          <a:p>
            <a:pPr algn="ctr"/>
            <a:r>
              <a:rPr lang="en-US" sz="3200" dirty="0" smtClean="0">
                <a:solidFill>
                  <a:schemeClr val="tx2">
                    <a:lumMod val="75000"/>
                  </a:schemeClr>
                </a:solidFill>
              </a:rPr>
              <a:t>Win Application</a:t>
            </a:r>
            <a:endParaRPr lang="ru-RU" sz="3200" dirty="0">
              <a:solidFill>
                <a:schemeClr val="tx2">
                  <a:lumMod val="75000"/>
                </a:schemeClr>
              </a:solidFill>
            </a:endParaRPr>
          </a:p>
        </p:txBody>
      </p:sp>
      <p:sp>
        <p:nvSpPr>
          <p:cNvPr id="21" name="Скругленная прямоугольная выноска 20"/>
          <p:cNvSpPr/>
          <p:nvPr/>
        </p:nvSpPr>
        <p:spPr>
          <a:xfrm>
            <a:off x="395536" y="2024844"/>
            <a:ext cx="1980220" cy="1373068"/>
          </a:xfrm>
          <a:prstGeom prst="wedgeRoundRectCallout">
            <a:avLst>
              <a:gd name="adj1" fmla="val 59865"/>
              <a:gd name="adj2" fmla="val 86917"/>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u-RU" sz="2400" dirty="0" smtClean="0">
                <a:solidFill>
                  <a:srgbClr val="0070C0"/>
                </a:solidFill>
              </a:rPr>
              <a:t>Начинается выполнение программы </a:t>
            </a:r>
            <a:endParaRPr lang="ru-RU" sz="2400" dirty="0">
              <a:solidFill>
                <a:srgbClr val="0070C0"/>
              </a:solidFill>
            </a:endParaRPr>
          </a:p>
        </p:txBody>
      </p:sp>
      <p:sp>
        <p:nvSpPr>
          <p:cNvPr id="22" name="Стрелка вниз 21"/>
          <p:cNvSpPr/>
          <p:nvPr/>
        </p:nvSpPr>
        <p:spPr>
          <a:xfrm>
            <a:off x="2195736" y="2636912"/>
            <a:ext cx="1512168" cy="1003448"/>
          </a:xfrm>
          <a:prstGeom prst="downArrow">
            <a:avLst/>
          </a:prstGeom>
          <a:solidFill>
            <a:schemeClr val="bg1"/>
          </a:solidFill>
          <a:ln>
            <a:solidFill>
              <a:srgbClr val="FE58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rgbClr val="0070C0"/>
                </a:solidFill>
              </a:rPr>
              <a:t>Start</a:t>
            </a:r>
            <a:endParaRPr lang="ru-RU" sz="2200" b="1" dirty="0">
              <a:solidFill>
                <a:srgbClr val="0070C0"/>
              </a:solidFill>
            </a:endParaRPr>
          </a:p>
        </p:txBody>
      </p:sp>
      <p:sp>
        <p:nvSpPr>
          <p:cNvPr id="23" name="Прямоугольная выноска 22"/>
          <p:cNvSpPr/>
          <p:nvPr/>
        </p:nvSpPr>
        <p:spPr>
          <a:xfrm>
            <a:off x="148071" y="4653136"/>
            <a:ext cx="2956566" cy="2097232"/>
          </a:xfrm>
          <a:prstGeom prst="wedgeRectCallout">
            <a:avLst>
              <a:gd name="adj1" fmla="val 53562"/>
              <a:gd name="adj2" fmla="val -65446"/>
            </a:avLst>
          </a:prstGeom>
          <a:solidFill>
            <a:srgbClr val="92D050"/>
          </a:solidFill>
        </p:spPr>
        <p:style>
          <a:lnRef idx="0">
            <a:schemeClr val="accent2"/>
          </a:lnRef>
          <a:fillRef idx="3">
            <a:schemeClr val="accent2"/>
          </a:fillRef>
          <a:effectRef idx="3">
            <a:schemeClr val="accent2"/>
          </a:effectRef>
          <a:fontRef idx="minor">
            <a:schemeClr val="lt1"/>
          </a:fontRef>
        </p:style>
        <p:txBody>
          <a:bodyPr rtlCol="0" anchor="ctr"/>
          <a:lstStyle/>
          <a:p>
            <a:pPr marL="342900" indent="-342900">
              <a:buAutoNum type="arabicParenR"/>
            </a:pPr>
            <a:r>
              <a:rPr lang="en-GB" sz="2200" b="1" dirty="0" smtClean="0"/>
              <a:t>Initialize variables</a:t>
            </a:r>
            <a:endParaRPr lang="ru-RU" sz="2200" b="1" dirty="0" smtClean="0"/>
          </a:p>
          <a:p>
            <a:pPr marL="342900" indent="-342900">
              <a:buAutoNum type="arabicParenR"/>
            </a:pPr>
            <a:r>
              <a:rPr lang="en-US" sz="2200" b="1" dirty="0" smtClean="0">
                <a:solidFill>
                  <a:schemeClr val="bg1"/>
                </a:solidFill>
              </a:rPr>
              <a:t>Register win class</a:t>
            </a:r>
          </a:p>
          <a:p>
            <a:pPr marL="342900" indent="-342900">
              <a:buAutoNum type="arabicParenR"/>
            </a:pPr>
            <a:r>
              <a:rPr lang="en-US" sz="2200" b="1" dirty="0" smtClean="0">
                <a:solidFill>
                  <a:schemeClr val="bg1"/>
                </a:solidFill>
              </a:rPr>
              <a:t>Define win</a:t>
            </a:r>
            <a:endParaRPr lang="ru-RU" sz="2200" b="1" dirty="0" smtClean="0">
              <a:solidFill>
                <a:schemeClr val="bg1"/>
              </a:solidFill>
            </a:endParaRPr>
          </a:p>
          <a:p>
            <a:pPr marL="342900" indent="-342900">
              <a:buAutoNum type="arabicParenR"/>
            </a:pPr>
            <a:r>
              <a:rPr lang="en-US" sz="2200" b="1" dirty="0" smtClean="0">
                <a:solidFill>
                  <a:schemeClr val="bg1"/>
                </a:solidFill>
              </a:rPr>
              <a:t>Create win</a:t>
            </a:r>
            <a:endParaRPr lang="ru-RU" sz="2200" b="1" dirty="0" smtClean="0">
              <a:solidFill>
                <a:schemeClr val="bg1"/>
              </a:solidFill>
            </a:endParaRPr>
          </a:p>
          <a:p>
            <a:pPr marL="342900" indent="-342900">
              <a:buAutoNum type="arabicParenR"/>
            </a:pPr>
            <a:r>
              <a:rPr lang="en-US" sz="2200" b="1" dirty="0" smtClean="0">
                <a:solidFill>
                  <a:schemeClr val="bg1"/>
                </a:solidFill>
              </a:rPr>
              <a:t>Show &amp; Update win</a:t>
            </a:r>
            <a:endParaRPr lang="ru-RU" sz="2200" b="1" dirty="0" smtClean="0">
              <a:solidFill>
                <a:schemeClr val="bg1"/>
              </a:solidFill>
            </a:endParaRPr>
          </a:p>
          <a:p>
            <a:pPr marL="342900" indent="-342900">
              <a:buAutoNum type="arabicParenR"/>
            </a:pPr>
            <a:r>
              <a:rPr lang="en-US" sz="2200" b="1" dirty="0" smtClean="0">
                <a:solidFill>
                  <a:schemeClr val="bg1"/>
                </a:solidFill>
              </a:rPr>
              <a:t>Run message loop</a:t>
            </a:r>
            <a:endParaRPr lang="ru-RU" sz="2200" b="1" dirty="0">
              <a:solidFill>
                <a:schemeClr val="bg1"/>
              </a:solidFill>
            </a:endParaRPr>
          </a:p>
        </p:txBody>
      </p:sp>
      <p:sp>
        <p:nvSpPr>
          <p:cNvPr id="24" name="Скругленная прямоугольная выноска 23"/>
          <p:cNvSpPr/>
          <p:nvPr/>
        </p:nvSpPr>
        <p:spPr>
          <a:xfrm>
            <a:off x="5706950" y="4959170"/>
            <a:ext cx="3312367" cy="1278142"/>
          </a:xfrm>
          <a:prstGeom prst="wedgeRoundRectCallout">
            <a:avLst>
              <a:gd name="adj1" fmla="val -37095"/>
              <a:gd name="adj2" fmla="val -103297"/>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u-RU" sz="2400" dirty="0" smtClean="0">
                <a:solidFill>
                  <a:srgbClr val="0070C0"/>
                </a:solidFill>
              </a:rPr>
              <a:t>Вызывается ОС для обработки сообщений приложения</a:t>
            </a:r>
            <a:endParaRPr lang="ru-RU" sz="2400" dirty="0">
              <a:solidFill>
                <a:srgbClr val="0070C0"/>
              </a:solidFill>
            </a:endParaRPr>
          </a:p>
        </p:txBody>
      </p:sp>
      <p:sp>
        <p:nvSpPr>
          <p:cNvPr id="25" name="Стрелка вниз 24"/>
          <p:cNvSpPr/>
          <p:nvPr/>
        </p:nvSpPr>
        <p:spPr>
          <a:xfrm>
            <a:off x="5580112" y="2636912"/>
            <a:ext cx="1512168" cy="1004551"/>
          </a:xfrm>
          <a:prstGeom prst="downArrow">
            <a:avLst/>
          </a:prstGeom>
          <a:solidFill>
            <a:schemeClr val="bg1"/>
          </a:solidFill>
          <a:ln>
            <a:solidFill>
              <a:srgbClr val="FE58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err="1" smtClean="0">
                <a:solidFill>
                  <a:srgbClr val="0070C0"/>
                </a:solidFill>
              </a:rPr>
              <a:t>Msg</a:t>
            </a:r>
            <a:endParaRPr lang="ru-RU" sz="2200" b="1" dirty="0">
              <a:solidFill>
                <a:srgbClr val="0070C0"/>
              </a:solidFill>
            </a:endParaRPr>
          </a:p>
        </p:txBody>
      </p:sp>
      <p:cxnSp>
        <p:nvCxnSpPr>
          <p:cNvPr id="26" name="Соединительная линия уступом 25"/>
          <p:cNvCxnSpPr>
            <a:stCxn id="18" idx="3"/>
          </p:cNvCxnSpPr>
          <p:nvPr/>
        </p:nvCxnSpPr>
        <p:spPr>
          <a:xfrm flipV="1">
            <a:off x="3923928" y="2564905"/>
            <a:ext cx="198022" cy="1527311"/>
          </a:xfrm>
          <a:prstGeom prst="bentConnector2">
            <a:avLst/>
          </a:prstGeom>
          <a:ln w="63500" cmpd="sng">
            <a:solidFill>
              <a:srgbClr val="FE5815"/>
            </a:solidFill>
            <a:tailEnd type="arrow"/>
          </a:ln>
        </p:spPr>
        <p:style>
          <a:lnRef idx="1">
            <a:schemeClr val="accent1"/>
          </a:lnRef>
          <a:fillRef idx="0">
            <a:schemeClr val="accent1"/>
          </a:fillRef>
          <a:effectRef idx="0">
            <a:schemeClr val="accent1"/>
          </a:effectRef>
          <a:fontRef idx="minor">
            <a:schemeClr val="tx1"/>
          </a:fontRef>
        </p:style>
      </p:cxnSp>
      <p:cxnSp>
        <p:nvCxnSpPr>
          <p:cNvPr id="27" name="Соединительная линия уступом 26"/>
          <p:cNvCxnSpPr/>
          <p:nvPr/>
        </p:nvCxnSpPr>
        <p:spPr>
          <a:xfrm rot="5400000">
            <a:off x="3027857" y="3100936"/>
            <a:ext cx="1942513" cy="870450"/>
          </a:xfrm>
          <a:prstGeom prst="bentConnector3">
            <a:avLst>
              <a:gd name="adj1" fmla="val 100015"/>
            </a:avLst>
          </a:prstGeom>
          <a:ln w="63500">
            <a:solidFill>
              <a:srgbClr val="FE5815"/>
            </a:solidFill>
            <a:tailEnd type="arrow"/>
          </a:ln>
        </p:spPr>
        <p:style>
          <a:lnRef idx="1">
            <a:schemeClr val="accent1"/>
          </a:lnRef>
          <a:fillRef idx="0">
            <a:schemeClr val="accent1"/>
          </a:fillRef>
          <a:effectRef idx="0">
            <a:schemeClr val="accent1"/>
          </a:effectRef>
          <a:fontRef idx="minor">
            <a:schemeClr val="tx1"/>
          </a:fontRef>
        </p:style>
      </p:cxnSp>
      <p:cxnSp>
        <p:nvCxnSpPr>
          <p:cNvPr id="43" name="Соединительная линия уступом 42"/>
          <p:cNvCxnSpPr/>
          <p:nvPr/>
        </p:nvCxnSpPr>
        <p:spPr>
          <a:xfrm flipV="1">
            <a:off x="7164288" y="2549761"/>
            <a:ext cx="198022" cy="1527311"/>
          </a:xfrm>
          <a:prstGeom prst="bentConnector2">
            <a:avLst/>
          </a:prstGeom>
          <a:ln w="63500" cmpd="sng">
            <a:solidFill>
              <a:srgbClr val="FE5815"/>
            </a:solidFill>
            <a:tailEnd type="arrow"/>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43"/>
          <p:cNvCxnSpPr/>
          <p:nvPr/>
        </p:nvCxnSpPr>
        <p:spPr>
          <a:xfrm rot="5400000">
            <a:off x="6268217" y="3107284"/>
            <a:ext cx="1942513" cy="870450"/>
          </a:xfrm>
          <a:prstGeom prst="bentConnector3">
            <a:avLst>
              <a:gd name="adj1" fmla="val 100015"/>
            </a:avLst>
          </a:prstGeom>
          <a:ln w="63500">
            <a:solidFill>
              <a:srgbClr val="FE5815"/>
            </a:solidFill>
            <a:tailEnd type="arrow"/>
          </a:ln>
        </p:spPr>
        <p:style>
          <a:lnRef idx="1">
            <a:schemeClr val="accent1"/>
          </a:lnRef>
          <a:fillRef idx="0">
            <a:schemeClr val="accent1"/>
          </a:fillRef>
          <a:effectRef idx="0">
            <a:schemeClr val="accent1"/>
          </a:effectRef>
          <a:fontRef idx="minor">
            <a:schemeClr val="tx1"/>
          </a:fontRef>
        </p:style>
      </p:cxnSp>
      <p:sp>
        <p:nvSpPr>
          <p:cNvPr id="45" name="Прямоугольная выноска 44"/>
          <p:cNvSpPr/>
          <p:nvPr/>
        </p:nvSpPr>
        <p:spPr>
          <a:xfrm>
            <a:off x="6062751" y="4653136"/>
            <a:ext cx="2956566" cy="641913"/>
          </a:xfrm>
          <a:prstGeom prst="wedgeRectCallout">
            <a:avLst>
              <a:gd name="adj1" fmla="val -44176"/>
              <a:gd name="adj2" fmla="val -101150"/>
            </a:avLst>
          </a:prstGeom>
        </p:spPr>
        <p:style>
          <a:lnRef idx="0">
            <a:schemeClr val="accent2"/>
          </a:lnRef>
          <a:fillRef idx="3">
            <a:schemeClr val="accent2"/>
          </a:fillRef>
          <a:effectRef idx="3">
            <a:schemeClr val="accent2"/>
          </a:effectRef>
          <a:fontRef idx="minor">
            <a:schemeClr val="lt1"/>
          </a:fontRef>
        </p:style>
        <p:txBody>
          <a:bodyPr rtlCol="0" anchor="ctr"/>
          <a:lstStyle/>
          <a:p>
            <a:pPr marL="342900" indent="-342900">
              <a:buAutoNum type="arabicParenR"/>
            </a:pPr>
            <a:r>
              <a:rPr lang="en-GB" sz="2200" b="1" dirty="0" smtClean="0"/>
              <a:t>Message </a:t>
            </a:r>
            <a:r>
              <a:rPr lang="en-GB" sz="2200" b="1" dirty="0"/>
              <a:t>processing</a:t>
            </a:r>
            <a:endParaRPr lang="ru-RU" sz="2200" b="1" dirty="0">
              <a:solidFill>
                <a:schemeClr val="bg1"/>
              </a:solidFill>
            </a:endParaRPr>
          </a:p>
        </p:txBody>
      </p:sp>
    </p:spTree>
    <p:extLst>
      <p:ext uri="{BB962C8B-B14F-4D97-AF65-F5344CB8AC3E}">
        <p14:creationId xmlns:p14="http://schemas.microsoft.com/office/powerpoint/2010/main" val="361944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10" presetClass="entr" presetSubtype="0" fill="hold" grpId="0" nodeType="afterEffect">
                                  <p:stCondLst>
                                    <p:cond delay="200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42" presetClass="entr" presetSubtype="0" fill="hold" grpId="0" nodeType="withEffect">
                                  <p:stCondLst>
                                    <p:cond delay="200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par>
                          <p:cTn id="30" fill="hold">
                            <p:stCondLst>
                              <p:cond delay="5000"/>
                            </p:stCondLst>
                            <p:childTnLst>
                              <p:par>
                                <p:cTn id="31" presetID="42" presetClass="entr" presetSubtype="0"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1000"/>
                                        <p:tgtEl>
                                          <p:spTgt spid="17"/>
                                        </p:tgtEl>
                                      </p:cBhvr>
                                    </p:animEffect>
                                    <p:anim calcmode="lin" valueType="num">
                                      <p:cBhvr>
                                        <p:cTn id="34" dur="1000" fill="hold"/>
                                        <p:tgtEl>
                                          <p:spTgt spid="17"/>
                                        </p:tgtEl>
                                        <p:attrNameLst>
                                          <p:attrName>ppt_x</p:attrName>
                                        </p:attrNameLst>
                                      </p:cBhvr>
                                      <p:tavLst>
                                        <p:tav tm="0">
                                          <p:val>
                                            <p:strVal val="#ppt_x"/>
                                          </p:val>
                                        </p:tav>
                                        <p:tav tm="100000">
                                          <p:val>
                                            <p:strVal val="#ppt_x"/>
                                          </p:val>
                                        </p:tav>
                                      </p:tavLst>
                                    </p:anim>
                                    <p:anim calcmode="lin" valueType="num">
                                      <p:cBhvr>
                                        <p:cTn id="35" dur="1000" fill="hold"/>
                                        <p:tgtEl>
                                          <p:spTgt spid="17"/>
                                        </p:tgtEl>
                                        <p:attrNameLst>
                                          <p:attrName>ppt_y</p:attrName>
                                        </p:attrNameLst>
                                      </p:cBhvr>
                                      <p:tavLst>
                                        <p:tav tm="0">
                                          <p:val>
                                            <p:strVal val="#ppt_y+.1"/>
                                          </p:val>
                                        </p:tav>
                                        <p:tav tm="100000">
                                          <p:val>
                                            <p:strVal val="#ppt_y"/>
                                          </p:val>
                                        </p:tav>
                                      </p:tavLst>
                                    </p:anim>
                                  </p:childTnLst>
                                </p:cTn>
                              </p:par>
                            </p:childTnLst>
                          </p:cTn>
                        </p:par>
                        <p:par>
                          <p:cTn id="36" fill="hold">
                            <p:stCondLst>
                              <p:cond delay="6000"/>
                            </p:stCondLst>
                            <p:childTnLst>
                              <p:par>
                                <p:cTn id="37" presetID="10" presetClass="entr" presetSubtype="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childTnLst>
                          </p:cTn>
                        </p:par>
                        <p:par>
                          <p:cTn id="45" fill="hold">
                            <p:stCondLst>
                              <p:cond delay="500"/>
                            </p:stCondLst>
                            <p:childTnLst>
                              <p:par>
                                <p:cTn id="46" presetID="47" presetClass="entr" presetSubtype="0" fill="hold" grpId="0"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1000"/>
                                        <p:tgtEl>
                                          <p:spTgt spid="22"/>
                                        </p:tgtEl>
                                      </p:cBhvr>
                                    </p:animEffect>
                                    <p:anim calcmode="lin" valueType="num">
                                      <p:cBhvr>
                                        <p:cTn id="49" dur="1000" fill="hold"/>
                                        <p:tgtEl>
                                          <p:spTgt spid="22"/>
                                        </p:tgtEl>
                                        <p:attrNameLst>
                                          <p:attrName>ppt_x</p:attrName>
                                        </p:attrNameLst>
                                      </p:cBhvr>
                                      <p:tavLst>
                                        <p:tav tm="0">
                                          <p:val>
                                            <p:strVal val="#ppt_x"/>
                                          </p:val>
                                        </p:tav>
                                        <p:tav tm="100000">
                                          <p:val>
                                            <p:strVal val="#ppt_x"/>
                                          </p:val>
                                        </p:tav>
                                      </p:tavLst>
                                    </p:anim>
                                    <p:anim calcmode="lin" valueType="num">
                                      <p:cBhvr>
                                        <p:cTn id="50" dur="1000" fill="hold"/>
                                        <p:tgtEl>
                                          <p:spTgt spid="22"/>
                                        </p:tgtEl>
                                        <p:attrNameLst>
                                          <p:attrName>ppt_y</p:attrName>
                                        </p:attrNameLst>
                                      </p:cBhvr>
                                      <p:tavLst>
                                        <p:tav tm="0">
                                          <p:val>
                                            <p:strVal val="#ppt_y-.1"/>
                                          </p:val>
                                        </p:tav>
                                        <p:tav tm="100000">
                                          <p:val>
                                            <p:strVal val="#ppt_y"/>
                                          </p:val>
                                        </p:tav>
                                      </p:tavLst>
                                    </p:anim>
                                  </p:childTnLst>
                                </p:cTn>
                              </p:par>
                            </p:childTnLst>
                          </p:cTn>
                        </p:par>
                        <p:par>
                          <p:cTn id="51" fill="hold">
                            <p:stCondLst>
                              <p:cond delay="1500"/>
                            </p:stCondLst>
                            <p:childTnLst>
                              <p:par>
                                <p:cTn id="52" presetID="22" presetClass="entr" presetSubtype="4" fill="hold" nodeType="after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down)">
                                      <p:cBhvr>
                                        <p:cTn id="54" dur="500"/>
                                        <p:tgtEl>
                                          <p:spTgt spid="26"/>
                                        </p:tgtEl>
                                      </p:cBhvr>
                                    </p:animEffect>
                                  </p:childTnLst>
                                </p:cTn>
                              </p:par>
                            </p:childTnLst>
                          </p:cTn>
                        </p:par>
                        <p:par>
                          <p:cTn id="55" fill="hold">
                            <p:stCondLst>
                              <p:cond delay="2000"/>
                            </p:stCondLst>
                            <p:childTnLst>
                              <p:par>
                                <p:cTn id="56" presetID="22" presetClass="entr" presetSubtype="1" fill="hold" nodeType="after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wipe(up)">
                                      <p:cBhvr>
                                        <p:cTn id="58" dur="500"/>
                                        <p:tgtEl>
                                          <p:spTgt spid="27"/>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1000"/>
                                        <p:tgtEl>
                                          <p:spTgt spid="23"/>
                                        </p:tgtEl>
                                      </p:cBhvr>
                                    </p:animEffect>
                                    <p:anim calcmode="lin" valueType="num">
                                      <p:cBhvr>
                                        <p:cTn id="64" dur="1000" fill="hold"/>
                                        <p:tgtEl>
                                          <p:spTgt spid="23"/>
                                        </p:tgtEl>
                                        <p:attrNameLst>
                                          <p:attrName>ppt_x</p:attrName>
                                        </p:attrNameLst>
                                      </p:cBhvr>
                                      <p:tavLst>
                                        <p:tav tm="0">
                                          <p:val>
                                            <p:strVal val="#ppt_x"/>
                                          </p:val>
                                        </p:tav>
                                        <p:tav tm="100000">
                                          <p:val>
                                            <p:strVal val="#ppt_x"/>
                                          </p:val>
                                        </p:tav>
                                      </p:tavLst>
                                    </p:anim>
                                    <p:anim calcmode="lin" valueType="num">
                                      <p:cBhvr>
                                        <p:cTn id="65" dur="1000" fill="hold"/>
                                        <p:tgtEl>
                                          <p:spTgt spid="23"/>
                                        </p:tgtEl>
                                        <p:attrNameLst>
                                          <p:attrName>ppt_y</p:attrName>
                                        </p:attrNameLst>
                                      </p:cBhvr>
                                      <p:tavLst>
                                        <p:tav tm="0">
                                          <p:val>
                                            <p:strVal val="#ppt_y+.1"/>
                                          </p:val>
                                        </p:tav>
                                        <p:tav tm="100000">
                                          <p:val>
                                            <p:strVal val="#ppt_y"/>
                                          </p:val>
                                        </p:tav>
                                      </p:tavLst>
                                    </p:anim>
                                  </p:childTnLst>
                                </p:cTn>
                              </p:par>
                              <p:par>
                                <p:cTn id="66" presetID="10" presetClass="exit" presetSubtype="0" fill="hold" grpId="1" nodeType="withEffect">
                                  <p:stCondLst>
                                    <p:cond delay="0"/>
                                  </p:stCondLst>
                                  <p:childTnLst>
                                    <p:animEffect transition="out" filter="fade">
                                      <p:cBhvr>
                                        <p:cTn id="67" dur="500"/>
                                        <p:tgtEl>
                                          <p:spTgt spid="21"/>
                                        </p:tgtEl>
                                      </p:cBhvr>
                                    </p:animEffect>
                                    <p:set>
                                      <p:cBhvr>
                                        <p:cTn id="68" dur="1" fill="hold">
                                          <p:stCondLst>
                                            <p:cond delay="499"/>
                                          </p:stCondLst>
                                        </p:cTn>
                                        <p:tgtEl>
                                          <p:spTgt spid="21"/>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500"/>
                                        <p:tgtEl>
                                          <p:spTgt spid="19"/>
                                        </p:tgtEl>
                                      </p:cBhvr>
                                    </p:animEffect>
                                  </p:childTnLst>
                                </p:cTn>
                              </p:par>
                            </p:childTnLst>
                          </p:cTn>
                        </p:par>
                        <p:par>
                          <p:cTn id="74" fill="hold">
                            <p:stCondLst>
                              <p:cond delay="5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47" presetClass="entr" presetSubtype="0"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1000"/>
                                        <p:tgtEl>
                                          <p:spTgt spid="25"/>
                                        </p:tgtEl>
                                      </p:cBhvr>
                                    </p:animEffect>
                                    <p:anim calcmode="lin" valueType="num">
                                      <p:cBhvr>
                                        <p:cTn id="83" dur="1000" fill="hold"/>
                                        <p:tgtEl>
                                          <p:spTgt spid="25"/>
                                        </p:tgtEl>
                                        <p:attrNameLst>
                                          <p:attrName>ppt_x</p:attrName>
                                        </p:attrNameLst>
                                      </p:cBhvr>
                                      <p:tavLst>
                                        <p:tav tm="0">
                                          <p:val>
                                            <p:strVal val="#ppt_x"/>
                                          </p:val>
                                        </p:tav>
                                        <p:tav tm="100000">
                                          <p:val>
                                            <p:strVal val="#ppt_x"/>
                                          </p:val>
                                        </p:tav>
                                      </p:tavLst>
                                    </p:anim>
                                    <p:anim calcmode="lin" valueType="num">
                                      <p:cBhvr>
                                        <p:cTn id="84" dur="1000" fill="hold"/>
                                        <p:tgtEl>
                                          <p:spTgt spid="25"/>
                                        </p:tgtEl>
                                        <p:attrNameLst>
                                          <p:attrName>ppt_y</p:attrName>
                                        </p:attrNameLst>
                                      </p:cBhvr>
                                      <p:tavLst>
                                        <p:tav tm="0">
                                          <p:val>
                                            <p:strVal val="#ppt_y-.1"/>
                                          </p:val>
                                        </p:tav>
                                        <p:tav tm="100000">
                                          <p:val>
                                            <p:strVal val="#ppt_y"/>
                                          </p:val>
                                        </p:tav>
                                      </p:tavLst>
                                    </p:anim>
                                  </p:childTnLst>
                                </p:cTn>
                              </p:par>
                            </p:childTnLst>
                          </p:cTn>
                        </p:par>
                        <p:par>
                          <p:cTn id="85" fill="hold">
                            <p:stCondLst>
                              <p:cond delay="1000"/>
                            </p:stCondLst>
                            <p:childTnLst>
                              <p:par>
                                <p:cTn id="86" presetID="22" presetClass="entr" presetSubtype="4" fill="hold" nodeType="after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wipe(down)">
                                      <p:cBhvr>
                                        <p:cTn id="88" dur="500"/>
                                        <p:tgtEl>
                                          <p:spTgt spid="43"/>
                                        </p:tgtEl>
                                      </p:cBhvr>
                                    </p:animEffect>
                                  </p:childTnLst>
                                </p:cTn>
                              </p:par>
                            </p:childTnLst>
                          </p:cTn>
                        </p:par>
                        <p:par>
                          <p:cTn id="89" fill="hold">
                            <p:stCondLst>
                              <p:cond delay="1500"/>
                            </p:stCondLst>
                            <p:childTnLst>
                              <p:par>
                                <p:cTn id="90" presetID="22" presetClass="entr" presetSubtype="1" fill="hold" nodeType="after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wipe(up)">
                                      <p:cBhvr>
                                        <p:cTn id="92" dur="500"/>
                                        <p:tgtEl>
                                          <p:spTgt spid="44"/>
                                        </p:tgtEl>
                                      </p:cBhvr>
                                    </p:animEffect>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45"/>
                                        </p:tgtEl>
                                        <p:attrNameLst>
                                          <p:attrName>style.visibility</p:attrName>
                                        </p:attrNameLst>
                                      </p:cBhvr>
                                      <p:to>
                                        <p:strVal val="visible"/>
                                      </p:to>
                                    </p:set>
                                    <p:animEffect transition="in" filter="fade">
                                      <p:cBhvr>
                                        <p:cTn id="97" dur="1000"/>
                                        <p:tgtEl>
                                          <p:spTgt spid="45"/>
                                        </p:tgtEl>
                                      </p:cBhvr>
                                    </p:animEffect>
                                    <p:anim calcmode="lin" valueType="num">
                                      <p:cBhvr>
                                        <p:cTn id="98" dur="1000" fill="hold"/>
                                        <p:tgtEl>
                                          <p:spTgt spid="45"/>
                                        </p:tgtEl>
                                        <p:attrNameLst>
                                          <p:attrName>ppt_x</p:attrName>
                                        </p:attrNameLst>
                                      </p:cBhvr>
                                      <p:tavLst>
                                        <p:tav tm="0">
                                          <p:val>
                                            <p:strVal val="#ppt_x"/>
                                          </p:val>
                                        </p:tav>
                                        <p:tav tm="100000">
                                          <p:val>
                                            <p:strVal val="#ppt_x"/>
                                          </p:val>
                                        </p:tav>
                                      </p:tavLst>
                                    </p:anim>
                                    <p:anim calcmode="lin" valueType="num">
                                      <p:cBhvr>
                                        <p:cTn id="99" dur="1000" fill="hold"/>
                                        <p:tgtEl>
                                          <p:spTgt spid="45"/>
                                        </p:tgtEl>
                                        <p:attrNameLst>
                                          <p:attrName>ppt_y</p:attrName>
                                        </p:attrNameLst>
                                      </p:cBhvr>
                                      <p:tavLst>
                                        <p:tav tm="0">
                                          <p:val>
                                            <p:strVal val="#ppt_y+.1"/>
                                          </p:val>
                                        </p:tav>
                                        <p:tav tm="100000">
                                          <p:val>
                                            <p:strVal val="#ppt_y"/>
                                          </p:val>
                                        </p:tav>
                                      </p:tavLst>
                                    </p:anim>
                                  </p:childTnLst>
                                </p:cTn>
                              </p:par>
                              <p:par>
                                <p:cTn id="100" presetID="10" presetClass="exit" presetSubtype="0" fill="hold" grpId="1" nodeType="with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animBg="1"/>
      <p:bldP spid="15" grpId="0" animBg="1"/>
      <p:bldP spid="16" grpId="0"/>
      <p:bldP spid="18" grpId="0" animBg="1"/>
      <p:bldP spid="19" grpId="0" animBg="1"/>
      <p:bldP spid="2" grpId="0"/>
      <p:bldP spid="21" grpId="0" animBg="1"/>
      <p:bldP spid="21" grpId="1" animBg="1"/>
      <p:bldP spid="22" grpId="0" animBg="1"/>
      <p:bldP spid="23" grpId="0" animBg="1"/>
      <p:bldP spid="24" grpId="0" animBg="1"/>
      <p:bldP spid="24" grpId="1" animBg="1"/>
      <p:bldP spid="25" grpId="0" animBg="1"/>
      <p:bldP spid="4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ctrTitle"/>
          </p:nvPr>
        </p:nvSpPr>
        <p:spPr/>
        <p:txBody>
          <a:bodyPr/>
          <a:lstStyle/>
          <a:p>
            <a:r>
              <a:rPr lang="en-GB" dirty="0" err="1"/>
              <a:t>WinMain</a:t>
            </a:r>
            <a:r>
              <a:rPr lang="en-GB" dirty="0"/>
              <a:t> Function</a:t>
            </a:r>
            <a:endParaRPr lang="ru-RU" dirty="0"/>
          </a:p>
        </p:txBody>
      </p:sp>
      <p:graphicFrame>
        <p:nvGraphicFramePr>
          <p:cNvPr id="5" name="Схема 4"/>
          <p:cNvGraphicFramePr/>
          <p:nvPr>
            <p:extLst>
              <p:ext uri="{D42A27DB-BD31-4B8C-83A1-F6EECF244321}">
                <p14:modId xmlns:p14="http://schemas.microsoft.com/office/powerpoint/2010/main" val="1502459056"/>
              </p:ext>
            </p:extLst>
          </p:nvPr>
        </p:nvGraphicFramePr>
        <p:xfrm>
          <a:off x="395536" y="112474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Скругленная прямоугольная выноска 5"/>
          <p:cNvSpPr/>
          <p:nvPr/>
        </p:nvSpPr>
        <p:spPr>
          <a:xfrm>
            <a:off x="5868144" y="1196752"/>
            <a:ext cx="3096344" cy="1296144"/>
          </a:xfrm>
          <a:prstGeom prst="wedgeRoundRectCallout">
            <a:avLst>
              <a:gd name="adj1" fmla="val -65481"/>
              <a:gd name="adj2" fmla="val 25866"/>
              <a:gd name="adj3" fmla="val 16667"/>
            </a:avLst>
          </a:prstGeom>
        </p:spPr>
        <p:style>
          <a:lnRef idx="3">
            <a:schemeClr val="lt1"/>
          </a:lnRef>
          <a:fillRef idx="1">
            <a:schemeClr val="accent2"/>
          </a:fillRef>
          <a:effectRef idx="1">
            <a:schemeClr val="accent2"/>
          </a:effectRef>
          <a:fontRef idx="minor">
            <a:schemeClr val="lt1"/>
          </a:fontRef>
        </p:style>
        <p:txBody>
          <a:bodyPr rtlCol="0" anchor="ctr"/>
          <a:lstStyle/>
          <a:p>
            <a:r>
              <a:rPr lang="en-GB" sz="2400" b="1" i="1" dirty="0" smtClean="0"/>
              <a:t>HWND </a:t>
            </a:r>
            <a:r>
              <a:rPr lang="en-GB" sz="2400" b="1" i="1" dirty="0" err="1"/>
              <a:t>hwnd</a:t>
            </a:r>
            <a:r>
              <a:rPr lang="en-GB" sz="2400" b="1" i="1" dirty="0"/>
              <a:t>;</a:t>
            </a:r>
          </a:p>
          <a:p>
            <a:r>
              <a:rPr lang="en-GB" sz="2400" b="1" i="1" dirty="0" smtClean="0"/>
              <a:t>MSG  </a:t>
            </a:r>
            <a:r>
              <a:rPr lang="en-GB" sz="2400" b="1" i="1" dirty="0" err="1"/>
              <a:t>msg</a:t>
            </a:r>
            <a:r>
              <a:rPr lang="en-GB" sz="2400" b="1" i="1" dirty="0"/>
              <a:t>;      </a:t>
            </a:r>
          </a:p>
          <a:p>
            <a:r>
              <a:rPr lang="en-GB" sz="2400" b="1" i="1" dirty="0" smtClean="0"/>
              <a:t>WNDCLASS</a:t>
            </a:r>
            <a:r>
              <a:rPr lang="ru-RU" sz="2400" b="1" i="1" dirty="0" smtClean="0"/>
              <a:t> </a:t>
            </a:r>
            <a:r>
              <a:rPr lang="en-GB" sz="2400" b="1" i="1" dirty="0" smtClean="0"/>
              <a:t> </a:t>
            </a:r>
            <a:r>
              <a:rPr lang="en-GB" sz="2400" b="1" i="1" dirty="0" err="1" smtClean="0"/>
              <a:t>wndclass</a:t>
            </a:r>
            <a:endParaRPr lang="ru-RU" sz="2400" b="1" i="1" dirty="0"/>
          </a:p>
        </p:txBody>
      </p:sp>
      <p:pic>
        <p:nvPicPr>
          <p:cNvPr id="3075" name="Picture 3" descr="G:\BNTU\For design\img\89-Free-3D-Worried-Smiley-Face-Clipart-Illustratio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20272" y="4809107"/>
            <a:ext cx="1371600" cy="1344613"/>
          </a:xfrm>
          <a:prstGeom prst="rect">
            <a:avLst/>
          </a:prstGeom>
          <a:noFill/>
          <a:extLst>
            <a:ext uri="{909E8E84-426E-40DD-AFC4-6F175D3DCCD1}">
              <a14:hiddenFill xmlns:a14="http://schemas.microsoft.com/office/drawing/2010/main">
                <a:solidFill>
                  <a:srgbClr val="FFFFFF"/>
                </a:solidFill>
              </a14:hiddenFill>
            </a:ext>
          </a:extLst>
        </p:spPr>
      </p:pic>
      <p:sp>
        <p:nvSpPr>
          <p:cNvPr id="9" name="Скругленная прямоугольная выноска 8"/>
          <p:cNvSpPr/>
          <p:nvPr/>
        </p:nvSpPr>
        <p:spPr>
          <a:xfrm>
            <a:off x="5877294" y="2564904"/>
            <a:ext cx="3096344" cy="1080120"/>
          </a:xfrm>
          <a:prstGeom prst="wedgeRoundRectCallout">
            <a:avLst>
              <a:gd name="adj1" fmla="val -110950"/>
              <a:gd name="adj2" fmla="val -5265"/>
              <a:gd name="adj3" fmla="val 16667"/>
            </a:avLst>
          </a:prstGeom>
        </p:spPr>
        <p:style>
          <a:lnRef idx="3">
            <a:schemeClr val="lt1"/>
          </a:lnRef>
          <a:fillRef idx="1">
            <a:schemeClr val="accent2"/>
          </a:fillRef>
          <a:effectRef idx="1">
            <a:schemeClr val="accent2"/>
          </a:effectRef>
          <a:fontRef idx="minor">
            <a:schemeClr val="lt1"/>
          </a:fontRef>
        </p:style>
        <p:txBody>
          <a:bodyPr rtlCol="0" anchor="ctr"/>
          <a:lstStyle/>
          <a:p>
            <a:r>
              <a:rPr lang="en-GB" sz="2400" b="1" i="1" dirty="0" err="1" smtClean="0"/>
              <a:t>RegisterClass</a:t>
            </a:r>
            <a:r>
              <a:rPr lang="en-GB" sz="2400" b="1" i="1" dirty="0" smtClean="0"/>
              <a:t>()</a:t>
            </a:r>
            <a:endParaRPr lang="ru-RU" sz="2400" b="1" i="1" dirty="0" smtClean="0"/>
          </a:p>
          <a:p>
            <a:r>
              <a:rPr lang="en-US" sz="2400" b="1" i="1" dirty="0" smtClean="0"/>
              <a:t>/</a:t>
            </a:r>
            <a:r>
              <a:rPr lang="en-GB" sz="2400" b="1" i="1" dirty="0" err="1" smtClean="0"/>
              <a:t>RegisterClass</a:t>
            </a:r>
            <a:r>
              <a:rPr lang="en-US" sz="2400" b="1" i="1" dirty="0" smtClean="0"/>
              <a:t>Ex()</a:t>
            </a:r>
            <a:endParaRPr lang="en-GB" sz="2400" b="1" i="1" dirty="0"/>
          </a:p>
        </p:txBody>
      </p:sp>
      <p:sp>
        <p:nvSpPr>
          <p:cNvPr id="10" name="Скругленная прямоугольная выноска 9"/>
          <p:cNvSpPr/>
          <p:nvPr/>
        </p:nvSpPr>
        <p:spPr>
          <a:xfrm>
            <a:off x="6345155" y="3779281"/>
            <a:ext cx="2495894" cy="648072"/>
          </a:xfrm>
          <a:prstGeom prst="wedgeRoundRectCallout">
            <a:avLst>
              <a:gd name="adj1" fmla="val -173645"/>
              <a:gd name="adj2" fmla="val -100672"/>
              <a:gd name="adj3" fmla="val 16667"/>
            </a:avLst>
          </a:prstGeom>
        </p:spPr>
        <p:style>
          <a:lnRef idx="3">
            <a:schemeClr val="lt1"/>
          </a:lnRef>
          <a:fillRef idx="1">
            <a:schemeClr val="accent2"/>
          </a:fillRef>
          <a:effectRef idx="1">
            <a:schemeClr val="accent2"/>
          </a:effectRef>
          <a:fontRef idx="minor">
            <a:schemeClr val="lt1"/>
          </a:fontRef>
        </p:style>
        <p:txBody>
          <a:bodyPr rtlCol="0" anchor="ctr"/>
          <a:lstStyle/>
          <a:p>
            <a:r>
              <a:rPr lang="en-US" sz="2400" b="1" i="1" dirty="0" err="1" smtClean="0"/>
              <a:t>CreateWindow</a:t>
            </a:r>
            <a:r>
              <a:rPr lang="en-US" sz="2400" b="1" dirty="0" smtClean="0"/>
              <a:t>()</a:t>
            </a:r>
            <a:endParaRPr lang="en-GB" sz="2400" b="1" dirty="0"/>
          </a:p>
        </p:txBody>
      </p:sp>
      <p:sp>
        <p:nvSpPr>
          <p:cNvPr id="11" name="Скругленная прямоугольная выноска 10"/>
          <p:cNvSpPr/>
          <p:nvPr/>
        </p:nvSpPr>
        <p:spPr>
          <a:xfrm>
            <a:off x="3995936" y="5157192"/>
            <a:ext cx="2736304" cy="1296144"/>
          </a:xfrm>
          <a:prstGeom prst="wedgeRoundRectCallout">
            <a:avLst>
              <a:gd name="adj1" fmla="val -95517"/>
              <a:gd name="adj2" fmla="val -134266"/>
              <a:gd name="adj3" fmla="val 16667"/>
            </a:avLst>
          </a:prstGeom>
        </p:spPr>
        <p:style>
          <a:lnRef idx="3">
            <a:schemeClr val="lt1"/>
          </a:lnRef>
          <a:fillRef idx="1">
            <a:schemeClr val="accent2"/>
          </a:fillRef>
          <a:effectRef idx="1">
            <a:schemeClr val="accent2"/>
          </a:effectRef>
          <a:fontRef idx="minor">
            <a:schemeClr val="lt1"/>
          </a:fontRef>
        </p:style>
        <p:txBody>
          <a:bodyPr rtlCol="0" anchor="ctr"/>
          <a:lstStyle/>
          <a:p>
            <a:r>
              <a:rPr lang="en-US" sz="2400" b="1" i="1" dirty="0" err="1" smtClean="0"/>
              <a:t>ShowWindow</a:t>
            </a:r>
            <a:r>
              <a:rPr lang="en-US" sz="2400" b="1" i="1" dirty="0" smtClean="0"/>
              <a:t>()</a:t>
            </a:r>
          </a:p>
          <a:p>
            <a:r>
              <a:rPr lang="en-US" sz="2400" b="1" i="1" dirty="0" err="1" smtClean="0"/>
              <a:t>UpdateWundow</a:t>
            </a:r>
            <a:r>
              <a:rPr lang="en-US" sz="2400" b="1" i="1" dirty="0" smtClean="0"/>
              <a:t>()</a:t>
            </a:r>
            <a:endParaRPr lang="en-GB" sz="2400" b="1" i="1" dirty="0"/>
          </a:p>
        </p:txBody>
      </p:sp>
      <p:sp>
        <p:nvSpPr>
          <p:cNvPr id="12" name="Скругленная прямоугольная выноска 11"/>
          <p:cNvSpPr/>
          <p:nvPr/>
        </p:nvSpPr>
        <p:spPr>
          <a:xfrm>
            <a:off x="627899" y="5445224"/>
            <a:ext cx="2736304" cy="1296144"/>
          </a:xfrm>
          <a:prstGeom prst="wedgeRoundRectCallout">
            <a:avLst>
              <a:gd name="adj1" fmla="val -17544"/>
              <a:gd name="adj2" fmla="val -91714"/>
              <a:gd name="adj3" fmla="val 16667"/>
            </a:avLst>
          </a:prstGeom>
        </p:spPr>
        <p:style>
          <a:lnRef idx="3">
            <a:schemeClr val="lt1"/>
          </a:lnRef>
          <a:fillRef idx="1">
            <a:schemeClr val="accent2"/>
          </a:fillRef>
          <a:effectRef idx="1">
            <a:schemeClr val="accent2"/>
          </a:effectRef>
          <a:fontRef idx="minor">
            <a:schemeClr val="lt1"/>
          </a:fontRef>
        </p:style>
        <p:txBody>
          <a:bodyPr rtlCol="0" anchor="ctr"/>
          <a:lstStyle/>
          <a:p>
            <a:r>
              <a:rPr lang="en-US" sz="2400" b="1" i="1" dirty="0" err="1" smtClean="0"/>
              <a:t>GetMessage</a:t>
            </a:r>
            <a:r>
              <a:rPr lang="en-US" sz="2400" b="1" i="1" dirty="0" smtClean="0"/>
              <a:t>()</a:t>
            </a:r>
          </a:p>
          <a:p>
            <a:r>
              <a:rPr lang="en-US" sz="2400" b="1" i="1" dirty="0" err="1" smtClean="0"/>
              <a:t>DispatchMessage</a:t>
            </a:r>
            <a:r>
              <a:rPr lang="en-US" sz="2400" b="1" i="1" dirty="0" smtClean="0"/>
              <a:t>()</a:t>
            </a:r>
            <a:endParaRPr lang="en-GB" sz="2400" b="1" i="1" dirty="0"/>
          </a:p>
        </p:txBody>
      </p:sp>
    </p:spTree>
    <p:extLst>
      <p:ext uri="{BB962C8B-B14F-4D97-AF65-F5344CB8AC3E}">
        <p14:creationId xmlns:p14="http://schemas.microsoft.com/office/powerpoint/2010/main" val="265169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2" presetClass="emph" presetSubtype="0" fill="hold" nodeType="afterEffect">
                                  <p:stCondLst>
                                    <p:cond delay="0"/>
                                  </p:stCondLst>
                                  <p:childTnLst>
                                    <p:animRot by="120000">
                                      <p:cBhvr>
                                        <p:cTn id="11" dur="450" fill="hold">
                                          <p:stCondLst>
                                            <p:cond delay="0"/>
                                          </p:stCondLst>
                                        </p:cTn>
                                        <p:tgtEl>
                                          <p:spTgt spid="3075"/>
                                        </p:tgtEl>
                                        <p:attrNameLst>
                                          <p:attrName>r</p:attrName>
                                        </p:attrNameLst>
                                      </p:cBhvr>
                                    </p:animRot>
                                    <p:animRot by="-240000">
                                      <p:cBhvr>
                                        <p:cTn id="12" dur="900" fill="hold">
                                          <p:stCondLst>
                                            <p:cond delay="900"/>
                                          </p:stCondLst>
                                        </p:cTn>
                                        <p:tgtEl>
                                          <p:spTgt spid="3075"/>
                                        </p:tgtEl>
                                        <p:attrNameLst>
                                          <p:attrName>r</p:attrName>
                                        </p:attrNameLst>
                                      </p:cBhvr>
                                    </p:animRot>
                                    <p:animRot by="240000">
                                      <p:cBhvr>
                                        <p:cTn id="13" dur="900" fill="hold">
                                          <p:stCondLst>
                                            <p:cond delay="1800"/>
                                          </p:stCondLst>
                                        </p:cTn>
                                        <p:tgtEl>
                                          <p:spTgt spid="3075"/>
                                        </p:tgtEl>
                                        <p:attrNameLst>
                                          <p:attrName>r</p:attrName>
                                        </p:attrNameLst>
                                      </p:cBhvr>
                                    </p:animRot>
                                    <p:animRot by="-240000">
                                      <p:cBhvr>
                                        <p:cTn id="14" dur="900" fill="hold">
                                          <p:stCondLst>
                                            <p:cond delay="2700"/>
                                          </p:stCondLst>
                                        </p:cTn>
                                        <p:tgtEl>
                                          <p:spTgt spid="3075"/>
                                        </p:tgtEl>
                                        <p:attrNameLst>
                                          <p:attrName>r</p:attrName>
                                        </p:attrNameLst>
                                      </p:cBhvr>
                                    </p:animRot>
                                    <p:animRot by="120000">
                                      <p:cBhvr>
                                        <p:cTn id="15" dur="900" fill="hold">
                                          <p:stCondLst>
                                            <p:cond delay="3600"/>
                                          </p:stCondLst>
                                        </p:cTn>
                                        <p:tgtEl>
                                          <p:spTgt spid="3075"/>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1+#ppt_w/2"/>
                                          </p:val>
                                        </p:tav>
                                        <p:tav tm="100000">
                                          <p:val>
                                            <p:strVal val="#ppt_x"/>
                                          </p:val>
                                        </p:tav>
                                      </p:tavLst>
                                    </p:anim>
                                    <p:anim calcmode="lin" valueType="num">
                                      <p:cBhvr additive="base">
                                        <p:cTn id="21" dur="500" fill="hold"/>
                                        <p:tgtEl>
                                          <p:spTgt spid="9"/>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32" presetClass="emph" presetSubtype="0" fill="hold" nodeType="afterEffect">
                                  <p:stCondLst>
                                    <p:cond delay="4500"/>
                                  </p:stCondLst>
                                  <p:childTnLst>
                                    <p:animRot by="120000">
                                      <p:cBhvr>
                                        <p:cTn id="24" dur="100" fill="hold">
                                          <p:stCondLst>
                                            <p:cond delay="0"/>
                                          </p:stCondLst>
                                        </p:cTn>
                                        <p:tgtEl>
                                          <p:spTgt spid="3075"/>
                                        </p:tgtEl>
                                        <p:attrNameLst>
                                          <p:attrName>r</p:attrName>
                                        </p:attrNameLst>
                                      </p:cBhvr>
                                    </p:animRot>
                                    <p:animRot by="-240000">
                                      <p:cBhvr>
                                        <p:cTn id="25" dur="200" fill="hold">
                                          <p:stCondLst>
                                            <p:cond delay="200"/>
                                          </p:stCondLst>
                                        </p:cTn>
                                        <p:tgtEl>
                                          <p:spTgt spid="3075"/>
                                        </p:tgtEl>
                                        <p:attrNameLst>
                                          <p:attrName>r</p:attrName>
                                        </p:attrNameLst>
                                      </p:cBhvr>
                                    </p:animRot>
                                    <p:animRot by="240000">
                                      <p:cBhvr>
                                        <p:cTn id="26" dur="200" fill="hold">
                                          <p:stCondLst>
                                            <p:cond delay="400"/>
                                          </p:stCondLst>
                                        </p:cTn>
                                        <p:tgtEl>
                                          <p:spTgt spid="3075"/>
                                        </p:tgtEl>
                                        <p:attrNameLst>
                                          <p:attrName>r</p:attrName>
                                        </p:attrNameLst>
                                      </p:cBhvr>
                                    </p:animRot>
                                    <p:animRot by="-240000">
                                      <p:cBhvr>
                                        <p:cTn id="27" dur="200" fill="hold">
                                          <p:stCondLst>
                                            <p:cond delay="600"/>
                                          </p:stCondLst>
                                        </p:cTn>
                                        <p:tgtEl>
                                          <p:spTgt spid="3075"/>
                                        </p:tgtEl>
                                        <p:attrNameLst>
                                          <p:attrName>r</p:attrName>
                                        </p:attrNameLst>
                                      </p:cBhvr>
                                    </p:animRot>
                                    <p:animRot by="120000">
                                      <p:cBhvr>
                                        <p:cTn id="28" dur="200" fill="hold">
                                          <p:stCondLst>
                                            <p:cond delay="800"/>
                                          </p:stCondLst>
                                        </p:cTn>
                                        <p:tgtEl>
                                          <p:spTgt spid="3075"/>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1+#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32" presetClass="emph" presetSubtype="0" fill="hold" nodeType="afterEffect">
                                  <p:stCondLst>
                                    <p:cond delay="0"/>
                                  </p:stCondLst>
                                  <p:childTnLst>
                                    <p:animRot by="120000">
                                      <p:cBhvr>
                                        <p:cTn id="37" dur="450" fill="hold">
                                          <p:stCondLst>
                                            <p:cond delay="0"/>
                                          </p:stCondLst>
                                        </p:cTn>
                                        <p:tgtEl>
                                          <p:spTgt spid="3075"/>
                                        </p:tgtEl>
                                        <p:attrNameLst>
                                          <p:attrName>r</p:attrName>
                                        </p:attrNameLst>
                                      </p:cBhvr>
                                    </p:animRot>
                                    <p:animRot by="-240000">
                                      <p:cBhvr>
                                        <p:cTn id="38" dur="900" fill="hold">
                                          <p:stCondLst>
                                            <p:cond delay="900"/>
                                          </p:stCondLst>
                                        </p:cTn>
                                        <p:tgtEl>
                                          <p:spTgt spid="3075"/>
                                        </p:tgtEl>
                                        <p:attrNameLst>
                                          <p:attrName>r</p:attrName>
                                        </p:attrNameLst>
                                      </p:cBhvr>
                                    </p:animRot>
                                    <p:animRot by="240000">
                                      <p:cBhvr>
                                        <p:cTn id="39" dur="900" fill="hold">
                                          <p:stCondLst>
                                            <p:cond delay="1800"/>
                                          </p:stCondLst>
                                        </p:cTn>
                                        <p:tgtEl>
                                          <p:spTgt spid="3075"/>
                                        </p:tgtEl>
                                        <p:attrNameLst>
                                          <p:attrName>r</p:attrName>
                                        </p:attrNameLst>
                                      </p:cBhvr>
                                    </p:animRot>
                                    <p:animRot by="-240000">
                                      <p:cBhvr>
                                        <p:cTn id="40" dur="900" fill="hold">
                                          <p:stCondLst>
                                            <p:cond delay="2700"/>
                                          </p:stCondLst>
                                        </p:cTn>
                                        <p:tgtEl>
                                          <p:spTgt spid="3075"/>
                                        </p:tgtEl>
                                        <p:attrNameLst>
                                          <p:attrName>r</p:attrName>
                                        </p:attrNameLst>
                                      </p:cBhvr>
                                    </p:animRot>
                                    <p:animRot by="120000">
                                      <p:cBhvr>
                                        <p:cTn id="41" dur="900" fill="hold">
                                          <p:stCondLst>
                                            <p:cond delay="3600"/>
                                          </p:stCondLst>
                                        </p:cTn>
                                        <p:tgtEl>
                                          <p:spTgt spid="3075"/>
                                        </p:tgtEl>
                                        <p:attrNameLst>
                                          <p:attrName>r</p:attrName>
                                        </p:attrNameLst>
                                      </p:cBhvr>
                                    </p:animRo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ppt_x"/>
                                          </p:val>
                                        </p:tav>
                                        <p:tav tm="100000">
                                          <p:val>
                                            <p:strVal val="#ppt_x"/>
                                          </p:val>
                                        </p:tav>
                                      </p:tavLst>
                                    </p:anim>
                                    <p:anim calcmode="lin" valueType="num">
                                      <p:cBhvr additive="base">
                                        <p:cTn id="47" dur="500" fill="hold"/>
                                        <p:tgtEl>
                                          <p:spTgt spid="11"/>
                                        </p:tgtEl>
                                        <p:attrNameLst>
                                          <p:attrName>ppt_y</p:attrName>
                                        </p:attrNameLst>
                                      </p:cBhvr>
                                      <p:tavLst>
                                        <p:tav tm="0">
                                          <p:val>
                                            <p:strVal val="1+#ppt_h/2"/>
                                          </p:val>
                                        </p:tav>
                                        <p:tav tm="100000">
                                          <p:val>
                                            <p:strVal val="#ppt_y"/>
                                          </p:val>
                                        </p:tav>
                                      </p:tavLst>
                                    </p:anim>
                                  </p:childTnLst>
                                </p:cTn>
                              </p:par>
                            </p:childTnLst>
                          </p:cTn>
                        </p:par>
                        <p:par>
                          <p:cTn id="48" fill="hold">
                            <p:stCondLst>
                              <p:cond delay="500"/>
                            </p:stCondLst>
                            <p:childTnLst>
                              <p:par>
                                <p:cTn id="49" presetID="32" presetClass="emph" presetSubtype="0" fill="hold" nodeType="afterEffect">
                                  <p:stCondLst>
                                    <p:cond delay="0"/>
                                  </p:stCondLst>
                                  <p:childTnLst>
                                    <p:animRot by="120000">
                                      <p:cBhvr>
                                        <p:cTn id="50" dur="580" fill="hold">
                                          <p:stCondLst>
                                            <p:cond delay="0"/>
                                          </p:stCondLst>
                                        </p:cTn>
                                        <p:tgtEl>
                                          <p:spTgt spid="3075"/>
                                        </p:tgtEl>
                                        <p:attrNameLst>
                                          <p:attrName>r</p:attrName>
                                        </p:attrNameLst>
                                      </p:cBhvr>
                                    </p:animRot>
                                    <p:animRot by="-240000">
                                      <p:cBhvr>
                                        <p:cTn id="51" dur="1160" fill="hold">
                                          <p:stCondLst>
                                            <p:cond delay="1160"/>
                                          </p:stCondLst>
                                        </p:cTn>
                                        <p:tgtEl>
                                          <p:spTgt spid="3075"/>
                                        </p:tgtEl>
                                        <p:attrNameLst>
                                          <p:attrName>r</p:attrName>
                                        </p:attrNameLst>
                                      </p:cBhvr>
                                    </p:animRot>
                                    <p:animRot by="240000">
                                      <p:cBhvr>
                                        <p:cTn id="52" dur="1160" fill="hold">
                                          <p:stCondLst>
                                            <p:cond delay="2320"/>
                                          </p:stCondLst>
                                        </p:cTn>
                                        <p:tgtEl>
                                          <p:spTgt spid="3075"/>
                                        </p:tgtEl>
                                        <p:attrNameLst>
                                          <p:attrName>r</p:attrName>
                                        </p:attrNameLst>
                                      </p:cBhvr>
                                    </p:animRot>
                                    <p:animRot by="-240000">
                                      <p:cBhvr>
                                        <p:cTn id="53" dur="1160" fill="hold">
                                          <p:stCondLst>
                                            <p:cond delay="3480"/>
                                          </p:stCondLst>
                                        </p:cTn>
                                        <p:tgtEl>
                                          <p:spTgt spid="3075"/>
                                        </p:tgtEl>
                                        <p:attrNameLst>
                                          <p:attrName>r</p:attrName>
                                        </p:attrNameLst>
                                      </p:cBhvr>
                                    </p:animRot>
                                    <p:animRot by="120000">
                                      <p:cBhvr>
                                        <p:cTn id="54" dur="1160" fill="hold">
                                          <p:stCondLst>
                                            <p:cond delay="4640"/>
                                          </p:stCondLst>
                                        </p:cTn>
                                        <p:tgtEl>
                                          <p:spTgt spid="3075"/>
                                        </p:tgtEl>
                                        <p:attrNameLst>
                                          <p:attrName>r</p:attrName>
                                        </p:attrNameLst>
                                      </p:cBhvr>
                                    </p:animRot>
                                  </p:childTnLst>
                                </p:cTn>
                              </p:par>
                            </p:childTnLst>
                          </p:cTn>
                        </p:par>
                      </p:childTnLst>
                    </p:cTn>
                  </p:par>
                  <p:par>
                    <p:cTn id="55" fill="hold">
                      <p:stCondLst>
                        <p:cond delay="indefinite"/>
                      </p:stCondLst>
                      <p:childTnLst>
                        <p:par>
                          <p:cTn id="56" fill="hold">
                            <p:stCondLst>
                              <p:cond delay="0"/>
                            </p:stCondLst>
                            <p:childTnLst>
                              <p:par>
                                <p:cTn id="57" presetID="2" presetClass="entr" presetSubtype="12"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0-#ppt_w/2"/>
                                          </p:val>
                                        </p:tav>
                                        <p:tav tm="100000">
                                          <p:val>
                                            <p:strVal val="#ppt_x"/>
                                          </p:val>
                                        </p:tav>
                                      </p:tavLst>
                                    </p:anim>
                                    <p:anim calcmode="lin" valueType="num">
                                      <p:cBhvr additive="base">
                                        <p:cTn id="60" dur="500" fill="hold"/>
                                        <p:tgtEl>
                                          <p:spTgt spid="12"/>
                                        </p:tgtEl>
                                        <p:attrNameLst>
                                          <p:attrName>ppt_y</p:attrName>
                                        </p:attrNameLst>
                                      </p:cBhvr>
                                      <p:tavLst>
                                        <p:tav tm="0">
                                          <p:val>
                                            <p:strVal val="1+#ppt_h/2"/>
                                          </p:val>
                                        </p:tav>
                                        <p:tav tm="100000">
                                          <p:val>
                                            <p:strVal val="#ppt_y"/>
                                          </p:val>
                                        </p:tav>
                                      </p:tavLst>
                                    </p:anim>
                                  </p:childTnLst>
                                </p:cTn>
                              </p:par>
                            </p:childTnLst>
                          </p:cTn>
                        </p:par>
                        <p:par>
                          <p:cTn id="61" fill="hold">
                            <p:stCondLst>
                              <p:cond delay="500"/>
                            </p:stCondLst>
                            <p:childTnLst>
                              <p:par>
                                <p:cTn id="62" presetID="32" presetClass="emph" presetSubtype="0" fill="hold" nodeType="afterEffect">
                                  <p:stCondLst>
                                    <p:cond delay="0"/>
                                  </p:stCondLst>
                                  <p:childTnLst>
                                    <p:animRot by="120000">
                                      <p:cBhvr>
                                        <p:cTn id="63" dur="450" fill="hold">
                                          <p:stCondLst>
                                            <p:cond delay="0"/>
                                          </p:stCondLst>
                                        </p:cTn>
                                        <p:tgtEl>
                                          <p:spTgt spid="3075"/>
                                        </p:tgtEl>
                                        <p:attrNameLst>
                                          <p:attrName>r</p:attrName>
                                        </p:attrNameLst>
                                      </p:cBhvr>
                                    </p:animRot>
                                    <p:animRot by="-240000">
                                      <p:cBhvr>
                                        <p:cTn id="64" dur="900" fill="hold">
                                          <p:stCondLst>
                                            <p:cond delay="900"/>
                                          </p:stCondLst>
                                        </p:cTn>
                                        <p:tgtEl>
                                          <p:spTgt spid="3075"/>
                                        </p:tgtEl>
                                        <p:attrNameLst>
                                          <p:attrName>r</p:attrName>
                                        </p:attrNameLst>
                                      </p:cBhvr>
                                    </p:animRot>
                                    <p:animRot by="240000">
                                      <p:cBhvr>
                                        <p:cTn id="65" dur="900" fill="hold">
                                          <p:stCondLst>
                                            <p:cond delay="1800"/>
                                          </p:stCondLst>
                                        </p:cTn>
                                        <p:tgtEl>
                                          <p:spTgt spid="3075"/>
                                        </p:tgtEl>
                                        <p:attrNameLst>
                                          <p:attrName>r</p:attrName>
                                        </p:attrNameLst>
                                      </p:cBhvr>
                                    </p:animRot>
                                    <p:animRot by="-240000">
                                      <p:cBhvr>
                                        <p:cTn id="66" dur="900" fill="hold">
                                          <p:stCondLst>
                                            <p:cond delay="2700"/>
                                          </p:stCondLst>
                                        </p:cTn>
                                        <p:tgtEl>
                                          <p:spTgt spid="3075"/>
                                        </p:tgtEl>
                                        <p:attrNameLst>
                                          <p:attrName>r</p:attrName>
                                        </p:attrNameLst>
                                      </p:cBhvr>
                                    </p:animRot>
                                    <p:animRot by="120000">
                                      <p:cBhvr>
                                        <p:cTn id="67" dur="900" fill="hold">
                                          <p:stCondLst>
                                            <p:cond delay="3600"/>
                                          </p:stCondLst>
                                        </p:cTn>
                                        <p:tgtEl>
                                          <p:spTgt spid="307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4624"/>
            <a:ext cx="4060031" cy="1345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Скругленная прямоугольная выноска 15"/>
          <p:cNvSpPr/>
          <p:nvPr/>
        </p:nvSpPr>
        <p:spPr>
          <a:xfrm>
            <a:off x="4311552" y="116632"/>
            <a:ext cx="2738090" cy="2664296"/>
          </a:xfrm>
          <a:prstGeom prst="wedgeRoundRectCallout">
            <a:avLst>
              <a:gd name="adj1" fmla="val -105770"/>
              <a:gd name="adj2" fmla="val 75"/>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ru-RU" dirty="0"/>
          </a:p>
        </p:txBody>
      </p:sp>
      <p:pic>
        <p:nvPicPr>
          <p:cNvPr id="2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43185"/>
            <a:ext cx="2333625" cy="2321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9"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3286472"/>
            <a:ext cx="4178643" cy="3022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Стрелка вниз 16"/>
          <p:cNvSpPr/>
          <p:nvPr/>
        </p:nvSpPr>
        <p:spPr>
          <a:xfrm>
            <a:off x="5292080" y="2780928"/>
            <a:ext cx="648072" cy="86409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ru-RU"/>
          </a:p>
        </p:txBody>
      </p:sp>
      <p:pic>
        <p:nvPicPr>
          <p:cNvPr id="411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1412776"/>
            <a:ext cx="6131719" cy="2488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11"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3912096"/>
            <a:ext cx="3202781"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13"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6296" y="165236"/>
            <a:ext cx="180975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15"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504" y="4324970"/>
            <a:ext cx="5191125" cy="2488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6"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520" y="1340768"/>
            <a:ext cx="2631281"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Скругленная прямоугольная выноска 19"/>
          <p:cNvSpPr/>
          <p:nvPr/>
        </p:nvSpPr>
        <p:spPr>
          <a:xfrm>
            <a:off x="2668537" y="4453048"/>
            <a:ext cx="3991695" cy="2360328"/>
          </a:xfrm>
          <a:prstGeom prst="wedgeRoundRectCallout">
            <a:avLst>
              <a:gd name="adj1" fmla="val -69224"/>
              <a:gd name="adj2" fmla="val -36806"/>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pic>
        <p:nvPicPr>
          <p:cNvPr id="4116" name="Picture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43770" y="4509120"/>
            <a:ext cx="3500438" cy="2178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Скругленная прямоугольная выноска 1"/>
          <p:cNvSpPr/>
          <p:nvPr/>
        </p:nvSpPr>
        <p:spPr>
          <a:xfrm>
            <a:off x="5869234" y="2204864"/>
            <a:ext cx="2089322" cy="864096"/>
          </a:xfrm>
          <a:prstGeom prst="wedgeRoundRectCallout">
            <a:avLst>
              <a:gd name="adj1" fmla="val -91954"/>
              <a:gd name="adj2" fmla="val 60846"/>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u-RU" b="1" i="1" dirty="0" err="1" smtClean="0">
                <a:solidFill>
                  <a:schemeClr val="accent2">
                    <a:lumMod val="50000"/>
                  </a:schemeClr>
                </a:solidFill>
              </a:rPr>
              <a:t>CreateSolidBrush</a:t>
            </a:r>
            <a:r>
              <a:rPr lang="ru-RU" b="1" i="1" dirty="0" smtClean="0">
                <a:solidFill>
                  <a:schemeClr val="accent2">
                    <a:lumMod val="50000"/>
                  </a:schemeClr>
                </a:solidFill>
              </a:rPr>
              <a:t>()</a:t>
            </a:r>
            <a:endParaRPr lang="en-US" b="1" i="1" dirty="0" smtClean="0">
              <a:solidFill>
                <a:schemeClr val="accent2">
                  <a:lumMod val="50000"/>
                </a:schemeClr>
              </a:solidFill>
            </a:endParaRPr>
          </a:p>
          <a:p>
            <a:pPr algn="ctr"/>
            <a:r>
              <a:rPr lang="en-US" b="1" i="1" dirty="0" smtClean="0">
                <a:solidFill>
                  <a:schemeClr val="accent2">
                    <a:lumMod val="50000"/>
                  </a:schemeClr>
                </a:solidFill>
              </a:rPr>
              <a:t>+ </a:t>
            </a:r>
            <a:r>
              <a:rPr lang="ru-RU" b="1" i="1" dirty="0" smtClean="0">
                <a:solidFill>
                  <a:schemeClr val="accent2">
                    <a:lumMod val="50000"/>
                  </a:schemeClr>
                </a:solidFill>
              </a:rPr>
              <a:t>RGB</a:t>
            </a:r>
            <a:r>
              <a:rPr lang="ru-RU" b="1" i="1" dirty="0">
                <a:solidFill>
                  <a:schemeClr val="accent2">
                    <a:lumMod val="50000"/>
                  </a:schemeClr>
                </a:solidFill>
              </a:rPr>
              <a:t>()</a:t>
            </a:r>
          </a:p>
        </p:txBody>
      </p:sp>
    </p:spTree>
    <p:extLst>
      <p:ext uri="{BB962C8B-B14F-4D97-AF65-F5344CB8AC3E}">
        <p14:creationId xmlns:p14="http://schemas.microsoft.com/office/powerpoint/2010/main" val="292930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102"/>
                                        </p:tgtEl>
                                        <p:attrNameLst>
                                          <p:attrName>style.visibility</p:attrName>
                                        </p:attrNameLst>
                                      </p:cBhvr>
                                      <p:to>
                                        <p:strVal val="visible"/>
                                      </p:to>
                                    </p:set>
                                    <p:animEffect transition="in" filter="fade">
                                      <p:cBhvr>
                                        <p:cTn id="7" dur="1000"/>
                                        <p:tgtEl>
                                          <p:spTgt spid="4102"/>
                                        </p:tgtEl>
                                      </p:cBhvr>
                                    </p:animEffect>
                                    <p:anim calcmode="lin" valueType="num">
                                      <p:cBhvr>
                                        <p:cTn id="8" dur="1000" fill="hold"/>
                                        <p:tgtEl>
                                          <p:spTgt spid="4102"/>
                                        </p:tgtEl>
                                        <p:attrNameLst>
                                          <p:attrName>ppt_x</p:attrName>
                                        </p:attrNameLst>
                                      </p:cBhvr>
                                      <p:tavLst>
                                        <p:tav tm="0">
                                          <p:val>
                                            <p:strVal val="#ppt_x"/>
                                          </p:val>
                                        </p:tav>
                                        <p:tav tm="100000">
                                          <p:val>
                                            <p:strVal val="#ppt_x"/>
                                          </p:val>
                                        </p:tav>
                                      </p:tavLst>
                                    </p:anim>
                                    <p:anim calcmode="lin" valueType="num">
                                      <p:cBhvr>
                                        <p:cTn id="9" dur="1000" fill="hold"/>
                                        <p:tgtEl>
                                          <p:spTgt spid="410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06"/>
                                        </p:tgtEl>
                                        <p:attrNameLst>
                                          <p:attrName>style.visibility</p:attrName>
                                        </p:attrNameLst>
                                      </p:cBhvr>
                                      <p:to>
                                        <p:strVal val="visible"/>
                                      </p:to>
                                    </p:set>
                                    <p:animEffect transition="in" filter="fade">
                                      <p:cBhvr>
                                        <p:cTn id="14" dur="1000"/>
                                        <p:tgtEl>
                                          <p:spTgt spid="4106"/>
                                        </p:tgtEl>
                                      </p:cBhvr>
                                    </p:animEffect>
                                    <p:anim calcmode="lin" valueType="num">
                                      <p:cBhvr>
                                        <p:cTn id="15" dur="1000" fill="hold"/>
                                        <p:tgtEl>
                                          <p:spTgt spid="4106"/>
                                        </p:tgtEl>
                                        <p:attrNameLst>
                                          <p:attrName>ppt_x</p:attrName>
                                        </p:attrNameLst>
                                      </p:cBhvr>
                                      <p:tavLst>
                                        <p:tav tm="0">
                                          <p:val>
                                            <p:strVal val="#ppt_x"/>
                                          </p:val>
                                        </p:tav>
                                        <p:tav tm="100000">
                                          <p:val>
                                            <p:strVal val="#ppt_x"/>
                                          </p:val>
                                        </p:tav>
                                      </p:tavLst>
                                    </p:anim>
                                    <p:anim calcmode="lin" valueType="num">
                                      <p:cBhvr>
                                        <p:cTn id="16" dur="1000" fill="hold"/>
                                        <p:tgtEl>
                                          <p:spTgt spid="410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1+#ppt_w/2"/>
                                          </p:val>
                                        </p:tav>
                                        <p:tav tm="100000">
                                          <p:val>
                                            <p:strVal val="#ppt_x"/>
                                          </p:val>
                                        </p:tav>
                                      </p:tavLst>
                                    </p:anim>
                                    <p:anim calcmode="lin" valueType="num">
                                      <p:cBhvr additive="base">
                                        <p:cTn id="22" dur="500" fill="hold"/>
                                        <p:tgtEl>
                                          <p:spTgt spid="16"/>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1+#ppt_w/2"/>
                                          </p:val>
                                        </p:tav>
                                        <p:tav tm="100000">
                                          <p:val>
                                            <p:strVal val="#ppt_x"/>
                                          </p:val>
                                        </p:tav>
                                      </p:tavLst>
                                    </p:anim>
                                    <p:anim calcmode="lin" valueType="num">
                                      <p:cBhvr additive="base">
                                        <p:cTn id="26" dur="500" fill="hold"/>
                                        <p:tgtEl>
                                          <p:spTgt spid="28"/>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47"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109"/>
                                        </p:tgtEl>
                                        <p:attrNameLst>
                                          <p:attrName>style.visibility</p:attrName>
                                        </p:attrNameLst>
                                      </p:cBhvr>
                                      <p:to>
                                        <p:strVal val="visible"/>
                                      </p:to>
                                    </p:set>
                                    <p:animEffect transition="in" filter="fade">
                                      <p:cBhvr>
                                        <p:cTn id="37" dur="500"/>
                                        <p:tgtEl>
                                          <p:spTgt spid="4109"/>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110"/>
                                        </p:tgtEl>
                                        <p:attrNameLst>
                                          <p:attrName>style.visibility</p:attrName>
                                        </p:attrNameLst>
                                      </p:cBhvr>
                                      <p:to>
                                        <p:strVal val="visible"/>
                                      </p:to>
                                    </p:set>
                                    <p:animEffect transition="in" filter="fade">
                                      <p:cBhvr>
                                        <p:cTn id="42" dur="1000"/>
                                        <p:tgtEl>
                                          <p:spTgt spid="4110"/>
                                        </p:tgtEl>
                                      </p:cBhvr>
                                    </p:animEffect>
                                    <p:anim calcmode="lin" valueType="num">
                                      <p:cBhvr>
                                        <p:cTn id="43" dur="1000" fill="hold"/>
                                        <p:tgtEl>
                                          <p:spTgt spid="4110"/>
                                        </p:tgtEl>
                                        <p:attrNameLst>
                                          <p:attrName>ppt_x</p:attrName>
                                        </p:attrNameLst>
                                      </p:cBhvr>
                                      <p:tavLst>
                                        <p:tav tm="0">
                                          <p:val>
                                            <p:strVal val="#ppt_x"/>
                                          </p:val>
                                        </p:tav>
                                        <p:tav tm="100000">
                                          <p:val>
                                            <p:strVal val="#ppt_x"/>
                                          </p:val>
                                        </p:tav>
                                      </p:tavLst>
                                    </p:anim>
                                    <p:anim calcmode="lin" valueType="num">
                                      <p:cBhvr>
                                        <p:cTn id="44" dur="1000" fill="hold"/>
                                        <p:tgtEl>
                                          <p:spTgt spid="4110"/>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10" presetClass="exit" presetSubtype="0" fill="hold" grpId="1" nodeType="afterEffect">
                                  <p:stCondLst>
                                    <p:cond delay="0"/>
                                  </p:stCondLst>
                                  <p:childTnLst>
                                    <p:animEffect transition="out" filter="fade">
                                      <p:cBhvr>
                                        <p:cTn id="47" dur="500"/>
                                        <p:tgtEl>
                                          <p:spTgt spid="16"/>
                                        </p:tgtEl>
                                      </p:cBhvr>
                                    </p:animEffect>
                                    <p:set>
                                      <p:cBhvr>
                                        <p:cTn id="48" dur="1" fill="hold">
                                          <p:stCondLst>
                                            <p:cond delay="499"/>
                                          </p:stCondLst>
                                        </p:cTn>
                                        <p:tgtEl>
                                          <p:spTgt spid="16"/>
                                        </p:tgtEl>
                                        <p:attrNameLst>
                                          <p:attrName>style.visibility</p:attrName>
                                        </p:attrNameLst>
                                      </p:cBhvr>
                                      <p:to>
                                        <p:strVal val="hidden"/>
                                      </p:to>
                                    </p:set>
                                  </p:childTnLst>
                                </p:cTn>
                              </p:par>
                            </p:childTnLst>
                          </p:cTn>
                        </p:par>
                        <p:par>
                          <p:cTn id="49" fill="hold">
                            <p:stCondLst>
                              <p:cond delay="1500"/>
                            </p:stCondLst>
                            <p:childTnLst>
                              <p:par>
                                <p:cTn id="50" presetID="10" presetClass="exit" presetSubtype="0" fill="hold" nodeType="afterEffect">
                                  <p:stCondLst>
                                    <p:cond delay="0"/>
                                  </p:stCondLst>
                                  <p:childTnLst>
                                    <p:animEffect transition="out" filter="fade">
                                      <p:cBhvr>
                                        <p:cTn id="51" dur="500"/>
                                        <p:tgtEl>
                                          <p:spTgt spid="28"/>
                                        </p:tgtEl>
                                      </p:cBhvr>
                                    </p:animEffect>
                                    <p:set>
                                      <p:cBhvr>
                                        <p:cTn id="52" dur="1" fill="hold">
                                          <p:stCondLst>
                                            <p:cond delay="499"/>
                                          </p:stCondLst>
                                        </p:cTn>
                                        <p:tgtEl>
                                          <p:spTgt spid="28"/>
                                        </p:tgtEl>
                                        <p:attrNameLst>
                                          <p:attrName>style.visibility</p:attrName>
                                        </p:attrNameLst>
                                      </p:cBhvr>
                                      <p:to>
                                        <p:strVal val="hidden"/>
                                      </p:to>
                                    </p:set>
                                  </p:childTnLst>
                                </p:cTn>
                              </p:par>
                            </p:childTnLst>
                          </p:cTn>
                        </p:par>
                        <p:par>
                          <p:cTn id="53" fill="hold">
                            <p:stCondLst>
                              <p:cond delay="2000"/>
                            </p:stCondLst>
                            <p:childTnLst>
                              <p:par>
                                <p:cTn id="54" presetID="10" presetClass="exit" presetSubtype="0" fill="hold" nodeType="afterEffect">
                                  <p:stCondLst>
                                    <p:cond delay="0"/>
                                  </p:stCondLst>
                                  <p:childTnLst>
                                    <p:animEffect transition="out" filter="fade">
                                      <p:cBhvr>
                                        <p:cTn id="55" dur="500"/>
                                        <p:tgtEl>
                                          <p:spTgt spid="4109"/>
                                        </p:tgtEl>
                                      </p:cBhvr>
                                    </p:animEffect>
                                    <p:set>
                                      <p:cBhvr>
                                        <p:cTn id="56" dur="1" fill="hold">
                                          <p:stCondLst>
                                            <p:cond delay="499"/>
                                          </p:stCondLst>
                                        </p:cTn>
                                        <p:tgtEl>
                                          <p:spTgt spid="410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4111"/>
                                        </p:tgtEl>
                                        <p:attrNameLst>
                                          <p:attrName>style.visibility</p:attrName>
                                        </p:attrNameLst>
                                      </p:cBhvr>
                                      <p:to>
                                        <p:strVal val="visible"/>
                                      </p:to>
                                    </p:set>
                                    <p:animEffect transition="in" filter="fade">
                                      <p:cBhvr>
                                        <p:cTn id="61" dur="1000"/>
                                        <p:tgtEl>
                                          <p:spTgt spid="4111"/>
                                        </p:tgtEl>
                                      </p:cBhvr>
                                    </p:animEffect>
                                    <p:anim calcmode="lin" valueType="num">
                                      <p:cBhvr>
                                        <p:cTn id="62" dur="1000" fill="hold"/>
                                        <p:tgtEl>
                                          <p:spTgt spid="4111"/>
                                        </p:tgtEl>
                                        <p:attrNameLst>
                                          <p:attrName>ppt_x</p:attrName>
                                        </p:attrNameLst>
                                      </p:cBhvr>
                                      <p:tavLst>
                                        <p:tav tm="0">
                                          <p:val>
                                            <p:strVal val="#ppt_x"/>
                                          </p:val>
                                        </p:tav>
                                        <p:tav tm="100000">
                                          <p:val>
                                            <p:strVal val="#ppt_x"/>
                                          </p:val>
                                        </p:tav>
                                      </p:tavLst>
                                    </p:anim>
                                    <p:anim calcmode="lin" valueType="num">
                                      <p:cBhvr>
                                        <p:cTn id="63" dur="1000" fill="hold"/>
                                        <p:tgtEl>
                                          <p:spTgt spid="4111"/>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4115"/>
                                        </p:tgtEl>
                                        <p:attrNameLst>
                                          <p:attrName>style.visibility</p:attrName>
                                        </p:attrNameLst>
                                      </p:cBhvr>
                                      <p:to>
                                        <p:strVal val="visible"/>
                                      </p:to>
                                    </p:set>
                                    <p:animEffect transition="in" filter="fade">
                                      <p:cBhvr>
                                        <p:cTn id="68" dur="1000"/>
                                        <p:tgtEl>
                                          <p:spTgt spid="4115"/>
                                        </p:tgtEl>
                                      </p:cBhvr>
                                    </p:animEffect>
                                    <p:anim calcmode="lin" valueType="num">
                                      <p:cBhvr>
                                        <p:cTn id="69" dur="1000" fill="hold"/>
                                        <p:tgtEl>
                                          <p:spTgt spid="4115"/>
                                        </p:tgtEl>
                                        <p:attrNameLst>
                                          <p:attrName>ppt_x</p:attrName>
                                        </p:attrNameLst>
                                      </p:cBhvr>
                                      <p:tavLst>
                                        <p:tav tm="0">
                                          <p:val>
                                            <p:strVal val="#ppt_x"/>
                                          </p:val>
                                        </p:tav>
                                        <p:tav tm="100000">
                                          <p:val>
                                            <p:strVal val="#ppt_x"/>
                                          </p:val>
                                        </p:tav>
                                      </p:tavLst>
                                    </p:anim>
                                    <p:anim calcmode="lin" valueType="num">
                                      <p:cBhvr>
                                        <p:cTn id="70" dur="1000" fill="hold"/>
                                        <p:tgtEl>
                                          <p:spTgt spid="4115"/>
                                        </p:tgtEl>
                                        <p:attrNameLst>
                                          <p:attrName>ppt_y</p:attrName>
                                        </p:attrNameLst>
                                      </p:cBhvr>
                                      <p:tavLst>
                                        <p:tav tm="0">
                                          <p:val>
                                            <p:strVal val="#ppt_y+.1"/>
                                          </p:val>
                                        </p:tav>
                                        <p:tav tm="100000">
                                          <p:val>
                                            <p:strVal val="#ppt_y"/>
                                          </p:val>
                                        </p:tav>
                                      </p:tavLst>
                                    </p:anim>
                                  </p:childTnLst>
                                </p:cTn>
                              </p:par>
                              <p:par>
                                <p:cTn id="71" presetID="16" presetClass="entr" presetSubtype="21" fill="hold" nodeType="withEffect">
                                  <p:stCondLst>
                                    <p:cond delay="0"/>
                                  </p:stCondLst>
                                  <p:childTnLst>
                                    <p:set>
                                      <p:cBhvr>
                                        <p:cTn id="72" dur="1" fill="hold">
                                          <p:stCondLst>
                                            <p:cond delay="0"/>
                                          </p:stCondLst>
                                        </p:cTn>
                                        <p:tgtEl>
                                          <p:spTgt spid="4116"/>
                                        </p:tgtEl>
                                        <p:attrNameLst>
                                          <p:attrName>style.visibility</p:attrName>
                                        </p:attrNameLst>
                                      </p:cBhvr>
                                      <p:to>
                                        <p:strVal val="visible"/>
                                      </p:to>
                                    </p:set>
                                    <p:animEffect transition="in" filter="barn(inVertical)">
                                      <p:cBhvr>
                                        <p:cTn id="73" dur="500"/>
                                        <p:tgtEl>
                                          <p:spTgt spid="4116"/>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barn(inVertical)">
                                      <p:cBhvr>
                                        <p:cTn id="76" dur="500"/>
                                        <p:tgtEl>
                                          <p:spTgt spid="20"/>
                                        </p:tgtEl>
                                      </p:cBhvr>
                                    </p:animEffect>
                                  </p:childTnLst>
                                </p:cTn>
                              </p:par>
                            </p:childTnLst>
                          </p:cTn>
                        </p:par>
                      </p:childTnLst>
                    </p:cTn>
                  </p:par>
                  <p:par>
                    <p:cTn id="77" fill="hold">
                      <p:stCondLst>
                        <p:cond delay="indefinite"/>
                      </p:stCondLst>
                      <p:childTnLst>
                        <p:par>
                          <p:cTn id="78" fill="hold">
                            <p:stCondLst>
                              <p:cond delay="0"/>
                            </p:stCondLst>
                            <p:childTnLst>
                              <p:par>
                                <p:cTn id="79" presetID="6" presetClass="exit" presetSubtype="32" fill="hold" nodeType="clickEffect">
                                  <p:stCondLst>
                                    <p:cond delay="0"/>
                                  </p:stCondLst>
                                  <p:childTnLst>
                                    <p:animEffect transition="out" filter="circle(out)">
                                      <p:cBhvr>
                                        <p:cTn id="80" dur="2000"/>
                                        <p:tgtEl>
                                          <p:spTgt spid="4116"/>
                                        </p:tgtEl>
                                      </p:cBhvr>
                                    </p:animEffect>
                                    <p:set>
                                      <p:cBhvr>
                                        <p:cTn id="81" dur="1" fill="hold">
                                          <p:stCondLst>
                                            <p:cond delay="1999"/>
                                          </p:stCondLst>
                                        </p:cTn>
                                        <p:tgtEl>
                                          <p:spTgt spid="4116"/>
                                        </p:tgtEl>
                                        <p:attrNameLst>
                                          <p:attrName>style.visibility</p:attrName>
                                        </p:attrNameLst>
                                      </p:cBhvr>
                                      <p:to>
                                        <p:strVal val="hidden"/>
                                      </p:to>
                                    </p:set>
                                  </p:childTnLst>
                                </p:cTn>
                              </p:par>
                              <p:par>
                                <p:cTn id="82" presetID="6" presetClass="exit" presetSubtype="32" fill="hold" grpId="1" nodeType="withEffect">
                                  <p:stCondLst>
                                    <p:cond delay="0"/>
                                  </p:stCondLst>
                                  <p:childTnLst>
                                    <p:animEffect transition="out" filter="circle(out)">
                                      <p:cBhvr>
                                        <p:cTn id="83" dur="2000"/>
                                        <p:tgtEl>
                                          <p:spTgt spid="20"/>
                                        </p:tgtEl>
                                      </p:cBhvr>
                                    </p:animEffect>
                                    <p:set>
                                      <p:cBhvr>
                                        <p:cTn id="84" dur="1" fill="hold">
                                          <p:stCondLst>
                                            <p:cond delay="1999"/>
                                          </p:stCondLst>
                                        </p:cTn>
                                        <p:tgtEl>
                                          <p:spTgt spid="2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2"/>
                                        </p:tgtEl>
                                        <p:attrNameLst>
                                          <p:attrName>style.visibility</p:attrName>
                                        </p:attrNameLst>
                                      </p:cBhvr>
                                      <p:to>
                                        <p:strVal val="visible"/>
                                      </p:to>
                                    </p:set>
                                    <p:animEffect transition="in" filter="fade">
                                      <p:cBhvr>
                                        <p:cTn id="89" dur="1000"/>
                                        <p:tgtEl>
                                          <p:spTgt spid="2"/>
                                        </p:tgtEl>
                                      </p:cBhvr>
                                    </p:animEffect>
                                    <p:anim calcmode="lin" valueType="num">
                                      <p:cBhvr>
                                        <p:cTn id="90" dur="1000" fill="hold"/>
                                        <p:tgtEl>
                                          <p:spTgt spid="2"/>
                                        </p:tgtEl>
                                        <p:attrNameLst>
                                          <p:attrName>ppt_x</p:attrName>
                                        </p:attrNameLst>
                                      </p:cBhvr>
                                      <p:tavLst>
                                        <p:tav tm="0">
                                          <p:val>
                                            <p:strVal val="#ppt_x"/>
                                          </p:val>
                                        </p:tav>
                                        <p:tav tm="100000">
                                          <p:val>
                                            <p:strVal val="#ppt_x"/>
                                          </p:val>
                                        </p:tav>
                                      </p:tavLst>
                                    </p:anim>
                                    <p:anim calcmode="lin" valueType="num">
                                      <p:cBhvr>
                                        <p:cTn id="9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20" grpId="0" animBg="1"/>
      <p:bldP spid="20" grpId="1"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957560" y="2493473"/>
            <a:ext cx="5385656" cy="39598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a:p>
        </p:txBody>
      </p:sp>
      <p:sp>
        <p:nvSpPr>
          <p:cNvPr id="9" name="Прямоугольник 8"/>
          <p:cNvSpPr/>
          <p:nvPr/>
        </p:nvSpPr>
        <p:spPr>
          <a:xfrm>
            <a:off x="2483769" y="2738331"/>
            <a:ext cx="3128382" cy="3354965"/>
          </a:xfrm>
          <a:prstGeom prst="rect">
            <a:avLst/>
          </a:prstGeom>
          <a:ln w="63500">
            <a:prstDash val="dash"/>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0"/>
            <a:ext cx="3226594"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Скругленная прямоугольная выноска 2"/>
          <p:cNvSpPr/>
          <p:nvPr/>
        </p:nvSpPr>
        <p:spPr>
          <a:xfrm>
            <a:off x="4283968" y="404664"/>
            <a:ext cx="2160240" cy="1728192"/>
          </a:xfrm>
          <a:prstGeom prst="wedgeRoundRectCallout">
            <a:avLst>
              <a:gd name="adj1" fmla="val -164446"/>
              <a:gd name="adj2" fmla="val -3848"/>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352" y="1052736"/>
            <a:ext cx="1607344" cy="202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7775" y="487189"/>
            <a:ext cx="1952625" cy="1535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352" y="1268760"/>
            <a:ext cx="4357688" cy="1131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57560" y="1265565"/>
            <a:ext cx="3686448" cy="723275"/>
          </a:xfrm>
          <a:prstGeom prst="rect">
            <a:avLst/>
          </a:prstGeom>
          <a:noFill/>
          <a:ln w="28575">
            <a:solidFill>
              <a:srgbClr val="FF0000"/>
            </a:solidFill>
          </a:ln>
        </p:spPr>
        <p:txBody>
          <a:bodyPr wrap="square" rtlCol="0">
            <a:spAutoFit/>
          </a:bodyPr>
          <a:lstStyle/>
          <a:p>
            <a:endParaRPr lang="en-US" dirty="0" smtClean="0"/>
          </a:p>
          <a:p>
            <a:endParaRPr lang="en-US" dirty="0"/>
          </a:p>
          <a:p>
            <a:endParaRPr lang="ru-RU" sz="500" dirty="0"/>
          </a:p>
        </p:txBody>
      </p:sp>
      <p:sp>
        <p:nvSpPr>
          <p:cNvPr id="6" name="Скругленная прямоугольная выноска 5"/>
          <p:cNvSpPr/>
          <p:nvPr/>
        </p:nvSpPr>
        <p:spPr>
          <a:xfrm>
            <a:off x="4586040" y="1412776"/>
            <a:ext cx="3514352" cy="1152128"/>
          </a:xfrm>
          <a:prstGeom prst="wedgeRoundRectCallout">
            <a:avLst>
              <a:gd name="adj1" fmla="val -115823"/>
              <a:gd name="adj2" fmla="val -44581"/>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pic>
        <p:nvPicPr>
          <p:cNvPr id="820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7103" y="1557330"/>
            <a:ext cx="3226594" cy="892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Блок-схема: решение 6"/>
          <p:cNvSpPr/>
          <p:nvPr/>
        </p:nvSpPr>
        <p:spPr>
          <a:xfrm>
            <a:off x="3203848" y="3284984"/>
            <a:ext cx="1872208" cy="504056"/>
          </a:xfrm>
          <a:prstGeom prst="flowChartDecision">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err="1" smtClean="0"/>
              <a:t>msg</a:t>
            </a:r>
            <a:r>
              <a:rPr lang="en-US" dirty="0" smtClean="0"/>
              <a:t>?</a:t>
            </a:r>
            <a:endParaRPr lang="ru-RU" dirty="0"/>
          </a:p>
        </p:txBody>
      </p:sp>
      <p:sp>
        <p:nvSpPr>
          <p:cNvPr id="8" name="Блок-схема: процесс 7"/>
          <p:cNvSpPr/>
          <p:nvPr/>
        </p:nvSpPr>
        <p:spPr>
          <a:xfrm>
            <a:off x="3203849" y="4149080"/>
            <a:ext cx="1872208" cy="576064"/>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get </a:t>
            </a:r>
            <a:r>
              <a:rPr lang="en-US" dirty="0" err="1" smtClean="0"/>
              <a:t>msg</a:t>
            </a:r>
            <a:endParaRPr lang="ru-RU" dirty="0"/>
          </a:p>
        </p:txBody>
      </p:sp>
      <p:sp>
        <p:nvSpPr>
          <p:cNvPr id="16" name="Блок-схема: решение 15"/>
          <p:cNvSpPr/>
          <p:nvPr/>
        </p:nvSpPr>
        <p:spPr>
          <a:xfrm>
            <a:off x="3203849" y="5013176"/>
            <a:ext cx="1872208" cy="504056"/>
          </a:xfrm>
          <a:prstGeom prst="flowChartDecision">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dirty="0" smtClean="0"/>
              <a:t>WM_QUIT?</a:t>
            </a:r>
            <a:endParaRPr lang="ru-RU" sz="1200" b="1" dirty="0"/>
          </a:p>
        </p:txBody>
      </p:sp>
      <p:sp>
        <p:nvSpPr>
          <p:cNvPr id="10" name="Стрелка вправо 9"/>
          <p:cNvSpPr/>
          <p:nvPr/>
        </p:nvSpPr>
        <p:spPr>
          <a:xfrm rot="7731078">
            <a:off x="4313102" y="1840143"/>
            <a:ext cx="1178005" cy="874613"/>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a:p>
        </p:txBody>
      </p:sp>
      <p:sp>
        <p:nvSpPr>
          <p:cNvPr id="11" name="TextBox 10"/>
          <p:cNvSpPr txBox="1"/>
          <p:nvPr/>
        </p:nvSpPr>
        <p:spPr>
          <a:xfrm>
            <a:off x="3419872" y="2843644"/>
            <a:ext cx="1656184" cy="369332"/>
          </a:xfrm>
          <a:prstGeom prst="rect">
            <a:avLst/>
          </a:prstGeom>
          <a:noFill/>
        </p:spPr>
        <p:txBody>
          <a:bodyPr wrap="square" rtlCol="0">
            <a:spAutoFit/>
          </a:bodyPr>
          <a:lstStyle/>
          <a:p>
            <a:pPr algn="ctr"/>
            <a:r>
              <a:rPr lang="en-US" b="1" i="1" dirty="0" err="1" smtClean="0"/>
              <a:t>GetMessage</a:t>
            </a:r>
            <a:r>
              <a:rPr lang="en-US" b="1" i="1" dirty="0" smtClean="0"/>
              <a:t>()</a:t>
            </a:r>
            <a:endParaRPr lang="ru-RU" b="1" i="1" dirty="0"/>
          </a:p>
        </p:txBody>
      </p:sp>
      <p:sp>
        <p:nvSpPr>
          <p:cNvPr id="13" name="TextBox 12"/>
          <p:cNvSpPr txBox="1"/>
          <p:nvPr/>
        </p:nvSpPr>
        <p:spPr>
          <a:xfrm>
            <a:off x="827584" y="2492896"/>
            <a:ext cx="1768760" cy="369332"/>
          </a:xfrm>
          <a:prstGeom prst="rect">
            <a:avLst/>
          </a:prstGeom>
          <a:noFill/>
        </p:spPr>
        <p:txBody>
          <a:bodyPr wrap="square" rtlCol="0">
            <a:spAutoFit/>
          </a:bodyPr>
          <a:lstStyle/>
          <a:p>
            <a:pPr algn="ctr"/>
            <a:r>
              <a:rPr lang="en-US" dirty="0" smtClean="0"/>
              <a:t>OS Windows</a:t>
            </a:r>
            <a:endParaRPr lang="ru-RU" dirty="0"/>
          </a:p>
        </p:txBody>
      </p:sp>
      <p:cxnSp>
        <p:nvCxnSpPr>
          <p:cNvPr id="15" name="Прямая со стрелкой 14"/>
          <p:cNvCxnSpPr>
            <a:stCxn id="7" idx="2"/>
            <a:endCxn id="8" idx="0"/>
          </p:cNvCxnSpPr>
          <p:nvPr/>
        </p:nvCxnSpPr>
        <p:spPr>
          <a:xfrm>
            <a:off x="4139952" y="3789040"/>
            <a:ext cx="1" cy="36004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283968" y="3717032"/>
            <a:ext cx="514329" cy="369332"/>
          </a:xfrm>
          <a:prstGeom prst="rect">
            <a:avLst/>
          </a:prstGeom>
          <a:noFill/>
        </p:spPr>
        <p:txBody>
          <a:bodyPr wrap="square" rtlCol="0">
            <a:spAutoFit/>
          </a:bodyPr>
          <a:lstStyle/>
          <a:p>
            <a:r>
              <a:rPr lang="en-US" dirty="0" smtClean="0"/>
              <a:t>Yes</a:t>
            </a:r>
            <a:endParaRPr lang="ru-RU" dirty="0"/>
          </a:p>
        </p:txBody>
      </p:sp>
      <p:sp>
        <p:nvSpPr>
          <p:cNvPr id="26" name="TextBox 25"/>
          <p:cNvSpPr txBox="1"/>
          <p:nvPr/>
        </p:nvSpPr>
        <p:spPr>
          <a:xfrm>
            <a:off x="5065783" y="3131676"/>
            <a:ext cx="514329" cy="369332"/>
          </a:xfrm>
          <a:prstGeom prst="rect">
            <a:avLst/>
          </a:prstGeom>
          <a:noFill/>
        </p:spPr>
        <p:txBody>
          <a:bodyPr wrap="square" rtlCol="0">
            <a:spAutoFit/>
          </a:bodyPr>
          <a:lstStyle/>
          <a:p>
            <a:r>
              <a:rPr lang="en-US" dirty="0" smtClean="0"/>
              <a:t>No</a:t>
            </a:r>
            <a:endParaRPr lang="ru-RU" dirty="0"/>
          </a:p>
        </p:txBody>
      </p:sp>
      <p:sp>
        <p:nvSpPr>
          <p:cNvPr id="27" name="TextBox 26"/>
          <p:cNvSpPr txBox="1"/>
          <p:nvPr/>
        </p:nvSpPr>
        <p:spPr>
          <a:xfrm>
            <a:off x="2617511" y="4859868"/>
            <a:ext cx="514329" cy="369332"/>
          </a:xfrm>
          <a:prstGeom prst="rect">
            <a:avLst/>
          </a:prstGeom>
          <a:noFill/>
        </p:spPr>
        <p:txBody>
          <a:bodyPr wrap="square" rtlCol="0">
            <a:spAutoFit/>
          </a:bodyPr>
          <a:lstStyle/>
          <a:p>
            <a:r>
              <a:rPr lang="en-US" dirty="0" smtClean="0"/>
              <a:t>Yes</a:t>
            </a:r>
            <a:endParaRPr lang="ru-RU" dirty="0"/>
          </a:p>
        </p:txBody>
      </p:sp>
      <p:sp>
        <p:nvSpPr>
          <p:cNvPr id="28" name="TextBox 27"/>
          <p:cNvSpPr txBox="1"/>
          <p:nvPr/>
        </p:nvSpPr>
        <p:spPr>
          <a:xfrm>
            <a:off x="3491880" y="5517232"/>
            <a:ext cx="514329" cy="369332"/>
          </a:xfrm>
          <a:prstGeom prst="rect">
            <a:avLst/>
          </a:prstGeom>
          <a:noFill/>
        </p:spPr>
        <p:txBody>
          <a:bodyPr wrap="square" rtlCol="0">
            <a:spAutoFit/>
          </a:bodyPr>
          <a:lstStyle/>
          <a:p>
            <a:r>
              <a:rPr lang="en-US" dirty="0" smtClean="0"/>
              <a:t>No</a:t>
            </a:r>
            <a:endParaRPr lang="ru-RU" dirty="0"/>
          </a:p>
        </p:txBody>
      </p:sp>
      <p:cxnSp>
        <p:nvCxnSpPr>
          <p:cNvPr id="19" name="Прямая со стрелкой 18"/>
          <p:cNvCxnSpPr>
            <a:stCxn id="7" idx="3"/>
          </p:cNvCxnSpPr>
          <p:nvPr/>
        </p:nvCxnSpPr>
        <p:spPr>
          <a:xfrm>
            <a:off x="5076056" y="3537012"/>
            <a:ext cx="2088232"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8" idx="2"/>
            <a:endCxn id="16" idx="0"/>
          </p:cNvCxnSpPr>
          <p:nvPr/>
        </p:nvCxnSpPr>
        <p:spPr>
          <a:xfrm>
            <a:off x="4139953" y="4725144"/>
            <a:ext cx="0" cy="288032"/>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3" name="Соединительная линия уступом 22"/>
          <p:cNvCxnSpPr>
            <a:stCxn id="16" idx="1"/>
          </p:cNvCxnSpPr>
          <p:nvPr/>
        </p:nvCxnSpPr>
        <p:spPr>
          <a:xfrm rot="10800000">
            <a:off x="1032025" y="2277450"/>
            <a:ext cx="2171825" cy="2987755"/>
          </a:xfrm>
          <a:prstGeom prst="bentConnector2">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1" name="Соединительная линия уступом 30"/>
          <p:cNvCxnSpPr>
            <a:stCxn id="16" idx="2"/>
            <a:endCxn id="5" idx="1"/>
          </p:cNvCxnSpPr>
          <p:nvPr/>
        </p:nvCxnSpPr>
        <p:spPr>
          <a:xfrm rot="5400000" flipH="1">
            <a:off x="603742" y="1981022"/>
            <a:ext cx="3890029" cy="3182393"/>
          </a:xfrm>
          <a:prstGeom prst="bentConnector4">
            <a:avLst>
              <a:gd name="adj1" fmla="val -10728"/>
              <a:gd name="adj2" fmla="val 122690"/>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209" name="TextBox 8208"/>
          <p:cNvSpPr txBox="1"/>
          <p:nvPr/>
        </p:nvSpPr>
        <p:spPr>
          <a:xfrm>
            <a:off x="7164288" y="3112512"/>
            <a:ext cx="1872208" cy="89255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600" dirty="0" smtClean="0"/>
              <a:t>Run another applications</a:t>
            </a:r>
            <a:endParaRPr lang="ru-RU" sz="2600" dirty="0"/>
          </a:p>
        </p:txBody>
      </p:sp>
    </p:spTree>
    <p:extLst>
      <p:ext uri="{BB962C8B-B14F-4D97-AF65-F5344CB8AC3E}">
        <p14:creationId xmlns:p14="http://schemas.microsoft.com/office/powerpoint/2010/main" val="71874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1000"/>
                                        <p:tgtEl>
                                          <p:spTgt spid="8194"/>
                                        </p:tgtEl>
                                      </p:cBhvr>
                                    </p:animEffect>
                                    <p:anim calcmode="lin" valueType="num">
                                      <p:cBhvr>
                                        <p:cTn id="8" dur="1000" fill="hold"/>
                                        <p:tgtEl>
                                          <p:spTgt spid="8194"/>
                                        </p:tgtEl>
                                        <p:attrNameLst>
                                          <p:attrName>ppt_x</p:attrName>
                                        </p:attrNameLst>
                                      </p:cBhvr>
                                      <p:tavLst>
                                        <p:tav tm="0">
                                          <p:val>
                                            <p:strVal val="#ppt_x"/>
                                          </p:val>
                                        </p:tav>
                                        <p:tav tm="100000">
                                          <p:val>
                                            <p:strVal val="#ppt_x"/>
                                          </p:val>
                                        </p:tav>
                                      </p:tavLst>
                                    </p:anim>
                                    <p:anim calcmode="lin" valueType="num">
                                      <p:cBhvr>
                                        <p:cTn id="9"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gtEl>
                                        <p:attrNameLst>
                                          <p:attrName>style.visibility</p:attrName>
                                        </p:attrNameLst>
                                      </p:cBhvr>
                                      <p:to>
                                        <p:strVal val="visible"/>
                                      </p:to>
                                    </p:set>
                                    <p:animEffect transition="in" filter="fade">
                                      <p:cBhvr>
                                        <p:cTn id="14" dur="1000"/>
                                        <p:tgtEl>
                                          <p:spTgt spid="8195"/>
                                        </p:tgtEl>
                                      </p:cBhvr>
                                    </p:animEffect>
                                    <p:anim calcmode="lin" valueType="num">
                                      <p:cBhvr>
                                        <p:cTn id="15" dur="1000" fill="hold"/>
                                        <p:tgtEl>
                                          <p:spTgt spid="8195"/>
                                        </p:tgtEl>
                                        <p:attrNameLst>
                                          <p:attrName>ppt_x</p:attrName>
                                        </p:attrNameLst>
                                      </p:cBhvr>
                                      <p:tavLst>
                                        <p:tav tm="0">
                                          <p:val>
                                            <p:strVal val="#ppt_x"/>
                                          </p:val>
                                        </p:tav>
                                        <p:tav tm="100000">
                                          <p:val>
                                            <p:strVal val="#ppt_x"/>
                                          </p:val>
                                        </p:tav>
                                      </p:tavLst>
                                    </p:anim>
                                    <p:anim calcmode="lin" valueType="num">
                                      <p:cBhvr>
                                        <p:cTn id="16" dur="1000" fill="hold"/>
                                        <p:tgtEl>
                                          <p:spTgt spid="8195"/>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8196"/>
                                        </p:tgtEl>
                                        <p:attrNameLst>
                                          <p:attrName>style.visibility</p:attrName>
                                        </p:attrNameLst>
                                      </p:cBhvr>
                                      <p:to>
                                        <p:strVal val="visible"/>
                                      </p:to>
                                    </p:set>
                                    <p:anim calcmode="lin" valueType="num">
                                      <p:cBhvr additive="base">
                                        <p:cTn id="20" dur="500" fill="hold"/>
                                        <p:tgtEl>
                                          <p:spTgt spid="8196"/>
                                        </p:tgtEl>
                                        <p:attrNameLst>
                                          <p:attrName>ppt_x</p:attrName>
                                        </p:attrNameLst>
                                      </p:cBhvr>
                                      <p:tavLst>
                                        <p:tav tm="0">
                                          <p:val>
                                            <p:strVal val="1+#ppt_w/2"/>
                                          </p:val>
                                        </p:tav>
                                        <p:tav tm="100000">
                                          <p:val>
                                            <p:strVal val="#ppt_x"/>
                                          </p:val>
                                        </p:tav>
                                      </p:tavLst>
                                    </p:anim>
                                    <p:anim calcmode="lin" valueType="num">
                                      <p:cBhvr additive="base">
                                        <p:cTn id="21" dur="500" fill="hold"/>
                                        <p:tgtEl>
                                          <p:spTgt spid="8196"/>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8197"/>
                                        </p:tgtEl>
                                        <p:attrNameLst>
                                          <p:attrName>style.visibility</p:attrName>
                                        </p:attrNameLst>
                                      </p:cBhvr>
                                      <p:to>
                                        <p:strVal val="visible"/>
                                      </p:to>
                                    </p:set>
                                    <p:animEffect transition="in" filter="fade">
                                      <p:cBhvr>
                                        <p:cTn id="31" dur="1000"/>
                                        <p:tgtEl>
                                          <p:spTgt spid="8197"/>
                                        </p:tgtEl>
                                      </p:cBhvr>
                                    </p:animEffect>
                                    <p:anim calcmode="lin" valueType="num">
                                      <p:cBhvr>
                                        <p:cTn id="32" dur="1000" fill="hold"/>
                                        <p:tgtEl>
                                          <p:spTgt spid="8197"/>
                                        </p:tgtEl>
                                        <p:attrNameLst>
                                          <p:attrName>ppt_x</p:attrName>
                                        </p:attrNameLst>
                                      </p:cBhvr>
                                      <p:tavLst>
                                        <p:tav tm="0">
                                          <p:val>
                                            <p:strVal val="#ppt_x"/>
                                          </p:val>
                                        </p:tav>
                                        <p:tav tm="100000">
                                          <p:val>
                                            <p:strVal val="#ppt_x"/>
                                          </p:val>
                                        </p:tav>
                                      </p:tavLst>
                                    </p:anim>
                                    <p:anim calcmode="lin" valueType="num">
                                      <p:cBhvr>
                                        <p:cTn id="33" dur="1000" fill="hold"/>
                                        <p:tgtEl>
                                          <p:spTgt spid="8197"/>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10" presetClass="exit" presetSubtype="0" fill="hold" nodeType="afterEffect">
                                  <p:stCondLst>
                                    <p:cond delay="0"/>
                                  </p:stCondLst>
                                  <p:childTnLst>
                                    <p:animEffect transition="out" filter="fade">
                                      <p:cBhvr>
                                        <p:cTn id="36" dur="500"/>
                                        <p:tgtEl>
                                          <p:spTgt spid="8196"/>
                                        </p:tgtEl>
                                      </p:cBhvr>
                                    </p:animEffect>
                                    <p:set>
                                      <p:cBhvr>
                                        <p:cTn id="37" dur="1" fill="hold">
                                          <p:stCondLst>
                                            <p:cond delay="499"/>
                                          </p:stCondLst>
                                        </p:cTn>
                                        <p:tgtEl>
                                          <p:spTgt spid="8196"/>
                                        </p:tgtEl>
                                        <p:attrNameLst>
                                          <p:attrName>style.visibility</p:attrName>
                                        </p:attrNameLst>
                                      </p:cBhvr>
                                      <p:to>
                                        <p:strVal val="hidden"/>
                                      </p:to>
                                    </p:set>
                                  </p:childTnLst>
                                </p:cTn>
                              </p:par>
                            </p:childTnLst>
                          </p:cTn>
                        </p:par>
                        <p:par>
                          <p:cTn id="38" fill="hold">
                            <p:stCondLst>
                              <p:cond delay="1500"/>
                            </p:stCondLst>
                            <p:childTnLst>
                              <p:par>
                                <p:cTn id="39" presetID="10" presetClass="exit" presetSubtype="0" fill="hold" grpId="1" nodeType="afterEffect">
                                  <p:stCondLst>
                                    <p:cond delay="0"/>
                                  </p:stCondLst>
                                  <p:childTnLst>
                                    <p:animEffect transition="out" filter="fade">
                                      <p:cBhvr>
                                        <p:cTn id="40" dur="500"/>
                                        <p:tgtEl>
                                          <p:spTgt spid="3"/>
                                        </p:tgtEl>
                                      </p:cBhvr>
                                    </p:animEffect>
                                    <p:set>
                                      <p:cBhvr>
                                        <p:cTn id="41" dur="1" fill="hold">
                                          <p:stCondLst>
                                            <p:cond delay="499"/>
                                          </p:stCondLst>
                                        </p:cTn>
                                        <p:tgtEl>
                                          <p:spTgt spid="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additive="base">
                                        <p:cTn id="46" dur="500" fill="hold"/>
                                        <p:tgtEl>
                                          <p:spTgt spid="6"/>
                                        </p:tgtEl>
                                        <p:attrNameLst>
                                          <p:attrName>ppt_x</p:attrName>
                                        </p:attrNameLst>
                                      </p:cBhvr>
                                      <p:tavLst>
                                        <p:tav tm="0">
                                          <p:val>
                                            <p:strVal val="1+#ppt_w/2"/>
                                          </p:val>
                                        </p:tav>
                                        <p:tav tm="100000">
                                          <p:val>
                                            <p:strVal val="#ppt_x"/>
                                          </p:val>
                                        </p:tav>
                                      </p:tavLst>
                                    </p:anim>
                                    <p:anim calcmode="lin" valueType="num">
                                      <p:cBhvr additive="base">
                                        <p:cTn id="47" dur="500" fill="hold"/>
                                        <p:tgtEl>
                                          <p:spTgt spid="6"/>
                                        </p:tgtEl>
                                        <p:attrNameLst>
                                          <p:attrName>ppt_y</p:attrName>
                                        </p:attrNameLst>
                                      </p:cBhvr>
                                      <p:tavLst>
                                        <p:tav tm="0">
                                          <p:val>
                                            <p:strVal val="#ppt_y"/>
                                          </p:val>
                                        </p:tav>
                                        <p:tav tm="100000">
                                          <p:val>
                                            <p:strVal val="#ppt_y"/>
                                          </p:val>
                                        </p:tav>
                                      </p:tavLst>
                                    </p:anim>
                                  </p:childTnLst>
                                </p:cTn>
                              </p:par>
                              <p:par>
                                <p:cTn id="48" presetID="2" presetClass="entr" presetSubtype="2" fill="hold" nodeType="withEffect">
                                  <p:stCondLst>
                                    <p:cond delay="0"/>
                                  </p:stCondLst>
                                  <p:childTnLst>
                                    <p:set>
                                      <p:cBhvr>
                                        <p:cTn id="49" dur="1" fill="hold">
                                          <p:stCondLst>
                                            <p:cond delay="0"/>
                                          </p:stCondLst>
                                        </p:cTn>
                                        <p:tgtEl>
                                          <p:spTgt spid="8200"/>
                                        </p:tgtEl>
                                        <p:attrNameLst>
                                          <p:attrName>style.visibility</p:attrName>
                                        </p:attrNameLst>
                                      </p:cBhvr>
                                      <p:to>
                                        <p:strVal val="visible"/>
                                      </p:to>
                                    </p:set>
                                    <p:anim calcmode="lin" valueType="num">
                                      <p:cBhvr additive="base">
                                        <p:cTn id="50" dur="500" fill="hold"/>
                                        <p:tgtEl>
                                          <p:spTgt spid="8200"/>
                                        </p:tgtEl>
                                        <p:attrNameLst>
                                          <p:attrName>ppt_x</p:attrName>
                                        </p:attrNameLst>
                                      </p:cBhvr>
                                      <p:tavLst>
                                        <p:tav tm="0">
                                          <p:val>
                                            <p:strVal val="1+#ppt_w/2"/>
                                          </p:val>
                                        </p:tav>
                                        <p:tav tm="100000">
                                          <p:val>
                                            <p:strVal val="#ppt_x"/>
                                          </p:val>
                                        </p:tav>
                                      </p:tavLst>
                                    </p:anim>
                                    <p:anim calcmode="lin" valueType="num">
                                      <p:cBhvr additive="base">
                                        <p:cTn id="51" dur="500" fill="hold"/>
                                        <p:tgtEl>
                                          <p:spTgt spid="8200"/>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1" presetClass="entr" presetSubtype="1" repeatCount="300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heel(1)">
                                      <p:cBhvr>
                                        <p:cTn id="56" dur="20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500"/>
                                        <p:tgtEl>
                                          <p:spTgt spid="10"/>
                                        </p:tgtEl>
                                      </p:cBhvr>
                                    </p:animEffect>
                                  </p:childTnLst>
                                </p:cTn>
                              </p:par>
                              <p:par>
                                <p:cTn id="62" presetID="10"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fade">
                                      <p:cBhvr>
                                        <p:cTn id="70" dur="500"/>
                                        <p:tgtEl>
                                          <p:spTgt spid="12"/>
                                        </p:tgtEl>
                                      </p:cBhvr>
                                    </p:animEffect>
                                  </p:childTnLst>
                                </p:cTn>
                              </p:par>
                              <p:par>
                                <p:cTn id="71" presetID="10" presetClass="entr" presetSubtype="0" fill="hold"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fade">
                                      <p:cBhvr>
                                        <p:cTn id="76" dur="500"/>
                                        <p:tgtEl>
                                          <p:spTgt spid="8"/>
                                        </p:tgtEl>
                                      </p:cBhvr>
                                    </p:animEffect>
                                  </p:childTnLst>
                                </p:cTn>
                              </p:par>
                              <p:par>
                                <p:cTn id="77" presetID="10" presetClass="entr" presetSubtype="0" fill="hold" nodeType="with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500"/>
                                        <p:tgtEl>
                                          <p:spTgt spid="2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fade">
                                      <p:cBhvr>
                                        <p:cTn id="82" dur="500"/>
                                        <p:tgtEl>
                                          <p:spTgt spid="1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fade">
                                      <p:cBhvr>
                                        <p:cTn id="85" dur="500"/>
                                        <p:tgtEl>
                                          <p:spTgt spid="9"/>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fade">
                                      <p:cBhvr>
                                        <p:cTn id="88" dur="500"/>
                                        <p:tgtEl>
                                          <p:spTgt spid="2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animEffect transition="in" filter="fade">
                                      <p:cBhvr>
                                        <p:cTn id="91" dur="500"/>
                                        <p:tgtEl>
                                          <p:spTgt spid="2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fade">
                                      <p:cBhvr>
                                        <p:cTn id="94" dur="500"/>
                                        <p:tgtEl>
                                          <p:spTgt spid="17"/>
                                        </p:tgtEl>
                                      </p:cBhvr>
                                    </p:animEffect>
                                  </p:childTnLst>
                                </p:cTn>
                              </p:par>
                              <p:par>
                                <p:cTn id="95" presetID="10" presetClass="entr" presetSubtype="0" fill="hold" nodeType="with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6"/>
                                        </p:tgtEl>
                                        <p:attrNameLst>
                                          <p:attrName>style.visibility</p:attrName>
                                        </p:attrNameLst>
                                      </p:cBhvr>
                                      <p:to>
                                        <p:strVal val="visible"/>
                                      </p:to>
                                    </p:set>
                                    <p:animEffect transition="in" filter="fade">
                                      <p:cBhvr>
                                        <p:cTn id="100" dur="500"/>
                                        <p:tgtEl>
                                          <p:spTgt spid="26"/>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8209"/>
                                        </p:tgtEl>
                                        <p:attrNameLst>
                                          <p:attrName>style.visibility</p:attrName>
                                        </p:attrNameLst>
                                      </p:cBhvr>
                                      <p:to>
                                        <p:strVal val="visible"/>
                                      </p:to>
                                    </p:set>
                                    <p:animEffect transition="in" filter="fade">
                                      <p:cBhvr>
                                        <p:cTn id="103" dur="500"/>
                                        <p:tgtEl>
                                          <p:spTgt spid="8209"/>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1"/>
                                        </p:tgtEl>
                                        <p:attrNameLst>
                                          <p:attrName>style.visibility</p:attrName>
                                        </p:attrNameLst>
                                      </p:cBhvr>
                                      <p:to>
                                        <p:strVal val="visible"/>
                                      </p:to>
                                    </p:set>
                                    <p:animEffect transition="in" filter="fade">
                                      <p:cBhvr>
                                        <p:cTn id="106" dur="500"/>
                                        <p:tgtEl>
                                          <p:spTgt spid="11"/>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7"/>
                                        </p:tgtEl>
                                        <p:attrNameLst>
                                          <p:attrName>style.visibility</p:attrName>
                                        </p:attrNameLst>
                                      </p:cBhvr>
                                      <p:to>
                                        <p:strVal val="visible"/>
                                      </p:to>
                                    </p:set>
                                    <p:animEffect transition="in" filter="fade">
                                      <p:cBhvr>
                                        <p:cTn id="109" dur="500"/>
                                        <p:tgtEl>
                                          <p:spTgt spid="7"/>
                                        </p:tgtEl>
                                      </p:cBhvr>
                                    </p:animEffect>
                                  </p:childTnLst>
                                </p:cTn>
                              </p:par>
                              <p:par>
                                <p:cTn id="110" presetID="10" presetClass="entr" presetSubtype="0" fill="hold" nodeType="withEffect">
                                  <p:stCondLst>
                                    <p:cond delay="0"/>
                                  </p:stCondLst>
                                  <p:childTnLst>
                                    <p:set>
                                      <p:cBhvr>
                                        <p:cTn id="111" dur="1" fill="hold">
                                          <p:stCondLst>
                                            <p:cond delay="0"/>
                                          </p:stCondLst>
                                        </p:cTn>
                                        <p:tgtEl>
                                          <p:spTgt spid="15"/>
                                        </p:tgtEl>
                                        <p:attrNameLst>
                                          <p:attrName>style.visibility</p:attrName>
                                        </p:attrNameLst>
                                      </p:cBhvr>
                                      <p:to>
                                        <p:strVal val="visible"/>
                                      </p:to>
                                    </p:set>
                                    <p:animEffect transition="in" filter="fade">
                                      <p:cBhvr>
                                        <p:cTn id="1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P spid="3" grpId="0" animBg="1"/>
      <p:bldP spid="3" grpId="1" animBg="1"/>
      <p:bldP spid="5" grpId="0" animBg="1"/>
      <p:bldP spid="6" grpId="0" animBg="1"/>
      <p:bldP spid="7" grpId="0" animBg="1"/>
      <p:bldP spid="8" grpId="0" animBg="1"/>
      <p:bldP spid="16" grpId="0" animBg="1"/>
      <p:bldP spid="10" grpId="0" animBg="1"/>
      <p:bldP spid="11" grpId="0"/>
      <p:bldP spid="13" grpId="0"/>
      <p:bldP spid="17" grpId="0"/>
      <p:bldP spid="26" grpId="0"/>
      <p:bldP spid="27" grpId="0"/>
      <p:bldP spid="28" grpId="0"/>
      <p:bldP spid="82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Скругленный прямоугольник 61"/>
          <p:cNvSpPr/>
          <p:nvPr/>
        </p:nvSpPr>
        <p:spPr>
          <a:xfrm>
            <a:off x="6156176" y="1237402"/>
            <a:ext cx="2808312" cy="31638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a:p>
        </p:txBody>
      </p:sp>
      <p:sp>
        <p:nvSpPr>
          <p:cNvPr id="60" name="Скругленный прямоугольник 59"/>
          <p:cNvSpPr/>
          <p:nvPr/>
        </p:nvSpPr>
        <p:spPr>
          <a:xfrm>
            <a:off x="179512" y="1376882"/>
            <a:ext cx="1512168" cy="29525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a:p>
        </p:txBody>
      </p:sp>
      <p:sp>
        <p:nvSpPr>
          <p:cNvPr id="57" name="Скругленный прямоугольник 56"/>
          <p:cNvSpPr/>
          <p:nvPr/>
        </p:nvSpPr>
        <p:spPr>
          <a:xfrm>
            <a:off x="1835051" y="1052736"/>
            <a:ext cx="3961085" cy="5184576"/>
          </a:xfrm>
          <a:prstGeom prst="roundRect">
            <a:avLst/>
          </a:prstGeom>
          <a:ln w="38100">
            <a:prstDash val="dash"/>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a:p>
        </p:txBody>
      </p:sp>
      <p:sp>
        <p:nvSpPr>
          <p:cNvPr id="3" name="Заголовок 2"/>
          <p:cNvSpPr>
            <a:spLocks noGrp="1"/>
          </p:cNvSpPr>
          <p:nvPr>
            <p:ph type="ctrTitle"/>
          </p:nvPr>
        </p:nvSpPr>
        <p:spPr/>
        <p:txBody>
          <a:bodyPr/>
          <a:lstStyle/>
          <a:p>
            <a:r>
              <a:rPr lang="en-US" dirty="0" smtClean="0"/>
              <a:t>Message loop</a:t>
            </a:r>
            <a:endParaRPr lang="ru-RU" dirty="0"/>
          </a:p>
        </p:txBody>
      </p:sp>
      <p:sp>
        <p:nvSpPr>
          <p:cNvPr id="30" name="Rectangle 6"/>
          <p:cNvSpPr>
            <a:spLocks noChangeArrowheads="1"/>
          </p:cNvSpPr>
          <p:nvPr/>
        </p:nvSpPr>
        <p:spPr bwMode="auto">
          <a:xfrm>
            <a:off x="251520" y="1556668"/>
            <a:ext cx="1295400" cy="431800"/>
          </a:xfrm>
          <a:prstGeom prst="rect">
            <a:avLst/>
          </a:prstGeom>
          <a:solidFill>
            <a:srgbClr val="CCFFFF">
              <a:alpha val="89999"/>
            </a:srgbClr>
          </a:solidFill>
          <a:ln w="9525">
            <a:solidFill>
              <a:schemeClr val="tx1"/>
            </a:solidFill>
            <a:miter lim="800000"/>
            <a:headEnd/>
            <a:tailEnd/>
          </a:ln>
          <a:effectLst/>
        </p:spPr>
        <p:txBody>
          <a:bodyPr wrap="none" anchor="ctr"/>
          <a:lstStyle/>
          <a:p>
            <a:pPr algn="ctr"/>
            <a:r>
              <a:rPr lang="ru-RU"/>
              <a:t>Keyboard </a:t>
            </a:r>
          </a:p>
        </p:txBody>
      </p:sp>
      <p:sp>
        <p:nvSpPr>
          <p:cNvPr id="31" name="Rectangle 7"/>
          <p:cNvSpPr>
            <a:spLocks noChangeArrowheads="1"/>
          </p:cNvSpPr>
          <p:nvPr/>
        </p:nvSpPr>
        <p:spPr bwMode="auto">
          <a:xfrm>
            <a:off x="251520" y="2132930"/>
            <a:ext cx="1295400" cy="431800"/>
          </a:xfrm>
          <a:prstGeom prst="rect">
            <a:avLst/>
          </a:prstGeom>
          <a:solidFill>
            <a:srgbClr val="99CCFF">
              <a:alpha val="89999"/>
            </a:srgbClr>
          </a:solidFill>
          <a:ln w="9525">
            <a:solidFill>
              <a:schemeClr val="tx1"/>
            </a:solidFill>
            <a:miter lim="800000"/>
            <a:headEnd/>
            <a:tailEnd/>
          </a:ln>
          <a:effectLst/>
        </p:spPr>
        <p:txBody>
          <a:bodyPr wrap="none" anchor="ctr"/>
          <a:lstStyle/>
          <a:p>
            <a:pPr algn="ctr"/>
            <a:r>
              <a:rPr lang="en-US"/>
              <a:t>M</a:t>
            </a:r>
            <a:r>
              <a:rPr lang="ru-RU"/>
              <a:t>ouse </a:t>
            </a:r>
          </a:p>
        </p:txBody>
      </p:sp>
      <p:sp>
        <p:nvSpPr>
          <p:cNvPr id="32" name="Rectangle 8"/>
          <p:cNvSpPr>
            <a:spLocks noChangeArrowheads="1"/>
          </p:cNvSpPr>
          <p:nvPr/>
        </p:nvSpPr>
        <p:spPr bwMode="auto">
          <a:xfrm>
            <a:off x="251520" y="2709193"/>
            <a:ext cx="1295400" cy="431800"/>
          </a:xfrm>
          <a:prstGeom prst="rect">
            <a:avLst/>
          </a:prstGeom>
          <a:solidFill>
            <a:srgbClr val="FFCC00">
              <a:alpha val="89999"/>
            </a:srgbClr>
          </a:solidFill>
          <a:ln w="9525">
            <a:solidFill>
              <a:schemeClr val="tx1"/>
            </a:solidFill>
            <a:miter lim="800000"/>
            <a:headEnd/>
            <a:tailEnd/>
          </a:ln>
          <a:effectLst/>
        </p:spPr>
        <p:txBody>
          <a:bodyPr wrap="none" anchor="ctr"/>
          <a:lstStyle/>
          <a:p>
            <a:pPr algn="ctr"/>
            <a:r>
              <a:rPr lang="en-US"/>
              <a:t>Timer</a:t>
            </a:r>
            <a:r>
              <a:rPr lang="ru-RU"/>
              <a:t> </a:t>
            </a:r>
          </a:p>
        </p:txBody>
      </p:sp>
      <p:sp>
        <p:nvSpPr>
          <p:cNvPr id="33" name="Rectangle 9"/>
          <p:cNvSpPr>
            <a:spLocks noChangeArrowheads="1"/>
          </p:cNvSpPr>
          <p:nvPr/>
        </p:nvSpPr>
        <p:spPr bwMode="auto">
          <a:xfrm>
            <a:off x="2123182" y="1556668"/>
            <a:ext cx="935038" cy="431800"/>
          </a:xfrm>
          <a:prstGeom prst="rect">
            <a:avLst/>
          </a:prstGeom>
          <a:solidFill>
            <a:srgbClr val="FF6600">
              <a:alpha val="89999"/>
            </a:srgbClr>
          </a:solidFill>
          <a:ln w="9525">
            <a:solidFill>
              <a:schemeClr val="tx1"/>
            </a:solidFill>
            <a:miter lim="800000"/>
            <a:headEnd/>
            <a:tailEnd/>
          </a:ln>
          <a:effectLst/>
        </p:spPr>
        <p:txBody>
          <a:bodyPr wrap="none" anchor="ctr"/>
          <a:lstStyle/>
          <a:p>
            <a:pPr algn="ctr"/>
            <a:r>
              <a:rPr lang="ru-RU"/>
              <a:t>Driver </a:t>
            </a:r>
          </a:p>
        </p:txBody>
      </p:sp>
      <p:sp>
        <p:nvSpPr>
          <p:cNvPr id="34" name="Rectangle 10"/>
          <p:cNvSpPr>
            <a:spLocks noChangeArrowheads="1"/>
          </p:cNvSpPr>
          <p:nvPr/>
        </p:nvSpPr>
        <p:spPr bwMode="auto">
          <a:xfrm>
            <a:off x="2123182" y="2132930"/>
            <a:ext cx="935038" cy="431800"/>
          </a:xfrm>
          <a:prstGeom prst="rect">
            <a:avLst/>
          </a:prstGeom>
          <a:solidFill>
            <a:srgbClr val="FF6600">
              <a:alpha val="89999"/>
            </a:srgbClr>
          </a:solidFill>
          <a:ln w="9525">
            <a:solidFill>
              <a:schemeClr val="tx1"/>
            </a:solidFill>
            <a:miter lim="800000"/>
            <a:headEnd/>
            <a:tailEnd/>
          </a:ln>
          <a:effectLst/>
        </p:spPr>
        <p:txBody>
          <a:bodyPr wrap="none" anchor="ctr"/>
          <a:lstStyle/>
          <a:p>
            <a:pPr algn="ctr"/>
            <a:r>
              <a:rPr lang="ru-RU"/>
              <a:t>Driver </a:t>
            </a:r>
          </a:p>
        </p:txBody>
      </p:sp>
      <p:sp>
        <p:nvSpPr>
          <p:cNvPr id="35" name="Rectangle 11"/>
          <p:cNvSpPr>
            <a:spLocks noChangeArrowheads="1"/>
          </p:cNvSpPr>
          <p:nvPr/>
        </p:nvSpPr>
        <p:spPr bwMode="auto">
          <a:xfrm>
            <a:off x="2123182" y="2709193"/>
            <a:ext cx="935038" cy="431800"/>
          </a:xfrm>
          <a:prstGeom prst="rect">
            <a:avLst/>
          </a:prstGeom>
          <a:solidFill>
            <a:srgbClr val="FF6600">
              <a:alpha val="89999"/>
            </a:srgbClr>
          </a:solidFill>
          <a:ln w="9525">
            <a:solidFill>
              <a:schemeClr val="tx1"/>
            </a:solidFill>
            <a:miter lim="800000"/>
            <a:headEnd/>
            <a:tailEnd/>
          </a:ln>
          <a:effectLst/>
        </p:spPr>
        <p:txBody>
          <a:bodyPr wrap="none" anchor="ctr"/>
          <a:lstStyle/>
          <a:p>
            <a:pPr algn="ctr"/>
            <a:r>
              <a:rPr lang="ru-RU"/>
              <a:t>Driver </a:t>
            </a:r>
          </a:p>
        </p:txBody>
      </p:sp>
      <p:cxnSp>
        <p:nvCxnSpPr>
          <p:cNvPr id="36" name="AutoShape 13"/>
          <p:cNvCxnSpPr>
            <a:cxnSpLocks noChangeShapeType="1"/>
            <a:stCxn id="30" idx="3"/>
            <a:endCxn id="33" idx="1"/>
          </p:cNvCxnSpPr>
          <p:nvPr/>
        </p:nvCxnSpPr>
        <p:spPr bwMode="auto">
          <a:xfrm>
            <a:off x="1546920" y="1772568"/>
            <a:ext cx="576262" cy="0"/>
          </a:xfrm>
          <a:prstGeom prst="straightConnector1">
            <a:avLst/>
          </a:prstGeom>
          <a:noFill/>
          <a:ln w="38100">
            <a:solidFill>
              <a:schemeClr val="tx1"/>
            </a:solidFill>
            <a:round/>
            <a:headEnd/>
            <a:tailEnd type="arrow" w="med" len="med"/>
          </a:ln>
          <a:effectLst/>
        </p:spPr>
      </p:cxnSp>
      <p:cxnSp>
        <p:nvCxnSpPr>
          <p:cNvPr id="37" name="AutoShape 14"/>
          <p:cNvCxnSpPr>
            <a:cxnSpLocks noChangeShapeType="1"/>
            <a:stCxn id="31" idx="3"/>
            <a:endCxn id="34" idx="1"/>
          </p:cNvCxnSpPr>
          <p:nvPr/>
        </p:nvCxnSpPr>
        <p:spPr bwMode="auto">
          <a:xfrm>
            <a:off x="1546920" y="2348830"/>
            <a:ext cx="576262" cy="0"/>
          </a:xfrm>
          <a:prstGeom prst="straightConnector1">
            <a:avLst/>
          </a:prstGeom>
          <a:noFill/>
          <a:ln w="38100">
            <a:solidFill>
              <a:schemeClr val="tx1"/>
            </a:solidFill>
            <a:round/>
            <a:headEnd/>
            <a:tailEnd type="arrow" w="med" len="med"/>
          </a:ln>
          <a:effectLst/>
        </p:spPr>
      </p:cxnSp>
      <p:cxnSp>
        <p:nvCxnSpPr>
          <p:cNvPr id="38" name="AutoShape 15"/>
          <p:cNvCxnSpPr>
            <a:cxnSpLocks noChangeShapeType="1"/>
            <a:stCxn id="32" idx="3"/>
            <a:endCxn id="35" idx="1"/>
          </p:cNvCxnSpPr>
          <p:nvPr/>
        </p:nvCxnSpPr>
        <p:spPr bwMode="auto">
          <a:xfrm>
            <a:off x="1546920" y="2925093"/>
            <a:ext cx="576262" cy="0"/>
          </a:xfrm>
          <a:prstGeom prst="straightConnector1">
            <a:avLst/>
          </a:prstGeom>
          <a:noFill/>
          <a:ln w="38100">
            <a:solidFill>
              <a:schemeClr val="tx1"/>
            </a:solidFill>
            <a:round/>
            <a:headEnd/>
            <a:tailEnd type="arrow" w="med" len="med"/>
          </a:ln>
          <a:effectLst/>
        </p:spPr>
      </p:cxnSp>
      <p:sp>
        <p:nvSpPr>
          <p:cNvPr id="39" name="Rectangle 16"/>
          <p:cNvSpPr>
            <a:spLocks noChangeArrowheads="1"/>
          </p:cNvSpPr>
          <p:nvPr/>
        </p:nvSpPr>
        <p:spPr bwMode="auto">
          <a:xfrm>
            <a:off x="3869950" y="1340768"/>
            <a:ext cx="1225550" cy="201771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ru-RU"/>
              <a:t>System</a:t>
            </a:r>
          </a:p>
          <a:p>
            <a:pPr algn="ctr"/>
            <a:r>
              <a:rPr lang="ru-RU"/>
              <a:t>message</a:t>
            </a:r>
          </a:p>
          <a:p>
            <a:pPr algn="ctr"/>
            <a:r>
              <a:rPr lang="ru-RU"/>
              <a:t>queue </a:t>
            </a:r>
          </a:p>
        </p:txBody>
      </p:sp>
      <p:sp>
        <p:nvSpPr>
          <p:cNvPr id="40" name="Rectangle 17"/>
          <p:cNvSpPr>
            <a:spLocks noChangeArrowheads="1"/>
          </p:cNvSpPr>
          <p:nvPr/>
        </p:nvSpPr>
        <p:spPr bwMode="auto">
          <a:xfrm>
            <a:off x="6802097" y="1988468"/>
            <a:ext cx="1295400" cy="1008484"/>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dirty="0" smtClean="0"/>
              <a:t>M</a:t>
            </a:r>
            <a:r>
              <a:rPr lang="ru-RU" dirty="0" err="1" smtClean="0"/>
              <a:t>essage</a:t>
            </a:r>
            <a:endParaRPr lang="ru-RU" dirty="0"/>
          </a:p>
          <a:p>
            <a:pPr algn="ctr"/>
            <a:r>
              <a:rPr lang="ru-RU" dirty="0" err="1"/>
              <a:t>queue</a:t>
            </a:r>
            <a:r>
              <a:rPr lang="ru-RU" dirty="0"/>
              <a:t> </a:t>
            </a:r>
          </a:p>
        </p:txBody>
      </p:sp>
      <p:sp>
        <p:nvSpPr>
          <p:cNvPr id="41" name="Rectangle 18"/>
          <p:cNvSpPr>
            <a:spLocks noChangeArrowheads="1"/>
          </p:cNvSpPr>
          <p:nvPr/>
        </p:nvSpPr>
        <p:spPr bwMode="auto">
          <a:xfrm>
            <a:off x="2081935" y="3501008"/>
            <a:ext cx="3238500" cy="1800523"/>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ru-RU"/>
          </a:p>
        </p:txBody>
      </p:sp>
      <p:sp>
        <p:nvSpPr>
          <p:cNvPr id="42" name="Rectangle 19"/>
          <p:cNvSpPr>
            <a:spLocks noChangeArrowheads="1"/>
          </p:cNvSpPr>
          <p:nvPr/>
        </p:nvSpPr>
        <p:spPr bwMode="auto">
          <a:xfrm>
            <a:off x="2354312" y="3789660"/>
            <a:ext cx="2593975" cy="1079500"/>
          </a:xfrm>
          <a:prstGeom prst="rect">
            <a:avLst/>
          </a:prstGeom>
          <a:solidFill>
            <a:schemeClr val="bg2"/>
          </a:solidFill>
          <a:ln w="9525">
            <a:solidFill>
              <a:schemeClr val="tx1"/>
            </a:solidFill>
            <a:miter lim="800000"/>
            <a:headEnd/>
            <a:tailEnd/>
          </a:ln>
          <a:effectLst/>
        </p:spPr>
        <p:txBody>
          <a:bodyPr wrap="none" anchor="ctr"/>
          <a:lstStyle/>
          <a:p>
            <a:pPr algn="ctr"/>
            <a:r>
              <a:rPr lang="en-US" i="1" dirty="0" err="1"/>
              <a:t>GetMessage</a:t>
            </a:r>
            <a:r>
              <a:rPr lang="en-US" i="1" dirty="0"/>
              <a:t>()</a:t>
            </a:r>
          </a:p>
          <a:p>
            <a:pPr algn="ctr"/>
            <a:r>
              <a:rPr lang="en-US" i="1" dirty="0" err="1" smtClean="0"/>
              <a:t>DispatchMessage</a:t>
            </a:r>
            <a:r>
              <a:rPr lang="en-US" i="1" dirty="0"/>
              <a:t>()</a:t>
            </a:r>
            <a:endParaRPr lang="ru-RU" i="1" dirty="0"/>
          </a:p>
        </p:txBody>
      </p:sp>
      <p:sp>
        <p:nvSpPr>
          <p:cNvPr id="43" name="Rectangle 20"/>
          <p:cNvSpPr>
            <a:spLocks noChangeArrowheads="1"/>
          </p:cNvSpPr>
          <p:nvPr/>
        </p:nvSpPr>
        <p:spPr bwMode="auto">
          <a:xfrm>
            <a:off x="2501525" y="4941168"/>
            <a:ext cx="2736850" cy="360363"/>
          </a:xfrm>
          <a:prstGeom prst="rect">
            <a:avLst/>
          </a:prstGeom>
          <a:noFill/>
          <a:ln w="9525">
            <a:noFill/>
            <a:miter lim="800000"/>
            <a:headEnd/>
            <a:tailEnd/>
          </a:ln>
          <a:effectLst/>
        </p:spPr>
        <p:txBody>
          <a:bodyPr wrap="none" anchor="ctr"/>
          <a:lstStyle/>
          <a:p>
            <a:pPr algn="r"/>
            <a:r>
              <a:rPr lang="ru-RU" dirty="0" err="1"/>
              <a:t>Message</a:t>
            </a:r>
            <a:r>
              <a:rPr lang="ru-RU" dirty="0"/>
              <a:t> </a:t>
            </a:r>
            <a:r>
              <a:rPr lang="ru-RU" dirty="0" err="1"/>
              <a:t>loop</a:t>
            </a:r>
            <a:r>
              <a:rPr lang="ru-RU" dirty="0"/>
              <a:t> </a:t>
            </a:r>
          </a:p>
        </p:txBody>
      </p:sp>
      <p:sp>
        <p:nvSpPr>
          <p:cNvPr id="44" name="Line 22"/>
          <p:cNvSpPr>
            <a:spLocks noChangeShapeType="1"/>
          </p:cNvSpPr>
          <p:nvPr/>
        </p:nvSpPr>
        <p:spPr bwMode="auto">
          <a:xfrm flipH="1">
            <a:off x="3917703" y="2564730"/>
            <a:ext cx="2884394" cy="1580871"/>
          </a:xfrm>
          <a:prstGeom prst="line">
            <a:avLst/>
          </a:prstGeom>
          <a:noFill/>
          <a:ln w="38100">
            <a:solidFill>
              <a:schemeClr val="tx1"/>
            </a:solidFill>
            <a:round/>
            <a:headEnd type="none" w="med" len="med"/>
            <a:tailEnd type="arrow" w="med" len="med"/>
          </a:ln>
          <a:effectLst/>
        </p:spPr>
        <p:txBody>
          <a:bodyPr/>
          <a:lstStyle/>
          <a:p>
            <a:endParaRPr lang="ru-RU"/>
          </a:p>
        </p:txBody>
      </p:sp>
      <p:sp>
        <p:nvSpPr>
          <p:cNvPr id="45" name="Line 23"/>
          <p:cNvSpPr>
            <a:spLocks noChangeShapeType="1"/>
          </p:cNvSpPr>
          <p:nvPr/>
        </p:nvSpPr>
        <p:spPr bwMode="auto">
          <a:xfrm>
            <a:off x="5095500" y="2348830"/>
            <a:ext cx="1706597" cy="0"/>
          </a:xfrm>
          <a:prstGeom prst="line">
            <a:avLst/>
          </a:prstGeom>
          <a:noFill/>
          <a:ln w="38100">
            <a:solidFill>
              <a:schemeClr val="tx1"/>
            </a:solidFill>
            <a:round/>
            <a:headEnd/>
            <a:tailEnd type="arrow" w="med" len="med"/>
          </a:ln>
          <a:effectLst/>
        </p:spPr>
        <p:txBody>
          <a:bodyPr/>
          <a:lstStyle/>
          <a:p>
            <a:endParaRPr lang="ru-RU"/>
          </a:p>
        </p:txBody>
      </p:sp>
      <p:cxnSp>
        <p:nvCxnSpPr>
          <p:cNvPr id="46" name="AutoShape 24"/>
          <p:cNvCxnSpPr>
            <a:cxnSpLocks noChangeShapeType="1"/>
            <a:stCxn id="33" idx="3"/>
            <a:endCxn id="39" idx="1"/>
          </p:cNvCxnSpPr>
          <p:nvPr/>
        </p:nvCxnSpPr>
        <p:spPr bwMode="auto">
          <a:xfrm>
            <a:off x="3058220" y="1772568"/>
            <a:ext cx="811730" cy="577056"/>
          </a:xfrm>
          <a:prstGeom prst="bentConnector3">
            <a:avLst>
              <a:gd name="adj1" fmla="val 50000"/>
            </a:avLst>
          </a:prstGeom>
          <a:noFill/>
          <a:ln w="38100">
            <a:solidFill>
              <a:schemeClr val="tx1"/>
            </a:solidFill>
            <a:miter lim="800000"/>
            <a:headEnd/>
            <a:tailEnd type="arrow" w="med" len="med"/>
          </a:ln>
          <a:effectLst/>
        </p:spPr>
      </p:cxnSp>
      <p:cxnSp>
        <p:nvCxnSpPr>
          <p:cNvPr id="47" name="AutoShape 25"/>
          <p:cNvCxnSpPr>
            <a:cxnSpLocks noChangeShapeType="1"/>
            <a:stCxn id="34" idx="3"/>
            <a:endCxn id="39" idx="1"/>
          </p:cNvCxnSpPr>
          <p:nvPr/>
        </p:nvCxnSpPr>
        <p:spPr bwMode="auto">
          <a:xfrm>
            <a:off x="3058220" y="2348830"/>
            <a:ext cx="811730" cy="794"/>
          </a:xfrm>
          <a:prstGeom prst="bentConnector3">
            <a:avLst>
              <a:gd name="adj1" fmla="val 50000"/>
            </a:avLst>
          </a:prstGeom>
          <a:noFill/>
          <a:ln w="38100">
            <a:solidFill>
              <a:schemeClr val="tx1"/>
            </a:solidFill>
            <a:miter lim="800000"/>
            <a:headEnd/>
            <a:tailEnd type="arrow" w="med" len="med"/>
          </a:ln>
          <a:effectLst/>
        </p:spPr>
      </p:cxnSp>
      <p:cxnSp>
        <p:nvCxnSpPr>
          <p:cNvPr id="48" name="AutoShape 26"/>
          <p:cNvCxnSpPr>
            <a:cxnSpLocks noChangeShapeType="1"/>
            <a:stCxn id="35" idx="3"/>
            <a:endCxn id="39" idx="1"/>
          </p:cNvCxnSpPr>
          <p:nvPr/>
        </p:nvCxnSpPr>
        <p:spPr bwMode="auto">
          <a:xfrm flipV="1">
            <a:off x="3058220" y="2349624"/>
            <a:ext cx="811730" cy="575469"/>
          </a:xfrm>
          <a:prstGeom prst="bentConnector3">
            <a:avLst>
              <a:gd name="adj1" fmla="val 50000"/>
            </a:avLst>
          </a:prstGeom>
          <a:noFill/>
          <a:ln w="38100">
            <a:solidFill>
              <a:schemeClr val="tx1"/>
            </a:solidFill>
            <a:miter lim="800000"/>
            <a:headEnd/>
            <a:tailEnd type="arrow" w="med" len="med"/>
          </a:ln>
          <a:effectLst/>
        </p:spPr>
      </p:cxnSp>
      <p:sp>
        <p:nvSpPr>
          <p:cNvPr id="52" name="Rectangle 27"/>
          <p:cNvSpPr>
            <a:spLocks noChangeArrowheads="1"/>
          </p:cNvSpPr>
          <p:nvPr/>
        </p:nvSpPr>
        <p:spPr bwMode="auto">
          <a:xfrm>
            <a:off x="6739247" y="3164230"/>
            <a:ext cx="2088232" cy="648345"/>
          </a:xfrm>
          <a:prstGeom prst="rect">
            <a:avLst/>
          </a:prstGeom>
          <a:solidFill>
            <a:srgbClr val="FF6600"/>
          </a:solidFill>
          <a:ln w="9525">
            <a:solidFill>
              <a:schemeClr val="tx1"/>
            </a:solidFill>
            <a:miter lim="800000"/>
            <a:headEnd/>
            <a:tailEnd/>
          </a:ln>
          <a:effectLst/>
        </p:spPr>
        <p:txBody>
          <a:bodyPr wrap="none" anchor="ctr"/>
          <a:lstStyle/>
          <a:p>
            <a:pPr algn="ctr"/>
            <a:r>
              <a:rPr lang="en-US" i="1" dirty="0"/>
              <a:t>LRESULT CALLBACK</a:t>
            </a:r>
          </a:p>
          <a:p>
            <a:pPr algn="ctr"/>
            <a:r>
              <a:rPr lang="en-US" i="1" dirty="0" err="1"/>
              <a:t>WndProc</a:t>
            </a:r>
            <a:r>
              <a:rPr lang="en-US" i="1" dirty="0"/>
              <a:t>()</a:t>
            </a:r>
            <a:endParaRPr lang="ru-RU" i="1" dirty="0"/>
          </a:p>
        </p:txBody>
      </p:sp>
      <p:sp>
        <p:nvSpPr>
          <p:cNvPr id="54" name="Rectangle 27"/>
          <p:cNvSpPr>
            <a:spLocks noChangeArrowheads="1"/>
          </p:cNvSpPr>
          <p:nvPr/>
        </p:nvSpPr>
        <p:spPr bwMode="auto">
          <a:xfrm>
            <a:off x="6588224" y="3312765"/>
            <a:ext cx="2088232" cy="648345"/>
          </a:xfrm>
          <a:prstGeom prst="rect">
            <a:avLst/>
          </a:prstGeom>
          <a:solidFill>
            <a:srgbClr val="FF6600"/>
          </a:solidFill>
          <a:ln w="9525">
            <a:solidFill>
              <a:schemeClr val="tx1"/>
            </a:solidFill>
            <a:miter lim="800000"/>
            <a:headEnd/>
            <a:tailEnd/>
          </a:ln>
          <a:effectLst/>
        </p:spPr>
        <p:txBody>
          <a:bodyPr wrap="none" anchor="ctr"/>
          <a:lstStyle/>
          <a:p>
            <a:pPr algn="ctr"/>
            <a:r>
              <a:rPr lang="en-US" i="1" dirty="0"/>
              <a:t>LRESULT CALLBACK</a:t>
            </a:r>
          </a:p>
          <a:p>
            <a:pPr algn="ctr"/>
            <a:r>
              <a:rPr lang="en-US" i="1" dirty="0" err="1"/>
              <a:t>WndProc</a:t>
            </a:r>
            <a:r>
              <a:rPr lang="en-US" i="1" dirty="0"/>
              <a:t>()</a:t>
            </a:r>
            <a:endParaRPr lang="ru-RU" i="1" dirty="0"/>
          </a:p>
        </p:txBody>
      </p:sp>
      <p:pic>
        <p:nvPicPr>
          <p:cNvPr id="56" name="Рисунок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20769" y="4530468"/>
            <a:ext cx="2144029" cy="213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Line 28"/>
          <p:cNvSpPr>
            <a:spLocks noChangeShapeType="1"/>
          </p:cNvSpPr>
          <p:nvPr/>
        </p:nvSpPr>
        <p:spPr bwMode="auto">
          <a:xfrm flipV="1">
            <a:off x="4577857" y="3821427"/>
            <a:ext cx="1798710" cy="709039"/>
          </a:xfrm>
          <a:prstGeom prst="line">
            <a:avLst/>
          </a:prstGeom>
          <a:noFill/>
          <a:ln w="38100">
            <a:solidFill>
              <a:schemeClr val="tx1"/>
            </a:solidFill>
            <a:round/>
            <a:headEnd type="none" w="med" len="med"/>
            <a:tailEnd type="arrow" w="med" len="med"/>
          </a:ln>
          <a:effectLst/>
        </p:spPr>
        <p:txBody>
          <a:bodyPr/>
          <a:lstStyle/>
          <a:p>
            <a:endParaRPr lang="ru-RU"/>
          </a:p>
        </p:txBody>
      </p:sp>
      <p:sp>
        <p:nvSpPr>
          <p:cNvPr id="55" name="Rectangle 27"/>
          <p:cNvSpPr>
            <a:spLocks noChangeArrowheads="1"/>
          </p:cNvSpPr>
          <p:nvPr/>
        </p:nvSpPr>
        <p:spPr bwMode="auto">
          <a:xfrm>
            <a:off x="6396131" y="3497256"/>
            <a:ext cx="2088232" cy="648345"/>
          </a:xfrm>
          <a:prstGeom prst="rect">
            <a:avLst/>
          </a:prstGeom>
          <a:solidFill>
            <a:srgbClr val="FF6600"/>
          </a:solidFill>
          <a:ln w="9525">
            <a:solidFill>
              <a:schemeClr val="tx1"/>
            </a:solidFill>
            <a:miter lim="800000"/>
            <a:headEnd/>
            <a:tailEnd/>
          </a:ln>
          <a:effectLst/>
        </p:spPr>
        <p:txBody>
          <a:bodyPr wrap="none" anchor="ctr"/>
          <a:lstStyle/>
          <a:p>
            <a:pPr algn="ctr"/>
            <a:r>
              <a:rPr lang="en-US" i="1" dirty="0"/>
              <a:t>LRESULT CALLBACK</a:t>
            </a:r>
          </a:p>
          <a:p>
            <a:pPr algn="ctr"/>
            <a:r>
              <a:rPr lang="en-US" i="1" dirty="0" err="1"/>
              <a:t>WndProc</a:t>
            </a:r>
            <a:r>
              <a:rPr lang="en-US" i="1" dirty="0"/>
              <a:t>()</a:t>
            </a:r>
            <a:endParaRPr lang="ru-RU" i="1" dirty="0"/>
          </a:p>
        </p:txBody>
      </p:sp>
      <p:sp>
        <p:nvSpPr>
          <p:cNvPr id="59" name="TextBox 58"/>
          <p:cNvSpPr txBox="1"/>
          <p:nvPr/>
        </p:nvSpPr>
        <p:spPr>
          <a:xfrm>
            <a:off x="324272" y="3646765"/>
            <a:ext cx="1079376" cy="646331"/>
          </a:xfrm>
          <a:prstGeom prst="rect">
            <a:avLst/>
          </a:prstGeom>
          <a:noFill/>
        </p:spPr>
        <p:txBody>
          <a:bodyPr wrap="square" rtlCol="0">
            <a:spAutoFit/>
          </a:bodyPr>
          <a:lstStyle/>
          <a:p>
            <a:pPr algn="ctr"/>
            <a:r>
              <a:rPr lang="en-US" dirty="0" smtClean="0"/>
              <a:t>External Events</a:t>
            </a:r>
            <a:endParaRPr lang="ru-RU" dirty="0"/>
          </a:p>
        </p:txBody>
      </p:sp>
      <p:sp>
        <p:nvSpPr>
          <p:cNvPr id="61" name="TextBox 60"/>
          <p:cNvSpPr txBox="1"/>
          <p:nvPr/>
        </p:nvSpPr>
        <p:spPr>
          <a:xfrm>
            <a:off x="2267744" y="1052736"/>
            <a:ext cx="1649959" cy="369332"/>
          </a:xfrm>
          <a:prstGeom prst="rect">
            <a:avLst/>
          </a:prstGeom>
          <a:noFill/>
        </p:spPr>
        <p:txBody>
          <a:bodyPr wrap="square" rtlCol="0">
            <a:spAutoFit/>
          </a:bodyPr>
          <a:lstStyle/>
          <a:p>
            <a:r>
              <a:rPr lang="en-US" dirty="0" smtClean="0"/>
              <a:t>OS Windows</a:t>
            </a:r>
            <a:endParaRPr lang="ru-RU" dirty="0"/>
          </a:p>
        </p:txBody>
      </p:sp>
      <p:sp>
        <p:nvSpPr>
          <p:cNvPr id="63" name="TextBox 62"/>
          <p:cNvSpPr txBox="1"/>
          <p:nvPr/>
        </p:nvSpPr>
        <p:spPr>
          <a:xfrm>
            <a:off x="6732240" y="1268760"/>
            <a:ext cx="1524241" cy="369332"/>
          </a:xfrm>
          <a:prstGeom prst="rect">
            <a:avLst/>
          </a:prstGeom>
          <a:noFill/>
        </p:spPr>
        <p:txBody>
          <a:bodyPr wrap="square" rtlCol="0">
            <a:spAutoFit/>
          </a:bodyPr>
          <a:lstStyle/>
          <a:p>
            <a:pPr algn="r"/>
            <a:r>
              <a:rPr lang="en-US" dirty="0" smtClean="0"/>
              <a:t>Application</a:t>
            </a:r>
            <a:endParaRPr lang="ru-RU" dirty="0"/>
          </a:p>
        </p:txBody>
      </p:sp>
      <p:sp>
        <p:nvSpPr>
          <p:cNvPr id="64" name="Скругленный прямоугольник 63"/>
          <p:cNvSpPr/>
          <p:nvPr/>
        </p:nvSpPr>
        <p:spPr>
          <a:xfrm>
            <a:off x="2354312" y="5598399"/>
            <a:ext cx="2884063" cy="494897"/>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b="1" i="1" dirty="0" err="1" smtClean="0"/>
              <a:t>DefWindowProc</a:t>
            </a:r>
            <a:r>
              <a:rPr lang="en-US" sz="2200" b="1" i="1" dirty="0" smtClean="0"/>
              <a:t>()</a:t>
            </a:r>
            <a:endParaRPr lang="ru-RU" sz="2200" b="1" i="1" dirty="0"/>
          </a:p>
        </p:txBody>
      </p:sp>
      <p:sp>
        <p:nvSpPr>
          <p:cNvPr id="65" name="Line 22"/>
          <p:cNvSpPr>
            <a:spLocks noChangeShapeType="1"/>
          </p:cNvSpPr>
          <p:nvPr/>
        </p:nvSpPr>
        <p:spPr bwMode="auto">
          <a:xfrm flipH="1">
            <a:off x="5095499" y="4152597"/>
            <a:ext cx="1706597" cy="1580871"/>
          </a:xfrm>
          <a:prstGeom prst="line">
            <a:avLst/>
          </a:prstGeom>
          <a:noFill/>
          <a:ln w="38100">
            <a:solidFill>
              <a:schemeClr val="tx1"/>
            </a:solidFill>
            <a:round/>
            <a:headEnd type="none" w="med" len="med"/>
            <a:tailEnd type="arrow" w="med" len="med"/>
          </a:ln>
          <a:effectLst/>
        </p:spPr>
        <p:txBody>
          <a:bodyPr/>
          <a:lstStyle/>
          <a:p>
            <a:endParaRPr lang="ru-RU"/>
          </a:p>
        </p:txBody>
      </p:sp>
    </p:spTree>
    <p:extLst>
      <p:ext uri="{BB962C8B-B14F-4D97-AF65-F5344CB8AC3E}">
        <p14:creationId xmlns:p14="http://schemas.microsoft.com/office/powerpoint/2010/main" val="2626486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fltVal val="0"/>
                                          </p:val>
                                        </p:tav>
                                        <p:tav tm="100000">
                                          <p:val>
                                            <p:strVal val="#ppt_h"/>
                                          </p:val>
                                        </p:tav>
                                      </p:tavLst>
                                    </p:anim>
                                    <p:animEffect transition="in" filter="fade">
                                      <p:cBhvr>
                                        <p:cTn id="9" dur="500"/>
                                        <p:tgtEl>
                                          <p:spTgt spid="56"/>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1000"/>
                                        <p:tgtEl>
                                          <p:spTgt spid="62"/>
                                        </p:tgtEl>
                                      </p:cBhvr>
                                    </p:animEffect>
                                    <p:anim calcmode="lin" valueType="num">
                                      <p:cBhvr>
                                        <p:cTn id="14" dur="1000" fill="hold"/>
                                        <p:tgtEl>
                                          <p:spTgt spid="62"/>
                                        </p:tgtEl>
                                        <p:attrNameLst>
                                          <p:attrName>ppt_x</p:attrName>
                                        </p:attrNameLst>
                                      </p:cBhvr>
                                      <p:tavLst>
                                        <p:tav tm="0">
                                          <p:val>
                                            <p:strVal val="#ppt_x"/>
                                          </p:val>
                                        </p:tav>
                                        <p:tav tm="100000">
                                          <p:val>
                                            <p:strVal val="#ppt_x"/>
                                          </p:val>
                                        </p:tav>
                                      </p:tavLst>
                                    </p:anim>
                                    <p:anim calcmode="lin" valueType="num">
                                      <p:cBhvr>
                                        <p:cTn id="15" dur="1000" fill="hold"/>
                                        <p:tgtEl>
                                          <p:spTgt spid="62"/>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1000"/>
                                        <p:tgtEl>
                                          <p:spTgt spid="60"/>
                                        </p:tgtEl>
                                      </p:cBhvr>
                                    </p:animEffect>
                                    <p:anim calcmode="lin" valueType="num">
                                      <p:cBhvr>
                                        <p:cTn id="19" dur="1000" fill="hold"/>
                                        <p:tgtEl>
                                          <p:spTgt spid="60"/>
                                        </p:tgtEl>
                                        <p:attrNameLst>
                                          <p:attrName>ppt_x</p:attrName>
                                        </p:attrNameLst>
                                      </p:cBhvr>
                                      <p:tavLst>
                                        <p:tav tm="0">
                                          <p:val>
                                            <p:strVal val="#ppt_x"/>
                                          </p:val>
                                        </p:tav>
                                        <p:tav tm="100000">
                                          <p:val>
                                            <p:strVal val="#ppt_x"/>
                                          </p:val>
                                        </p:tav>
                                      </p:tavLst>
                                    </p:anim>
                                    <p:anim calcmode="lin" valueType="num">
                                      <p:cBhvr>
                                        <p:cTn id="20" dur="1000" fill="hold"/>
                                        <p:tgtEl>
                                          <p:spTgt spid="60"/>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fade">
                                      <p:cBhvr>
                                        <p:cTn id="23" dur="1000"/>
                                        <p:tgtEl>
                                          <p:spTgt spid="57"/>
                                        </p:tgtEl>
                                      </p:cBhvr>
                                    </p:animEffect>
                                    <p:anim calcmode="lin" valueType="num">
                                      <p:cBhvr>
                                        <p:cTn id="24" dur="1000" fill="hold"/>
                                        <p:tgtEl>
                                          <p:spTgt spid="57"/>
                                        </p:tgtEl>
                                        <p:attrNameLst>
                                          <p:attrName>ppt_x</p:attrName>
                                        </p:attrNameLst>
                                      </p:cBhvr>
                                      <p:tavLst>
                                        <p:tav tm="0">
                                          <p:val>
                                            <p:strVal val="#ppt_x"/>
                                          </p:val>
                                        </p:tav>
                                        <p:tav tm="100000">
                                          <p:val>
                                            <p:strVal val="#ppt_x"/>
                                          </p:val>
                                        </p:tav>
                                      </p:tavLst>
                                    </p:anim>
                                    <p:anim calcmode="lin" valueType="num">
                                      <p:cBhvr>
                                        <p:cTn id="25" dur="1000" fill="hold"/>
                                        <p:tgtEl>
                                          <p:spTgt spid="57"/>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1000"/>
                                        <p:tgtEl>
                                          <p:spTgt spid="30"/>
                                        </p:tgtEl>
                                      </p:cBhvr>
                                    </p:animEffect>
                                    <p:anim calcmode="lin" valueType="num">
                                      <p:cBhvr>
                                        <p:cTn id="29" dur="1000" fill="hold"/>
                                        <p:tgtEl>
                                          <p:spTgt spid="30"/>
                                        </p:tgtEl>
                                        <p:attrNameLst>
                                          <p:attrName>ppt_x</p:attrName>
                                        </p:attrNameLst>
                                      </p:cBhvr>
                                      <p:tavLst>
                                        <p:tav tm="0">
                                          <p:val>
                                            <p:strVal val="#ppt_x"/>
                                          </p:val>
                                        </p:tav>
                                        <p:tav tm="100000">
                                          <p:val>
                                            <p:strVal val="#ppt_x"/>
                                          </p:val>
                                        </p:tav>
                                      </p:tavLst>
                                    </p:anim>
                                    <p:anim calcmode="lin" valueType="num">
                                      <p:cBhvr>
                                        <p:cTn id="30" dur="1000" fill="hold"/>
                                        <p:tgtEl>
                                          <p:spTgt spid="30"/>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1000"/>
                                        <p:tgtEl>
                                          <p:spTgt spid="31"/>
                                        </p:tgtEl>
                                      </p:cBhvr>
                                    </p:animEffect>
                                    <p:anim calcmode="lin" valueType="num">
                                      <p:cBhvr>
                                        <p:cTn id="34" dur="1000" fill="hold"/>
                                        <p:tgtEl>
                                          <p:spTgt spid="31"/>
                                        </p:tgtEl>
                                        <p:attrNameLst>
                                          <p:attrName>ppt_x</p:attrName>
                                        </p:attrNameLst>
                                      </p:cBhvr>
                                      <p:tavLst>
                                        <p:tav tm="0">
                                          <p:val>
                                            <p:strVal val="#ppt_x"/>
                                          </p:val>
                                        </p:tav>
                                        <p:tav tm="100000">
                                          <p:val>
                                            <p:strVal val="#ppt_x"/>
                                          </p:val>
                                        </p:tav>
                                      </p:tavLst>
                                    </p:anim>
                                    <p:anim calcmode="lin" valueType="num">
                                      <p:cBhvr>
                                        <p:cTn id="35" dur="1000" fill="hold"/>
                                        <p:tgtEl>
                                          <p:spTgt spid="31"/>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1000"/>
                                        <p:tgtEl>
                                          <p:spTgt spid="32"/>
                                        </p:tgtEl>
                                      </p:cBhvr>
                                    </p:animEffect>
                                    <p:anim calcmode="lin" valueType="num">
                                      <p:cBhvr>
                                        <p:cTn id="39" dur="1000" fill="hold"/>
                                        <p:tgtEl>
                                          <p:spTgt spid="32"/>
                                        </p:tgtEl>
                                        <p:attrNameLst>
                                          <p:attrName>ppt_x</p:attrName>
                                        </p:attrNameLst>
                                      </p:cBhvr>
                                      <p:tavLst>
                                        <p:tav tm="0">
                                          <p:val>
                                            <p:strVal val="#ppt_x"/>
                                          </p:val>
                                        </p:tav>
                                        <p:tav tm="100000">
                                          <p:val>
                                            <p:strVal val="#ppt_x"/>
                                          </p:val>
                                        </p:tav>
                                      </p:tavLst>
                                    </p:anim>
                                    <p:anim calcmode="lin" valueType="num">
                                      <p:cBhvr>
                                        <p:cTn id="40" dur="1000" fill="hold"/>
                                        <p:tgtEl>
                                          <p:spTgt spid="3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1000"/>
                                        <p:tgtEl>
                                          <p:spTgt spid="33"/>
                                        </p:tgtEl>
                                      </p:cBhvr>
                                    </p:animEffect>
                                    <p:anim calcmode="lin" valueType="num">
                                      <p:cBhvr>
                                        <p:cTn id="44" dur="1000" fill="hold"/>
                                        <p:tgtEl>
                                          <p:spTgt spid="33"/>
                                        </p:tgtEl>
                                        <p:attrNameLst>
                                          <p:attrName>ppt_x</p:attrName>
                                        </p:attrNameLst>
                                      </p:cBhvr>
                                      <p:tavLst>
                                        <p:tav tm="0">
                                          <p:val>
                                            <p:strVal val="#ppt_x"/>
                                          </p:val>
                                        </p:tav>
                                        <p:tav tm="100000">
                                          <p:val>
                                            <p:strVal val="#ppt_x"/>
                                          </p:val>
                                        </p:tav>
                                      </p:tavLst>
                                    </p:anim>
                                    <p:anim calcmode="lin" valueType="num">
                                      <p:cBhvr>
                                        <p:cTn id="45" dur="1000" fill="hold"/>
                                        <p:tgtEl>
                                          <p:spTgt spid="33"/>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1000"/>
                                        <p:tgtEl>
                                          <p:spTgt spid="34"/>
                                        </p:tgtEl>
                                      </p:cBhvr>
                                    </p:animEffect>
                                    <p:anim calcmode="lin" valueType="num">
                                      <p:cBhvr>
                                        <p:cTn id="49" dur="1000" fill="hold"/>
                                        <p:tgtEl>
                                          <p:spTgt spid="34"/>
                                        </p:tgtEl>
                                        <p:attrNameLst>
                                          <p:attrName>ppt_x</p:attrName>
                                        </p:attrNameLst>
                                      </p:cBhvr>
                                      <p:tavLst>
                                        <p:tav tm="0">
                                          <p:val>
                                            <p:strVal val="#ppt_x"/>
                                          </p:val>
                                        </p:tav>
                                        <p:tav tm="100000">
                                          <p:val>
                                            <p:strVal val="#ppt_x"/>
                                          </p:val>
                                        </p:tav>
                                      </p:tavLst>
                                    </p:anim>
                                    <p:anim calcmode="lin" valueType="num">
                                      <p:cBhvr>
                                        <p:cTn id="50" dur="1000" fill="hold"/>
                                        <p:tgtEl>
                                          <p:spTgt spid="34"/>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1000"/>
                                        <p:tgtEl>
                                          <p:spTgt spid="35"/>
                                        </p:tgtEl>
                                      </p:cBhvr>
                                    </p:animEffect>
                                    <p:anim calcmode="lin" valueType="num">
                                      <p:cBhvr>
                                        <p:cTn id="54" dur="1000" fill="hold"/>
                                        <p:tgtEl>
                                          <p:spTgt spid="35"/>
                                        </p:tgtEl>
                                        <p:attrNameLst>
                                          <p:attrName>ppt_x</p:attrName>
                                        </p:attrNameLst>
                                      </p:cBhvr>
                                      <p:tavLst>
                                        <p:tav tm="0">
                                          <p:val>
                                            <p:strVal val="#ppt_x"/>
                                          </p:val>
                                        </p:tav>
                                        <p:tav tm="100000">
                                          <p:val>
                                            <p:strVal val="#ppt_x"/>
                                          </p:val>
                                        </p:tav>
                                      </p:tavLst>
                                    </p:anim>
                                    <p:anim calcmode="lin" valueType="num">
                                      <p:cBhvr>
                                        <p:cTn id="55" dur="1000" fill="hold"/>
                                        <p:tgtEl>
                                          <p:spTgt spid="35"/>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1000"/>
                                        <p:tgtEl>
                                          <p:spTgt spid="36"/>
                                        </p:tgtEl>
                                      </p:cBhvr>
                                    </p:animEffect>
                                    <p:anim calcmode="lin" valueType="num">
                                      <p:cBhvr>
                                        <p:cTn id="59" dur="1000" fill="hold"/>
                                        <p:tgtEl>
                                          <p:spTgt spid="36"/>
                                        </p:tgtEl>
                                        <p:attrNameLst>
                                          <p:attrName>ppt_x</p:attrName>
                                        </p:attrNameLst>
                                      </p:cBhvr>
                                      <p:tavLst>
                                        <p:tav tm="0">
                                          <p:val>
                                            <p:strVal val="#ppt_x"/>
                                          </p:val>
                                        </p:tav>
                                        <p:tav tm="100000">
                                          <p:val>
                                            <p:strVal val="#ppt_x"/>
                                          </p:val>
                                        </p:tav>
                                      </p:tavLst>
                                    </p:anim>
                                    <p:anim calcmode="lin" valueType="num">
                                      <p:cBhvr>
                                        <p:cTn id="60" dur="1000" fill="hold"/>
                                        <p:tgtEl>
                                          <p:spTgt spid="36"/>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1000"/>
                                        <p:tgtEl>
                                          <p:spTgt spid="37"/>
                                        </p:tgtEl>
                                      </p:cBhvr>
                                    </p:animEffect>
                                    <p:anim calcmode="lin" valueType="num">
                                      <p:cBhvr>
                                        <p:cTn id="64" dur="1000" fill="hold"/>
                                        <p:tgtEl>
                                          <p:spTgt spid="37"/>
                                        </p:tgtEl>
                                        <p:attrNameLst>
                                          <p:attrName>ppt_x</p:attrName>
                                        </p:attrNameLst>
                                      </p:cBhvr>
                                      <p:tavLst>
                                        <p:tav tm="0">
                                          <p:val>
                                            <p:strVal val="#ppt_x"/>
                                          </p:val>
                                        </p:tav>
                                        <p:tav tm="100000">
                                          <p:val>
                                            <p:strVal val="#ppt_x"/>
                                          </p:val>
                                        </p:tav>
                                      </p:tavLst>
                                    </p:anim>
                                    <p:anim calcmode="lin" valueType="num">
                                      <p:cBhvr>
                                        <p:cTn id="65" dur="1000" fill="hold"/>
                                        <p:tgtEl>
                                          <p:spTgt spid="37"/>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fade">
                                      <p:cBhvr>
                                        <p:cTn id="68" dur="1000"/>
                                        <p:tgtEl>
                                          <p:spTgt spid="38"/>
                                        </p:tgtEl>
                                      </p:cBhvr>
                                    </p:animEffect>
                                    <p:anim calcmode="lin" valueType="num">
                                      <p:cBhvr>
                                        <p:cTn id="69" dur="1000" fill="hold"/>
                                        <p:tgtEl>
                                          <p:spTgt spid="38"/>
                                        </p:tgtEl>
                                        <p:attrNameLst>
                                          <p:attrName>ppt_x</p:attrName>
                                        </p:attrNameLst>
                                      </p:cBhvr>
                                      <p:tavLst>
                                        <p:tav tm="0">
                                          <p:val>
                                            <p:strVal val="#ppt_x"/>
                                          </p:val>
                                        </p:tav>
                                        <p:tav tm="100000">
                                          <p:val>
                                            <p:strVal val="#ppt_x"/>
                                          </p:val>
                                        </p:tav>
                                      </p:tavLst>
                                    </p:anim>
                                    <p:anim calcmode="lin" valueType="num">
                                      <p:cBhvr>
                                        <p:cTn id="70" dur="1000" fill="hold"/>
                                        <p:tgtEl>
                                          <p:spTgt spid="38"/>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fade">
                                      <p:cBhvr>
                                        <p:cTn id="73" dur="1000"/>
                                        <p:tgtEl>
                                          <p:spTgt spid="39"/>
                                        </p:tgtEl>
                                      </p:cBhvr>
                                    </p:animEffect>
                                    <p:anim calcmode="lin" valueType="num">
                                      <p:cBhvr>
                                        <p:cTn id="74" dur="1000" fill="hold"/>
                                        <p:tgtEl>
                                          <p:spTgt spid="39"/>
                                        </p:tgtEl>
                                        <p:attrNameLst>
                                          <p:attrName>ppt_x</p:attrName>
                                        </p:attrNameLst>
                                      </p:cBhvr>
                                      <p:tavLst>
                                        <p:tav tm="0">
                                          <p:val>
                                            <p:strVal val="#ppt_x"/>
                                          </p:val>
                                        </p:tav>
                                        <p:tav tm="100000">
                                          <p:val>
                                            <p:strVal val="#ppt_x"/>
                                          </p:val>
                                        </p:tav>
                                      </p:tavLst>
                                    </p:anim>
                                    <p:anim calcmode="lin" valueType="num">
                                      <p:cBhvr>
                                        <p:cTn id="75" dur="1000" fill="hold"/>
                                        <p:tgtEl>
                                          <p:spTgt spid="3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fade">
                                      <p:cBhvr>
                                        <p:cTn id="78" dur="1000"/>
                                        <p:tgtEl>
                                          <p:spTgt spid="40"/>
                                        </p:tgtEl>
                                      </p:cBhvr>
                                    </p:animEffect>
                                    <p:anim calcmode="lin" valueType="num">
                                      <p:cBhvr>
                                        <p:cTn id="79" dur="1000" fill="hold"/>
                                        <p:tgtEl>
                                          <p:spTgt spid="40"/>
                                        </p:tgtEl>
                                        <p:attrNameLst>
                                          <p:attrName>ppt_x</p:attrName>
                                        </p:attrNameLst>
                                      </p:cBhvr>
                                      <p:tavLst>
                                        <p:tav tm="0">
                                          <p:val>
                                            <p:strVal val="#ppt_x"/>
                                          </p:val>
                                        </p:tav>
                                        <p:tav tm="100000">
                                          <p:val>
                                            <p:strVal val="#ppt_x"/>
                                          </p:val>
                                        </p:tav>
                                      </p:tavLst>
                                    </p:anim>
                                    <p:anim calcmode="lin" valueType="num">
                                      <p:cBhvr>
                                        <p:cTn id="80" dur="1000" fill="hold"/>
                                        <p:tgtEl>
                                          <p:spTgt spid="40"/>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fade">
                                      <p:cBhvr>
                                        <p:cTn id="83" dur="1000"/>
                                        <p:tgtEl>
                                          <p:spTgt spid="41"/>
                                        </p:tgtEl>
                                      </p:cBhvr>
                                    </p:animEffect>
                                    <p:anim calcmode="lin" valueType="num">
                                      <p:cBhvr>
                                        <p:cTn id="84" dur="1000" fill="hold"/>
                                        <p:tgtEl>
                                          <p:spTgt spid="41"/>
                                        </p:tgtEl>
                                        <p:attrNameLst>
                                          <p:attrName>ppt_x</p:attrName>
                                        </p:attrNameLst>
                                      </p:cBhvr>
                                      <p:tavLst>
                                        <p:tav tm="0">
                                          <p:val>
                                            <p:strVal val="#ppt_x"/>
                                          </p:val>
                                        </p:tav>
                                        <p:tav tm="100000">
                                          <p:val>
                                            <p:strVal val="#ppt_x"/>
                                          </p:val>
                                        </p:tav>
                                      </p:tavLst>
                                    </p:anim>
                                    <p:anim calcmode="lin" valueType="num">
                                      <p:cBhvr>
                                        <p:cTn id="85" dur="1000" fill="hold"/>
                                        <p:tgtEl>
                                          <p:spTgt spid="41"/>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fade">
                                      <p:cBhvr>
                                        <p:cTn id="88" dur="1000"/>
                                        <p:tgtEl>
                                          <p:spTgt spid="42"/>
                                        </p:tgtEl>
                                      </p:cBhvr>
                                    </p:animEffect>
                                    <p:anim calcmode="lin" valueType="num">
                                      <p:cBhvr>
                                        <p:cTn id="89" dur="1000" fill="hold"/>
                                        <p:tgtEl>
                                          <p:spTgt spid="42"/>
                                        </p:tgtEl>
                                        <p:attrNameLst>
                                          <p:attrName>ppt_x</p:attrName>
                                        </p:attrNameLst>
                                      </p:cBhvr>
                                      <p:tavLst>
                                        <p:tav tm="0">
                                          <p:val>
                                            <p:strVal val="#ppt_x"/>
                                          </p:val>
                                        </p:tav>
                                        <p:tav tm="100000">
                                          <p:val>
                                            <p:strVal val="#ppt_x"/>
                                          </p:val>
                                        </p:tav>
                                      </p:tavLst>
                                    </p:anim>
                                    <p:anim calcmode="lin" valueType="num">
                                      <p:cBhvr>
                                        <p:cTn id="90" dur="1000" fill="hold"/>
                                        <p:tgtEl>
                                          <p:spTgt spid="42"/>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fade">
                                      <p:cBhvr>
                                        <p:cTn id="93" dur="1000"/>
                                        <p:tgtEl>
                                          <p:spTgt spid="43"/>
                                        </p:tgtEl>
                                      </p:cBhvr>
                                    </p:animEffect>
                                    <p:anim calcmode="lin" valueType="num">
                                      <p:cBhvr>
                                        <p:cTn id="94" dur="1000" fill="hold"/>
                                        <p:tgtEl>
                                          <p:spTgt spid="43"/>
                                        </p:tgtEl>
                                        <p:attrNameLst>
                                          <p:attrName>ppt_x</p:attrName>
                                        </p:attrNameLst>
                                      </p:cBhvr>
                                      <p:tavLst>
                                        <p:tav tm="0">
                                          <p:val>
                                            <p:strVal val="#ppt_x"/>
                                          </p:val>
                                        </p:tav>
                                        <p:tav tm="100000">
                                          <p:val>
                                            <p:strVal val="#ppt_x"/>
                                          </p:val>
                                        </p:tav>
                                      </p:tavLst>
                                    </p:anim>
                                    <p:anim calcmode="lin" valueType="num">
                                      <p:cBhvr>
                                        <p:cTn id="95" dur="1000" fill="hold"/>
                                        <p:tgtEl>
                                          <p:spTgt spid="43"/>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fade">
                                      <p:cBhvr>
                                        <p:cTn id="98" dur="1000"/>
                                        <p:tgtEl>
                                          <p:spTgt spid="44"/>
                                        </p:tgtEl>
                                      </p:cBhvr>
                                    </p:animEffect>
                                    <p:anim calcmode="lin" valueType="num">
                                      <p:cBhvr>
                                        <p:cTn id="99" dur="1000" fill="hold"/>
                                        <p:tgtEl>
                                          <p:spTgt spid="44"/>
                                        </p:tgtEl>
                                        <p:attrNameLst>
                                          <p:attrName>ppt_x</p:attrName>
                                        </p:attrNameLst>
                                      </p:cBhvr>
                                      <p:tavLst>
                                        <p:tav tm="0">
                                          <p:val>
                                            <p:strVal val="#ppt_x"/>
                                          </p:val>
                                        </p:tav>
                                        <p:tav tm="100000">
                                          <p:val>
                                            <p:strVal val="#ppt_x"/>
                                          </p:val>
                                        </p:tav>
                                      </p:tavLst>
                                    </p:anim>
                                    <p:anim calcmode="lin" valueType="num">
                                      <p:cBhvr>
                                        <p:cTn id="100" dur="1000" fill="hold"/>
                                        <p:tgtEl>
                                          <p:spTgt spid="44"/>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45"/>
                                        </p:tgtEl>
                                        <p:attrNameLst>
                                          <p:attrName>style.visibility</p:attrName>
                                        </p:attrNameLst>
                                      </p:cBhvr>
                                      <p:to>
                                        <p:strVal val="visible"/>
                                      </p:to>
                                    </p:set>
                                    <p:animEffect transition="in" filter="fade">
                                      <p:cBhvr>
                                        <p:cTn id="103" dur="1000"/>
                                        <p:tgtEl>
                                          <p:spTgt spid="45"/>
                                        </p:tgtEl>
                                      </p:cBhvr>
                                    </p:animEffect>
                                    <p:anim calcmode="lin" valueType="num">
                                      <p:cBhvr>
                                        <p:cTn id="104" dur="1000" fill="hold"/>
                                        <p:tgtEl>
                                          <p:spTgt spid="45"/>
                                        </p:tgtEl>
                                        <p:attrNameLst>
                                          <p:attrName>ppt_x</p:attrName>
                                        </p:attrNameLst>
                                      </p:cBhvr>
                                      <p:tavLst>
                                        <p:tav tm="0">
                                          <p:val>
                                            <p:strVal val="#ppt_x"/>
                                          </p:val>
                                        </p:tav>
                                        <p:tav tm="100000">
                                          <p:val>
                                            <p:strVal val="#ppt_x"/>
                                          </p:val>
                                        </p:tav>
                                      </p:tavLst>
                                    </p:anim>
                                    <p:anim calcmode="lin" valueType="num">
                                      <p:cBhvr>
                                        <p:cTn id="105" dur="1000" fill="hold"/>
                                        <p:tgtEl>
                                          <p:spTgt spid="45"/>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46"/>
                                        </p:tgtEl>
                                        <p:attrNameLst>
                                          <p:attrName>style.visibility</p:attrName>
                                        </p:attrNameLst>
                                      </p:cBhvr>
                                      <p:to>
                                        <p:strVal val="visible"/>
                                      </p:to>
                                    </p:set>
                                    <p:animEffect transition="in" filter="fade">
                                      <p:cBhvr>
                                        <p:cTn id="108" dur="1000"/>
                                        <p:tgtEl>
                                          <p:spTgt spid="46"/>
                                        </p:tgtEl>
                                      </p:cBhvr>
                                    </p:animEffect>
                                    <p:anim calcmode="lin" valueType="num">
                                      <p:cBhvr>
                                        <p:cTn id="109" dur="1000" fill="hold"/>
                                        <p:tgtEl>
                                          <p:spTgt spid="46"/>
                                        </p:tgtEl>
                                        <p:attrNameLst>
                                          <p:attrName>ppt_x</p:attrName>
                                        </p:attrNameLst>
                                      </p:cBhvr>
                                      <p:tavLst>
                                        <p:tav tm="0">
                                          <p:val>
                                            <p:strVal val="#ppt_x"/>
                                          </p:val>
                                        </p:tav>
                                        <p:tav tm="100000">
                                          <p:val>
                                            <p:strVal val="#ppt_x"/>
                                          </p:val>
                                        </p:tav>
                                      </p:tavLst>
                                    </p:anim>
                                    <p:anim calcmode="lin" valueType="num">
                                      <p:cBhvr>
                                        <p:cTn id="110" dur="1000" fill="hold"/>
                                        <p:tgtEl>
                                          <p:spTgt spid="46"/>
                                        </p:tgtEl>
                                        <p:attrNameLst>
                                          <p:attrName>ppt_y</p:attrName>
                                        </p:attrNameLst>
                                      </p:cBhvr>
                                      <p:tavLst>
                                        <p:tav tm="0">
                                          <p:val>
                                            <p:strVal val="#ppt_y+.1"/>
                                          </p:val>
                                        </p:tav>
                                        <p:tav tm="100000">
                                          <p:val>
                                            <p:strVal val="#ppt_y"/>
                                          </p:val>
                                        </p:tav>
                                      </p:tavLst>
                                    </p:anim>
                                  </p:childTnLst>
                                </p:cTn>
                              </p:par>
                              <p:par>
                                <p:cTn id="111" presetID="42" presetClass="entr" presetSubtype="0" fill="hold" nodeType="withEffect">
                                  <p:stCondLst>
                                    <p:cond delay="0"/>
                                  </p:stCondLst>
                                  <p:childTnLst>
                                    <p:set>
                                      <p:cBhvr>
                                        <p:cTn id="112" dur="1" fill="hold">
                                          <p:stCondLst>
                                            <p:cond delay="0"/>
                                          </p:stCondLst>
                                        </p:cTn>
                                        <p:tgtEl>
                                          <p:spTgt spid="47"/>
                                        </p:tgtEl>
                                        <p:attrNameLst>
                                          <p:attrName>style.visibility</p:attrName>
                                        </p:attrNameLst>
                                      </p:cBhvr>
                                      <p:to>
                                        <p:strVal val="visible"/>
                                      </p:to>
                                    </p:set>
                                    <p:animEffect transition="in" filter="fade">
                                      <p:cBhvr>
                                        <p:cTn id="113" dur="1000"/>
                                        <p:tgtEl>
                                          <p:spTgt spid="47"/>
                                        </p:tgtEl>
                                      </p:cBhvr>
                                    </p:animEffect>
                                    <p:anim calcmode="lin" valueType="num">
                                      <p:cBhvr>
                                        <p:cTn id="114" dur="1000" fill="hold"/>
                                        <p:tgtEl>
                                          <p:spTgt spid="47"/>
                                        </p:tgtEl>
                                        <p:attrNameLst>
                                          <p:attrName>ppt_x</p:attrName>
                                        </p:attrNameLst>
                                      </p:cBhvr>
                                      <p:tavLst>
                                        <p:tav tm="0">
                                          <p:val>
                                            <p:strVal val="#ppt_x"/>
                                          </p:val>
                                        </p:tav>
                                        <p:tav tm="100000">
                                          <p:val>
                                            <p:strVal val="#ppt_x"/>
                                          </p:val>
                                        </p:tav>
                                      </p:tavLst>
                                    </p:anim>
                                    <p:anim calcmode="lin" valueType="num">
                                      <p:cBhvr>
                                        <p:cTn id="115" dur="1000" fill="hold"/>
                                        <p:tgtEl>
                                          <p:spTgt spid="47"/>
                                        </p:tgtEl>
                                        <p:attrNameLst>
                                          <p:attrName>ppt_y</p:attrName>
                                        </p:attrNameLst>
                                      </p:cBhvr>
                                      <p:tavLst>
                                        <p:tav tm="0">
                                          <p:val>
                                            <p:strVal val="#ppt_y+.1"/>
                                          </p:val>
                                        </p:tav>
                                        <p:tav tm="100000">
                                          <p:val>
                                            <p:strVal val="#ppt_y"/>
                                          </p:val>
                                        </p:tav>
                                      </p:tavLst>
                                    </p:anim>
                                  </p:childTnLst>
                                </p:cTn>
                              </p:par>
                              <p:par>
                                <p:cTn id="116" presetID="42" presetClass="entr" presetSubtype="0" fill="hold" nodeType="with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fade">
                                      <p:cBhvr>
                                        <p:cTn id="118" dur="1000"/>
                                        <p:tgtEl>
                                          <p:spTgt spid="48"/>
                                        </p:tgtEl>
                                      </p:cBhvr>
                                    </p:animEffect>
                                    <p:anim calcmode="lin" valueType="num">
                                      <p:cBhvr>
                                        <p:cTn id="119" dur="1000" fill="hold"/>
                                        <p:tgtEl>
                                          <p:spTgt spid="48"/>
                                        </p:tgtEl>
                                        <p:attrNameLst>
                                          <p:attrName>ppt_x</p:attrName>
                                        </p:attrNameLst>
                                      </p:cBhvr>
                                      <p:tavLst>
                                        <p:tav tm="0">
                                          <p:val>
                                            <p:strVal val="#ppt_x"/>
                                          </p:val>
                                        </p:tav>
                                        <p:tav tm="100000">
                                          <p:val>
                                            <p:strVal val="#ppt_x"/>
                                          </p:val>
                                        </p:tav>
                                      </p:tavLst>
                                    </p:anim>
                                    <p:anim calcmode="lin" valueType="num">
                                      <p:cBhvr>
                                        <p:cTn id="120" dur="1000" fill="hold"/>
                                        <p:tgtEl>
                                          <p:spTgt spid="48"/>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52"/>
                                        </p:tgtEl>
                                        <p:attrNameLst>
                                          <p:attrName>style.visibility</p:attrName>
                                        </p:attrNameLst>
                                      </p:cBhvr>
                                      <p:to>
                                        <p:strVal val="visible"/>
                                      </p:to>
                                    </p:set>
                                    <p:animEffect transition="in" filter="fade">
                                      <p:cBhvr>
                                        <p:cTn id="123" dur="1000"/>
                                        <p:tgtEl>
                                          <p:spTgt spid="52"/>
                                        </p:tgtEl>
                                      </p:cBhvr>
                                    </p:animEffect>
                                    <p:anim calcmode="lin" valueType="num">
                                      <p:cBhvr>
                                        <p:cTn id="124" dur="1000" fill="hold"/>
                                        <p:tgtEl>
                                          <p:spTgt spid="52"/>
                                        </p:tgtEl>
                                        <p:attrNameLst>
                                          <p:attrName>ppt_x</p:attrName>
                                        </p:attrNameLst>
                                      </p:cBhvr>
                                      <p:tavLst>
                                        <p:tav tm="0">
                                          <p:val>
                                            <p:strVal val="#ppt_x"/>
                                          </p:val>
                                        </p:tav>
                                        <p:tav tm="100000">
                                          <p:val>
                                            <p:strVal val="#ppt_x"/>
                                          </p:val>
                                        </p:tav>
                                      </p:tavLst>
                                    </p:anim>
                                    <p:anim calcmode="lin" valueType="num">
                                      <p:cBhvr>
                                        <p:cTn id="125" dur="1000" fill="hold"/>
                                        <p:tgtEl>
                                          <p:spTgt spid="52"/>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54"/>
                                        </p:tgtEl>
                                        <p:attrNameLst>
                                          <p:attrName>style.visibility</p:attrName>
                                        </p:attrNameLst>
                                      </p:cBhvr>
                                      <p:to>
                                        <p:strVal val="visible"/>
                                      </p:to>
                                    </p:set>
                                    <p:animEffect transition="in" filter="fade">
                                      <p:cBhvr>
                                        <p:cTn id="128" dur="1000"/>
                                        <p:tgtEl>
                                          <p:spTgt spid="54"/>
                                        </p:tgtEl>
                                      </p:cBhvr>
                                    </p:animEffect>
                                    <p:anim calcmode="lin" valueType="num">
                                      <p:cBhvr>
                                        <p:cTn id="129" dur="1000" fill="hold"/>
                                        <p:tgtEl>
                                          <p:spTgt spid="54"/>
                                        </p:tgtEl>
                                        <p:attrNameLst>
                                          <p:attrName>ppt_x</p:attrName>
                                        </p:attrNameLst>
                                      </p:cBhvr>
                                      <p:tavLst>
                                        <p:tav tm="0">
                                          <p:val>
                                            <p:strVal val="#ppt_x"/>
                                          </p:val>
                                        </p:tav>
                                        <p:tav tm="100000">
                                          <p:val>
                                            <p:strVal val="#ppt_x"/>
                                          </p:val>
                                        </p:tav>
                                      </p:tavLst>
                                    </p:anim>
                                    <p:anim calcmode="lin" valueType="num">
                                      <p:cBhvr>
                                        <p:cTn id="130" dur="1000" fill="hold"/>
                                        <p:tgtEl>
                                          <p:spTgt spid="54"/>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49"/>
                                        </p:tgtEl>
                                        <p:attrNameLst>
                                          <p:attrName>style.visibility</p:attrName>
                                        </p:attrNameLst>
                                      </p:cBhvr>
                                      <p:to>
                                        <p:strVal val="visible"/>
                                      </p:to>
                                    </p:set>
                                    <p:animEffect transition="in" filter="fade">
                                      <p:cBhvr>
                                        <p:cTn id="133" dur="1000"/>
                                        <p:tgtEl>
                                          <p:spTgt spid="49"/>
                                        </p:tgtEl>
                                      </p:cBhvr>
                                    </p:animEffect>
                                    <p:anim calcmode="lin" valueType="num">
                                      <p:cBhvr>
                                        <p:cTn id="134" dur="1000" fill="hold"/>
                                        <p:tgtEl>
                                          <p:spTgt spid="49"/>
                                        </p:tgtEl>
                                        <p:attrNameLst>
                                          <p:attrName>ppt_x</p:attrName>
                                        </p:attrNameLst>
                                      </p:cBhvr>
                                      <p:tavLst>
                                        <p:tav tm="0">
                                          <p:val>
                                            <p:strVal val="#ppt_x"/>
                                          </p:val>
                                        </p:tav>
                                        <p:tav tm="100000">
                                          <p:val>
                                            <p:strVal val="#ppt_x"/>
                                          </p:val>
                                        </p:tav>
                                      </p:tavLst>
                                    </p:anim>
                                    <p:anim calcmode="lin" valueType="num">
                                      <p:cBhvr>
                                        <p:cTn id="135" dur="1000" fill="hold"/>
                                        <p:tgtEl>
                                          <p:spTgt spid="49"/>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55"/>
                                        </p:tgtEl>
                                        <p:attrNameLst>
                                          <p:attrName>style.visibility</p:attrName>
                                        </p:attrNameLst>
                                      </p:cBhvr>
                                      <p:to>
                                        <p:strVal val="visible"/>
                                      </p:to>
                                    </p:set>
                                    <p:animEffect transition="in" filter="fade">
                                      <p:cBhvr>
                                        <p:cTn id="138" dur="1000"/>
                                        <p:tgtEl>
                                          <p:spTgt spid="55"/>
                                        </p:tgtEl>
                                      </p:cBhvr>
                                    </p:animEffect>
                                    <p:anim calcmode="lin" valueType="num">
                                      <p:cBhvr>
                                        <p:cTn id="139" dur="1000" fill="hold"/>
                                        <p:tgtEl>
                                          <p:spTgt spid="55"/>
                                        </p:tgtEl>
                                        <p:attrNameLst>
                                          <p:attrName>ppt_x</p:attrName>
                                        </p:attrNameLst>
                                      </p:cBhvr>
                                      <p:tavLst>
                                        <p:tav tm="0">
                                          <p:val>
                                            <p:strVal val="#ppt_x"/>
                                          </p:val>
                                        </p:tav>
                                        <p:tav tm="100000">
                                          <p:val>
                                            <p:strVal val="#ppt_x"/>
                                          </p:val>
                                        </p:tav>
                                      </p:tavLst>
                                    </p:anim>
                                    <p:anim calcmode="lin" valueType="num">
                                      <p:cBhvr>
                                        <p:cTn id="140" dur="1000" fill="hold"/>
                                        <p:tgtEl>
                                          <p:spTgt spid="55"/>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59"/>
                                        </p:tgtEl>
                                        <p:attrNameLst>
                                          <p:attrName>style.visibility</p:attrName>
                                        </p:attrNameLst>
                                      </p:cBhvr>
                                      <p:to>
                                        <p:strVal val="visible"/>
                                      </p:to>
                                    </p:set>
                                    <p:animEffect transition="in" filter="fade">
                                      <p:cBhvr>
                                        <p:cTn id="143" dur="1000"/>
                                        <p:tgtEl>
                                          <p:spTgt spid="59"/>
                                        </p:tgtEl>
                                      </p:cBhvr>
                                    </p:animEffect>
                                    <p:anim calcmode="lin" valueType="num">
                                      <p:cBhvr>
                                        <p:cTn id="144" dur="1000" fill="hold"/>
                                        <p:tgtEl>
                                          <p:spTgt spid="59"/>
                                        </p:tgtEl>
                                        <p:attrNameLst>
                                          <p:attrName>ppt_x</p:attrName>
                                        </p:attrNameLst>
                                      </p:cBhvr>
                                      <p:tavLst>
                                        <p:tav tm="0">
                                          <p:val>
                                            <p:strVal val="#ppt_x"/>
                                          </p:val>
                                        </p:tav>
                                        <p:tav tm="100000">
                                          <p:val>
                                            <p:strVal val="#ppt_x"/>
                                          </p:val>
                                        </p:tav>
                                      </p:tavLst>
                                    </p:anim>
                                    <p:anim calcmode="lin" valueType="num">
                                      <p:cBhvr>
                                        <p:cTn id="145" dur="1000" fill="hold"/>
                                        <p:tgtEl>
                                          <p:spTgt spid="59"/>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61"/>
                                        </p:tgtEl>
                                        <p:attrNameLst>
                                          <p:attrName>style.visibility</p:attrName>
                                        </p:attrNameLst>
                                      </p:cBhvr>
                                      <p:to>
                                        <p:strVal val="visible"/>
                                      </p:to>
                                    </p:set>
                                    <p:animEffect transition="in" filter="fade">
                                      <p:cBhvr>
                                        <p:cTn id="148" dur="1000"/>
                                        <p:tgtEl>
                                          <p:spTgt spid="61"/>
                                        </p:tgtEl>
                                      </p:cBhvr>
                                    </p:animEffect>
                                    <p:anim calcmode="lin" valueType="num">
                                      <p:cBhvr>
                                        <p:cTn id="149" dur="1000" fill="hold"/>
                                        <p:tgtEl>
                                          <p:spTgt spid="61"/>
                                        </p:tgtEl>
                                        <p:attrNameLst>
                                          <p:attrName>ppt_x</p:attrName>
                                        </p:attrNameLst>
                                      </p:cBhvr>
                                      <p:tavLst>
                                        <p:tav tm="0">
                                          <p:val>
                                            <p:strVal val="#ppt_x"/>
                                          </p:val>
                                        </p:tav>
                                        <p:tav tm="100000">
                                          <p:val>
                                            <p:strVal val="#ppt_x"/>
                                          </p:val>
                                        </p:tav>
                                      </p:tavLst>
                                    </p:anim>
                                    <p:anim calcmode="lin" valueType="num">
                                      <p:cBhvr>
                                        <p:cTn id="150" dur="1000" fill="hold"/>
                                        <p:tgtEl>
                                          <p:spTgt spid="61"/>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63"/>
                                        </p:tgtEl>
                                        <p:attrNameLst>
                                          <p:attrName>style.visibility</p:attrName>
                                        </p:attrNameLst>
                                      </p:cBhvr>
                                      <p:to>
                                        <p:strVal val="visible"/>
                                      </p:to>
                                    </p:set>
                                    <p:animEffect transition="in" filter="fade">
                                      <p:cBhvr>
                                        <p:cTn id="153" dur="1000"/>
                                        <p:tgtEl>
                                          <p:spTgt spid="63"/>
                                        </p:tgtEl>
                                      </p:cBhvr>
                                    </p:animEffect>
                                    <p:anim calcmode="lin" valueType="num">
                                      <p:cBhvr>
                                        <p:cTn id="154" dur="1000" fill="hold"/>
                                        <p:tgtEl>
                                          <p:spTgt spid="63"/>
                                        </p:tgtEl>
                                        <p:attrNameLst>
                                          <p:attrName>ppt_x</p:attrName>
                                        </p:attrNameLst>
                                      </p:cBhvr>
                                      <p:tavLst>
                                        <p:tav tm="0">
                                          <p:val>
                                            <p:strVal val="#ppt_x"/>
                                          </p:val>
                                        </p:tav>
                                        <p:tav tm="100000">
                                          <p:val>
                                            <p:strVal val="#ppt_x"/>
                                          </p:val>
                                        </p:tav>
                                      </p:tavLst>
                                    </p:anim>
                                    <p:anim calcmode="lin" valueType="num">
                                      <p:cBhvr>
                                        <p:cTn id="155"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42" presetClass="entr" presetSubtype="0" fill="hold" grpId="0" nodeType="clickEffect">
                                  <p:stCondLst>
                                    <p:cond delay="0"/>
                                  </p:stCondLst>
                                  <p:childTnLst>
                                    <p:set>
                                      <p:cBhvr>
                                        <p:cTn id="159" dur="1" fill="hold">
                                          <p:stCondLst>
                                            <p:cond delay="0"/>
                                          </p:stCondLst>
                                        </p:cTn>
                                        <p:tgtEl>
                                          <p:spTgt spid="64"/>
                                        </p:tgtEl>
                                        <p:attrNameLst>
                                          <p:attrName>style.visibility</p:attrName>
                                        </p:attrNameLst>
                                      </p:cBhvr>
                                      <p:to>
                                        <p:strVal val="visible"/>
                                      </p:to>
                                    </p:set>
                                    <p:animEffect transition="in" filter="fade">
                                      <p:cBhvr>
                                        <p:cTn id="160" dur="1000"/>
                                        <p:tgtEl>
                                          <p:spTgt spid="64"/>
                                        </p:tgtEl>
                                      </p:cBhvr>
                                    </p:animEffect>
                                    <p:anim calcmode="lin" valueType="num">
                                      <p:cBhvr>
                                        <p:cTn id="161" dur="1000" fill="hold"/>
                                        <p:tgtEl>
                                          <p:spTgt spid="64"/>
                                        </p:tgtEl>
                                        <p:attrNameLst>
                                          <p:attrName>ppt_x</p:attrName>
                                        </p:attrNameLst>
                                      </p:cBhvr>
                                      <p:tavLst>
                                        <p:tav tm="0">
                                          <p:val>
                                            <p:strVal val="#ppt_x"/>
                                          </p:val>
                                        </p:tav>
                                        <p:tav tm="100000">
                                          <p:val>
                                            <p:strVal val="#ppt_x"/>
                                          </p:val>
                                        </p:tav>
                                      </p:tavLst>
                                    </p:anim>
                                    <p:anim calcmode="lin" valueType="num">
                                      <p:cBhvr>
                                        <p:cTn id="162" dur="1000" fill="hold"/>
                                        <p:tgtEl>
                                          <p:spTgt spid="64"/>
                                        </p:tgtEl>
                                        <p:attrNameLst>
                                          <p:attrName>ppt_y</p:attrName>
                                        </p:attrNameLst>
                                      </p:cBhvr>
                                      <p:tavLst>
                                        <p:tav tm="0">
                                          <p:val>
                                            <p:strVal val="#ppt_y+.1"/>
                                          </p:val>
                                        </p:tav>
                                        <p:tav tm="100000">
                                          <p:val>
                                            <p:strVal val="#ppt_y"/>
                                          </p:val>
                                        </p:tav>
                                      </p:tavLst>
                                    </p:anim>
                                  </p:childTnLst>
                                </p:cTn>
                              </p:par>
                            </p:childTnLst>
                          </p:cTn>
                        </p:par>
                        <p:par>
                          <p:cTn id="163" fill="hold">
                            <p:stCondLst>
                              <p:cond delay="1000"/>
                            </p:stCondLst>
                            <p:childTnLst>
                              <p:par>
                                <p:cTn id="164" presetID="42" presetClass="entr" presetSubtype="0" fill="hold" grpId="0" nodeType="afterEffect">
                                  <p:stCondLst>
                                    <p:cond delay="0"/>
                                  </p:stCondLst>
                                  <p:childTnLst>
                                    <p:set>
                                      <p:cBhvr>
                                        <p:cTn id="165" dur="1" fill="hold">
                                          <p:stCondLst>
                                            <p:cond delay="0"/>
                                          </p:stCondLst>
                                        </p:cTn>
                                        <p:tgtEl>
                                          <p:spTgt spid="65"/>
                                        </p:tgtEl>
                                        <p:attrNameLst>
                                          <p:attrName>style.visibility</p:attrName>
                                        </p:attrNameLst>
                                      </p:cBhvr>
                                      <p:to>
                                        <p:strVal val="visible"/>
                                      </p:to>
                                    </p:set>
                                    <p:animEffect transition="in" filter="fade">
                                      <p:cBhvr>
                                        <p:cTn id="166" dur="1000"/>
                                        <p:tgtEl>
                                          <p:spTgt spid="65"/>
                                        </p:tgtEl>
                                      </p:cBhvr>
                                    </p:animEffect>
                                    <p:anim calcmode="lin" valueType="num">
                                      <p:cBhvr>
                                        <p:cTn id="167" dur="1000" fill="hold"/>
                                        <p:tgtEl>
                                          <p:spTgt spid="65"/>
                                        </p:tgtEl>
                                        <p:attrNameLst>
                                          <p:attrName>ppt_x</p:attrName>
                                        </p:attrNameLst>
                                      </p:cBhvr>
                                      <p:tavLst>
                                        <p:tav tm="0">
                                          <p:val>
                                            <p:strVal val="#ppt_x"/>
                                          </p:val>
                                        </p:tav>
                                        <p:tav tm="100000">
                                          <p:val>
                                            <p:strVal val="#ppt_x"/>
                                          </p:val>
                                        </p:tav>
                                      </p:tavLst>
                                    </p:anim>
                                    <p:anim calcmode="lin" valueType="num">
                                      <p:cBhvr>
                                        <p:cTn id="168"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0" grpId="0" animBg="1"/>
      <p:bldP spid="57" grpId="0" animBg="1"/>
      <p:bldP spid="30" grpId="0" animBg="1"/>
      <p:bldP spid="31" grpId="0" animBg="1"/>
      <p:bldP spid="32" grpId="0" animBg="1"/>
      <p:bldP spid="33" grpId="0" animBg="1"/>
      <p:bldP spid="34" grpId="0" animBg="1"/>
      <p:bldP spid="35" grpId="0" animBg="1"/>
      <p:bldP spid="39" grpId="0" animBg="1"/>
      <p:bldP spid="40" grpId="0" animBg="1"/>
      <p:bldP spid="41" grpId="0" animBg="1"/>
      <p:bldP spid="42" grpId="0" animBg="1"/>
      <p:bldP spid="43" grpId="0"/>
      <p:bldP spid="44" grpId="0" animBg="1"/>
      <p:bldP spid="45" grpId="0" animBg="1"/>
      <p:bldP spid="52" grpId="0" animBg="1"/>
      <p:bldP spid="54" grpId="0" animBg="1"/>
      <p:bldP spid="49" grpId="0" animBg="1"/>
      <p:bldP spid="55" grpId="0" animBg="1"/>
      <p:bldP spid="59" grpId="0"/>
      <p:bldP spid="61" grpId="0"/>
      <p:bldP spid="63" grpId="0"/>
      <p:bldP spid="64" grpId="0" animBg="1"/>
      <p:bldP spid="6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sson #1">
  <a:themeElements>
    <a:clrScheme name="Custom 2">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4685DF"/>
      </a:hlink>
      <a:folHlink>
        <a:srgbClr val="9965C3"/>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FFFB3EE-5BAA-4A7D-B8A0-FC61AB1B54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Lesson #1</Template>
  <TotalTime>750</TotalTime>
  <Words>881</Words>
  <Application>Microsoft Office PowerPoint</Application>
  <PresentationFormat>On-screen Show (4:3)</PresentationFormat>
  <Paragraphs>240</Paragraphs>
  <Slides>24</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24</vt:i4>
      </vt:variant>
    </vt:vector>
  </HeadingPairs>
  <TitlesOfParts>
    <vt:vector size="31" baseType="lpstr">
      <vt:lpstr>Arial</vt:lpstr>
      <vt:lpstr>Calibri</vt:lpstr>
      <vt:lpstr>Comic Sans MS</vt:lpstr>
      <vt:lpstr>Courier New</vt:lpstr>
      <vt:lpstr>Segoe UI Light</vt:lpstr>
      <vt:lpstr>Wingdings</vt:lpstr>
      <vt:lpstr>Lesson #1</vt:lpstr>
      <vt:lpstr>Создание простейшего win-приложения с использованием win32 api</vt:lpstr>
      <vt:lpstr>Рассматриваемые вопросы</vt:lpstr>
      <vt:lpstr>Windows API</vt:lpstr>
      <vt:lpstr>Win-applications development</vt:lpstr>
      <vt:lpstr>Base structure of win-application</vt:lpstr>
      <vt:lpstr>WinMain Function</vt:lpstr>
      <vt:lpstr>PowerPoint Presentation</vt:lpstr>
      <vt:lpstr>PowerPoint Presentation</vt:lpstr>
      <vt:lpstr>Message loop</vt:lpstr>
      <vt:lpstr>Window Procedures </vt:lpstr>
      <vt:lpstr>Messages</vt:lpstr>
      <vt:lpstr>keyboard</vt:lpstr>
      <vt:lpstr>PowerPoint Presentation</vt:lpstr>
      <vt:lpstr>PowerPoint Presentation</vt:lpstr>
      <vt:lpstr>PowerPoint Presentation</vt:lpstr>
      <vt:lpstr>PowerPoint Presentation</vt:lpstr>
      <vt:lpstr>Mouse</vt:lpstr>
      <vt:lpstr>PowerPoint Presentation</vt:lpstr>
      <vt:lpstr>timer</vt:lpstr>
      <vt:lpstr>PowerPoint Presentation</vt:lpstr>
      <vt:lpstr>Hungarian Notation</vt:lpstr>
      <vt:lpstr>PowerPoint Presentation</vt:lpstr>
      <vt:lpstr>PowerPoint Presentation</vt:lpstr>
      <vt:lpstr>PowerPoint Presentation</vt:lpstr>
    </vt:vector>
  </TitlesOfParts>
  <Company>BNTU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Administrator</dc:creator>
  <cp:keywords/>
  <dc:description/>
  <cp:lastModifiedBy>ivanvikvik</cp:lastModifiedBy>
  <cp:revision>88</cp:revision>
  <dcterms:created xsi:type="dcterms:W3CDTF">2011-09-12T17:04:48Z</dcterms:created>
  <dcterms:modified xsi:type="dcterms:W3CDTF">2017-10-10T06:04:23Z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TC021295509991</vt:lpwstr>
  </property>
</Properties>
</file>