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5" r:id="rId3"/>
    <p:sldId id="258" r:id="rId4"/>
    <p:sldId id="261" r:id="rId5"/>
    <p:sldId id="259" r:id="rId6"/>
    <p:sldId id="262" r:id="rId7"/>
    <p:sldId id="263" r:id="rId8"/>
    <p:sldId id="281" r:id="rId9"/>
    <p:sldId id="276" r:id="rId10"/>
    <p:sldId id="277" r:id="rId11"/>
    <p:sldId id="266" r:id="rId12"/>
    <p:sldId id="269" r:id="rId13"/>
    <p:sldId id="270" r:id="rId14"/>
    <p:sldId id="271" r:id="rId15"/>
    <p:sldId id="272" r:id="rId16"/>
    <p:sldId id="267" r:id="rId17"/>
    <p:sldId id="274" r:id="rId18"/>
    <p:sldId id="275" r:id="rId19"/>
    <p:sldId id="284" r:id="rId20"/>
    <p:sldId id="265" r:id="rId21"/>
    <p:sldId id="283" r:id="rId22"/>
    <p:sldId id="282"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0" autoAdjust="0"/>
    <p:restoredTop sz="71157" autoAdjust="0"/>
  </p:normalViewPr>
  <p:slideViewPr>
    <p:cSldViewPr snapToGrid="0">
      <p:cViewPr varScale="1">
        <p:scale>
          <a:sx n="55" d="100"/>
          <a:sy n="55" d="100"/>
        </p:scale>
        <p:origin x="336" y="66"/>
      </p:cViewPr>
      <p:guideLst/>
    </p:cSldViewPr>
  </p:slideViewPr>
  <p:notesTextViewPr>
    <p:cViewPr>
      <p:scale>
        <a:sx n="1" d="1"/>
        <a:sy n="1" d="1"/>
      </p:scale>
      <p:origin x="0" y="0"/>
    </p:cViewPr>
  </p:notesTextViewPr>
  <p:sorterViewPr>
    <p:cViewPr>
      <p:scale>
        <a:sx n="100" d="100"/>
        <a:sy n="100" d="100"/>
      </p:scale>
      <p:origin x="0" y="-119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751A1-018B-4825-AC9A-1D40390CCB53}" type="datetimeFigureOut">
              <a:rPr kumimoji="1" lang="ja-JP" altLang="en-US" smtClean="0"/>
              <a:t>2021/6/4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32EC4-4C18-4936-ABF2-404BD7F6FB25}" type="slidenum">
              <a:rPr kumimoji="1" lang="ja-JP" altLang="en-US" smtClean="0"/>
              <a:t>‹#›</a:t>
            </a:fld>
            <a:endParaRPr kumimoji="1" lang="ja-JP" altLang="en-US"/>
          </a:p>
        </p:txBody>
      </p:sp>
    </p:spTree>
    <p:extLst>
      <p:ext uri="{BB962C8B-B14F-4D97-AF65-F5344CB8AC3E}">
        <p14:creationId xmlns:p14="http://schemas.microsoft.com/office/powerpoint/2010/main" val="8975875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a:t>
            </a:fld>
            <a:endParaRPr kumimoji="1" lang="ja-JP" altLang="en-US"/>
          </a:p>
        </p:txBody>
      </p:sp>
    </p:spTree>
    <p:extLst>
      <p:ext uri="{BB962C8B-B14F-4D97-AF65-F5344CB8AC3E}">
        <p14:creationId xmlns:p14="http://schemas.microsoft.com/office/powerpoint/2010/main" val="263845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メイリオ" panose="020B0604030504040204" pitchFamily="50" charset="-128"/>
                <a:ea typeface="メイリオ" panose="020B0604030504040204" pitchFamily="50" charset="-128"/>
              </a:rPr>
              <a:t>教科別に参考書の詳細検索が可能です。</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スライドショーで本の紹介しその本から商品詳細画面に飛ぶことができます。</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11</a:t>
            </a:fld>
            <a:endParaRPr kumimoji="1" lang="ja-JP" altLang="en-US"/>
          </a:p>
        </p:txBody>
      </p:sp>
    </p:spTree>
    <p:extLst>
      <p:ext uri="{BB962C8B-B14F-4D97-AF65-F5344CB8AC3E}">
        <p14:creationId xmlns:p14="http://schemas.microsoft.com/office/powerpoint/2010/main" val="756664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都築</a:t>
            </a:r>
            <a:endParaRPr kumimoji="1" lang="en-US" altLang="ja-JP" dirty="0"/>
          </a:p>
          <a:p>
            <a:r>
              <a:rPr kumimoji="1" lang="ja-JP" altLang="en-US" dirty="0"/>
              <a:t>検索条件にあった、本の画像、タイトル、値段が表示されます。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12</a:t>
            </a:fld>
            <a:endParaRPr kumimoji="1" lang="ja-JP" altLang="en-US"/>
          </a:p>
        </p:txBody>
      </p:sp>
    </p:spTree>
    <p:extLst>
      <p:ext uri="{BB962C8B-B14F-4D97-AF65-F5344CB8AC3E}">
        <p14:creationId xmlns:p14="http://schemas.microsoft.com/office/powerpoint/2010/main" val="1629535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村上</a:t>
            </a:r>
            <a:endParaRPr kumimoji="1" lang="en-US" altLang="ja-JP" dirty="0"/>
          </a:p>
          <a:p>
            <a:r>
              <a:rPr lang="ja-JP" altLang="en-US" dirty="0"/>
              <a:t>本の詳細、評価とレビュー内容が表示されます。</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13</a:t>
            </a:fld>
            <a:endParaRPr kumimoji="1" lang="ja-JP" altLang="en-US"/>
          </a:p>
        </p:txBody>
      </p:sp>
    </p:spTree>
    <p:extLst>
      <p:ext uri="{BB962C8B-B14F-4D97-AF65-F5344CB8AC3E}">
        <p14:creationId xmlns:p14="http://schemas.microsoft.com/office/powerpoint/2010/main" val="3280098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村上</a:t>
            </a:r>
            <a:endParaRPr kumimoji="1" lang="en-US" altLang="ja-JP" dirty="0"/>
          </a:p>
          <a:p>
            <a:r>
              <a:rPr lang="ja-JP" altLang="en-US" dirty="0"/>
              <a:t>カート内の商品とその合計額が表示されます。</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14</a:t>
            </a:fld>
            <a:endParaRPr kumimoji="1" lang="ja-JP" altLang="en-US"/>
          </a:p>
        </p:txBody>
      </p:sp>
    </p:spTree>
    <p:extLst>
      <p:ext uri="{BB962C8B-B14F-4D97-AF65-F5344CB8AC3E}">
        <p14:creationId xmlns:p14="http://schemas.microsoft.com/office/powerpoint/2010/main" val="2121790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lang="ja-JP" altLang="en-US" dirty="0"/>
              <a:t>ユーザー情報と注文内容の表示がされます。</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15</a:t>
            </a:fld>
            <a:endParaRPr kumimoji="1" lang="ja-JP" altLang="en-US"/>
          </a:p>
        </p:txBody>
      </p:sp>
    </p:spTree>
    <p:extLst>
      <p:ext uri="{BB962C8B-B14F-4D97-AF65-F5344CB8AC3E}">
        <p14:creationId xmlns:p14="http://schemas.microsoft.com/office/powerpoint/2010/main" val="3101913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都築</a:t>
            </a:r>
            <a:endParaRPr kumimoji="1" lang="en-US" altLang="ja-JP" dirty="0"/>
          </a:p>
          <a:p>
            <a:r>
              <a:rPr lang="ja-JP" altLang="en-US" dirty="0">
                <a:latin typeface="メイリオ" panose="020B0604030504040204" pitchFamily="50" charset="-128"/>
                <a:ea typeface="メイリオ" panose="020B0604030504040204" pitchFamily="50" charset="-128"/>
              </a:rPr>
              <a:t>ログインをしたら「ようこそ、ゲストさん」 「ようこそ、（ユーザー</a:t>
            </a:r>
            <a:r>
              <a:rPr lang="en-US" altLang="ja-JP" dirty="0">
                <a:latin typeface="メイリオ" panose="020B0604030504040204" pitchFamily="50" charset="-128"/>
                <a:ea typeface="メイリオ" panose="020B0604030504040204" pitchFamily="50" charset="-128"/>
              </a:rPr>
              <a:t>ID</a:t>
            </a:r>
            <a:r>
              <a:rPr lang="ja-JP" altLang="en-US" dirty="0">
                <a:latin typeface="メイリオ" panose="020B0604030504040204" pitchFamily="50" charset="-128"/>
                <a:ea typeface="メイリオ" panose="020B0604030504040204" pitchFamily="50" charset="-128"/>
              </a:rPr>
              <a:t>）さん」と表示されます。</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マイページ、カートに飛ぶことができます。</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16</a:t>
            </a:fld>
            <a:endParaRPr kumimoji="1" lang="ja-JP" altLang="en-US"/>
          </a:p>
        </p:txBody>
      </p:sp>
    </p:spTree>
    <p:extLst>
      <p:ext uri="{BB962C8B-B14F-4D97-AF65-F5344CB8AC3E}">
        <p14:creationId xmlns:p14="http://schemas.microsoft.com/office/powerpoint/2010/main" val="488651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ユーザー情報、購入履歴が表示されます。</a:t>
            </a:r>
            <a:endParaRPr kumimoji="1" lang="en-US" altLang="ja-JP" dirty="0"/>
          </a:p>
          <a:p>
            <a:r>
              <a:rPr lang="ja-JP" altLang="en-US" dirty="0"/>
              <a:t>レビューの記入画面に移ることができます。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17</a:t>
            </a:fld>
            <a:endParaRPr kumimoji="1" lang="ja-JP" altLang="en-US"/>
          </a:p>
        </p:txBody>
      </p:sp>
    </p:spTree>
    <p:extLst>
      <p:ext uri="{BB962C8B-B14F-4D97-AF65-F5344CB8AC3E}">
        <p14:creationId xmlns:p14="http://schemas.microsoft.com/office/powerpoint/2010/main" val="2349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a:t>
            </a:r>
            <a:r>
              <a:rPr kumimoji="1" lang="ja-JP" altLang="en-US" dirty="0"/>
              <a:t>段階評価を選択しレビューコメントができます。</a:t>
            </a:r>
            <a:endParaRPr kumimoji="1" lang="en-US" altLang="ja-JP" dirty="0"/>
          </a:p>
          <a:p>
            <a:r>
              <a:rPr lang="ja-JP" altLang="en-US" dirty="0"/>
              <a:t>一度書いたことのある商品は、レビュー内容が更新されます。</a:t>
            </a:r>
            <a:endParaRPr lang="en-US" altLang="ja-JP" dirty="0"/>
          </a:p>
          <a:p>
            <a:endParaRPr lang="en-US" altLang="ja-JP" dirty="0"/>
          </a:p>
          <a:p>
            <a:pPr algn="l"/>
            <a:r>
              <a:rPr lang="ja-JP" altLang="ja-JP" sz="1800" kern="0" dirty="0">
                <a:effectLst/>
                <a:latin typeface="Courier New" panose="02070309020205020404" pitchFamily="49" charset="0"/>
                <a:ea typeface="ＭＳ Ｐゴシック" panose="020B0600070205080204" pitchFamily="50" charset="-128"/>
                <a:cs typeface="ＭＳ Ｐゴシック" panose="020B0600070205080204" pitchFamily="50" charset="-128"/>
              </a:rPr>
              <a:t>以上が、</a:t>
            </a:r>
            <a:r>
              <a:rPr lang="ja-JP" altLang="ja-JP" sz="1800" kern="0" dirty="0">
                <a:effectLst/>
                <a:latin typeface="Arial" panose="020B0604020202020204" pitchFamily="34" charset="0"/>
                <a:ea typeface="ＭＳ Ｐゴシック" panose="020B0600070205080204" pitchFamily="50" charset="-128"/>
                <a:cs typeface="Arial" panose="020B0604020202020204" pitchFamily="34" charset="0"/>
              </a:rPr>
              <a:t>大学受験生向けの参考書購入サイト</a:t>
            </a:r>
            <a:r>
              <a:rPr lang="ja-JP" altLang="ja-JP" sz="1800" kern="0" dirty="0">
                <a:effectLst/>
                <a:latin typeface="Courier New" panose="02070309020205020404" pitchFamily="49" charset="0"/>
                <a:ea typeface="ＭＳ Ｐゴシック" panose="020B0600070205080204" pitchFamily="50" charset="-128"/>
                <a:cs typeface="ＭＳ Ｐゴシック" panose="020B0600070205080204" pitchFamily="50" charset="-128"/>
              </a:rPr>
              <a:t>についての</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0" dirty="0">
                <a:effectLst/>
                <a:latin typeface="Courier New" panose="02070309020205020404" pitchFamily="49" charset="0"/>
                <a:ea typeface="ＭＳ Ｐゴシック" panose="020B0600070205080204" pitchFamily="50" charset="-128"/>
                <a:cs typeface="ＭＳ Ｐゴシック" panose="020B0600070205080204" pitchFamily="50" charset="-128"/>
              </a:rPr>
              <a:t>説明になります。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18</a:t>
            </a:fld>
            <a:endParaRPr kumimoji="1" lang="ja-JP" altLang="en-US"/>
          </a:p>
        </p:txBody>
      </p:sp>
    </p:spTree>
    <p:extLst>
      <p:ext uri="{BB962C8B-B14F-4D97-AF65-F5344CB8AC3E}">
        <p14:creationId xmlns:p14="http://schemas.microsoft.com/office/powerpoint/2010/main" val="275725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FC32EC4-4C18-4936-ABF2-404BD7F6FB25}" type="slidenum">
              <a:rPr kumimoji="1" lang="ja-JP" altLang="en-US" smtClean="0"/>
              <a:t>19</a:t>
            </a:fld>
            <a:endParaRPr kumimoji="1" lang="ja-JP" altLang="en-US"/>
          </a:p>
        </p:txBody>
      </p:sp>
    </p:spTree>
    <p:extLst>
      <p:ext uri="{BB962C8B-B14F-4D97-AF65-F5344CB8AC3E}">
        <p14:creationId xmlns:p14="http://schemas.microsoft.com/office/powerpoint/2010/main" val="4249576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effectLst/>
                <a:latin typeface="Courier New" panose="02070309020205020404" pitchFamily="49" charset="0"/>
              </a:rPr>
              <a:t>続きまして、開発、研修を通しての所感を各メンバーから、</a:t>
            </a:r>
          </a:p>
          <a:p>
            <a:pPr algn="l"/>
            <a:r>
              <a:rPr lang="ja-JP" altLang="en-US" b="0" i="0" dirty="0">
                <a:effectLst/>
                <a:latin typeface="Courier New" panose="02070309020205020404" pitchFamily="49" charset="0"/>
              </a:rPr>
              <a:t>発表させていただきます。</a:t>
            </a:r>
            <a:endParaRPr lang="en-US" altLang="ja-JP" b="0" i="0" dirty="0">
              <a:effectLst/>
              <a:latin typeface="Courier New" panose="02070309020205020404" pitchFamily="49" charset="0"/>
            </a:endParaRPr>
          </a:p>
          <a:p>
            <a:pPr algn="l"/>
            <a:endParaRPr lang="en-US" altLang="ja-JP" b="0" i="0" dirty="0">
              <a:effectLst/>
              <a:latin typeface="Courier New" panose="02070309020205020404" pitchFamily="49" charset="0"/>
            </a:endParaRPr>
          </a:p>
          <a:p>
            <a:pPr algn="l"/>
            <a:endParaRPr lang="ja-JP" altLang="en-US" b="0" i="0" dirty="0">
              <a:effectLst/>
              <a:latin typeface="Courier New" panose="02070309020205020404" pitchFamily="49"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FC32EC4-4C18-4936-ABF2-404BD7F6FB25}" type="slidenum">
              <a:rPr kumimoji="1" lang="ja-JP" altLang="en-US" smtClean="0"/>
              <a:t>20</a:t>
            </a:fld>
            <a:endParaRPr kumimoji="1" lang="ja-JP" altLang="en-US"/>
          </a:p>
        </p:txBody>
      </p:sp>
    </p:spTree>
    <p:extLst>
      <p:ext uri="{BB962C8B-B14F-4D97-AF65-F5344CB8AC3E}">
        <p14:creationId xmlns:p14="http://schemas.microsoft.com/office/powerpoint/2010/main" val="3258098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松下</a:t>
            </a:r>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3</a:t>
            </a:fld>
            <a:endParaRPr kumimoji="1" lang="ja-JP" altLang="en-US"/>
          </a:p>
        </p:txBody>
      </p:sp>
    </p:spTree>
    <p:extLst>
      <p:ext uri="{BB962C8B-B14F-4D97-AF65-F5344CB8AC3E}">
        <p14:creationId xmlns:p14="http://schemas.microsoft.com/office/powerpoint/2010/main" val="359934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・酒井</a:t>
            </a:r>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4</a:t>
            </a:fld>
            <a:endParaRPr kumimoji="1" lang="ja-JP" altLang="en-US"/>
          </a:p>
        </p:txBody>
      </p:sp>
    </p:spTree>
    <p:extLst>
      <p:ext uri="{BB962C8B-B14F-4D97-AF65-F5344CB8AC3E}">
        <p14:creationId xmlns:p14="http://schemas.microsoft.com/office/powerpoint/2010/main" val="223772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松下</a:t>
            </a:r>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5</a:t>
            </a:fld>
            <a:endParaRPr kumimoji="1" lang="ja-JP" altLang="en-US"/>
          </a:p>
        </p:txBody>
      </p:sp>
    </p:spTree>
    <p:extLst>
      <p:ext uri="{BB962C8B-B14F-4D97-AF65-F5344CB8AC3E}">
        <p14:creationId xmlns:p14="http://schemas.microsoft.com/office/powerpoint/2010/main" val="1670932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酒井</a:t>
            </a:r>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6</a:t>
            </a:fld>
            <a:endParaRPr kumimoji="1" lang="ja-JP" altLang="en-US"/>
          </a:p>
        </p:txBody>
      </p:sp>
    </p:spTree>
    <p:extLst>
      <p:ext uri="{BB962C8B-B14F-4D97-AF65-F5344CB8AC3E}">
        <p14:creationId xmlns:p14="http://schemas.microsoft.com/office/powerpoint/2010/main" val="1015935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酒井</a:t>
            </a:r>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7</a:t>
            </a:fld>
            <a:endParaRPr kumimoji="1" lang="ja-JP" altLang="en-US"/>
          </a:p>
        </p:txBody>
      </p:sp>
    </p:spTree>
    <p:extLst>
      <p:ext uri="{BB962C8B-B14F-4D97-AF65-F5344CB8AC3E}">
        <p14:creationId xmlns:p14="http://schemas.microsoft.com/office/powerpoint/2010/main" val="3636291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酒井</a:t>
            </a:r>
            <a:endParaRPr kumimoji="1" lang="en-US" altLang="ja-JP" dirty="0"/>
          </a:p>
          <a:p>
            <a:r>
              <a:rPr kumimoji="1" lang="ja-JP" altLang="en-US" dirty="0"/>
              <a:t>ページ実演です。</a:t>
            </a:r>
            <a:endParaRPr kumimoji="1" lang="en-US" altLang="ja-JP" dirty="0"/>
          </a:p>
          <a:p>
            <a:r>
              <a:rPr kumimoji="1" lang="ja-JP" altLang="en-US" dirty="0"/>
              <a:t>と言ったら変わる</a:t>
            </a:r>
            <a:endParaRPr kumimoji="1" lang="en-US" altLang="ja-JP" dirty="0"/>
          </a:p>
          <a:p>
            <a:endParaRPr kumimoji="1" lang="en-US" altLang="ja-JP" dirty="0"/>
          </a:p>
          <a:p>
            <a:r>
              <a:rPr kumimoji="1" lang="ja-JP" altLang="en-US" dirty="0"/>
              <a:t>日本ユニカ・システムズ株式会社の村上からページの説明をさせていただきます。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詳細は動作デモで実演いたしますので簡単に説明いたします。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FC32EC4-4C18-4936-ABF2-404BD7F6FB25}" type="slidenum">
              <a:rPr kumimoji="1" lang="ja-JP" altLang="en-US" smtClean="0"/>
              <a:t>8</a:t>
            </a:fld>
            <a:endParaRPr kumimoji="1" lang="ja-JP" altLang="en-US"/>
          </a:p>
        </p:txBody>
      </p:sp>
    </p:spTree>
    <p:extLst>
      <p:ext uri="{BB962C8B-B14F-4D97-AF65-F5344CB8AC3E}">
        <p14:creationId xmlns:p14="http://schemas.microsoft.com/office/powerpoint/2010/main" val="188064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村上</a:t>
            </a:r>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9</a:t>
            </a:fld>
            <a:endParaRPr kumimoji="1" lang="ja-JP" altLang="en-US"/>
          </a:p>
        </p:txBody>
      </p:sp>
    </p:spTree>
    <p:extLst>
      <p:ext uri="{BB962C8B-B14F-4D97-AF65-F5344CB8AC3E}">
        <p14:creationId xmlns:p14="http://schemas.microsoft.com/office/powerpoint/2010/main" val="765947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メイリオ" panose="020B0604030504040204" pitchFamily="50" charset="-128"/>
                <a:ea typeface="メイリオ" panose="020B0604030504040204" pitchFamily="50" charset="-128"/>
              </a:rPr>
              <a:t>ログイン失敗したら、もう一度この画面に戻りやり直しとなります。</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会員登録をしていない人やパスワード等を忘れた人のために、新規会員登録をすることができます。</a:t>
            </a:r>
            <a:endParaRPr kumimoji="1" lang="ja-JP" altLang="en-US"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FC32EC4-4C18-4936-ABF2-404BD7F6FB25}" type="slidenum">
              <a:rPr kumimoji="1" lang="ja-JP" altLang="en-US" smtClean="0"/>
              <a:t>10</a:t>
            </a:fld>
            <a:endParaRPr kumimoji="1" lang="ja-JP" altLang="en-US"/>
          </a:p>
        </p:txBody>
      </p:sp>
    </p:spTree>
    <p:extLst>
      <p:ext uri="{BB962C8B-B14F-4D97-AF65-F5344CB8AC3E}">
        <p14:creationId xmlns:p14="http://schemas.microsoft.com/office/powerpoint/2010/main" val="2221694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304150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100904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323267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170546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156283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228055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368829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237743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82845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307119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F2FF7BC-3BB0-4345-8A97-6FAC9E759D6F}" type="datetimeFigureOut">
              <a:rPr kumimoji="1" lang="ja-JP" altLang="en-US" smtClean="0"/>
              <a:t>2021/6/4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189003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FF7BC-3BB0-4345-8A97-6FAC9E759D6F}" type="datetimeFigureOut">
              <a:rPr kumimoji="1" lang="ja-JP" altLang="en-US" smtClean="0"/>
              <a:t>2021/6/4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6C8F5-1EA5-4BFA-AC94-352E6650F3CC}" type="slidenum">
              <a:rPr kumimoji="1" lang="ja-JP" altLang="en-US" smtClean="0"/>
              <a:t>‹#›</a:t>
            </a:fld>
            <a:endParaRPr kumimoji="1" lang="ja-JP" altLang="en-US"/>
          </a:p>
        </p:txBody>
      </p:sp>
    </p:spTree>
    <p:extLst>
      <p:ext uri="{BB962C8B-B14F-4D97-AF65-F5344CB8AC3E}">
        <p14:creationId xmlns:p14="http://schemas.microsoft.com/office/powerpoint/2010/main" val="213490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ekiro.main.jp/?eid=39291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037492"/>
            <a:ext cx="9144000" cy="2564545"/>
          </a:xfrm>
        </p:spPr>
        <p:txBody>
          <a:bodyPr>
            <a:normAutofit/>
          </a:bodyPr>
          <a:lstStyle/>
          <a:p>
            <a:r>
              <a:rPr lang="ja-JP" altLang="en-US" sz="4400" dirty="0">
                <a:latin typeface="メイリオ" panose="020B0604030504040204" pitchFamily="50" charset="-128"/>
                <a:ea typeface="メイリオ" panose="020B0604030504040204" pitchFamily="50" charset="-128"/>
              </a:rPr>
              <a:t>大学受験生向け書籍販売サイト</a:t>
            </a:r>
            <a:br>
              <a:rPr lang="en-US" altLang="ja-JP" sz="4800" dirty="0">
                <a:latin typeface="メイリオ" panose="020B0604030504040204" pitchFamily="50" charset="-128"/>
                <a:ea typeface="メイリオ" panose="020B0604030504040204" pitchFamily="50" charset="-128"/>
              </a:rPr>
            </a:br>
            <a:r>
              <a:rPr lang="ja-JP" altLang="en-US" sz="6600" dirty="0">
                <a:latin typeface="メイリオ" panose="020B0604030504040204" pitchFamily="50" charset="-128"/>
                <a:ea typeface="メイリオ" panose="020B0604030504040204" pitchFamily="50" charset="-128"/>
              </a:rPr>
              <a:t>ポ</a:t>
            </a:r>
            <a:r>
              <a:rPr kumimoji="1" lang="ja-JP" altLang="en-US" sz="6600" dirty="0">
                <a:latin typeface="メイリオ" panose="020B0604030504040204" pitchFamily="50" charset="-128"/>
                <a:ea typeface="メイリオ" panose="020B0604030504040204" pitchFamily="50" charset="-128"/>
              </a:rPr>
              <a:t>スタゴン</a:t>
            </a:r>
          </a:p>
        </p:txBody>
      </p:sp>
      <p:sp>
        <p:nvSpPr>
          <p:cNvPr id="3" name="サブタイトル 2"/>
          <p:cNvSpPr>
            <a:spLocks noGrp="1"/>
          </p:cNvSpPr>
          <p:nvPr>
            <p:ph type="subTitle" idx="1"/>
          </p:nvPr>
        </p:nvSpPr>
        <p:spPr>
          <a:xfrm>
            <a:off x="1524000" y="3865808"/>
            <a:ext cx="9144000" cy="1655762"/>
          </a:xfrm>
        </p:spPr>
        <p:txBody>
          <a:bodyPr/>
          <a:lstStyle/>
          <a:p>
            <a:r>
              <a:rPr kumimoji="1" lang="ja-JP" altLang="en-US" dirty="0">
                <a:latin typeface="メイリオ" panose="020B0604030504040204" pitchFamily="50" charset="-128"/>
                <a:ea typeface="メイリオ" panose="020B0604030504040204" pitchFamily="50" charset="-128"/>
              </a:rPr>
              <a:t>チーム名　ポスタゴン</a:t>
            </a:r>
          </a:p>
        </p:txBody>
      </p:sp>
    </p:spTree>
    <p:extLst>
      <p:ext uri="{BB962C8B-B14F-4D97-AF65-F5344CB8AC3E}">
        <p14:creationId xmlns:p14="http://schemas.microsoft.com/office/powerpoint/2010/main" val="339470774"/>
      </p:ext>
    </p:extLst>
  </p:cSld>
  <p:clrMapOvr>
    <a:masterClrMapping/>
  </p:clrMapOvr>
  <mc:AlternateContent xmlns:mc="http://schemas.openxmlformats.org/markup-compatibility/2006" xmlns:p14="http://schemas.microsoft.com/office/powerpoint/2010/main">
    <mc:Choice Requires="p14">
      <p:transition spd="slow" p14:dur="2000" advTm="3083"/>
    </mc:Choice>
    <mc:Fallback xmlns="">
      <p:transition spd="slow" advTm="30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ログイン</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a:latin typeface="メイリオ" panose="020B0604030504040204" pitchFamily="50" charset="-128"/>
                <a:ea typeface="メイリオ" panose="020B0604030504040204" pitchFamily="50" charset="-128"/>
              </a:rPr>
              <a:t>ログインに失敗したら、もう一度やり直し。</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ユーザー登録をしていない人やパスワード等を忘れた人のために、新規登録をすることができる。</a:t>
            </a:r>
            <a:endParaRPr kumimoji="1" lang="ja-JP" altLang="en-US"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32E9E37E-97D7-425D-BB61-28C996FE0D86}"/>
              </a:ext>
            </a:extLst>
          </p:cNvPr>
          <p:cNvPicPr>
            <a:picLocks noChangeAspect="1"/>
          </p:cNvPicPr>
          <p:nvPr/>
        </p:nvPicPr>
        <p:blipFill rotWithShape="1">
          <a:blip r:embed="rId3"/>
          <a:srcRect l="6875" t="26621" r="63366" b="37949"/>
          <a:stretch/>
        </p:blipFill>
        <p:spPr>
          <a:xfrm>
            <a:off x="3457737" y="3182816"/>
            <a:ext cx="5276525" cy="3533668"/>
          </a:xfrm>
          <a:prstGeom prst="rect">
            <a:avLst/>
          </a:prstGeom>
          <a:ln>
            <a:solidFill>
              <a:schemeClr val="tx1"/>
            </a:solidFill>
          </a:ln>
        </p:spPr>
      </p:pic>
    </p:spTree>
    <p:extLst>
      <p:ext uri="{BB962C8B-B14F-4D97-AF65-F5344CB8AC3E}">
        <p14:creationId xmlns:p14="http://schemas.microsoft.com/office/powerpoint/2010/main" val="205041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ホーム</a:t>
            </a:r>
            <a:r>
              <a:rPr kumimoji="1" lang="ja-JP" altLang="en-US" dirty="0">
                <a:latin typeface="メイリオ" panose="020B0604030504040204" pitchFamily="50" charset="-128"/>
                <a:ea typeface="メイリオ" panose="020B0604030504040204" pitchFamily="50" charset="-128"/>
              </a:rPr>
              <a:t>ページ</a:t>
            </a:r>
          </a:p>
        </p:txBody>
      </p:sp>
      <p:sp>
        <p:nvSpPr>
          <p:cNvPr id="3" name="コンテンツ プレースホルダー 2"/>
          <p:cNvSpPr>
            <a:spLocks noGrp="1"/>
          </p:cNvSpPr>
          <p:nvPr>
            <p:ph idx="1"/>
          </p:nvPr>
        </p:nvSpPr>
        <p:spPr>
          <a:xfrm>
            <a:off x="838200" y="1494692"/>
            <a:ext cx="10515600" cy="4682271"/>
          </a:xfrm>
        </p:spPr>
        <p:txBody>
          <a:bodyPr/>
          <a:lstStyle/>
          <a:p>
            <a:r>
              <a:rPr lang="ja-JP" altLang="en-US" dirty="0">
                <a:latin typeface="メイリオ" panose="020B0604030504040204" pitchFamily="50" charset="-128"/>
                <a:ea typeface="メイリオ" panose="020B0604030504040204" pitchFamily="50" charset="-128"/>
              </a:rPr>
              <a:t>教科別に詳細検索が可能。</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スライドショーで本の紹介。その本から商品詳細画面に移動できる。</a:t>
            </a:r>
            <a:endParaRPr lang="en-US" altLang="ja-JP" dirty="0">
              <a:latin typeface="メイリオ" panose="020B0604030504040204" pitchFamily="50" charset="-128"/>
              <a:ea typeface="メイリオ" panose="020B0604030504040204" pitchFamily="50" charset="-128"/>
            </a:endParaRPr>
          </a:p>
          <a:p>
            <a:pPr marL="0" indent="0">
              <a:buNone/>
            </a:pPr>
            <a:endParaRPr kumimoji="1" lang="ja-JP" altLang="en-US" dirty="0"/>
          </a:p>
        </p:txBody>
      </p:sp>
      <p:pic>
        <p:nvPicPr>
          <p:cNvPr id="5" name="図 4">
            <a:extLst>
              <a:ext uri="{FF2B5EF4-FFF2-40B4-BE49-F238E27FC236}">
                <a16:creationId xmlns:a16="http://schemas.microsoft.com/office/drawing/2014/main" id="{32F1B669-7383-44BC-B549-D1CBE4DBB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646" y="2820255"/>
            <a:ext cx="8210708" cy="3850918"/>
          </a:xfrm>
          <a:prstGeom prst="rect">
            <a:avLst/>
          </a:prstGeom>
          <a:ln>
            <a:solidFill>
              <a:schemeClr val="tx1"/>
            </a:solidFill>
          </a:ln>
        </p:spPr>
      </p:pic>
    </p:spTree>
    <p:extLst>
      <p:ext uri="{BB962C8B-B14F-4D97-AF65-F5344CB8AC3E}">
        <p14:creationId xmlns:p14="http://schemas.microsoft.com/office/powerpoint/2010/main" val="277662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商品検索結果</a:t>
            </a:r>
          </a:p>
        </p:txBody>
      </p:sp>
      <p:sp>
        <p:nvSpPr>
          <p:cNvPr id="3" name="コンテンツ プレースホルダー 2"/>
          <p:cNvSpPr>
            <a:spLocks noGrp="1"/>
          </p:cNvSpPr>
          <p:nvPr>
            <p:ph idx="1"/>
          </p:nvPr>
        </p:nvSpPr>
        <p:spPr/>
        <p:txBody>
          <a:bodyPr/>
          <a:lstStyle/>
          <a:p>
            <a:r>
              <a:rPr kumimoji="1" lang="ja-JP" altLang="en-US" dirty="0"/>
              <a:t>本の画像、タイトル、値段が表示。</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1A0EE384-5C7D-458D-9601-24E169B7CD99}"/>
              </a:ext>
            </a:extLst>
          </p:cNvPr>
          <p:cNvPicPr>
            <a:picLocks noChangeAspect="1"/>
          </p:cNvPicPr>
          <p:nvPr/>
        </p:nvPicPr>
        <p:blipFill rotWithShape="1">
          <a:blip r:embed="rId3"/>
          <a:srcRect l="9376" t="19216" r="19706" b="9930"/>
          <a:stretch/>
        </p:blipFill>
        <p:spPr>
          <a:xfrm>
            <a:off x="1821272" y="2479431"/>
            <a:ext cx="8549456" cy="4189291"/>
          </a:xfrm>
          <a:prstGeom prst="rect">
            <a:avLst/>
          </a:prstGeom>
          <a:ln>
            <a:solidFill>
              <a:schemeClr val="tx1"/>
            </a:solidFill>
          </a:ln>
        </p:spPr>
      </p:pic>
    </p:spTree>
    <p:extLst>
      <p:ext uri="{BB962C8B-B14F-4D97-AF65-F5344CB8AC3E}">
        <p14:creationId xmlns:p14="http://schemas.microsoft.com/office/powerpoint/2010/main" val="249403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商品詳細</a:t>
            </a:r>
          </a:p>
        </p:txBody>
      </p:sp>
      <p:sp>
        <p:nvSpPr>
          <p:cNvPr id="3" name="コンテンツ プレースホルダー 2"/>
          <p:cNvSpPr>
            <a:spLocks noGrp="1"/>
          </p:cNvSpPr>
          <p:nvPr>
            <p:ph idx="1"/>
          </p:nvPr>
        </p:nvSpPr>
        <p:spPr/>
        <p:txBody>
          <a:bodyPr/>
          <a:lstStyle/>
          <a:p>
            <a:r>
              <a:rPr lang="ja-JP" altLang="en-US" dirty="0"/>
              <a:t>本の紹介文、評価とレビュー内容の表示。</a:t>
            </a:r>
            <a:endParaRPr lang="en-US" altLang="ja-JP" dirty="0"/>
          </a:p>
          <a:p>
            <a:endParaRPr lang="en-US" altLang="ja-JP" dirty="0"/>
          </a:p>
          <a:p>
            <a:pPr marL="0" indent="0">
              <a:buNone/>
            </a:pPr>
            <a:endParaRPr lang="en-US" altLang="ja-JP" dirty="0"/>
          </a:p>
        </p:txBody>
      </p:sp>
      <p:pic>
        <p:nvPicPr>
          <p:cNvPr id="5" name="図 4">
            <a:extLst>
              <a:ext uri="{FF2B5EF4-FFF2-40B4-BE49-F238E27FC236}">
                <a16:creationId xmlns:a16="http://schemas.microsoft.com/office/drawing/2014/main" id="{E0E81F01-22FD-4471-A995-EDB30E1398F3}"/>
              </a:ext>
            </a:extLst>
          </p:cNvPr>
          <p:cNvPicPr>
            <a:picLocks noChangeAspect="1"/>
          </p:cNvPicPr>
          <p:nvPr/>
        </p:nvPicPr>
        <p:blipFill rotWithShape="1">
          <a:blip r:embed="rId3"/>
          <a:srcRect l="9154" t="9931" r="19485" b="8039"/>
          <a:stretch/>
        </p:blipFill>
        <p:spPr>
          <a:xfrm>
            <a:off x="2714064" y="2326929"/>
            <a:ext cx="6763871" cy="4373562"/>
          </a:xfrm>
          <a:prstGeom prst="rect">
            <a:avLst/>
          </a:prstGeom>
          <a:ln>
            <a:solidFill>
              <a:schemeClr val="tx1"/>
            </a:solidFill>
          </a:ln>
        </p:spPr>
      </p:pic>
    </p:spTree>
    <p:extLst>
      <p:ext uri="{BB962C8B-B14F-4D97-AF65-F5344CB8AC3E}">
        <p14:creationId xmlns:p14="http://schemas.microsoft.com/office/powerpoint/2010/main" val="224844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カート</a:t>
            </a:r>
          </a:p>
        </p:txBody>
      </p:sp>
      <p:sp>
        <p:nvSpPr>
          <p:cNvPr id="3" name="コンテンツ プレースホルダー 2"/>
          <p:cNvSpPr>
            <a:spLocks noGrp="1"/>
          </p:cNvSpPr>
          <p:nvPr>
            <p:ph idx="1"/>
          </p:nvPr>
        </p:nvSpPr>
        <p:spPr/>
        <p:txBody>
          <a:bodyPr/>
          <a:lstStyle/>
          <a:p>
            <a:r>
              <a:rPr lang="ja-JP" altLang="en-US" dirty="0"/>
              <a:t>カート内の</a:t>
            </a:r>
            <a:r>
              <a:rPr kumimoji="1" lang="ja-JP" altLang="en-US" dirty="0"/>
              <a:t>商品、</a:t>
            </a:r>
            <a:r>
              <a:rPr lang="ja-JP" altLang="en-US" dirty="0"/>
              <a:t>合計額</a:t>
            </a:r>
            <a:r>
              <a:rPr kumimoji="1" lang="ja-JP" altLang="en-US" dirty="0"/>
              <a:t>を表示。</a:t>
            </a:r>
            <a:endParaRPr kumimoji="1" lang="en-US" altLang="ja-JP" dirty="0"/>
          </a:p>
          <a:p>
            <a:r>
              <a:rPr lang="ja-JP" altLang="en-US" dirty="0"/>
              <a:t>カート内の商品を削除することも可能。</a:t>
            </a:r>
            <a:endParaRPr lang="en-US" altLang="ja-JP" dirty="0"/>
          </a:p>
        </p:txBody>
      </p:sp>
      <p:pic>
        <p:nvPicPr>
          <p:cNvPr id="6" name="図 5">
            <a:extLst>
              <a:ext uri="{FF2B5EF4-FFF2-40B4-BE49-F238E27FC236}">
                <a16:creationId xmlns:a16="http://schemas.microsoft.com/office/drawing/2014/main" id="{1AB1065F-F12E-420F-AD83-3BA1652A96BD}"/>
              </a:ext>
            </a:extLst>
          </p:cNvPr>
          <p:cNvPicPr>
            <a:picLocks noChangeAspect="1"/>
          </p:cNvPicPr>
          <p:nvPr/>
        </p:nvPicPr>
        <p:blipFill rotWithShape="1">
          <a:blip r:embed="rId3"/>
          <a:srcRect l="6875" t="42564" r="50000" b="20257"/>
          <a:stretch/>
        </p:blipFill>
        <p:spPr>
          <a:xfrm>
            <a:off x="2085304" y="2827350"/>
            <a:ext cx="8021391" cy="3889972"/>
          </a:xfrm>
          <a:prstGeom prst="rect">
            <a:avLst/>
          </a:prstGeom>
          <a:ln>
            <a:solidFill>
              <a:schemeClr val="tx1"/>
            </a:solidFill>
          </a:ln>
        </p:spPr>
      </p:pic>
    </p:spTree>
    <p:extLst>
      <p:ext uri="{BB962C8B-B14F-4D97-AF65-F5344CB8AC3E}">
        <p14:creationId xmlns:p14="http://schemas.microsoft.com/office/powerpoint/2010/main" val="379230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購入確認</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a:t>ユーザー情報と注文内容を表示。</a:t>
            </a:r>
            <a:endParaRPr lang="en-US" altLang="ja-JP" dirty="0"/>
          </a:p>
        </p:txBody>
      </p:sp>
      <p:pic>
        <p:nvPicPr>
          <p:cNvPr id="5" name="図 4">
            <a:extLst>
              <a:ext uri="{FF2B5EF4-FFF2-40B4-BE49-F238E27FC236}">
                <a16:creationId xmlns:a16="http://schemas.microsoft.com/office/drawing/2014/main" id="{BE13F852-0939-499A-8A8D-69A20C55AA9A}"/>
              </a:ext>
            </a:extLst>
          </p:cNvPr>
          <p:cNvPicPr>
            <a:picLocks noChangeAspect="1"/>
          </p:cNvPicPr>
          <p:nvPr/>
        </p:nvPicPr>
        <p:blipFill rotWithShape="1">
          <a:blip r:embed="rId3"/>
          <a:srcRect l="9155" t="11569" r="41985" b="13921"/>
          <a:stretch/>
        </p:blipFill>
        <p:spPr>
          <a:xfrm>
            <a:off x="3467186" y="2283949"/>
            <a:ext cx="5257627" cy="4509927"/>
          </a:xfrm>
          <a:prstGeom prst="rect">
            <a:avLst/>
          </a:prstGeom>
          <a:ln>
            <a:solidFill>
              <a:schemeClr val="tx1"/>
            </a:solidFill>
          </a:ln>
        </p:spPr>
      </p:pic>
    </p:spTree>
    <p:extLst>
      <p:ext uri="{BB962C8B-B14F-4D97-AF65-F5344CB8AC3E}">
        <p14:creationId xmlns:p14="http://schemas.microsoft.com/office/powerpoint/2010/main" val="29761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ヘッダー</a:t>
            </a:r>
            <a:r>
              <a:rPr lang="ja-JP" altLang="en-US" dirty="0">
                <a:latin typeface="メイリオ" panose="020B0604030504040204" pitchFamily="50" charset="-128"/>
                <a:ea typeface="メイリオ" panose="020B0604030504040204" pitchFamily="50" charset="-128"/>
              </a:rPr>
              <a:t>・フッター</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703730" y="1690688"/>
            <a:ext cx="10515600" cy="1469371"/>
          </a:xfrm>
        </p:spPr>
        <p:txBody>
          <a:bodyPr>
            <a:normAutofit/>
          </a:bodyPr>
          <a:lstStyle/>
          <a:p>
            <a:r>
              <a:rPr lang="ja-JP" altLang="en-US" dirty="0">
                <a:latin typeface="メイリオ" panose="020B0604030504040204" pitchFamily="50" charset="-128"/>
                <a:ea typeface="メイリオ" panose="020B0604030504040204" pitchFamily="50" charset="-128"/>
              </a:rPr>
              <a:t>ログインをしたら「ようこそ、ゲストさん」 「ようこそ、（ユーザー</a:t>
            </a:r>
            <a:r>
              <a:rPr lang="en-US" altLang="ja-JP" dirty="0">
                <a:latin typeface="メイリオ" panose="020B0604030504040204" pitchFamily="50" charset="-128"/>
                <a:ea typeface="メイリオ" panose="020B0604030504040204" pitchFamily="50" charset="-128"/>
              </a:rPr>
              <a:t>ID</a:t>
            </a:r>
            <a:r>
              <a:rPr lang="ja-JP" altLang="en-US" dirty="0">
                <a:latin typeface="メイリオ" panose="020B0604030504040204" pitchFamily="50" charset="-128"/>
                <a:ea typeface="メイリオ" panose="020B0604030504040204" pitchFamily="50" charset="-128"/>
              </a:rPr>
              <a:t>）さん」と表示。</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マイページ、カートに</a:t>
            </a:r>
            <a:r>
              <a:rPr lang="ja-JP" altLang="en-US" dirty="0">
                <a:latin typeface="メイリオ" panose="020B0604030504040204" pitchFamily="50" charset="-128"/>
                <a:ea typeface="メイリオ" panose="020B0604030504040204" pitchFamily="50" charset="-128"/>
              </a:rPr>
              <a:t>移動できる</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B407670-A01A-4504-A17C-6A84FB6AC49A}"/>
              </a:ext>
            </a:extLst>
          </p:cNvPr>
          <p:cNvPicPr>
            <a:picLocks noChangeAspect="1"/>
          </p:cNvPicPr>
          <p:nvPr/>
        </p:nvPicPr>
        <p:blipFill rotWithShape="1">
          <a:blip r:embed="rId3"/>
          <a:srcRect l="13751" t="11282" r="12740" b="58461"/>
          <a:stretch/>
        </p:blipFill>
        <p:spPr>
          <a:xfrm>
            <a:off x="1289537" y="3160059"/>
            <a:ext cx="9313986" cy="2156410"/>
          </a:xfrm>
          <a:prstGeom prst="rect">
            <a:avLst/>
          </a:prstGeom>
          <a:ln>
            <a:solidFill>
              <a:schemeClr val="tx1"/>
            </a:solidFill>
          </a:ln>
        </p:spPr>
      </p:pic>
      <p:pic>
        <p:nvPicPr>
          <p:cNvPr id="7" name="図 6">
            <a:extLst>
              <a:ext uri="{FF2B5EF4-FFF2-40B4-BE49-F238E27FC236}">
                <a16:creationId xmlns:a16="http://schemas.microsoft.com/office/drawing/2014/main" id="{275993F3-8541-400F-B296-989D398C07BD}"/>
              </a:ext>
            </a:extLst>
          </p:cNvPr>
          <p:cNvPicPr>
            <a:picLocks noChangeAspect="1"/>
          </p:cNvPicPr>
          <p:nvPr/>
        </p:nvPicPr>
        <p:blipFill rotWithShape="1">
          <a:blip r:embed="rId4"/>
          <a:srcRect l="13750" t="78574" r="13029" b="7621"/>
          <a:stretch/>
        </p:blipFill>
        <p:spPr>
          <a:xfrm>
            <a:off x="1311518" y="5634616"/>
            <a:ext cx="9270024" cy="983114"/>
          </a:xfrm>
          <a:prstGeom prst="rect">
            <a:avLst/>
          </a:prstGeom>
          <a:ln>
            <a:solidFill>
              <a:schemeClr val="tx1"/>
            </a:solidFill>
          </a:ln>
        </p:spPr>
      </p:pic>
    </p:spTree>
    <p:extLst>
      <p:ext uri="{BB962C8B-B14F-4D97-AF65-F5344CB8AC3E}">
        <p14:creationId xmlns:p14="http://schemas.microsoft.com/office/powerpoint/2010/main" val="3205954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マイページ</a:t>
            </a:r>
          </a:p>
        </p:txBody>
      </p:sp>
      <p:sp>
        <p:nvSpPr>
          <p:cNvPr id="3" name="コンテンツ プレースホルダー 2"/>
          <p:cNvSpPr>
            <a:spLocks noGrp="1"/>
          </p:cNvSpPr>
          <p:nvPr>
            <p:ph idx="1"/>
          </p:nvPr>
        </p:nvSpPr>
        <p:spPr/>
        <p:txBody>
          <a:bodyPr/>
          <a:lstStyle/>
          <a:p>
            <a:r>
              <a:rPr kumimoji="1" lang="ja-JP" altLang="en-US" dirty="0"/>
              <a:t>ユーザー情報、購入履歴が表示。</a:t>
            </a:r>
            <a:endParaRPr kumimoji="1" lang="en-US" altLang="ja-JP" dirty="0"/>
          </a:p>
          <a:p>
            <a:r>
              <a:rPr lang="ja-JP" altLang="en-US" dirty="0"/>
              <a:t>レビューの記入画面に移ることができる。</a:t>
            </a:r>
            <a:endParaRPr kumimoji="1" lang="ja-JP" altLang="en-US" dirty="0"/>
          </a:p>
        </p:txBody>
      </p:sp>
      <p:pic>
        <p:nvPicPr>
          <p:cNvPr id="5" name="図 4">
            <a:extLst>
              <a:ext uri="{FF2B5EF4-FFF2-40B4-BE49-F238E27FC236}">
                <a16:creationId xmlns:a16="http://schemas.microsoft.com/office/drawing/2014/main" id="{8E58A6AD-CB1D-45EB-818F-F291379C8DE6}"/>
              </a:ext>
            </a:extLst>
          </p:cNvPr>
          <p:cNvPicPr>
            <a:picLocks noChangeAspect="1"/>
          </p:cNvPicPr>
          <p:nvPr/>
        </p:nvPicPr>
        <p:blipFill rotWithShape="1">
          <a:blip r:embed="rId3"/>
          <a:srcRect l="6874" t="12051" r="19232" b="9931"/>
          <a:stretch/>
        </p:blipFill>
        <p:spPr>
          <a:xfrm>
            <a:off x="2766646" y="2780351"/>
            <a:ext cx="6658707" cy="3954556"/>
          </a:xfrm>
          <a:prstGeom prst="rect">
            <a:avLst/>
          </a:prstGeom>
          <a:ln>
            <a:solidFill>
              <a:schemeClr val="tx1"/>
            </a:solidFill>
          </a:ln>
        </p:spPr>
      </p:pic>
    </p:spTree>
    <p:extLst>
      <p:ext uri="{BB962C8B-B14F-4D97-AF65-F5344CB8AC3E}">
        <p14:creationId xmlns:p14="http://schemas.microsoft.com/office/powerpoint/2010/main" val="1233473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レビュー記入</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en-US" altLang="ja-JP" dirty="0"/>
              <a:t>5</a:t>
            </a:r>
            <a:r>
              <a:rPr kumimoji="1" lang="ja-JP" altLang="en-US" dirty="0"/>
              <a:t>段階評価を選択できる。</a:t>
            </a:r>
            <a:endParaRPr kumimoji="1" lang="en-US" altLang="ja-JP" dirty="0"/>
          </a:p>
          <a:p>
            <a:r>
              <a:rPr lang="ja-JP" altLang="en-US" dirty="0"/>
              <a:t>一度書いたことのある商品は、レビュー内容が更新される。</a:t>
            </a:r>
            <a:endParaRPr lang="en-US" altLang="ja-JP" dirty="0"/>
          </a:p>
        </p:txBody>
      </p:sp>
      <p:pic>
        <p:nvPicPr>
          <p:cNvPr id="5" name="図 4">
            <a:extLst>
              <a:ext uri="{FF2B5EF4-FFF2-40B4-BE49-F238E27FC236}">
                <a16:creationId xmlns:a16="http://schemas.microsoft.com/office/drawing/2014/main" id="{7DA20110-8540-4B35-BE29-836EB3BA133B}"/>
              </a:ext>
            </a:extLst>
          </p:cNvPr>
          <p:cNvPicPr>
            <a:picLocks noChangeAspect="1"/>
          </p:cNvPicPr>
          <p:nvPr/>
        </p:nvPicPr>
        <p:blipFill rotWithShape="1">
          <a:blip r:embed="rId3"/>
          <a:srcRect l="9044" t="43137" r="48382" b="17451"/>
          <a:stretch/>
        </p:blipFill>
        <p:spPr>
          <a:xfrm>
            <a:off x="2500492" y="2919046"/>
            <a:ext cx="7191016" cy="3744545"/>
          </a:xfrm>
          <a:prstGeom prst="rect">
            <a:avLst/>
          </a:prstGeom>
          <a:ln>
            <a:solidFill>
              <a:schemeClr val="tx1"/>
            </a:solidFill>
          </a:ln>
        </p:spPr>
      </p:pic>
    </p:spTree>
    <p:extLst>
      <p:ext uri="{BB962C8B-B14F-4D97-AF65-F5344CB8AC3E}">
        <p14:creationId xmlns:p14="http://schemas.microsoft.com/office/powerpoint/2010/main" val="15464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52FD93-E9F6-40B7-A1E4-E457F620F66D}"/>
              </a:ext>
            </a:extLst>
          </p:cNvPr>
          <p:cNvSpPr>
            <a:spLocks noGrp="1"/>
          </p:cNvSpPr>
          <p:nvPr>
            <p:ph type="ctrTitle"/>
          </p:nvPr>
        </p:nvSpPr>
        <p:spPr/>
        <p:txBody>
          <a:bodyPr/>
          <a:lstStyle/>
          <a:p>
            <a:r>
              <a:rPr kumimoji="1" lang="ja-JP" altLang="en-US" dirty="0"/>
              <a:t>動作デモへ</a:t>
            </a:r>
          </a:p>
        </p:txBody>
      </p:sp>
    </p:spTree>
    <p:extLst>
      <p:ext uri="{BB962C8B-B14F-4D97-AF65-F5344CB8AC3E}">
        <p14:creationId xmlns:p14="http://schemas.microsoft.com/office/powerpoint/2010/main" val="357553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829A84-FAC9-4747-9E21-30F4D7DBA1AF}"/>
              </a:ext>
            </a:extLst>
          </p:cNvPr>
          <p:cNvSpPr>
            <a:spLocks noGrp="1"/>
          </p:cNvSpPr>
          <p:nvPr>
            <p:ph type="title"/>
          </p:nvPr>
        </p:nvSpPr>
        <p:spPr/>
        <p:txBody>
          <a:bodyPr/>
          <a:lstStyle/>
          <a:p>
            <a:r>
              <a:rPr kumimoji="1" lang="ja-JP" altLang="en-US" dirty="0"/>
              <a:t>メンバー紹介</a:t>
            </a:r>
          </a:p>
        </p:txBody>
      </p:sp>
      <p:sp>
        <p:nvSpPr>
          <p:cNvPr id="3" name="コンテンツ プレースホルダー 2">
            <a:extLst>
              <a:ext uri="{FF2B5EF4-FFF2-40B4-BE49-F238E27FC236}">
                <a16:creationId xmlns:a16="http://schemas.microsoft.com/office/drawing/2014/main" id="{8AAD7572-8E7A-4493-89EA-5B3A7D157788}"/>
              </a:ext>
            </a:extLst>
          </p:cNvPr>
          <p:cNvSpPr>
            <a:spLocks noGrp="1"/>
          </p:cNvSpPr>
          <p:nvPr>
            <p:ph idx="1"/>
          </p:nvPr>
        </p:nvSpPr>
        <p:spPr>
          <a:xfrm>
            <a:off x="838200" y="1825624"/>
            <a:ext cx="10515600" cy="4667251"/>
          </a:xfrm>
        </p:spPr>
        <p:txBody>
          <a:bodyPr>
            <a:normAutofit/>
          </a:bodyPr>
          <a:lstStyle/>
          <a:p>
            <a:r>
              <a:rPr kumimoji="1" lang="ja-JP" altLang="en-US" dirty="0"/>
              <a:t>リーダー：</a:t>
            </a:r>
            <a:r>
              <a:rPr lang="ja-JP" altLang="en-US" b="0" i="0" dirty="0">
                <a:solidFill>
                  <a:srgbClr val="1D1C1D"/>
                </a:solidFill>
                <a:effectLst/>
                <a:latin typeface="NotoSansJP"/>
              </a:rPr>
              <a:t>小池 智仁（</a:t>
            </a:r>
            <a:r>
              <a:rPr lang="en-US" altLang="ja-JP" b="0" i="0" dirty="0">
                <a:solidFill>
                  <a:srgbClr val="1D1C1D"/>
                </a:solidFill>
                <a:effectLst/>
                <a:latin typeface="NotoSansJP"/>
              </a:rPr>
              <a:t>(</a:t>
            </a:r>
            <a:r>
              <a:rPr lang="ja-JP" altLang="en-US" b="0" i="0" dirty="0">
                <a:solidFill>
                  <a:srgbClr val="1D1C1D"/>
                </a:solidFill>
                <a:effectLst/>
                <a:latin typeface="NotoSansJP"/>
              </a:rPr>
              <a:t>株</a:t>
            </a:r>
            <a:r>
              <a:rPr lang="en-US" altLang="ja-JP" dirty="0">
                <a:solidFill>
                  <a:srgbClr val="1D1C1D"/>
                </a:solidFill>
                <a:latin typeface="NotoSansJP"/>
              </a:rPr>
              <a:t>)</a:t>
            </a:r>
            <a:r>
              <a:rPr lang="ja-JP" altLang="en-US" b="0" i="0" dirty="0">
                <a:solidFill>
                  <a:srgbClr val="1D1C1D"/>
                </a:solidFill>
                <a:effectLst/>
                <a:latin typeface="NotoSansJP"/>
              </a:rPr>
              <a:t>プリマジェスト）</a:t>
            </a:r>
            <a:endParaRPr lang="en-US" altLang="ja-JP" b="0" i="0" dirty="0">
              <a:solidFill>
                <a:srgbClr val="1D1C1D"/>
              </a:solidFill>
              <a:effectLst/>
              <a:latin typeface="NotoSansJP"/>
            </a:endParaRPr>
          </a:p>
          <a:p>
            <a:pPr lvl="1"/>
            <a:r>
              <a:rPr lang="ja-JP" altLang="en-US" dirty="0">
                <a:solidFill>
                  <a:srgbClr val="1D1C1D"/>
                </a:solidFill>
                <a:latin typeface="NotoSansJP"/>
              </a:rPr>
              <a:t>ユーザー</a:t>
            </a:r>
            <a:r>
              <a:rPr lang="ja-JP" altLang="en-US" b="0" i="0" dirty="0">
                <a:solidFill>
                  <a:srgbClr val="1D1C1D"/>
                </a:solidFill>
                <a:effectLst/>
                <a:latin typeface="NotoSansJP"/>
              </a:rPr>
              <a:t>登録、ログイン、ログアウトの開発</a:t>
            </a:r>
            <a:endParaRPr lang="en-US" altLang="ja-JP" b="0" i="0" dirty="0">
              <a:solidFill>
                <a:srgbClr val="1D1C1D"/>
              </a:solidFill>
              <a:effectLst/>
              <a:latin typeface="NotoSansJP"/>
            </a:endParaRPr>
          </a:p>
          <a:p>
            <a:r>
              <a:rPr kumimoji="1" lang="ja-JP" altLang="en-US" dirty="0">
                <a:solidFill>
                  <a:srgbClr val="1D1C1D"/>
                </a:solidFill>
                <a:latin typeface="NotoSansJP"/>
              </a:rPr>
              <a:t>サブリーダー：</a:t>
            </a:r>
            <a:r>
              <a:rPr lang="ja-JP" altLang="en-US" b="0" i="0" dirty="0">
                <a:solidFill>
                  <a:srgbClr val="1D1C1D"/>
                </a:solidFill>
                <a:effectLst/>
                <a:latin typeface="NotoSansJP"/>
              </a:rPr>
              <a:t>都築 卓朗（</a:t>
            </a:r>
            <a:r>
              <a:rPr lang="en-US" altLang="ja-JP" b="0" i="0" dirty="0">
                <a:solidFill>
                  <a:srgbClr val="1D1C1D"/>
                </a:solidFill>
                <a:effectLst/>
                <a:latin typeface="NotoSansJP"/>
              </a:rPr>
              <a:t>(</a:t>
            </a:r>
            <a:r>
              <a:rPr lang="ja-JP" altLang="en-US" b="0" i="0" dirty="0">
                <a:solidFill>
                  <a:srgbClr val="1D1C1D"/>
                </a:solidFill>
                <a:effectLst/>
                <a:latin typeface="NotoSansJP"/>
              </a:rPr>
              <a:t>株</a:t>
            </a:r>
            <a:r>
              <a:rPr lang="en-US" altLang="ja-JP" dirty="0">
                <a:solidFill>
                  <a:srgbClr val="1D1C1D"/>
                </a:solidFill>
                <a:latin typeface="NotoSansJP"/>
              </a:rPr>
              <a:t>)</a:t>
            </a:r>
            <a:r>
              <a:rPr lang="ja-JP" altLang="en-US" b="0" i="0" dirty="0">
                <a:solidFill>
                  <a:srgbClr val="1D1C1D"/>
                </a:solidFill>
                <a:effectLst/>
                <a:latin typeface="NotoSansJP"/>
              </a:rPr>
              <a:t>メイズ）</a:t>
            </a:r>
            <a:endParaRPr lang="en-US" altLang="ja-JP" b="0" i="0" dirty="0">
              <a:solidFill>
                <a:srgbClr val="1D1C1D"/>
              </a:solidFill>
              <a:effectLst/>
              <a:latin typeface="NotoSansJP"/>
            </a:endParaRPr>
          </a:p>
          <a:p>
            <a:pPr lvl="1"/>
            <a:r>
              <a:rPr lang="ja-JP" altLang="en-US" dirty="0">
                <a:solidFill>
                  <a:srgbClr val="1D1C1D"/>
                </a:solidFill>
                <a:latin typeface="NotoSansJP"/>
              </a:rPr>
              <a:t>ホームページ</a:t>
            </a:r>
            <a:r>
              <a:rPr lang="ja-JP" altLang="en-US" b="0" i="0" dirty="0">
                <a:solidFill>
                  <a:srgbClr val="1D1C1D"/>
                </a:solidFill>
                <a:effectLst/>
                <a:latin typeface="NotoSansJP"/>
              </a:rPr>
              <a:t>、検索機能の開発</a:t>
            </a:r>
            <a:endParaRPr kumimoji="1" lang="en-US" altLang="ja-JP" dirty="0">
              <a:solidFill>
                <a:srgbClr val="1D1C1D"/>
              </a:solidFill>
              <a:latin typeface="NotoSansJP"/>
            </a:endParaRPr>
          </a:p>
          <a:p>
            <a:r>
              <a:rPr lang="ja-JP" altLang="en-US" b="0" i="0" dirty="0">
                <a:solidFill>
                  <a:srgbClr val="1D1C1D"/>
                </a:solidFill>
                <a:effectLst/>
                <a:latin typeface="NotoSansJP"/>
              </a:rPr>
              <a:t>酒井 優（</a:t>
            </a:r>
            <a:r>
              <a:rPr lang="en-US" altLang="ja-JP" b="0" i="0" dirty="0">
                <a:solidFill>
                  <a:srgbClr val="1D1C1D"/>
                </a:solidFill>
                <a:effectLst/>
                <a:latin typeface="NotoSansJP"/>
              </a:rPr>
              <a:t>(</a:t>
            </a:r>
            <a:r>
              <a:rPr lang="ja-JP" altLang="en-US" b="0" i="0" dirty="0">
                <a:solidFill>
                  <a:srgbClr val="1D1C1D"/>
                </a:solidFill>
                <a:effectLst/>
                <a:latin typeface="NotoSansJP"/>
              </a:rPr>
              <a:t>株</a:t>
            </a:r>
            <a:r>
              <a:rPr lang="en-US" altLang="ja-JP" b="0" i="0" dirty="0">
                <a:solidFill>
                  <a:srgbClr val="1D1C1D"/>
                </a:solidFill>
                <a:effectLst/>
                <a:latin typeface="NotoSansJP"/>
              </a:rPr>
              <a:t>)</a:t>
            </a:r>
            <a:r>
              <a:rPr lang="ja-JP" altLang="en-US" b="0" i="0" dirty="0">
                <a:solidFill>
                  <a:srgbClr val="1D1C1D"/>
                </a:solidFill>
                <a:effectLst/>
                <a:latin typeface="NotoSansJP"/>
              </a:rPr>
              <a:t>プリマジェスト）</a:t>
            </a:r>
            <a:endParaRPr lang="en-US" altLang="ja-JP" dirty="0">
              <a:solidFill>
                <a:srgbClr val="1D1C1D"/>
              </a:solidFill>
              <a:latin typeface="NotoSansJP"/>
            </a:endParaRPr>
          </a:p>
          <a:p>
            <a:pPr lvl="1"/>
            <a:r>
              <a:rPr lang="ja-JP" altLang="en-US" b="0" i="0" dirty="0">
                <a:solidFill>
                  <a:srgbClr val="1D1C1D"/>
                </a:solidFill>
                <a:effectLst/>
                <a:latin typeface="NotoSansJP"/>
              </a:rPr>
              <a:t>購入確認、購入完了の機能</a:t>
            </a:r>
            <a:endParaRPr lang="en-US" altLang="ja-JP" b="0" i="0" dirty="0">
              <a:solidFill>
                <a:srgbClr val="1D1C1D"/>
              </a:solidFill>
              <a:effectLst/>
              <a:latin typeface="NotoSansJP"/>
            </a:endParaRPr>
          </a:p>
          <a:p>
            <a:r>
              <a:rPr lang="ja-JP" altLang="en-US" b="0" i="0" dirty="0">
                <a:solidFill>
                  <a:srgbClr val="1D1C1D"/>
                </a:solidFill>
                <a:effectLst/>
                <a:latin typeface="NotoSansJP"/>
              </a:rPr>
              <a:t>村上 千奈（日本ユニカシステムズ</a:t>
            </a:r>
            <a:r>
              <a:rPr lang="en-US" altLang="ja-JP" b="0" i="0" dirty="0">
                <a:solidFill>
                  <a:srgbClr val="1D1C1D"/>
                </a:solidFill>
                <a:effectLst/>
                <a:latin typeface="NotoSansJP"/>
              </a:rPr>
              <a:t>(</a:t>
            </a:r>
            <a:r>
              <a:rPr lang="ja-JP" altLang="en-US" b="0" i="0" dirty="0">
                <a:solidFill>
                  <a:srgbClr val="1D1C1D"/>
                </a:solidFill>
                <a:effectLst/>
                <a:latin typeface="NotoSansJP"/>
              </a:rPr>
              <a:t>株</a:t>
            </a:r>
            <a:r>
              <a:rPr lang="en-US" altLang="ja-JP" b="0" i="0" dirty="0">
                <a:solidFill>
                  <a:srgbClr val="1D1C1D"/>
                </a:solidFill>
                <a:effectLst/>
                <a:latin typeface="NotoSansJP"/>
              </a:rPr>
              <a:t>)</a:t>
            </a:r>
            <a:r>
              <a:rPr lang="ja-JP" altLang="en-US" dirty="0">
                <a:solidFill>
                  <a:srgbClr val="1D1C1D"/>
                </a:solidFill>
                <a:latin typeface="NotoSansJP"/>
              </a:rPr>
              <a:t>）</a:t>
            </a:r>
            <a:endParaRPr lang="en-US" altLang="ja-JP" dirty="0">
              <a:solidFill>
                <a:srgbClr val="1D1C1D"/>
              </a:solidFill>
              <a:latin typeface="NotoSansJP"/>
            </a:endParaRPr>
          </a:p>
          <a:p>
            <a:pPr lvl="1"/>
            <a:r>
              <a:rPr lang="ja-JP" altLang="en-US" b="0" i="0" dirty="0">
                <a:solidFill>
                  <a:srgbClr val="1D1C1D"/>
                </a:solidFill>
                <a:effectLst/>
                <a:latin typeface="NotoSansJP"/>
              </a:rPr>
              <a:t>商品詳細とカート画面の開発</a:t>
            </a:r>
            <a:endParaRPr lang="en-US" altLang="ja-JP" b="0" i="0" dirty="0">
              <a:solidFill>
                <a:srgbClr val="1D1C1D"/>
              </a:solidFill>
              <a:effectLst/>
              <a:latin typeface="NotoSansJP"/>
            </a:endParaRPr>
          </a:p>
          <a:p>
            <a:r>
              <a:rPr lang="ja-JP" altLang="en-US" b="0" i="0" dirty="0">
                <a:solidFill>
                  <a:srgbClr val="1D1C1D"/>
                </a:solidFill>
                <a:effectLst/>
                <a:latin typeface="NotoSansJP"/>
              </a:rPr>
              <a:t>松下 由果（</a:t>
            </a:r>
            <a:r>
              <a:rPr lang="en-US" altLang="ja-JP" b="0" i="0" dirty="0">
                <a:solidFill>
                  <a:srgbClr val="1D1C1D"/>
                </a:solidFill>
                <a:effectLst/>
                <a:latin typeface="NotoSansJP"/>
              </a:rPr>
              <a:t>(</a:t>
            </a:r>
            <a:r>
              <a:rPr lang="ja-JP" altLang="en-US" b="0" i="0" dirty="0">
                <a:solidFill>
                  <a:srgbClr val="1D1C1D"/>
                </a:solidFill>
                <a:effectLst/>
                <a:latin typeface="NotoSansJP"/>
              </a:rPr>
              <a:t>株</a:t>
            </a:r>
            <a:r>
              <a:rPr lang="en-US" altLang="ja-JP" b="0" i="0" dirty="0">
                <a:solidFill>
                  <a:srgbClr val="1D1C1D"/>
                </a:solidFill>
                <a:effectLst/>
                <a:latin typeface="NotoSansJP"/>
              </a:rPr>
              <a:t>)</a:t>
            </a:r>
            <a:r>
              <a:rPr lang="ja-JP" altLang="en-US" b="0" i="0" dirty="0">
                <a:solidFill>
                  <a:srgbClr val="1D1C1D"/>
                </a:solidFill>
                <a:effectLst/>
                <a:latin typeface="NotoSansJP"/>
              </a:rPr>
              <a:t>プリマジェスト）</a:t>
            </a:r>
            <a:endParaRPr lang="en-US" altLang="ja-JP" b="0" i="0" dirty="0">
              <a:solidFill>
                <a:srgbClr val="1D1C1D"/>
              </a:solidFill>
              <a:effectLst/>
              <a:latin typeface="NotoSansJP"/>
            </a:endParaRPr>
          </a:p>
          <a:p>
            <a:pPr lvl="1"/>
            <a:r>
              <a:rPr lang="ja-JP" altLang="en-US" b="0" i="0" dirty="0">
                <a:solidFill>
                  <a:srgbClr val="1D1C1D"/>
                </a:solidFill>
                <a:effectLst/>
                <a:latin typeface="NotoSansJP"/>
              </a:rPr>
              <a:t>マイページとレビュー画面の開発</a:t>
            </a:r>
            <a:endParaRPr lang="en-US" altLang="ja-JP" b="0" i="0" dirty="0">
              <a:solidFill>
                <a:srgbClr val="1D1C1D"/>
              </a:solidFill>
              <a:effectLst/>
              <a:latin typeface="NotoSansJP"/>
            </a:endParaRPr>
          </a:p>
        </p:txBody>
      </p:sp>
    </p:spTree>
    <p:extLst>
      <p:ext uri="{BB962C8B-B14F-4D97-AF65-F5344CB8AC3E}">
        <p14:creationId xmlns:p14="http://schemas.microsoft.com/office/powerpoint/2010/main" val="2576310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所感</a:t>
            </a:r>
          </a:p>
        </p:txBody>
      </p:sp>
      <p:sp>
        <p:nvSpPr>
          <p:cNvPr id="3" name="コンテンツ プレースホルダー 2"/>
          <p:cNvSpPr>
            <a:spLocks noGrp="1"/>
          </p:cNvSpPr>
          <p:nvPr>
            <p:ph idx="1"/>
          </p:nvPr>
        </p:nvSpPr>
        <p:spPr>
          <a:xfrm>
            <a:off x="838200" y="1451428"/>
            <a:ext cx="10515600" cy="5406571"/>
          </a:xfrm>
        </p:spPr>
        <p:txBody>
          <a:bodyPr>
            <a:normAutofit/>
          </a:bodyPr>
          <a:lstStyle/>
          <a:p>
            <a:r>
              <a:rPr lang="ja-JP" altLang="en-US" dirty="0"/>
              <a:t>設計やプログラミングなどわからないことが多く苦戦しましたが、実際に開発をしたことで、開発の流れを知ることができ良い経験になりました。</a:t>
            </a:r>
            <a:endParaRPr lang="en-US" altLang="ja-JP" dirty="0"/>
          </a:p>
          <a:p>
            <a:pPr marL="0" indent="0" algn="r">
              <a:buNone/>
            </a:pPr>
            <a:r>
              <a:rPr lang="ja-JP" altLang="en-US" dirty="0"/>
              <a:t>村上</a:t>
            </a:r>
          </a:p>
          <a:p>
            <a:r>
              <a:rPr lang="ja-JP" altLang="en-US" b="0" i="0" dirty="0">
                <a:solidFill>
                  <a:srgbClr val="1D1C1D"/>
                </a:solidFill>
                <a:effectLst/>
                <a:latin typeface="NotoSansJP"/>
              </a:rPr>
              <a:t>初めての設計だったこともあり、分からないことがたくさんありましたが、サイトが完成して実際に動かしたときは感動と達成感を味わうことができました。</a:t>
            </a:r>
            <a:endParaRPr lang="en-US" altLang="ja-JP" b="0" i="0" dirty="0">
              <a:solidFill>
                <a:srgbClr val="1D1C1D"/>
              </a:solidFill>
              <a:effectLst/>
              <a:latin typeface="NotoSansJP"/>
            </a:endParaRPr>
          </a:p>
          <a:p>
            <a:pPr marL="0" indent="0" algn="r">
              <a:buNone/>
            </a:pPr>
            <a:r>
              <a:rPr kumimoji="1" lang="ja-JP" altLang="en-US" dirty="0"/>
              <a:t>松下</a:t>
            </a:r>
            <a:endParaRPr kumimoji="1" lang="en-US" altLang="ja-JP" dirty="0"/>
          </a:p>
          <a:p>
            <a:r>
              <a:rPr lang="ja-JP" altLang="en-US" b="0" i="0" dirty="0">
                <a:solidFill>
                  <a:srgbClr val="1D1C1D"/>
                </a:solidFill>
                <a:effectLst/>
                <a:latin typeface="NotoSansJP"/>
              </a:rPr>
              <a:t>会場とオンラインで直接やり取りができないこともあり、自分が理解できていないことを言語化して伝えることがいかに難しいかを学んだ実習期間でした。</a:t>
            </a:r>
            <a:endParaRPr lang="en-US" altLang="ja-JP" b="0" i="0" dirty="0">
              <a:solidFill>
                <a:srgbClr val="1D1C1D"/>
              </a:solidFill>
              <a:effectLst/>
              <a:latin typeface="NotoSansJP"/>
            </a:endParaRPr>
          </a:p>
          <a:p>
            <a:pPr marL="0" indent="0" algn="r">
              <a:buNone/>
            </a:pPr>
            <a:r>
              <a:rPr lang="ja-JP" altLang="en-US" dirty="0">
                <a:solidFill>
                  <a:srgbClr val="1D1C1D"/>
                </a:solidFill>
                <a:latin typeface="NotoSansJP"/>
              </a:rPr>
              <a:t>酒井</a:t>
            </a:r>
            <a:endParaRPr lang="en-US" altLang="ja-JP" b="0" i="0" dirty="0">
              <a:solidFill>
                <a:srgbClr val="1D1C1D"/>
              </a:solidFill>
              <a:effectLst/>
              <a:latin typeface="NotoSansJP"/>
            </a:endParaRPr>
          </a:p>
        </p:txBody>
      </p:sp>
    </p:spTree>
    <p:extLst>
      <p:ext uri="{BB962C8B-B14F-4D97-AF65-F5344CB8AC3E}">
        <p14:creationId xmlns:p14="http://schemas.microsoft.com/office/powerpoint/2010/main" val="3412968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A0B13B-DA00-451B-B92C-DB0DF0AB6E26}"/>
              </a:ext>
            </a:extLst>
          </p:cNvPr>
          <p:cNvSpPr>
            <a:spLocks noGrp="1"/>
          </p:cNvSpPr>
          <p:nvPr>
            <p:ph type="title"/>
          </p:nvPr>
        </p:nvSpPr>
        <p:spPr/>
        <p:txBody>
          <a:bodyPr/>
          <a:lstStyle/>
          <a:p>
            <a:r>
              <a:rPr kumimoji="1" lang="ja-JP" altLang="en-US" dirty="0"/>
              <a:t>所感</a:t>
            </a:r>
          </a:p>
        </p:txBody>
      </p:sp>
      <p:sp>
        <p:nvSpPr>
          <p:cNvPr id="3" name="コンテンツ プレースホルダー 2">
            <a:extLst>
              <a:ext uri="{FF2B5EF4-FFF2-40B4-BE49-F238E27FC236}">
                <a16:creationId xmlns:a16="http://schemas.microsoft.com/office/drawing/2014/main" id="{A4123C6E-758E-4F0B-BC56-D7B6D40D9512}"/>
              </a:ext>
            </a:extLst>
          </p:cNvPr>
          <p:cNvSpPr>
            <a:spLocks noGrp="1"/>
          </p:cNvSpPr>
          <p:nvPr>
            <p:ph idx="1"/>
          </p:nvPr>
        </p:nvSpPr>
        <p:spPr/>
        <p:txBody>
          <a:bodyPr>
            <a:normAutofit/>
          </a:bodyPr>
          <a:lstStyle/>
          <a:p>
            <a:r>
              <a:rPr lang="en-US" altLang="ja-JP" dirty="0">
                <a:effectLst/>
              </a:rPr>
              <a:t>EC</a:t>
            </a:r>
            <a:r>
              <a:rPr lang="ja-JP" altLang="en-US" dirty="0">
                <a:effectLst/>
              </a:rPr>
              <a:t>サイトの作成において、メンバー間で綿密な計画のもと画面設計、テーブル作成することの重要性を身をもって知ることができました。</a:t>
            </a:r>
            <a:endParaRPr lang="en-US" altLang="ja-JP" dirty="0"/>
          </a:p>
          <a:p>
            <a:pPr marL="0" indent="0" algn="r">
              <a:buNone/>
            </a:pPr>
            <a:r>
              <a:rPr lang="ja-JP" altLang="en-US" dirty="0">
                <a:effectLst/>
              </a:rPr>
              <a:t>都築</a:t>
            </a:r>
            <a:endParaRPr lang="en-US" altLang="ja-JP" dirty="0"/>
          </a:p>
          <a:p>
            <a:r>
              <a:rPr lang="ja-JP" altLang="en-US" b="0" i="0" dirty="0">
                <a:solidFill>
                  <a:srgbClr val="1D1C1D"/>
                </a:solidFill>
                <a:effectLst/>
                <a:latin typeface="NotoSansJP"/>
              </a:rPr>
              <a:t>個人でのプログラミングは学生時代に何度も経験しましたが、チームでのプログラミングは初めてでした。チームで開発を行う難しさや大切さを学ぶ良い経験になりました。</a:t>
            </a:r>
            <a:endParaRPr lang="en-US" altLang="ja-JP" b="0" i="0" dirty="0">
              <a:solidFill>
                <a:srgbClr val="1D1C1D"/>
              </a:solidFill>
              <a:effectLst/>
              <a:latin typeface="NotoSansJP"/>
            </a:endParaRPr>
          </a:p>
          <a:p>
            <a:pPr marL="0" indent="0" algn="r">
              <a:buNone/>
            </a:pPr>
            <a:r>
              <a:rPr lang="ja-JP" altLang="en-US" b="0" i="0" dirty="0">
                <a:solidFill>
                  <a:srgbClr val="1D1C1D"/>
                </a:solidFill>
                <a:effectLst/>
                <a:latin typeface="NotoSansJP"/>
              </a:rPr>
              <a:t>小池</a:t>
            </a:r>
            <a:endParaRPr lang="en-US" altLang="ja-JP" b="0" i="0" dirty="0">
              <a:solidFill>
                <a:srgbClr val="1D1C1D"/>
              </a:solidFill>
              <a:effectLst/>
              <a:latin typeface="NotoSansJP"/>
            </a:endParaRPr>
          </a:p>
          <a:p>
            <a:endParaRPr kumimoji="1" lang="en-US" altLang="ja-JP" dirty="0">
              <a:solidFill>
                <a:srgbClr val="1D1C1D"/>
              </a:solidFill>
              <a:latin typeface="NotoSansJP"/>
            </a:endParaRPr>
          </a:p>
          <a:p>
            <a:pPr marL="0" indent="0">
              <a:buNone/>
            </a:pPr>
            <a:endParaRPr kumimoji="1" lang="ja-JP" altLang="en-US" dirty="0"/>
          </a:p>
        </p:txBody>
      </p:sp>
    </p:spTree>
    <p:extLst>
      <p:ext uri="{BB962C8B-B14F-4D97-AF65-F5344CB8AC3E}">
        <p14:creationId xmlns:p14="http://schemas.microsoft.com/office/powerpoint/2010/main" val="177317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D5C295-9DC9-42AC-A438-DF82EC0EC10C}"/>
              </a:ext>
            </a:extLst>
          </p:cNvPr>
          <p:cNvSpPr>
            <a:spLocks noGrp="1"/>
          </p:cNvSpPr>
          <p:nvPr>
            <p:ph type="ctrTitle"/>
          </p:nvPr>
        </p:nvSpPr>
        <p:spPr>
          <a:xfrm>
            <a:off x="537883" y="1642316"/>
            <a:ext cx="11438964" cy="2387600"/>
          </a:xfrm>
        </p:spPr>
        <p:txBody>
          <a:bodyPr/>
          <a:lstStyle/>
          <a:p>
            <a:r>
              <a:rPr kumimoji="1" lang="ja-JP" altLang="en-US" dirty="0"/>
              <a:t>ご清聴ありがとうございました。</a:t>
            </a:r>
          </a:p>
        </p:txBody>
      </p:sp>
    </p:spTree>
    <p:extLst>
      <p:ext uri="{BB962C8B-B14F-4D97-AF65-F5344CB8AC3E}">
        <p14:creationId xmlns:p14="http://schemas.microsoft.com/office/powerpoint/2010/main" val="111788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目次</a:t>
            </a:r>
          </a:p>
        </p:txBody>
      </p:sp>
      <p:sp>
        <p:nvSpPr>
          <p:cNvPr id="3" name="コンテンツ プレースホルダー 2"/>
          <p:cNvSpPr>
            <a:spLocks noGrp="1"/>
          </p:cNvSpPr>
          <p:nvPr>
            <p:ph idx="1"/>
          </p:nvPr>
        </p:nvSpPr>
        <p:spPr/>
        <p:txBody>
          <a:bodyPr/>
          <a:lstStyle/>
          <a:p>
            <a:pPr marL="285750" indent="-285750"/>
            <a:r>
              <a:rPr lang="ja-JP" altLang="en-US" dirty="0">
                <a:latin typeface="メイリオ" panose="020B0604030504040204" pitchFamily="50" charset="-128"/>
                <a:ea typeface="メイリオ" panose="020B0604030504040204" pitchFamily="50" charset="-128"/>
              </a:rPr>
              <a:t>サイト名の由来</a:t>
            </a:r>
            <a:endParaRPr lang="en-US" altLang="ja-JP" dirty="0">
              <a:latin typeface="メイリオ" panose="020B0604030504040204" pitchFamily="50" charset="-128"/>
              <a:ea typeface="メイリオ" panose="020B0604030504040204" pitchFamily="50" charset="-128"/>
            </a:endParaRPr>
          </a:p>
          <a:p>
            <a:pPr marL="285750" indent="-285750"/>
            <a:r>
              <a:rPr lang="ja-JP" altLang="en-US" dirty="0">
                <a:latin typeface="メイリオ" panose="020B0604030504040204" pitchFamily="50" charset="-128"/>
                <a:ea typeface="メイリオ" panose="020B0604030504040204" pitchFamily="50" charset="-128"/>
              </a:rPr>
              <a:t>サイト概要</a:t>
            </a:r>
            <a:endParaRPr lang="en-US" altLang="ja-JP" dirty="0">
              <a:latin typeface="メイリオ" panose="020B0604030504040204" pitchFamily="50" charset="-128"/>
              <a:ea typeface="メイリオ" panose="020B0604030504040204" pitchFamily="50" charset="-128"/>
            </a:endParaRPr>
          </a:p>
          <a:p>
            <a:pPr marL="285750" indent="-285750"/>
            <a:r>
              <a:rPr lang="ja-JP" altLang="en-US" dirty="0">
                <a:latin typeface="メイリオ" panose="020B0604030504040204" pitchFamily="50" charset="-128"/>
                <a:ea typeface="メイリオ" panose="020B0604030504040204" pitchFamily="50" charset="-128"/>
              </a:rPr>
              <a:t>機能一覧</a:t>
            </a:r>
            <a:endParaRPr lang="en-US" altLang="ja-JP" dirty="0">
              <a:latin typeface="メイリオ" panose="020B0604030504040204" pitchFamily="50" charset="-128"/>
              <a:ea typeface="メイリオ" panose="020B0604030504040204" pitchFamily="50" charset="-128"/>
            </a:endParaRPr>
          </a:p>
          <a:p>
            <a:pPr marL="285750" indent="-285750"/>
            <a:r>
              <a:rPr lang="ja-JP" altLang="en-US" dirty="0">
                <a:latin typeface="メイリオ" panose="020B0604030504040204" pitchFamily="50" charset="-128"/>
                <a:ea typeface="メイリオ" panose="020B0604030504040204" pitchFamily="50" charset="-128"/>
              </a:rPr>
              <a:t>こだわりポイント</a:t>
            </a:r>
            <a:endParaRPr lang="en-US" altLang="ja-JP" dirty="0">
              <a:latin typeface="メイリオ" panose="020B0604030504040204" pitchFamily="50" charset="-128"/>
              <a:ea typeface="メイリオ" panose="020B0604030504040204" pitchFamily="50" charset="-128"/>
            </a:endParaRPr>
          </a:p>
          <a:p>
            <a:pPr marL="285750" indent="-285750"/>
            <a:r>
              <a:rPr lang="ja-JP" altLang="en-US" dirty="0">
                <a:latin typeface="メイリオ" panose="020B0604030504040204" pitchFamily="50" charset="-128"/>
                <a:ea typeface="メイリオ" panose="020B0604030504040204" pitchFamily="50" charset="-128"/>
              </a:rPr>
              <a:t>ページの紹介</a:t>
            </a:r>
            <a:endParaRPr lang="en-US" altLang="ja-JP" dirty="0">
              <a:latin typeface="メイリオ" panose="020B0604030504040204" pitchFamily="50" charset="-128"/>
              <a:ea typeface="メイリオ" panose="020B0604030504040204" pitchFamily="50" charset="-128"/>
            </a:endParaRPr>
          </a:p>
          <a:p>
            <a:pPr marL="285750" indent="-285750"/>
            <a:r>
              <a:rPr lang="ja-JP" altLang="en-US" dirty="0">
                <a:latin typeface="メイリオ" panose="020B0604030504040204" pitchFamily="50" charset="-128"/>
                <a:ea typeface="メイリオ" panose="020B0604030504040204" pitchFamily="50" charset="-128"/>
              </a:rPr>
              <a:t>動作デモ</a:t>
            </a:r>
            <a:endParaRPr lang="en-US" altLang="ja-JP" dirty="0">
              <a:latin typeface="メイリオ" panose="020B0604030504040204" pitchFamily="50" charset="-128"/>
              <a:ea typeface="メイリオ" panose="020B0604030504040204" pitchFamily="50" charset="-128"/>
            </a:endParaRPr>
          </a:p>
          <a:p>
            <a:pPr marL="285750" indent="-285750"/>
            <a:r>
              <a:rPr lang="ja-JP" altLang="en-US" dirty="0">
                <a:latin typeface="メイリオ" panose="020B0604030504040204" pitchFamily="50" charset="-128"/>
                <a:ea typeface="メイリオ" panose="020B0604030504040204" pitchFamily="50" charset="-128"/>
              </a:rPr>
              <a:t>所感</a:t>
            </a:r>
            <a:endParaRPr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2491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サイト概要</a:t>
            </a:r>
          </a:p>
        </p:txBody>
      </p:sp>
      <p:sp>
        <p:nvSpPr>
          <p:cNvPr id="3" name="コンテンツ プレースホルダー 2"/>
          <p:cNvSpPr>
            <a:spLocks noGrp="1"/>
          </p:cNvSpPr>
          <p:nvPr>
            <p:ph idx="1"/>
          </p:nvPr>
        </p:nvSpPr>
        <p:spPr/>
        <p:txBody>
          <a:bodyPr/>
          <a:lstStyle/>
          <a:p>
            <a:pPr>
              <a:lnSpc>
                <a:spcPct val="200000"/>
              </a:lnSpc>
            </a:pPr>
            <a:r>
              <a:rPr lang="ja-JP" altLang="en-US" dirty="0">
                <a:latin typeface="メイリオ" panose="020B0604030504040204" pitchFamily="50" charset="-128"/>
                <a:ea typeface="メイリオ" panose="020B0604030504040204" pitchFamily="50" charset="-128"/>
              </a:rPr>
              <a:t>大学受験に必要な参考書をピンポイントで購入できる。</a:t>
            </a:r>
          </a:p>
          <a:p>
            <a:pPr>
              <a:lnSpc>
                <a:spcPct val="200000"/>
              </a:lnSpc>
            </a:pPr>
            <a:r>
              <a:rPr kumimoji="1" lang="ja-JP" altLang="en-US" dirty="0">
                <a:latin typeface="メイリオ" panose="020B0604030504040204" pitchFamily="50" charset="-128"/>
                <a:ea typeface="メイリオ" panose="020B0604030504040204" pitchFamily="50" charset="-128"/>
              </a:rPr>
              <a:t>会員限定の購入サイト。</a:t>
            </a:r>
            <a:endParaRPr kumimoji="1" lang="en-US" altLang="ja-JP" dirty="0">
              <a:latin typeface="メイリオ" panose="020B0604030504040204" pitchFamily="50" charset="-128"/>
              <a:ea typeface="メイリオ" panose="020B0604030504040204" pitchFamily="50" charset="-128"/>
            </a:endParaRPr>
          </a:p>
          <a:p>
            <a:pPr>
              <a:lnSpc>
                <a:spcPct val="200000"/>
              </a:lnSpc>
            </a:pPr>
            <a:r>
              <a:rPr lang="ja-JP" altLang="en-US" dirty="0">
                <a:latin typeface="メイリオ" panose="020B0604030504040204" pitchFamily="50" charset="-128"/>
                <a:ea typeface="メイリオ" panose="020B0604030504040204" pitchFamily="50" charset="-128"/>
              </a:rPr>
              <a:t>参考書選びに悩む大学受験生が対象。</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911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サイト名</a:t>
            </a:r>
            <a:r>
              <a:rPr kumimoji="1" lang="ja-JP" altLang="en-US" dirty="0">
                <a:latin typeface="メイリオ" panose="020B0604030504040204" pitchFamily="50" charset="-128"/>
                <a:ea typeface="メイリオ" panose="020B0604030504040204" pitchFamily="50" charset="-128"/>
              </a:rPr>
              <a:t>の由来</a:t>
            </a:r>
          </a:p>
        </p:txBody>
      </p:sp>
      <p:sp>
        <p:nvSpPr>
          <p:cNvPr id="3" name="コンテンツ プレースホルダー 2"/>
          <p:cNvSpPr>
            <a:spLocks noGrp="1"/>
          </p:cNvSpPr>
          <p:nvPr>
            <p:ph idx="1"/>
          </p:nvPr>
        </p:nvSpPr>
        <p:spPr/>
        <p:txBody>
          <a:bodyPr/>
          <a:lstStyle/>
          <a:p>
            <a:r>
              <a:rPr kumimoji="1" lang="ja-JP" altLang="en-US" dirty="0">
                <a:latin typeface="メイリオ" panose="020B0604030504040204" pitchFamily="50" charset="-128"/>
                <a:ea typeface="メイリオ" panose="020B0604030504040204" pitchFamily="50" charset="-128"/>
              </a:rPr>
              <a:t>目についたものが、</a:t>
            </a:r>
            <a:r>
              <a:rPr kumimoji="1" lang="en-US" altLang="ja-JP" dirty="0">
                <a:latin typeface="メイリオ" panose="020B0604030504040204" pitchFamily="50" charset="-128"/>
                <a:ea typeface="メイリオ" panose="020B0604030504040204" pitchFamily="50" charset="-128"/>
              </a:rPr>
              <a:t>IT</a:t>
            </a:r>
            <a:r>
              <a:rPr kumimoji="1" lang="ja-JP" altLang="en-US" dirty="0">
                <a:latin typeface="メイリオ" panose="020B0604030504040204" pitchFamily="50" charset="-128"/>
                <a:ea typeface="メイリオ" panose="020B0604030504040204" pitchFamily="50" charset="-128"/>
              </a:rPr>
              <a:t>関連の参考書だったため。</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「本　外国語」で検索した結果、表示されたもの引用。</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「ポスタゴン」とは、タミル語（インドの言語）で「読書」という意味。</a:t>
            </a:r>
            <a:endParaRPr lang="en-US" altLang="ja-JP" dirty="0">
              <a:latin typeface="メイリオ" panose="020B0604030504040204" pitchFamily="50" charset="-128"/>
              <a:ea typeface="メイリオ" panose="020B0604030504040204" pitchFamily="50" charset="-128"/>
            </a:endParaRPr>
          </a:p>
          <a:p>
            <a:pPr marL="0" indent="0">
              <a:buNone/>
            </a:pPr>
            <a:endParaRPr kumimoji="1"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kumimoji="1" lang="ja-JP" altLang="en-US" dirty="0">
                <a:latin typeface="メイリオ" panose="020B0604030504040204" pitchFamily="50" charset="-128"/>
                <a:ea typeface="メイリオ" panose="020B0604030504040204" pitchFamily="50" charset="-128"/>
              </a:rPr>
              <a:t>引用サイト：</a:t>
            </a:r>
            <a:r>
              <a:rPr lang="en-US" altLang="ja-JP" u="sng" dirty="0">
                <a:latin typeface="メイリオ" panose="020B0604030504040204" pitchFamily="50" charset="-128"/>
                <a:ea typeface="メイリオ" panose="020B0604030504040204" pitchFamily="50" charset="-128"/>
                <a:hlinkClick r:id="rId3"/>
              </a:rPr>
              <a:t>http://www.tekiro.main.jp/?eid=392915</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598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機能一覧</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sz="half" idx="1"/>
          </p:nvPr>
        </p:nvSpPr>
        <p:spPr/>
        <p:txBody>
          <a:bodyPr/>
          <a:lstStyle/>
          <a:p>
            <a:pPr>
              <a:lnSpc>
                <a:spcPct val="150000"/>
              </a:lnSpc>
            </a:pPr>
            <a:r>
              <a:rPr lang="ja-JP" altLang="en-US" dirty="0">
                <a:latin typeface="メイリオ" panose="020B0604030504040204" pitchFamily="50" charset="-128"/>
                <a:ea typeface="メイリオ" panose="020B0604030504040204" pitchFamily="50" charset="-128"/>
              </a:rPr>
              <a:t>ユーザー</a:t>
            </a:r>
            <a:r>
              <a:rPr kumimoji="1" lang="ja-JP" altLang="en-US" dirty="0">
                <a:latin typeface="メイリオ" panose="020B0604030504040204" pitchFamily="50" charset="-128"/>
                <a:ea typeface="メイリオ" panose="020B0604030504040204" pitchFamily="50" charset="-128"/>
              </a:rPr>
              <a:t>登録</a:t>
            </a:r>
            <a:endParaRPr kumimoji="1" lang="en-US" altLang="ja-JP" dirty="0">
              <a:latin typeface="メイリオ" panose="020B0604030504040204" pitchFamily="50" charset="-128"/>
              <a:ea typeface="メイリオ" panose="020B0604030504040204" pitchFamily="50" charset="-128"/>
            </a:endParaRPr>
          </a:p>
          <a:p>
            <a:pPr>
              <a:lnSpc>
                <a:spcPct val="150000"/>
              </a:lnSpc>
            </a:pPr>
            <a:r>
              <a:rPr lang="ja-JP" altLang="en-US" dirty="0">
                <a:latin typeface="メイリオ" panose="020B0604030504040204" pitchFamily="50" charset="-128"/>
                <a:ea typeface="メイリオ" panose="020B0604030504040204" pitchFamily="50" charset="-128"/>
              </a:rPr>
              <a:t>ログイン／ログアウト</a:t>
            </a:r>
            <a:endParaRPr lang="en-US" altLang="ja-JP" dirty="0">
              <a:latin typeface="メイリオ" panose="020B0604030504040204" pitchFamily="50" charset="-128"/>
              <a:ea typeface="メイリオ" panose="020B0604030504040204" pitchFamily="50" charset="-128"/>
            </a:endParaRPr>
          </a:p>
          <a:p>
            <a:pPr>
              <a:lnSpc>
                <a:spcPct val="150000"/>
              </a:lnSpc>
            </a:pPr>
            <a:r>
              <a:rPr kumimoji="1" lang="ja-JP" altLang="en-US" dirty="0">
                <a:latin typeface="メイリオ" panose="020B0604030504040204" pitchFamily="50" charset="-128"/>
                <a:ea typeface="メイリオ" panose="020B0604030504040204" pitchFamily="50" charset="-128"/>
              </a:rPr>
              <a:t>商品検索</a:t>
            </a:r>
            <a:endParaRPr kumimoji="1" lang="en-US" altLang="ja-JP" dirty="0">
              <a:latin typeface="メイリオ" panose="020B0604030504040204" pitchFamily="50" charset="-128"/>
              <a:ea typeface="メイリオ" panose="020B0604030504040204" pitchFamily="50" charset="-128"/>
            </a:endParaRPr>
          </a:p>
          <a:p>
            <a:pPr>
              <a:lnSpc>
                <a:spcPct val="150000"/>
              </a:lnSpc>
            </a:pPr>
            <a:r>
              <a:rPr lang="ja-JP" altLang="en-US" dirty="0">
                <a:latin typeface="メイリオ" panose="020B0604030504040204" pitchFamily="50" charset="-128"/>
                <a:ea typeface="メイリオ" panose="020B0604030504040204" pitchFamily="50" charset="-128"/>
              </a:rPr>
              <a:t>商品購入</a:t>
            </a:r>
            <a:endParaRPr lang="en-US" altLang="ja-JP"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8298D182-D998-41F1-B397-B750E3CB1330}"/>
              </a:ext>
            </a:extLst>
          </p:cNvPr>
          <p:cNvSpPr>
            <a:spLocks noGrp="1"/>
          </p:cNvSpPr>
          <p:nvPr>
            <p:ph sz="half" idx="2"/>
          </p:nvPr>
        </p:nvSpPr>
        <p:spPr/>
        <p:txBody>
          <a:bodyPr/>
          <a:lstStyle/>
          <a:p>
            <a:pPr>
              <a:lnSpc>
                <a:spcPct val="150000"/>
              </a:lnSpc>
            </a:pPr>
            <a:r>
              <a:rPr lang="ja-JP" altLang="en-US" dirty="0">
                <a:latin typeface="メイリオ" panose="020B0604030504040204" pitchFamily="50" charset="-128"/>
                <a:ea typeface="メイリオ" panose="020B0604030504040204" pitchFamily="50" charset="-128"/>
              </a:rPr>
              <a:t>注文内容確認</a:t>
            </a:r>
            <a:endParaRPr lang="en-US" altLang="ja-JP" dirty="0">
              <a:latin typeface="メイリオ" panose="020B0604030504040204" pitchFamily="50" charset="-128"/>
              <a:ea typeface="メイリオ" panose="020B0604030504040204" pitchFamily="50" charset="-128"/>
            </a:endParaRPr>
          </a:p>
          <a:p>
            <a:pPr>
              <a:lnSpc>
                <a:spcPct val="150000"/>
              </a:lnSpc>
            </a:pPr>
            <a:r>
              <a:rPr kumimoji="1" lang="ja-JP" altLang="en-US" dirty="0">
                <a:latin typeface="メイリオ" panose="020B0604030504040204" pitchFamily="50" charset="-128"/>
                <a:ea typeface="メイリオ" panose="020B0604030504040204" pitchFamily="50" charset="-128"/>
              </a:rPr>
              <a:t>購入履歴</a:t>
            </a:r>
            <a:endParaRPr kumimoji="1" lang="en-US" altLang="ja-JP" dirty="0">
              <a:latin typeface="メイリオ" panose="020B0604030504040204" pitchFamily="50" charset="-128"/>
              <a:ea typeface="メイリオ" panose="020B0604030504040204" pitchFamily="50" charset="-128"/>
            </a:endParaRPr>
          </a:p>
          <a:p>
            <a:pPr>
              <a:lnSpc>
                <a:spcPct val="150000"/>
              </a:lnSpc>
            </a:pPr>
            <a:r>
              <a:rPr lang="ja-JP" altLang="en-US" dirty="0">
                <a:latin typeface="メイリオ" panose="020B0604030504040204" pitchFamily="50" charset="-128"/>
                <a:ea typeface="メイリオ" panose="020B0604030504040204" pitchFamily="50" charset="-128"/>
              </a:rPr>
              <a:t>マイページ</a:t>
            </a:r>
            <a:endParaRPr lang="en-US" altLang="ja-JP" dirty="0">
              <a:latin typeface="メイリオ" panose="020B0604030504040204" pitchFamily="50" charset="-128"/>
              <a:ea typeface="メイリオ" panose="020B0604030504040204" pitchFamily="50" charset="-128"/>
            </a:endParaRPr>
          </a:p>
          <a:p>
            <a:pPr>
              <a:lnSpc>
                <a:spcPct val="150000"/>
              </a:lnSpc>
            </a:pPr>
            <a:r>
              <a:rPr kumimoji="1" lang="ja-JP" altLang="en-US" dirty="0">
                <a:latin typeface="メイリオ" panose="020B0604030504040204" pitchFamily="50" charset="-128"/>
                <a:ea typeface="メイリオ" panose="020B0604030504040204" pitchFamily="50" charset="-128"/>
              </a:rPr>
              <a:t>レビュー閲覧・記入</a:t>
            </a:r>
          </a:p>
          <a:p>
            <a:pPr marL="0" indent="0">
              <a:buNone/>
            </a:pPr>
            <a:endParaRPr lang="ja-JP" altLang="en-US" dirty="0"/>
          </a:p>
        </p:txBody>
      </p:sp>
    </p:spTree>
    <p:extLst>
      <p:ext uri="{BB962C8B-B14F-4D97-AF65-F5344CB8AC3E}">
        <p14:creationId xmlns:p14="http://schemas.microsoft.com/office/powerpoint/2010/main" val="29238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こだわりポイント</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38199" y="1825625"/>
            <a:ext cx="10855569" cy="4667250"/>
          </a:xfrm>
        </p:spPr>
        <p:txBody>
          <a:bodyPr>
            <a:normAutofit fontScale="92500"/>
          </a:bodyPr>
          <a:lstStyle/>
          <a:p>
            <a:pPr>
              <a:lnSpc>
                <a:spcPct val="150000"/>
              </a:lnSpc>
            </a:pPr>
            <a:r>
              <a:rPr kumimoji="1" lang="ja-JP" altLang="en-US" dirty="0">
                <a:latin typeface="メイリオ" panose="020B0604030504040204" pitchFamily="50" charset="-128"/>
                <a:ea typeface="メイリオ" panose="020B0604030504040204" pitchFamily="50" charset="-128"/>
              </a:rPr>
              <a:t>レビューを書けて、閲覧できる。</a:t>
            </a:r>
            <a:endParaRPr kumimoji="1" lang="en-US" altLang="ja-JP" dirty="0">
              <a:latin typeface="メイリオ" panose="020B0604030504040204" pitchFamily="50" charset="-128"/>
              <a:ea typeface="メイリオ" panose="020B0604030504040204" pitchFamily="50" charset="-128"/>
            </a:endParaRPr>
          </a:p>
          <a:p>
            <a:pPr>
              <a:lnSpc>
                <a:spcPct val="150000"/>
              </a:lnSpc>
            </a:pPr>
            <a:r>
              <a:rPr lang="ja-JP" altLang="en-US" dirty="0">
                <a:latin typeface="メイリオ" panose="020B0604030504040204" pitchFamily="50" charset="-128"/>
                <a:ea typeface="メイリオ" panose="020B0604030504040204" pitchFamily="50" charset="-128"/>
              </a:rPr>
              <a:t>以前レビューを書いた商品に再度レビューを記入すると、内容が更新される。</a:t>
            </a:r>
            <a:endParaRPr kumimoji="1" lang="en-US" altLang="ja-JP" dirty="0">
              <a:latin typeface="メイリオ" panose="020B0604030504040204" pitchFamily="50" charset="-128"/>
              <a:ea typeface="メイリオ" panose="020B0604030504040204" pitchFamily="50" charset="-128"/>
            </a:endParaRPr>
          </a:p>
          <a:p>
            <a:pPr>
              <a:lnSpc>
                <a:spcPct val="150000"/>
              </a:lnSpc>
            </a:pPr>
            <a:r>
              <a:rPr lang="ja-JP" altLang="en-US" dirty="0">
                <a:latin typeface="メイリオ" panose="020B0604030504040204" pitchFamily="50" charset="-128"/>
                <a:ea typeface="メイリオ" panose="020B0604030504040204" pitchFamily="50" charset="-128"/>
              </a:rPr>
              <a:t>ホームページで、ランダムに書籍情報をスライドショーで表示。</a:t>
            </a:r>
            <a:endParaRPr lang="en-US" altLang="ja-JP" dirty="0">
              <a:latin typeface="メイリオ" panose="020B0604030504040204" pitchFamily="50" charset="-128"/>
              <a:ea typeface="メイリオ" panose="020B0604030504040204" pitchFamily="50" charset="-128"/>
            </a:endParaRPr>
          </a:p>
          <a:p>
            <a:pPr>
              <a:lnSpc>
                <a:spcPct val="150000"/>
              </a:lnSpc>
            </a:pPr>
            <a:r>
              <a:rPr lang="ja-JP" altLang="en-US" dirty="0">
                <a:latin typeface="メイリオ" panose="020B0604030504040204" pitchFamily="50" charset="-128"/>
                <a:ea typeface="メイリオ" panose="020B0604030504040204" pitchFamily="50" charset="-128"/>
              </a:rPr>
              <a:t>検索機能では</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つのパターンで検索することができる。</a:t>
            </a:r>
            <a:endParaRPr lang="en-US" altLang="ja-JP" dirty="0">
              <a:latin typeface="メイリオ" panose="020B0604030504040204" pitchFamily="50" charset="-128"/>
              <a:ea typeface="メイリオ" panose="020B0604030504040204" pitchFamily="50" charset="-128"/>
            </a:endParaRPr>
          </a:p>
          <a:p>
            <a:pPr lvl="1">
              <a:lnSpc>
                <a:spcPct val="150000"/>
              </a:lnSpc>
            </a:pP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教科を選べば、その商品が表示される。（国語：国語に該当する参考書）</a:t>
            </a:r>
            <a:endParaRPr lang="en-US" altLang="ja-JP" dirty="0">
              <a:latin typeface="メイリオ" panose="020B0604030504040204" pitchFamily="50" charset="-128"/>
              <a:ea typeface="メイリオ" panose="020B0604030504040204" pitchFamily="50" charset="-128"/>
            </a:endParaRPr>
          </a:p>
          <a:p>
            <a:pPr lvl="1">
              <a:lnSpc>
                <a:spcPct val="150000"/>
              </a:lnSpc>
            </a:pP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教科からさらに詳細に選択可能。（国語→現代文：現代文に該当する参考書）</a:t>
            </a:r>
            <a:endParaRPr lang="en-US" altLang="ja-JP" dirty="0">
              <a:latin typeface="メイリオ" panose="020B0604030504040204" pitchFamily="50" charset="-128"/>
              <a:ea typeface="メイリオ" panose="020B0604030504040204" pitchFamily="50" charset="-128"/>
            </a:endParaRPr>
          </a:p>
          <a:p>
            <a:pPr marL="0" indent="0">
              <a:lnSpc>
                <a:spcPct val="150000"/>
              </a:lnSpc>
              <a:buNone/>
            </a:pPr>
            <a:endParaRPr lang="en-US" altLang="ja-JP" dirty="0">
              <a:latin typeface="メイリオ" panose="020B0604030504040204" pitchFamily="50" charset="-128"/>
              <a:ea typeface="メイリオ" panose="020B0604030504040204" pitchFamily="50" charset="-128"/>
            </a:endParaRPr>
          </a:p>
          <a:p>
            <a:pPr>
              <a:lnSpc>
                <a:spcPct val="150000"/>
              </a:lnSpc>
            </a:pPr>
            <a:endParaRPr lang="en-US" altLang="ja-JP" dirty="0">
              <a:latin typeface="メイリオ" panose="020B0604030504040204" pitchFamily="50" charset="-128"/>
              <a:ea typeface="メイリオ" panose="020B0604030504040204" pitchFamily="50" charset="-128"/>
            </a:endParaRPr>
          </a:p>
          <a:p>
            <a:pPr>
              <a:lnSpc>
                <a:spcPct val="150000"/>
              </a:lnSpc>
            </a:pPr>
            <a:endParaRPr lang="en-US" altLang="ja-JP" dirty="0">
              <a:latin typeface="メイリオ" panose="020B0604030504040204" pitchFamily="50" charset="-128"/>
              <a:ea typeface="メイリオ" panose="020B0604030504040204" pitchFamily="50" charset="-128"/>
            </a:endParaRPr>
          </a:p>
          <a:p>
            <a:pPr>
              <a:lnSpc>
                <a:spcPct val="150000"/>
              </a:lnSpc>
            </a:pP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9708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06F94-9878-4469-95DA-3DAB70BFEA61}"/>
              </a:ext>
            </a:extLst>
          </p:cNvPr>
          <p:cNvSpPr>
            <a:spLocks noGrp="1"/>
          </p:cNvSpPr>
          <p:nvPr>
            <p:ph type="title"/>
          </p:nvPr>
        </p:nvSpPr>
        <p:spPr/>
        <p:txBody>
          <a:bodyPr/>
          <a:lstStyle/>
          <a:p>
            <a:r>
              <a:rPr kumimoji="1" lang="ja-JP" altLang="en-US" dirty="0"/>
              <a:t>ページの</a:t>
            </a:r>
            <a:r>
              <a:rPr lang="ja-JP" altLang="en-US" dirty="0"/>
              <a:t>紹介</a:t>
            </a:r>
            <a:endParaRPr kumimoji="1" lang="ja-JP" altLang="en-US" dirty="0"/>
          </a:p>
        </p:txBody>
      </p:sp>
      <p:sp>
        <p:nvSpPr>
          <p:cNvPr id="3" name="コンテンツ プレースホルダー 2">
            <a:extLst>
              <a:ext uri="{FF2B5EF4-FFF2-40B4-BE49-F238E27FC236}">
                <a16:creationId xmlns:a16="http://schemas.microsoft.com/office/drawing/2014/main" id="{E7C5D9DC-08BE-4200-B348-2FC94F0AE361}"/>
              </a:ext>
            </a:extLst>
          </p:cNvPr>
          <p:cNvSpPr>
            <a:spLocks noGrp="1"/>
          </p:cNvSpPr>
          <p:nvPr>
            <p:ph sz="half" idx="1"/>
          </p:nvPr>
        </p:nvSpPr>
        <p:spPr/>
        <p:txBody>
          <a:bodyPr>
            <a:normAutofit/>
          </a:bodyPr>
          <a:lstStyle/>
          <a:p>
            <a:pPr>
              <a:lnSpc>
                <a:spcPct val="150000"/>
              </a:lnSpc>
            </a:pPr>
            <a:r>
              <a:rPr lang="ja-JP" altLang="en-US" dirty="0"/>
              <a:t>ユーザー登録</a:t>
            </a:r>
            <a:endParaRPr lang="en-US" altLang="ja-JP" dirty="0"/>
          </a:p>
          <a:p>
            <a:pPr>
              <a:lnSpc>
                <a:spcPct val="150000"/>
              </a:lnSpc>
            </a:pPr>
            <a:r>
              <a:rPr kumimoji="1" lang="ja-JP" altLang="en-US" dirty="0"/>
              <a:t>ログイン</a:t>
            </a:r>
            <a:endParaRPr kumimoji="1" lang="en-US" altLang="ja-JP" dirty="0"/>
          </a:p>
          <a:p>
            <a:pPr>
              <a:lnSpc>
                <a:spcPct val="150000"/>
              </a:lnSpc>
            </a:pPr>
            <a:r>
              <a:rPr lang="ja-JP" altLang="en-US" dirty="0"/>
              <a:t>ホームページ</a:t>
            </a:r>
            <a:endParaRPr lang="en-US" altLang="ja-JP" dirty="0"/>
          </a:p>
          <a:p>
            <a:pPr>
              <a:lnSpc>
                <a:spcPct val="150000"/>
              </a:lnSpc>
            </a:pPr>
            <a:r>
              <a:rPr kumimoji="1" lang="ja-JP" altLang="en-US" dirty="0"/>
              <a:t>検索結果</a:t>
            </a:r>
            <a:endParaRPr kumimoji="1" lang="en-US" altLang="ja-JP" dirty="0"/>
          </a:p>
          <a:p>
            <a:pPr>
              <a:lnSpc>
                <a:spcPct val="150000"/>
              </a:lnSpc>
            </a:pPr>
            <a:r>
              <a:rPr lang="ja-JP" altLang="en-US" dirty="0"/>
              <a:t>商品詳細</a:t>
            </a:r>
            <a:endParaRPr lang="en-US" altLang="ja-JP" dirty="0"/>
          </a:p>
          <a:p>
            <a:pPr marL="0" indent="0">
              <a:buNone/>
            </a:pPr>
            <a:endParaRPr kumimoji="1" lang="en-US" altLang="ja-JP" dirty="0"/>
          </a:p>
        </p:txBody>
      </p:sp>
      <p:sp>
        <p:nvSpPr>
          <p:cNvPr id="4" name="コンテンツ プレースホルダー 3">
            <a:extLst>
              <a:ext uri="{FF2B5EF4-FFF2-40B4-BE49-F238E27FC236}">
                <a16:creationId xmlns:a16="http://schemas.microsoft.com/office/drawing/2014/main" id="{A2444B7C-C0E7-424A-8E86-350C37C49037}"/>
              </a:ext>
            </a:extLst>
          </p:cNvPr>
          <p:cNvSpPr>
            <a:spLocks noGrp="1"/>
          </p:cNvSpPr>
          <p:nvPr>
            <p:ph sz="half" idx="2"/>
          </p:nvPr>
        </p:nvSpPr>
        <p:spPr/>
        <p:txBody>
          <a:bodyPr/>
          <a:lstStyle/>
          <a:p>
            <a:pPr>
              <a:lnSpc>
                <a:spcPct val="150000"/>
              </a:lnSpc>
            </a:pPr>
            <a:r>
              <a:rPr kumimoji="1" lang="ja-JP" altLang="en-US" dirty="0"/>
              <a:t>カート</a:t>
            </a:r>
            <a:endParaRPr kumimoji="1" lang="en-US" altLang="ja-JP" dirty="0"/>
          </a:p>
          <a:p>
            <a:pPr>
              <a:lnSpc>
                <a:spcPct val="150000"/>
              </a:lnSpc>
            </a:pPr>
            <a:r>
              <a:rPr kumimoji="1" lang="ja-JP" altLang="en-US" dirty="0"/>
              <a:t>購入確認</a:t>
            </a:r>
            <a:endParaRPr kumimoji="1" lang="en-US" altLang="ja-JP" dirty="0"/>
          </a:p>
          <a:p>
            <a:pPr>
              <a:lnSpc>
                <a:spcPct val="150000"/>
              </a:lnSpc>
            </a:pPr>
            <a:r>
              <a:rPr kumimoji="1" lang="ja-JP" altLang="en-US" dirty="0"/>
              <a:t>ヘッダー／</a:t>
            </a:r>
            <a:r>
              <a:rPr lang="ja-JP" altLang="en-US" dirty="0"/>
              <a:t>フッター</a:t>
            </a:r>
            <a:endParaRPr kumimoji="1" lang="en-US" altLang="ja-JP" dirty="0"/>
          </a:p>
          <a:p>
            <a:pPr>
              <a:lnSpc>
                <a:spcPct val="150000"/>
              </a:lnSpc>
            </a:pPr>
            <a:r>
              <a:rPr kumimoji="1" lang="ja-JP" altLang="en-US" dirty="0"/>
              <a:t>マイページ</a:t>
            </a:r>
            <a:endParaRPr kumimoji="1" lang="en-US" altLang="ja-JP" dirty="0"/>
          </a:p>
          <a:p>
            <a:pPr>
              <a:lnSpc>
                <a:spcPct val="150000"/>
              </a:lnSpc>
            </a:pPr>
            <a:r>
              <a:rPr lang="ja-JP" altLang="en-US" dirty="0"/>
              <a:t>レビュー記入</a:t>
            </a:r>
            <a:endParaRPr lang="en-US" altLang="ja-JP" dirty="0"/>
          </a:p>
          <a:p>
            <a:pPr marL="0" indent="0">
              <a:buNone/>
            </a:pPr>
            <a:endParaRPr lang="ja-JP" altLang="en-US" dirty="0"/>
          </a:p>
        </p:txBody>
      </p:sp>
    </p:spTree>
    <p:extLst>
      <p:ext uri="{BB962C8B-B14F-4D97-AF65-F5344CB8AC3E}">
        <p14:creationId xmlns:p14="http://schemas.microsoft.com/office/powerpoint/2010/main" val="377214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ユーザー登録</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38200" y="1690688"/>
            <a:ext cx="9152965" cy="4486275"/>
          </a:xfrm>
        </p:spPr>
        <p:txBody>
          <a:bodyPr/>
          <a:lstStyle/>
          <a:p>
            <a:r>
              <a:rPr kumimoji="1" lang="ja-JP" altLang="en-US" dirty="0"/>
              <a:t>すべての項目を入力しなければ、登録できない。</a:t>
            </a:r>
            <a:endParaRPr kumimoji="1" lang="en-US" altLang="ja-JP" dirty="0"/>
          </a:p>
          <a:p>
            <a:endParaRPr kumimoji="1" lang="ja-JP" altLang="en-US" dirty="0"/>
          </a:p>
        </p:txBody>
      </p:sp>
      <p:pic>
        <p:nvPicPr>
          <p:cNvPr id="5" name="図 4">
            <a:extLst>
              <a:ext uri="{FF2B5EF4-FFF2-40B4-BE49-F238E27FC236}">
                <a16:creationId xmlns:a16="http://schemas.microsoft.com/office/drawing/2014/main" id="{53640015-0FAA-485B-9445-E93869CE4AFB}"/>
              </a:ext>
            </a:extLst>
          </p:cNvPr>
          <p:cNvPicPr>
            <a:picLocks noChangeAspect="1"/>
          </p:cNvPicPr>
          <p:nvPr/>
        </p:nvPicPr>
        <p:blipFill rotWithShape="1">
          <a:blip r:embed="rId3"/>
          <a:srcRect l="16875" t="41282" r="60048" b="18718"/>
          <a:stretch/>
        </p:blipFill>
        <p:spPr>
          <a:xfrm>
            <a:off x="3766038" y="2171331"/>
            <a:ext cx="4659923" cy="4543427"/>
          </a:xfrm>
          <a:prstGeom prst="rect">
            <a:avLst/>
          </a:prstGeom>
          <a:ln>
            <a:solidFill>
              <a:schemeClr val="tx1"/>
            </a:solidFill>
          </a:ln>
        </p:spPr>
      </p:pic>
    </p:spTree>
    <p:extLst>
      <p:ext uri="{BB962C8B-B14F-4D97-AF65-F5344CB8AC3E}">
        <p14:creationId xmlns:p14="http://schemas.microsoft.com/office/powerpoint/2010/main" val="19935781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Century Gothic"/>
        <a:ea typeface="メイリオ"/>
        <a:cs typeface=""/>
      </a:majorFont>
      <a:minorFont>
        <a:latin typeface="Century Gothic"/>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1011</Words>
  <Application>Microsoft Office PowerPoint</Application>
  <PresentationFormat>ワイド画面</PresentationFormat>
  <Paragraphs>157</Paragraphs>
  <Slides>22</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22</vt:i4>
      </vt:variant>
    </vt:vector>
  </HeadingPairs>
  <TitlesOfParts>
    <vt:vector size="30" baseType="lpstr">
      <vt:lpstr>NotoSansJP</vt:lpstr>
      <vt:lpstr>メイリオ</vt:lpstr>
      <vt:lpstr>游ゴシック</vt:lpstr>
      <vt:lpstr>游明朝</vt:lpstr>
      <vt:lpstr>Arial</vt:lpstr>
      <vt:lpstr>Century Gothic</vt:lpstr>
      <vt:lpstr>Courier New</vt:lpstr>
      <vt:lpstr>Office テーマ</vt:lpstr>
      <vt:lpstr>大学受験生向け書籍販売サイト ポスタゴン</vt:lpstr>
      <vt:lpstr>メンバー紹介</vt:lpstr>
      <vt:lpstr>目次</vt:lpstr>
      <vt:lpstr>サイト概要</vt:lpstr>
      <vt:lpstr>サイト名の由来</vt:lpstr>
      <vt:lpstr>機能一覧</vt:lpstr>
      <vt:lpstr>こだわりポイント</vt:lpstr>
      <vt:lpstr>ページの紹介</vt:lpstr>
      <vt:lpstr>ユーザー登録</vt:lpstr>
      <vt:lpstr>ログイン</vt:lpstr>
      <vt:lpstr>ホームページ</vt:lpstr>
      <vt:lpstr>商品検索結果</vt:lpstr>
      <vt:lpstr>商品詳細</vt:lpstr>
      <vt:lpstr>カート</vt:lpstr>
      <vt:lpstr>購入確認</vt:lpstr>
      <vt:lpstr>ヘッダー・フッター</vt:lpstr>
      <vt:lpstr>マイページ</vt:lpstr>
      <vt:lpstr>レビュー記入</vt:lpstr>
      <vt:lpstr>動作デモへ</vt:lpstr>
      <vt:lpstr>所感</vt:lpstr>
      <vt:lpstr>所感</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松下 由果</dc:creator>
  <cp:lastModifiedBy>株式会社 インソース</cp:lastModifiedBy>
  <cp:revision>81</cp:revision>
  <dcterms:created xsi:type="dcterms:W3CDTF">2021-06-03T00:44:42Z</dcterms:created>
  <dcterms:modified xsi:type="dcterms:W3CDTF">2021-06-04T04:14:44Z</dcterms:modified>
</cp:coreProperties>
</file>