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4" r:id="rId4"/>
    <p:sldId id="257" r:id="rId5"/>
    <p:sldId id="258" r:id="rId6"/>
    <p:sldId id="271" r:id="rId7"/>
    <p:sldId id="277" r:id="rId8"/>
    <p:sldId id="278" r:id="rId9"/>
    <p:sldId id="276" r:id="rId10"/>
    <p:sldId id="260" r:id="rId11"/>
    <p:sldId id="261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72" r:id="rId20"/>
    <p:sldId id="273" r:id="rId21"/>
    <p:sldId id="275" r:id="rId22"/>
    <p:sldId id="268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5" autoAdjust="0"/>
    <p:restoredTop sz="94660"/>
  </p:normalViewPr>
  <p:slideViewPr>
    <p:cSldViewPr>
      <p:cViewPr varScale="1">
        <p:scale>
          <a:sx n="73" d="100"/>
          <a:sy n="73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2FC945-EB74-41B5-B646-5127CC6FEB57}" type="datetimeFigureOut">
              <a:rPr lang="en-US" smtClean="0"/>
              <a:pPr/>
              <a:t>19-Apr-14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E9741A0-9FB8-41A2-845A-F1324F157A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 Sign Detection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chemeClr val="bg1"/>
                </a:solidFill>
              </a:rPr>
              <a:t>Stop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0" dirty="0" smtClean="0">
                <a:solidFill>
                  <a:schemeClr val="bg1"/>
                </a:solidFill>
              </a:rPr>
              <a:t>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Do Not Enter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0" dirty="0" smtClean="0">
                <a:solidFill>
                  <a:schemeClr val="bg1"/>
                </a:solidFill>
              </a:rPr>
              <a:t>signs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148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Gambhir</a:t>
            </a:r>
            <a:r>
              <a:rPr lang="en-US" dirty="0" smtClean="0"/>
              <a:t> (2011CS1002)</a:t>
            </a:r>
          </a:p>
          <a:p>
            <a:pPr algn="l"/>
            <a:r>
              <a:rPr lang="en-US" dirty="0" smtClean="0"/>
              <a:t>Prakhar Asthana (2011CS1027)</a:t>
            </a:r>
          </a:p>
          <a:p>
            <a:r>
              <a:rPr lang="en-US" dirty="0" smtClean="0"/>
              <a:t>Prateek Singh (2011CS1028)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Thresholded</a:t>
            </a:r>
            <a:r>
              <a:rPr lang="en-US" dirty="0" smtClean="0"/>
              <a:t> Y-component</a:t>
            </a:r>
            <a:endParaRPr lang="en-US" dirty="0"/>
          </a:p>
        </p:txBody>
      </p:sp>
      <p:pic>
        <p:nvPicPr>
          <p:cNvPr id="6" name="Picture 5" descr="y.jpg"/>
          <p:cNvPicPr>
            <a:picLocks noChangeAspect="1"/>
          </p:cNvPicPr>
          <p:nvPr/>
        </p:nvPicPr>
        <p:blipFill>
          <a:blip r:embed="rId2" cstate="print"/>
          <a:srcRect l="19768" t="5000" r="19767" b="10000"/>
          <a:stretch>
            <a:fillRect/>
          </a:stretch>
        </p:blipFill>
        <p:spPr>
          <a:xfrm>
            <a:off x="2514600" y="990600"/>
            <a:ext cx="4267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Thresholded</a:t>
            </a:r>
            <a:r>
              <a:rPr lang="en-US" dirty="0" smtClean="0"/>
              <a:t> Cr-component</a:t>
            </a:r>
          </a:p>
        </p:txBody>
      </p:sp>
      <p:pic>
        <p:nvPicPr>
          <p:cNvPr id="4" name="Picture 3" descr="Cr.jpg"/>
          <p:cNvPicPr>
            <a:picLocks noChangeAspect="1"/>
          </p:cNvPicPr>
          <p:nvPr/>
        </p:nvPicPr>
        <p:blipFill>
          <a:blip r:embed="rId2" cstate="print"/>
          <a:srcRect l="20000" t="4444" r="20000" b="8889"/>
          <a:stretch>
            <a:fillRect/>
          </a:stretch>
        </p:blipFill>
        <p:spPr>
          <a:xfrm>
            <a:off x="2590800" y="990600"/>
            <a:ext cx="4191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Dilation and Erosion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filter is applied to the Cr component to remove the salt and pepper noise.</a:t>
            </a:r>
          </a:p>
          <a:p>
            <a:r>
              <a:rPr lang="en-US" dirty="0" smtClean="0"/>
              <a:t>Image is dilated to remove the black portions inside the signboard. </a:t>
            </a:r>
          </a:p>
          <a:p>
            <a:r>
              <a:rPr lang="en-US" dirty="0" smtClean="0"/>
              <a:t>This increases the size signboard. </a:t>
            </a:r>
          </a:p>
          <a:p>
            <a:r>
              <a:rPr lang="en-US" dirty="0" smtClean="0"/>
              <a:t>Image is eroded to counter enlarged size of signboard.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4040188" cy="659352"/>
          </a:xfrm>
        </p:spPr>
        <p:txBody>
          <a:bodyPr/>
          <a:lstStyle/>
          <a:p>
            <a:pPr algn="ctr"/>
            <a:r>
              <a:rPr lang="en-US" dirty="0" smtClean="0"/>
              <a:t>After Dilation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24400" y="1371600"/>
            <a:ext cx="4041775" cy="654843"/>
          </a:xfrm>
        </p:spPr>
        <p:txBody>
          <a:bodyPr/>
          <a:lstStyle/>
          <a:p>
            <a:pPr algn="ctr"/>
            <a:r>
              <a:rPr lang="en-US" dirty="0" smtClean="0"/>
              <a:t>After  Erosion</a:t>
            </a:r>
            <a:endParaRPr lang="en-US" dirty="0"/>
          </a:p>
        </p:txBody>
      </p:sp>
      <p:pic>
        <p:nvPicPr>
          <p:cNvPr id="11" name="Content Placeholder 10" descr="dilat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4040188" cy="3775997"/>
          </a:xfrm>
        </p:spPr>
      </p:pic>
      <p:pic>
        <p:nvPicPr>
          <p:cNvPr id="12" name="Content Placeholder 11" descr="erode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49924" y="2286000"/>
            <a:ext cx="3831976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Separating the Sign</a:t>
            </a:r>
            <a:endParaRPr lang="en-US" sz="4800" dirty="0"/>
          </a:p>
        </p:txBody>
      </p:sp>
      <p:sp>
        <p:nvSpPr>
          <p:cNvPr id="13" name="Text Placeholder 1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dirty="0" smtClean="0"/>
              <a:t>The sign written on the signboard is obtained by multiplying (</a:t>
            </a:r>
            <a:r>
              <a:rPr lang="en-US" dirty="0" err="1" smtClean="0"/>
              <a:t>ANDing</a:t>
            </a:r>
            <a:r>
              <a:rPr lang="en-US" dirty="0" smtClean="0"/>
              <a:t>) the Y component with the dilated + eroded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5935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3"/>
          </p:nvPr>
        </p:nvSpPr>
        <p:spPr>
          <a:xfrm>
            <a:off x="4724400" y="1143000"/>
            <a:ext cx="4041775" cy="6548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Eroded and Dilated Cr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y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rcRect l="18860" t="4132" r="18900" b="12882"/>
          <a:stretch>
            <a:fillRect/>
          </a:stretch>
        </p:blipFill>
        <p:spPr>
          <a:xfrm>
            <a:off x="838200" y="2286000"/>
            <a:ext cx="3352800" cy="3581400"/>
          </a:xfrm>
        </p:spPr>
      </p:pic>
      <p:pic>
        <p:nvPicPr>
          <p:cNvPr id="20" name="Content Placeholder 19" descr="erode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l="12963" t="3635" r="11111" b="9134"/>
          <a:stretch>
            <a:fillRect/>
          </a:stretch>
        </p:blipFill>
        <p:spPr>
          <a:xfrm>
            <a:off x="5029200" y="2286000"/>
            <a:ext cx="35814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result of the AND operation</a:t>
            </a:r>
            <a:endParaRPr lang="en-US" dirty="0"/>
          </a:p>
        </p:txBody>
      </p:sp>
      <p:pic>
        <p:nvPicPr>
          <p:cNvPr id="11" name="Picture 10" descr="sign.png"/>
          <p:cNvPicPr>
            <a:picLocks noChangeAspect="1"/>
          </p:cNvPicPr>
          <p:nvPr/>
        </p:nvPicPr>
        <p:blipFill>
          <a:blip r:embed="rId2" cstate="print"/>
          <a:srcRect l="12994" t="4943" r="12994" b="9039"/>
          <a:stretch>
            <a:fillRect/>
          </a:stretch>
        </p:blipFill>
        <p:spPr>
          <a:xfrm>
            <a:off x="2057400" y="1295400"/>
            <a:ext cx="4876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 of the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width and height of the sign are then computed. </a:t>
            </a:r>
          </a:p>
          <a:p>
            <a:r>
              <a:rPr lang="en-US" dirty="0" smtClean="0"/>
              <a:t>Same is done for the signboard.</a:t>
            </a:r>
          </a:p>
          <a:p>
            <a:pPr algn="just"/>
            <a:r>
              <a:rPr lang="en-US" dirty="0" smtClean="0"/>
              <a:t>The ratio of the height of the signboard to that of the sign is computed. </a:t>
            </a:r>
          </a:p>
          <a:p>
            <a:pPr algn="just"/>
            <a:r>
              <a:rPr lang="en-US" dirty="0" smtClean="0"/>
              <a:t>Same is done for the width. </a:t>
            </a:r>
          </a:p>
          <a:p>
            <a:pPr algn="just"/>
            <a:r>
              <a:rPr lang="en-US" dirty="0" smtClean="0"/>
              <a:t>Values obtained are compared to the reference values and the matching sign is identified.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Reference Values</a:t>
            </a:r>
            <a:endParaRPr lang="en-US" dirty="0"/>
          </a:p>
        </p:txBody>
      </p:sp>
      <p:pic>
        <p:nvPicPr>
          <p:cNvPr id="4" name="Picture 3" descr="ref.png"/>
          <p:cNvPicPr>
            <a:picLocks noChangeAspect="1"/>
          </p:cNvPicPr>
          <p:nvPr/>
        </p:nvPicPr>
        <p:blipFill>
          <a:blip r:embed="rId2" cstate="print"/>
          <a:srcRect l="36667" t="29249" r="20000" b="35032"/>
          <a:stretch>
            <a:fillRect/>
          </a:stretch>
        </p:blipFill>
        <p:spPr>
          <a:xfrm>
            <a:off x="838200" y="990600"/>
            <a:ext cx="7620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Priyanshi\Desktop\out_s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239000" cy="6324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6324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Final image after completion of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detect and recognize the warning sign boards on the road.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Currently for  “STOP” and “DO NOT ENTER” sign boards .</a:t>
            </a:r>
          </a:p>
          <a:p>
            <a:endParaRPr lang="en-IN" dirty="0" smtClean="0"/>
          </a:p>
          <a:p>
            <a:r>
              <a:rPr lang="en-IN" dirty="0" smtClean="0"/>
              <a:t>Sign recognition is based on</a:t>
            </a:r>
          </a:p>
          <a:p>
            <a:pPr lvl="1"/>
            <a:r>
              <a:rPr lang="en-IN" dirty="0" smtClean="0"/>
              <a:t>Dimensions of the board</a:t>
            </a:r>
          </a:p>
          <a:p>
            <a:pPr lvl="1"/>
            <a:r>
              <a:rPr lang="en-IN" dirty="0" smtClean="0"/>
              <a:t>Dimensions of the pattern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processing time, as compared to neural networks.</a:t>
            </a:r>
          </a:p>
          <a:p>
            <a:r>
              <a:rPr lang="en-US" dirty="0" smtClean="0"/>
              <a:t>Applicable in real time system.</a:t>
            </a:r>
          </a:p>
          <a:p>
            <a:endParaRPr lang="en-US" dirty="0" smtClean="0"/>
          </a:p>
          <a:p>
            <a:r>
              <a:rPr lang="en-US" dirty="0" smtClean="0"/>
              <a:t>Other signs can also be detected based on their geometric parameters.</a:t>
            </a:r>
          </a:p>
          <a:p>
            <a:endParaRPr lang="en-US" dirty="0" smtClean="0"/>
          </a:p>
          <a:p>
            <a:r>
              <a:rPr lang="en-US" dirty="0" smtClean="0"/>
              <a:t>Tilted sign boards can also be detected to some degree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detect signboard appearing very small in image because ratios cannot be calculated reliably.</a:t>
            </a:r>
          </a:p>
          <a:p>
            <a:endParaRPr lang="en-US" dirty="0" smtClean="0"/>
          </a:p>
          <a:p>
            <a:r>
              <a:rPr lang="en-US" dirty="0" smtClean="0"/>
              <a:t>Sign boards appearing overlapped in image cannot be detected.</a:t>
            </a:r>
          </a:p>
          <a:p>
            <a:endParaRPr lang="en-US" dirty="0" smtClean="0"/>
          </a:p>
          <a:p>
            <a:r>
              <a:rPr lang="en-US" dirty="0" smtClean="0"/>
              <a:t>Unable to detect sign, if interior of signboard covers whole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Individual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Prateek Singh:- Coding part.</a:t>
            </a:r>
          </a:p>
          <a:p>
            <a:endParaRPr lang="en-US" dirty="0" smtClean="0"/>
          </a:p>
          <a:p>
            <a:r>
              <a:rPr lang="en-US" dirty="0" smtClean="0"/>
              <a:t>Prakhar Asthana and </a:t>
            </a: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Gambhir</a:t>
            </a:r>
            <a:r>
              <a:rPr lang="en-US" dirty="0" smtClean="0"/>
              <a:t>: Came up with the idea </a:t>
            </a:r>
            <a:r>
              <a:rPr lang="en-US" smtClean="0"/>
              <a:t>for </a:t>
            </a:r>
            <a:r>
              <a:rPr lang="en-US" smtClean="0"/>
              <a:t>project,  </a:t>
            </a:r>
            <a:r>
              <a:rPr lang="en-US" dirty="0" smtClean="0"/>
              <a:t>and are responsible for all documentations.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Miyata, </a:t>
            </a:r>
            <a:r>
              <a:rPr lang="en-IN" dirty="0" err="1" smtClean="0"/>
              <a:t>Shigeharu</a:t>
            </a:r>
            <a:r>
              <a:rPr lang="en-IN" dirty="0" smtClean="0"/>
              <a:t>, et al. "Feature Extraction and Recognition for Road Sign Using Dynamic Image Processing." </a:t>
            </a:r>
            <a:r>
              <a:rPr lang="en-IN" i="1" dirty="0" smtClean="0"/>
              <a:t>Innovative Computing Information and Control, 2008. ICICIC'08. 3rd International Conference on</a:t>
            </a:r>
            <a:r>
              <a:rPr lang="en-IN" dirty="0" smtClean="0"/>
              <a:t>. IEEE, 2008.</a:t>
            </a:r>
          </a:p>
          <a:p>
            <a:r>
              <a:rPr lang="en-US" dirty="0" err="1" smtClean="0"/>
              <a:t>Fleyeh</a:t>
            </a:r>
            <a:r>
              <a:rPr lang="en-US" dirty="0" smtClean="0"/>
              <a:t>, </a:t>
            </a:r>
            <a:r>
              <a:rPr lang="en-US" dirty="0" err="1" smtClean="0"/>
              <a:t>Hasan</a:t>
            </a:r>
            <a:r>
              <a:rPr lang="en-US" dirty="0" smtClean="0"/>
              <a:t>, and Mark Dougherty. "Road and traffic sign detection and recognition." </a:t>
            </a:r>
            <a:r>
              <a:rPr lang="en-US" i="1" dirty="0" smtClean="0"/>
              <a:t>10th EWGT Meeting and 16th Mini-EURO Conference</a:t>
            </a:r>
            <a:r>
              <a:rPr lang="en-US" dirty="0" smtClean="0"/>
              <a:t>. 2005.</a:t>
            </a:r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 is unable to pay full attention all the time. </a:t>
            </a:r>
          </a:p>
          <a:p>
            <a:endParaRPr lang="en-US" dirty="0" smtClean="0"/>
          </a:p>
          <a:p>
            <a:r>
              <a:rPr lang="en-US" dirty="0" smtClean="0"/>
              <a:t>Attention loss can be due to many reasons like talking, eating etc. while driving.</a:t>
            </a:r>
          </a:p>
          <a:p>
            <a:endParaRPr lang="en-US" dirty="0" smtClean="0"/>
          </a:p>
          <a:p>
            <a:r>
              <a:rPr lang="en-US" dirty="0" smtClean="0"/>
              <a:t>Our project can help to inform the driver of a vehicle about sign boards.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the Y </a:t>
            </a:r>
            <a:r>
              <a:rPr lang="en-US" dirty="0" err="1" smtClean="0"/>
              <a:t>Cb</a:t>
            </a:r>
            <a:r>
              <a:rPr lang="en-US" dirty="0" smtClean="0"/>
              <a:t> Cr components of the image </a:t>
            </a:r>
          </a:p>
          <a:p>
            <a:r>
              <a:rPr lang="en-US" dirty="0" smtClean="0"/>
              <a:t>Threshold Y and Cr.</a:t>
            </a:r>
          </a:p>
          <a:p>
            <a:r>
              <a:rPr lang="en-US" dirty="0" smtClean="0"/>
              <a:t>Dilate(Enlarge) and Erode(Contract) the Cr component.</a:t>
            </a:r>
          </a:p>
          <a:p>
            <a:r>
              <a:rPr lang="en-US" dirty="0" smtClean="0"/>
              <a:t>Multiply the Cr component values with the Y component to separate the sign.</a:t>
            </a:r>
          </a:p>
          <a:p>
            <a:r>
              <a:rPr lang="en-US" dirty="0" smtClean="0"/>
              <a:t>Calculate the height and width ratio of the board and the written text and detect the sign.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Obtaining the Y Cr </a:t>
            </a:r>
            <a:r>
              <a:rPr lang="en-US" dirty="0" err="1" smtClean="0"/>
              <a:t>Cb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0.299R + 0.587G + 0.114R</a:t>
            </a:r>
          </a:p>
          <a:p>
            <a:r>
              <a:rPr lang="en-US" dirty="0" smtClean="0"/>
              <a:t>Cr = 0.5R - 0.419G - 0.08B.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= 0.5B - 0.169R - 0.331G</a:t>
            </a:r>
          </a:p>
          <a:p>
            <a:endParaRPr lang="en-US" dirty="0" smtClean="0"/>
          </a:p>
          <a:p>
            <a:r>
              <a:rPr lang="en-US" dirty="0" smtClean="0"/>
              <a:t>The Y, Cr and </a:t>
            </a:r>
            <a:r>
              <a:rPr lang="en-US" dirty="0" err="1" smtClean="0"/>
              <a:t>Cb</a:t>
            </a:r>
            <a:r>
              <a:rPr lang="en-US" dirty="0" smtClean="0"/>
              <a:t> components ease the processing of the image.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image</a:t>
            </a:r>
            <a:endParaRPr lang="en-IN" dirty="0"/>
          </a:p>
        </p:txBody>
      </p:sp>
      <p:pic>
        <p:nvPicPr>
          <p:cNvPr id="1026" name="Picture 2" descr="C:\Users\Priyanshi\Desktop\s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33600"/>
            <a:ext cx="3688293" cy="3983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component</a:t>
            </a:r>
            <a:endParaRPr lang="en-US" dirty="0"/>
          </a:p>
        </p:txBody>
      </p:sp>
      <p:pic>
        <p:nvPicPr>
          <p:cNvPr id="4" name="Content Placeholder 3" descr="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4857" y="2249488"/>
            <a:ext cx="4634286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component</a:t>
            </a:r>
            <a:endParaRPr lang="en-US" dirty="0"/>
          </a:p>
        </p:txBody>
      </p:sp>
      <p:pic>
        <p:nvPicPr>
          <p:cNvPr id="4" name="Content Placeholder 3" descr="C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285999"/>
            <a:ext cx="4953000" cy="4621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Thresholding Y component to 0.56, converts image to binary image.</a:t>
            </a:r>
          </a:p>
          <a:p>
            <a:r>
              <a:rPr lang="en-US" dirty="0" smtClean="0"/>
              <a:t>Average of Y component across the whole image is calculated.</a:t>
            </a:r>
          </a:p>
          <a:p>
            <a:r>
              <a:rPr lang="en-US" dirty="0" smtClean="0"/>
              <a:t>Based on value of average, Cr component of image is </a:t>
            </a:r>
            <a:r>
              <a:rPr lang="en-US" dirty="0" err="1" smtClean="0"/>
              <a:t>thresholded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428</TotalTime>
  <Words>536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Road Sign Detection                                (Stop and Do Not Enter signs)</vt:lpstr>
      <vt:lpstr>Description </vt:lpstr>
      <vt:lpstr>Application </vt:lpstr>
      <vt:lpstr>Algorithm</vt:lpstr>
      <vt:lpstr>Obtaining the Y Cr Cb components</vt:lpstr>
      <vt:lpstr>Example image</vt:lpstr>
      <vt:lpstr>Y component</vt:lpstr>
      <vt:lpstr>Cr component</vt:lpstr>
      <vt:lpstr>Thresholding</vt:lpstr>
      <vt:lpstr>Slide 10</vt:lpstr>
      <vt:lpstr>Slide 11</vt:lpstr>
      <vt:lpstr>Dilation and Erosion </vt:lpstr>
      <vt:lpstr>Slide 13</vt:lpstr>
      <vt:lpstr>Separating the Sign</vt:lpstr>
      <vt:lpstr>Slide 15</vt:lpstr>
      <vt:lpstr>Slide 16</vt:lpstr>
      <vt:lpstr>Detection of the signs</vt:lpstr>
      <vt:lpstr>Slide 18</vt:lpstr>
      <vt:lpstr>Slide 19</vt:lpstr>
      <vt:lpstr>Advantages</vt:lpstr>
      <vt:lpstr>Limitations</vt:lpstr>
      <vt:lpstr>Individual Contributions</vt:lpstr>
      <vt:lpstr>References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Detection   (Stop and Do Not Enter signs)</dc:title>
  <dc:creator>abhishek</dc:creator>
  <cp:lastModifiedBy>prakhar</cp:lastModifiedBy>
  <cp:revision>115</cp:revision>
  <dcterms:created xsi:type="dcterms:W3CDTF">2014-04-18T17:52:43Z</dcterms:created>
  <dcterms:modified xsi:type="dcterms:W3CDTF">2014-04-19T09:58:31Z</dcterms:modified>
</cp:coreProperties>
</file>