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0" r:id="rId2"/>
    <p:sldId id="257" r:id="rId3"/>
    <p:sldId id="258" r:id="rId4"/>
    <p:sldId id="264" r:id="rId5"/>
    <p:sldId id="277" r:id="rId6"/>
    <p:sldId id="281" r:id="rId7"/>
    <p:sldId id="278" r:id="rId8"/>
    <p:sldId id="267" r:id="rId9"/>
    <p:sldId id="268" r:id="rId10"/>
    <p:sldId id="269" r:id="rId11"/>
    <p:sldId id="270" r:id="rId12"/>
    <p:sldId id="271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0"/>
    <p:restoredTop sz="95956"/>
  </p:normalViewPr>
  <p:slideViewPr>
    <p:cSldViewPr snapToGrid="0" snapToObjects="1">
      <p:cViewPr varScale="1">
        <p:scale>
          <a:sx n="108" d="100"/>
          <a:sy n="108" d="100"/>
        </p:scale>
        <p:origin x="23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B07D-CDF6-1048-940B-A56C64F6903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8FF7-540C-3F45-96EB-32E758D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stretch>
            <a:fillRect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2B15-6907-944B-8975-99F2AE14AA3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F012-E153-1F40-BF90-D9E111A9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389"/>
            <a:ext cx="9144000" cy="17058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Helvetica" charset="0"/>
                <a:ea typeface="Helvetica" charset="0"/>
                <a:cs typeface="Helvetica" charset="0"/>
              </a:rPr>
              <a:t>CTEC3451 Development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828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2020/2021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576" y="3572332"/>
            <a:ext cx="91735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Dr Hossein </a:t>
            </a:r>
            <a:r>
              <a:rPr lang="en-US" sz="2400" dirty="0" err="1"/>
              <a:t>Malekmohamadi</a:t>
            </a:r>
            <a:r>
              <a:rPr lang="en-US" sz="2400" dirty="0"/>
              <a:t> </a:t>
            </a:r>
          </a:p>
          <a:p>
            <a:pPr algn="ctr"/>
            <a:r>
              <a:rPr lang="en-US" sz="2400" dirty="0"/>
              <a:t>Hossein.Malekmohamadi@dmu.ac.uk</a:t>
            </a:r>
          </a:p>
        </p:txBody>
      </p:sp>
    </p:spTree>
    <p:extLst>
      <p:ext uri="{BB962C8B-B14F-4D97-AF65-F5344CB8AC3E}">
        <p14:creationId xmlns:p14="http://schemas.microsoft.com/office/powerpoint/2010/main" val="14401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Supervision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472"/>
            <a:ext cx="10515600" cy="534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ea typeface="Helvetica" charset="0"/>
                <a:cs typeface="Helvetica"/>
              </a:rPr>
              <a:t>The supervisor will guide/advise you, but it’s YOUR project</a:t>
            </a:r>
          </a:p>
          <a:p>
            <a:pPr marL="231775" lvl="1" indent="-222250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Before the meeting: </a:t>
            </a:r>
          </a:p>
          <a:p>
            <a:pPr marL="809625" lvl="2" indent="-342900">
              <a:buFont typeface="Courier New" charset="0"/>
              <a:buChar char="o"/>
            </a:pPr>
            <a:r>
              <a:rPr lang="en-GB" sz="2400" dirty="0">
                <a:latin typeface="Helvetica"/>
                <a:ea typeface="Helvetica" charset="0"/>
                <a:cs typeface="Helvetica"/>
              </a:rPr>
              <a:t>summarise</a:t>
            </a:r>
            <a:r>
              <a:rPr lang="en-US" sz="2400" dirty="0">
                <a:latin typeface="Helvetica"/>
                <a:ea typeface="Helvetica" charset="0"/>
                <a:cs typeface="Helvetica"/>
              </a:rPr>
              <a:t> what you’ve done since last meeting, </a:t>
            </a:r>
            <a:endParaRPr lang="en-US" sz="2400" dirty="0">
              <a:latin typeface="Helvetica"/>
              <a:ea typeface="Helvetica" charset="0"/>
              <a:cs typeface="Helvetica" charset="0"/>
            </a:endParaRPr>
          </a:p>
          <a:p>
            <a:pPr marL="809625" lvl="2" indent="-342900">
              <a:buFont typeface="Courier New" charset="0"/>
              <a:buChar char="o"/>
            </a:pPr>
            <a:r>
              <a:rPr lang="en-US" sz="2400" dirty="0">
                <a:latin typeface="Helvetica"/>
                <a:ea typeface="Helvetica" charset="0"/>
                <a:cs typeface="Helvetica"/>
              </a:rPr>
              <a:t>update your project plan, </a:t>
            </a:r>
          </a:p>
          <a:p>
            <a:pPr marL="809625" lvl="2" indent="-342900">
              <a:buFont typeface="Courier New" charset="0"/>
              <a:buChar char="o"/>
            </a:pPr>
            <a:r>
              <a:rPr lang="en-US" sz="2400" dirty="0">
                <a:latin typeface="Helvetica"/>
                <a:ea typeface="Helvetica" charset="0"/>
                <a:cs typeface="Helvetica"/>
              </a:rPr>
              <a:t>prepare your questions/items for discussion, 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809625" lvl="2" indent="-342900">
              <a:buFont typeface="Courier New" charset="0"/>
              <a:buChar char="o"/>
            </a:pPr>
            <a:r>
              <a:rPr lang="en-US" sz="2400" dirty="0">
                <a:latin typeface="Helvetica"/>
                <a:ea typeface="Helvetica" charset="0"/>
                <a:cs typeface="Helvetica"/>
              </a:rPr>
              <a:t>prepare your plan for future work</a:t>
            </a:r>
          </a:p>
          <a:p>
            <a:pPr marL="809625" lvl="2" indent="-342900">
              <a:buFont typeface="Courier New" charset="0"/>
              <a:buChar char="o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use the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Project Meeting Notes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to keep yourself organized.</a:t>
            </a:r>
          </a:p>
          <a:p>
            <a:pPr marL="231775" lvl="2" indent="-222250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During the Meeting</a:t>
            </a:r>
          </a:p>
          <a:p>
            <a:pPr marL="804545" lvl="3" indent="-337820">
              <a:buFont typeface="Courier New" charset="0"/>
              <a:buChar char="o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Listen and take notes</a:t>
            </a:r>
          </a:p>
          <a:p>
            <a:pPr marL="804545" lvl="3" indent="-337820">
              <a:buFont typeface="Courier New" charset="0"/>
              <a:buChar char="o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If something is unclear, ask</a:t>
            </a:r>
          </a:p>
          <a:p>
            <a:pPr marL="804545" lvl="3" indent="-337820">
              <a:buFont typeface="Courier New" charset="0"/>
              <a:buChar char="o"/>
            </a:pPr>
            <a:r>
              <a:rPr lang="en-US" sz="2400" dirty="0">
                <a:latin typeface="Helvetica"/>
                <a:ea typeface="Helvetica" charset="0"/>
                <a:cs typeface="Helvetica"/>
              </a:rPr>
              <a:t>Make sure you have answered all your questions</a:t>
            </a:r>
          </a:p>
          <a:p>
            <a:pPr marL="804545" lvl="3" indent="-337820">
              <a:buFont typeface="Courier New" charset="0"/>
              <a:buChar char="o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Agree on future work</a:t>
            </a:r>
          </a:p>
          <a:p>
            <a:pPr marL="804545" lvl="3" indent="-337820">
              <a:buFont typeface="Courier New" charset="0"/>
              <a:buChar char="o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Agree for next meeting</a:t>
            </a:r>
          </a:p>
        </p:txBody>
      </p:sp>
    </p:spTree>
    <p:extLst>
      <p:ext uri="{BB962C8B-B14F-4D97-AF65-F5344CB8AC3E}">
        <p14:creationId xmlns:p14="http://schemas.microsoft.com/office/powerpoint/2010/main" val="174654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Supervision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473"/>
            <a:ext cx="10515600" cy="412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The Project Meeting Notes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Find the template on BB shell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Fill it in before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each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meeting and update it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during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the meeting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Have your supervisor sign it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Keep the digital receipt safe. You can convert your form to pdf for your records.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1" u="sng" dirty="0">
                <a:latin typeface="Helvetica" charset="0"/>
                <a:ea typeface="Helvetica" charset="0"/>
                <a:cs typeface="Helvetica" charset="0"/>
              </a:rPr>
              <a:t>Only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meeting notes submitted in </a:t>
            </a:r>
            <a:r>
              <a:rPr lang="en-US" sz="2400" b="1" u="sng" dirty="0">
                <a:latin typeface="Helvetica" charset="0"/>
                <a:ea typeface="Helvetica" charset="0"/>
                <a:cs typeface="Helvetica" charset="0"/>
              </a:rPr>
              <a:t>MS Forms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are accepted</a:t>
            </a:r>
          </a:p>
          <a:p>
            <a:pPr marL="0" indent="0">
              <a:buNone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8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Every Project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473"/>
            <a:ext cx="10515600" cy="4125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It’ll be your project, something you like to work on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You will work independently and build your confidence in working independently, discussing and defending your work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Be careful how you manage your project: 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no two projects will be the same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What applies to project X probably doesn’t apply to project Y (with the exception of deadlines)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focus on your own work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7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473"/>
            <a:ext cx="10515600" cy="4125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You have 6 lectures in total including this induction lecture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Lecture week 2 (delivered by 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Library and Learning Services (</a:t>
            </a:r>
            <a:r>
              <a:rPr lang="en-GB" sz="2400" dirty="0" err="1">
                <a:latin typeface="Helvetica" charset="0"/>
                <a:ea typeface="Helvetica" charset="0"/>
                <a:cs typeface="Helvetica" charset="0"/>
              </a:rPr>
              <a:t>CLaSS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)) on Project Management</a:t>
            </a:r>
          </a:p>
          <a:p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Lecture week 4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(delivered by 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Library and Learning Services (</a:t>
            </a:r>
            <a:r>
              <a:rPr lang="en-GB" sz="2400" dirty="0" err="1">
                <a:latin typeface="Helvetica" charset="0"/>
                <a:ea typeface="Helvetica" charset="0"/>
                <a:cs typeface="Helvetica" charset="0"/>
              </a:rPr>
              <a:t>CLaSS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)) on Literature Review</a:t>
            </a:r>
          </a:p>
          <a:p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Lecture week 10 on Progress update and QA</a:t>
            </a:r>
          </a:p>
          <a:p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Lecture week 20 on Feedback to your 25% submission and QA</a:t>
            </a:r>
          </a:p>
          <a:p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Lecture week 25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(delivered by 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Library and Learning Services (</a:t>
            </a:r>
            <a:r>
              <a:rPr lang="en-GB" sz="2400" dirty="0" err="1">
                <a:latin typeface="Helvetica" charset="0"/>
                <a:ea typeface="Helvetica" charset="0"/>
                <a:cs typeface="Helvetica" charset="0"/>
              </a:rPr>
              <a:t>CLaSS</a:t>
            </a:r>
            <a:r>
              <a:rPr lang="en-GB" sz="2400" dirty="0">
                <a:latin typeface="Helvetica" charset="0"/>
                <a:ea typeface="Helvetica" charset="0"/>
                <a:cs typeface="Helvetica" charset="0"/>
              </a:rPr>
              <a:t>)) on Presentation Skills</a:t>
            </a:r>
          </a:p>
          <a:p>
            <a:endParaRPr lang="en-GB" sz="2400" dirty="0">
              <a:latin typeface="Helvetica" charset="0"/>
              <a:ea typeface="Helvetica" charset="0"/>
              <a:cs typeface="Helvetica" charset="0"/>
            </a:endParaRPr>
          </a:p>
          <a:p>
            <a:endParaRPr lang="en-GB" sz="2400" dirty="0">
              <a:latin typeface="Helvetica" charset="0"/>
              <a:ea typeface="Helvetica" charset="0"/>
              <a:cs typeface="Helvetica" charset="0"/>
            </a:endParaRPr>
          </a:p>
          <a:p>
            <a:endParaRPr lang="en-GB" sz="24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CTEC3451 Final Year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Introduction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is the Final Year Project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People Involved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Supervisor Allocation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Deadlines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Getting Started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Project Management and Supervision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Assessment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0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What is the FYP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25% of the final year (30 credits)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significant impact on degree classification</a:t>
            </a:r>
          </a:p>
          <a:p>
            <a:pPr marL="285750" indent="-285750"/>
            <a:r>
              <a:rPr lang="en-US" b="1" dirty="0">
                <a:latin typeface="Helvetica"/>
                <a:ea typeface="+mn-lt"/>
                <a:cs typeface="+mn-lt"/>
              </a:rPr>
              <a:t>A must-pass module </a:t>
            </a:r>
          </a:p>
          <a:p>
            <a:pPr marL="285750" indent="-285750"/>
            <a:r>
              <a:rPr lang="en-US" dirty="0">
                <a:latin typeface="Helvetica"/>
                <a:ea typeface="+mn-lt"/>
                <a:cs typeface="+mn-lt"/>
              </a:rPr>
              <a:t>No </a:t>
            </a:r>
            <a:r>
              <a:rPr lang="en-US" dirty="0" err="1">
                <a:latin typeface="Helvetica"/>
                <a:ea typeface="+mn-lt"/>
                <a:cs typeface="+mn-lt"/>
              </a:rPr>
              <a:t>honours</a:t>
            </a:r>
            <a:r>
              <a:rPr lang="en-US" dirty="0">
                <a:latin typeface="Helvetica"/>
                <a:ea typeface="+mn-lt"/>
                <a:cs typeface="+mn-lt"/>
              </a:rPr>
              <a:t> degree with a project mark &lt; 40%.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~300hrs of learning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You work independently most of the time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First deliverable 25%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Final deliverable 75% (70%: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Report+Code+</a:t>
            </a:r>
            <a:r>
              <a:rPr lang="en-US" sz="2800" b="1" dirty="0" err="1">
                <a:latin typeface="Helvetica" charset="0"/>
                <a:ea typeface="Helvetica" charset="0"/>
                <a:cs typeface="Helvetica" charset="0"/>
              </a:rPr>
              <a:t>Viva</a:t>
            </a: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&amp;</a:t>
            </a: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 5%: Meeting Notes)</a:t>
            </a:r>
          </a:p>
          <a:p>
            <a:pPr marL="228600" lvl="1">
              <a:spcBef>
                <a:spcPts val="1000"/>
              </a:spcBef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9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People Involved: Student &amp; Supervisor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35"/>
            <a:ext cx="10515600" cy="4961515"/>
          </a:xfrm>
        </p:spPr>
        <p:txBody>
          <a:bodyPr/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This is your project: success or failure depends on your personal work and engagement and the outcome will reflect that.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Project Management: driven by you. 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must be proactive, and take ownership over your project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is your responsibility to find solutions to any problems</a:t>
            </a:r>
          </a:p>
          <a:p>
            <a:pPr marL="274638" lvl="1" indent="-274638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supervisor: The person you will have most contact throughout the year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First marker of your project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5hrs supervision time ~ 10 meetings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Maintain contact, keep them informed (progress, problems)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(Find soon, or else: ) Allocations will be released next week.</a:t>
            </a:r>
          </a:p>
        </p:txBody>
      </p:sp>
    </p:spTree>
    <p:extLst>
      <p:ext uri="{BB962C8B-B14F-4D97-AF65-F5344CB8AC3E}">
        <p14:creationId xmlns:p14="http://schemas.microsoft.com/office/powerpoint/2010/main" val="182660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Supervisor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Helvetica"/>
                <a:ea typeface="Helvetica" charset="0"/>
                <a:cs typeface="Helvetica"/>
              </a:rPr>
              <a:t>Project Ideas can be found on the Module Resources-&gt;Ideas for Students: purely indicative, you can source your own ideas (if your idea can be a FYP)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All/Any students without a supervisor will be allocated one by the end of Week 2 (firm)</a:t>
            </a:r>
          </a:p>
          <a:p>
            <a:pPr lvl="1"/>
            <a:r>
              <a:rPr lang="en-GB" altLang="en-US" sz="2200" dirty="0">
                <a:latin typeface="Helvetica" charset="0"/>
                <a:ea typeface="Helvetica" charset="0"/>
                <a:cs typeface="Helvetica" charset="0"/>
              </a:rPr>
              <a:t>Your supervisor’s name and contact details will be available through the BB shell</a:t>
            </a:r>
          </a:p>
          <a:p>
            <a:pPr lvl="1"/>
            <a:r>
              <a:rPr lang="en-GB" altLang="en-US" sz="2200" dirty="0">
                <a:latin typeface="Helvetica" charset="0"/>
                <a:ea typeface="Helvetica" charset="0"/>
                <a:cs typeface="Helvetica" charset="0"/>
              </a:rPr>
              <a:t>You will be contacted via email when allocation has taken place </a:t>
            </a:r>
            <a:endParaRPr lang="en-GB" altLang="en-US" dirty="0">
              <a:latin typeface="Helvetica" charset="0"/>
              <a:ea typeface="Helvetica" charset="0"/>
              <a:cs typeface="Helvetica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altLang="en-US" dirty="0">
                <a:latin typeface="Helvetica" charset="0"/>
                <a:ea typeface="Helvetica" charset="0"/>
                <a:cs typeface="Helvetica" charset="0"/>
              </a:rPr>
              <a:t>Those of you who have agreed on supervision with a member of staff, </a:t>
            </a:r>
            <a:r>
              <a:rPr lang="en-GB" altLang="en-US" b="1" dirty="0">
                <a:latin typeface="Helvetica" charset="0"/>
                <a:ea typeface="Helvetica" charset="0"/>
                <a:cs typeface="Helvetica" charset="0"/>
              </a:rPr>
              <a:t>please check your Grade Centre that this is documented properly </a:t>
            </a:r>
            <a:r>
              <a:rPr lang="en-GB" altLang="en-US" dirty="0">
                <a:latin typeface="Helvetica" charset="0"/>
                <a:ea typeface="Helvetica" charset="0"/>
                <a:cs typeface="Helvetica" charset="0"/>
              </a:rPr>
              <a:t>(name of supervisor, Type of Project, Programme)</a:t>
            </a:r>
          </a:p>
          <a:p>
            <a:pPr marL="685800" lvl="2">
              <a:spcBef>
                <a:spcPts val="1000"/>
              </a:spcBef>
            </a:pPr>
            <a:r>
              <a:rPr lang="en-GB" altLang="en-US" sz="2200" dirty="0">
                <a:latin typeface="Helvetica" charset="0"/>
                <a:ea typeface="Helvetica" charset="0"/>
                <a:cs typeface="Helvetica" charset="0"/>
              </a:rPr>
              <a:t>If this information is missing, contact your supervisor to fill it in</a:t>
            </a:r>
          </a:p>
          <a:p>
            <a:pPr marL="685800" lvl="2">
              <a:spcBef>
                <a:spcPts val="1000"/>
              </a:spcBef>
            </a:pPr>
            <a:endParaRPr lang="en-GB" altLang="en-US" sz="2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813"/>
            <a:ext cx="10515600" cy="49615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600" b="1" dirty="0">
                <a:latin typeface="Helvetica"/>
                <a:ea typeface="Helvetica" charset="0"/>
                <a:cs typeface="Helvetica"/>
              </a:rPr>
              <a:t>Project Contract, Global Checklist, and Ethical Review Forms</a:t>
            </a:r>
            <a:r>
              <a:rPr lang="en-US" sz="1600" dirty="0">
                <a:latin typeface="Helvetica"/>
                <a:ea typeface="Helvetica" charset="0"/>
                <a:cs typeface="Helvetica"/>
              </a:rPr>
              <a:t>: agreed and signed off by the Supervisor (digitally).</a:t>
            </a:r>
            <a:endParaRPr lang="en-US" sz="1600" dirty="0">
              <a:latin typeface="Helvetica"/>
              <a:cs typeface="Helvetica"/>
            </a:endParaRPr>
          </a:p>
          <a:p>
            <a:pPr lvl="1">
              <a:lnSpc>
                <a:spcPct val="160000"/>
              </a:lnSpc>
              <a:spcAft>
                <a:spcPts val="200"/>
              </a:spcAft>
            </a:pPr>
            <a:r>
              <a:rPr lang="en-US" sz="1600" dirty="0">
                <a:latin typeface="Helvetica"/>
                <a:ea typeface="Helvetica" charset="0"/>
                <a:cs typeface="Helvetica"/>
              </a:rPr>
              <a:t>Submit by MS forms 6/11/2020, 12:00 (noon)</a:t>
            </a:r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600" b="1" dirty="0">
                <a:latin typeface="Helvetica"/>
                <a:ea typeface="Helvetica" charset="0"/>
                <a:cs typeface="Helvetica"/>
              </a:rPr>
              <a:t>Submission of first deliverable (25%):</a:t>
            </a:r>
            <a:endParaRPr lang="en-US" sz="1600" dirty="0">
              <a:latin typeface="Helvetica"/>
              <a:ea typeface="Helvetica" charset="0"/>
              <a:cs typeface="Helvetica"/>
            </a:endParaRPr>
          </a:p>
          <a:p>
            <a:pPr lvl="1">
              <a:lnSpc>
                <a:spcPct val="160000"/>
              </a:lnSpc>
              <a:spcAft>
                <a:spcPts val="200"/>
              </a:spcAft>
            </a:pPr>
            <a:r>
              <a:rPr lang="en-US" sz="1600" dirty="0">
                <a:latin typeface="Helvetica"/>
                <a:ea typeface="Helvetica" charset="0"/>
                <a:cs typeface="Helvetica"/>
              </a:rPr>
              <a:t>Submit report (</a:t>
            </a:r>
            <a:r>
              <a:rPr lang="en-US" sz="1600" b="1" dirty="0">
                <a:latin typeface="Helvetica"/>
                <a:ea typeface="Helvetica" charset="0"/>
                <a:cs typeface="Helvetica"/>
              </a:rPr>
              <a:t>one piece as pdf or word file)</a:t>
            </a:r>
            <a:r>
              <a:rPr lang="en-US" sz="1600" dirty="0">
                <a:latin typeface="Helvetica"/>
                <a:ea typeface="Helvetica" charset="0"/>
                <a:cs typeface="Helvetica"/>
              </a:rPr>
              <a:t> to Turnitin 15/01/2021, 12:00 (noon)</a:t>
            </a:r>
            <a:endParaRPr lang="en-US" sz="1600" b="1" dirty="0">
              <a:latin typeface="Helvetica"/>
              <a:ea typeface="Helvetica" charset="0"/>
              <a:cs typeface="Helvetica"/>
            </a:endParaRPr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600" b="1" dirty="0">
                <a:latin typeface="Helvetica"/>
                <a:ea typeface="Helvetica" charset="0"/>
                <a:cs typeface="Helvetica"/>
              </a:rPr>
              <a:t>Submission of final deliverable (75%): </a:t>
            </a:r>
            <a:endParaRPr lang="en-US" sz="1600" b="1" dirty="0">
              <a:latin typeface="Helvetica"/>
              <a:ea typeface="Helvetica" charset="0"/>
              <a:cs typeface="Helvetica" charset="0"/>
            </a:endParaRPr>
          </a:p>
          <a:p>
            <a:pPr lvl="1">
              <a:lnSpc>
                <a:spcPct val="160000"/>
              </a:lnSpc>
              <a:spcAft>
                <a:spcPts val="200"/>
              </a:spcAft>
            </a:pPr>
            <a:r>
              <a:rPr lang="en-US" sz="1600" dirty="0">
                <a:latin typeface="Helvetica"/>
                <a:ea typeface="Helvetica" charset="0"/>
                <a:cs typeface="Helvetica"/>
              </a:rPr>
              <a:t>Submit your </a:t>
            </a:r>
            <a:r>
              <a:rPr lang="en-US" sz="1600" b="1" dirty="0">
                <a:latin typeface="Helvetica"/>
                <a:ea typeface="Helvetica" charset="0"/>
                <a:cs typeface="Helvetica"/>
              </a:rPr>
              <a:t>report (one piece as pdf or word file) </a:t>
            </a:r>
            <a:r>
              <a:rPr lang="en-US" sz="1600" dirty="0">
                <a:latin typeface="Helvetica"/>
                <a:ea typeface="Helvetica" charset="0"/>
                <a:cs typeface="Helvetica"/>
              </a:rPr>
              <a:t>to </a:t>
            </a:r>
            <a:r>
              <a:rPr lang="en-US" sz="1600" b="1" dirty="0">
                <a:latin typeface="Helvetica"/>
                <a:ea typeface="Helvetica" charset="0"/>
                <a:cs typeface="Helvetica"/>
              </a:rPr>
              <a:t>Turnitin </a:t>
            </a:r>
            <a:r>
              <a:rPr lang="en-US" sz="1600" dirty="0">
                <a:latin typeface="Helvetica"/>
                <a:ea typeface="Helvetica" charset="0"/>
                <a:cs typeface="Helvetica"/>
              </a:rPr>
              <a:t>7/5/2021, 12:00 (noon)</a:t>
            </a:r>
          </a:p>
          <a:p>
            <a:pPr lvl="1">
              <a:lnSpc>
                <a:spcPct val="160000"/>
              </a:lnSpc>
              <a:spcAft>
                <a:spcPts val="200"/>
              </a:spcAft>
            </a:pPr>
            <a:r>
              <a:rPr lang="en-US" sz="1600" dirty="0">
                <a:latin typeface="Helvetica"/>
                <a:ea typeface="+mn-lt"/>
                <a:cs typeface="Helvetica"/>
              </a:rPr>
              <a:t>Submit your </a:t>
            </a:r>
            <a:r>
              <a:rPr lang="en-US" sz="1600" b="1" dirty="0">
                <a:latin typeface="Helvetica"/>
                <a:ea typeface="+mn-lt"/>
                <a:cs typeface="Helvetica"/>
              </a:rPr>
              <a:t>Code </a:t>
            </a:r>
            <a:r>
              <a:rPr lang="en-US" sz="1600" dirty="0">
                <a:latin typeface="Helvetica"/>
                <a:ea typeface="+mn-lt"/>
                <a:cs typeface="Helvetica"/>
              </a:rPr>
              <a:t>to </a:t>
            </a:r>
            <a:r>
              <a:rPr lang="en-US" sz="1600" b="1" dirty="0">
                <a:latin typeface="Helvetica"/>
                <a:ea typeface="+mn-lt"/>
                <a:cs typeface="Helvetica"/>
              </a:rPr>
              <a:t>supervisor </a:t>
            </a:r>
            <a:r>
              <a:rPr lang="en-US" sz="1600" dirty="0">
                <a:latin typeface="Helvetica"/>
                <a:ea typeface="+mn-lt"/>
                <a:cs typeface="Helvetica"/>
              </a:rPr>
              <a:t>(GitHub, OneDrive, Dropbox,…) 7/5/2021, 12:00 (noon)</a:t>
            </a:r>
            <a:endParaRPr lang="en-US" sz="1600" dirty="0">
              <a:ea typeface="+mn-lt"/>
              <a:cs typeface="+mn-lt"/>
            </a:endParaRPr>
          </a:p>
          <a:p>
            <a:pPr lvl="1">
              <a:lnSpc>
                <a:spcPct val="160000"/>
              </a:lnSpc>
              <a:spcAft>
                <a:spcPts val="200"/>
              </a:spcAft>
            </a:pPr>
            <a:r>
              <a:rPr lang="en-US" sz="1600" dirty="0">
                <a:latin typeface="Helvetica"/>
                <a:ea typeface="Helvetica" charset="0"/>
                <a:cs typeface="Helvetica"/>
              </a:rPr>
              <a:t>Next step: arrange your viva (30 mins incl. 10 mins QA) for the following weeks (32-33) with your supervisor and 2nd marker</a:t>
            </a:r>
            <a:endParaRPr lang="en-US" sz="1600" dirty="0">
              <a:latin typeface="Calibri"/>
              <a:ea typeface="Helvetica" charset="0"/>
              <a:cs typeface="Helvetica"/>
            </a:endParaRPr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600" b="1" dirty="0">
                <a:latin typeface="Helvetica"/>
                <a:ea typeface="Helvetica" charset="0"/>
                <a:cs typeface="Helvetica"/>
              </a:rPr>
              <a:t>Failure to attend the Viva Examination = failure in whole project</a:t>
            </a:r>
          </a:p>
        </p:txBody>
      </p:sp>
    </p:spTree>
    <p:extLst>
      <p:ext uri="{BB962C8B-B14F-4D97-AF65-F5344CB8AC3E}">
        <p14:creationId xmlns:p14="http://schemas.microsoft.com/office/powerpoint/2010/main" val="16633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35"/>
            <a:ext cx="10515600" cy="4961515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All submissions for assessment are through Turnitin.</a:t>
            </a:r>
          </a:p>
          <a:p>
            <a:pPr>
              <a:spcAft>
                <a:spcPts val="2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Project monitoring forms should be submitted using the MS form.</a:t>
            </a:r>
          </a:p>
          <a:p>
            <a:pPr>
              <a:spcAft>
                <a:spcPts val="2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there is no </a:t>
            </a:r>
            <a:r>
              <a:rPr lang="en-US" u="sng" dirty="0">
                <a:latin typeface="Helvetica" charset="0"/>
                <a:ea typeface="Helvetica" charset="0"/>
                <a:cs typeface="Helvetica" charset="0"/>
              </a:rPr>
              <a:t>originality report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your supervisor will not be able to mark your submission.</a:t>
            </a:r>
          </a:p>
          <a:p>
            <a:pPr>
              <a:spcAft>
                <a:spcPts val="2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Make sure you receive the confirmation email from MS Forms /Turnitin</a:t>
            </a:r>
          </a:p>
          <a:p>
            <a:pPr>
              <a:spcAft>
                <a:spcPts val="2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are not expected nor required to submit hard copies of the first or final deliverables to CEM Advice Centre or to your supervisor. </a:t>
            </a:r>
          </a:p>
        </p:txBody>
      </p:sp>
    </p:spTree>
    <p:extLst>
      <p:ext uri="{BB962C8B-B14F-4D97-AF65-F5344CB8AC3E}">
        <p14:creationId xmlns:p14="http://schemas.microsoft.com/office/powerpoint/2010/main" val="401775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35"/>
            <a:ext cx="10515600" cy="49615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Download the “Student’s Cartridge” from Blackboard, it contains form templates and rubrics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Prepare Contract: template on BB shell as MS Form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Discuss any open questions with your supervisor and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finalise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them as soon as possible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By the end of week 5 (firm) you need to submit project start forms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Prepare Ethical Review Form: with support from your supervisor (template on BB shell), check DMU guidelines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Global Checklist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Prepare a Project Plan: Lecture Week 2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latin typeface="Helvetica"/>
                <a:ea typeface="Helvetica" charset="0"/>
                <a:cs typeface="Helvetica"/>
              </a:rPr>
              <a:t>Treat it as a working document: update it regularly, revisit it every so often to check your progress, take it with you for supervisory meetings</a:t>
            </a:r>
          </a:p>
        </p:txBody>
      </p:sp>
    </p:spTree>
    <p:extLst>
      <p:ext uri="{BB962C8B-B14F-4D97-AF65-F5344CB8AC3E}">
        <p14:creationId xmlns:p14="http://schemas.microsoft.com/office/powerpoint/2010/main" val="15780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35"/>
            <a:ext cx="10515600" cy="49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ea typeface="Helvetica" charset="0"/>
                <a:cs typeface="Helvetica"/>
              </a:rPr>
              <a:t>Put in 10hrs/week (at least) to complete the project by the deadline</a:t>
            </a:r>
          </a:p>
          <a:p>
            <a:r>
              <a:rPr lang="en-US" dirty="0">
                <a:latin typeface="Helvetica"/>
                <a:ea typeface="Helvetica" charset="0"/>
                <a:cs typeface="Helvetica"/>
              </a:rPr>
              <a:t>You are being assessed on how you manage your project, too.</a:t>
            </a:r>
          </a:p>
          <a:p>
            <a:r>
              <a:rPr lang="en-US" dirty="0">
                <a:latin typeface="Helvetica"/>
                <a:ea typeface="Helvetica" charset="0"/>
                <a:cs typeface="Helvetica"/>
              </a:rPr>
              <a:t>Meet with your supervisor regularly (10 meeting notes contribute 5% of your grade)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Agree how you will communicate (Skype, Zoom, MS Teams, BB Ultra,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etc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>
                <a:latin typeface="Helvetica"/>
                <a:ea typeface="Helvetica" charset="0"/>
                <a:cs typeface="Helvetica"/>
              </a:rPr>
              <a:t>Check your e-mail regularly for any communications/announcements re CTEC3451</a:t>
            </a:r>
          </a:p>
        </p:txBody>
      </p:sp>
    </p:spTree>
    <p:extLst>
      <p:ext uri="{BB962C8B-B14F-4D97-AF65-F5344CB8AC3E}">
        <p14:creationId xmlns:p14="http://schemas.microsoft.com/office/powerpoint/2010/main" val="112207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1046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</vt:lpstr>
      <vt:lpstr>Office Theme</vt:lpstr>
      <vt:lpstr>CTEC3451 Development Project</vt:lpstr>
      <vt:lpstr>CTEC3451 Final Year Project</vt:lpstr>
      <vt:lpstr>What is the FYP</vt:lpstr>
      <vt:lpstr>People Involved: Student &amp; Supervisor</vt:lpstr>
      <vt:lpstr>Supervisor Allocation</vt:lpstr>
      <vt:lpstr>Deadlines</vt:lpstr>
      <vt:lpstr>Deadlines</vt:lpstr>
      <vt:lpstr>Getting started</vt:lpstr>
      <vt:lpstr>Project Management</vt:lpstr>
      <vt:lpstr>Supervision Meetings</vt:lpstr>
      <vt:lpstr>Supervision Meetings</vt:lpstr>
      <vt:lpstr>Every Project is Different</vt:lpstr>
      <vt:lpstr>Lectures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CTEC3451</dc:title>
  <dc:creator>Hossein Malekmohamadi</dc:creator>
  <cp:lastModifiedBy>Hossein Malekmohamadi</cp:lastModifiedBy>
  <cp:revision>56</cp:revision>
  <dcterms:created xsi:type="dcterms:W3CDTF">2017-09-01T11:27:43Z</dcterms:created>
  <dcterms:modified xsi:type="dcterms:W3CDTF">2020-09-29T15:59:57Z</dcterms:modified>
</cp:coreProperties>
</file>