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39" r:id="rId3"/>
    <p:sldId id="390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5" r:id="rId12"/>
    <p:sldId id="409" r:id="rId13"/>
    <p:sldId id="410" r:id="rId14"/>
    <p:sldId id="404" r:id="rId15"/>
    <p:sldId id="401" r:id="rId16"/>
    <p:sldId id="402" r:id="rId17"/>
    <p:sldId id="411" r:id="rId18"/>
    <p:sldId id="412" r:id="rId19"/>
    <p:sldId id="413" r:id="rId20"/>
    <p:sldId id="416" r:id="rId21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9ED"/>
    <a:srgbClr val="F0EAEC"/>
    <a:srgbClr val="0432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186" autoAdjust="0"/>
  </p:normalViewPr>
  <p:slideViewPr>
    <p:cSldViewPr snapToGrid="0">
      <p:cViewPr varScale="1">
        <p:scale>
          <a:sx n="85" d="100"/>
          <a:sy n="85" d="100"/>
        </p:scale>
        <p:origin x="15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v Hancock-Smith" userId="456684e7-7991-4f37-879e-6390b24e3f6e" providerId="ADAL" clId="{DF0EDFC5-C0BC-419E-B19E-D0D09BED7608}"/>
    <pc:docChg chg="addSld modSld sldOrd">
      <pc:chgData name="Bev Hancock-Smith" userId="456684e7-7991-4f37-879e-6390b24e3f6e" providerId="ADAL" clId="{DF0EDFC5-C0BC-419E-B19E-D0D09BED7608}" dt="2020-10-06T10:59:58.494" v="1"/>
      <pc:docMkLst>
        <pc:docMk/>
      </pc:docMkLst>
      <pc:sldChg chg="ord">
        <pc:chgData name="Bev Hancock-Smith" userId="456684e7-7991-4f37-879e-6390b24e3f6e" providerId="ADAL" clId="{DF0EDFC5-C0BC-419E-B19E-D0D09BED7608}" dt="2020-10-06T10:59:58.494" v="1"/>
        <pc:sldMkLst>
          <pc:docMk/>
          <pc:sldMk cId="1778201698" sldId="256"/>
        </pc:sldMkLst>
      </pc:sldChg>
      <pc:sldChg chg="add">
        <pc:chgData name="Bev Hancock-Smith" userId="456684e7-7991-4f37-879e-6390b24e3f6e" providerId="ADAL" clId="{DF0EDFC5-C0BC-419E-B19E-D0D09BED7608}" dt="2020-10-06T10:56:07.163" v="0"/>
        <pc:sldMkLst>
          <pc:docMk/>
          <pc:sldMk cId="1670290543" sldId="394"/>
        </pc:sldMkLst>
      </pc:sldChg>
      <pc:sldChg chg="add">
        <pc:chgData name="Bev Hancock-Smith" userId="456684e7-7991-4f37-879e-6390b24e3f6e" providerId="ADAL" clId="{DF0EDFC5-C0BC-419E-B19E-D0D09BED7608}" dt="2020-10-06T10:56:07.163" v="0"/>
        <pc:sldMkLst>
          <pc:docMk/>
          <pc:sldMk cId="827482839" sldId="395"/>
        </pc:sldMkLst>
      </pc:sldChg>
      <pc:sldChg chg="add">
        <pc:chgData name="Bev Hancock-Smith" userId="456684e7-7991-4f37-879e-6390b24e3f6e" providerId="ADAL" clId="{DF0EDFC5-C0BC-419E-B19E-D0D09BED7608}" dt="2020-10-06T10:56:07.163" v="0"/>
        <pc:sldMkLst>
          <pc:docMk/>
          <pc:sldMk cId="2184249755" sldId="396"/>
        </pc:sldMkLst>
      </pc:sldChg>
      <pc:sldChg chg="add">
        <pc:chgData name="Bev Hancock-Smith" userId="456684e7-7991-4f37-879e-6390b24e3f6e" providerId="ADAL" clId="{DF0EDFC5-C0BC-419E-B19E-D0D09BED7608}" dt="2020-10-06T10:56:07.163" v="0"/>
        <pc:sldMkLst>
          <pc:docMk/>
          <pc:sldMk cId="364761657" sldId="397"/>
        </pc:sldMkLst>
      </pc:sldChg>
      <pc:sldChg chg="add">
        <pc:chgData name="Bev Hancock-Smith" userId="456684e7-7991-4f37-879e-6390b24e3f6e" providerId="ADAL" clId="{DF0EDFC5-C0BC-419E-B19E-D0D09BED7608}" dt="2020-10-06T10:56:07.163" v="0"/>
        <pc:sldMkLst>
          <pc:docMk/>
          <pc:sldMk cId="2661244699" sldId="398"/>
        </pc:sldMkLst>
      </pc:sldChg>
      <pc:sldChg chg="add">
        <pc:chgData name="Bev Hancock-Smith" userId="456684e7-7991-4f37-879e-6390b24e3f6e" providerId="ADAL" clId="{DF0EDFC5-C0BC-419E-B19E-D0D09BED7608}" dt="2020-10-06T10:56:07.163" v="0"/>
        <pc:sldMkLst>
          <pc:docMk/>
          <pc:sldMk cId="2869890840" sldId="399"/>
        </pc:sldMkLst>
      </pc:sldChg>
      <pc:sldChg chg="add">
        <pc:chgData name="Bev Hancock-Smith" userId="456684e7-7991-4f37-879e-6390b24e3f6e" providerId="ADAL" clId="{DF0EDFC5-C0BC-419E-B19E-D0D09BED7608}" dt="2020-10-06T10:56:07.163" v="0"/>
        <pc:sldMkLst>
          <pc:docMk/>
          <pc:sldMk cId="2106317186" sldId="400"/>
        </pc:sldMkLst>
      </pc:sldChg>
      <pc:sldChg chg="add">
        <pc:chgData name="Bev Hancock-Smith" userId="456684e7-7991-4f37-879e-6390b24e3f6e" providerId="ADAL" clId="{DF0EDFC5-C0BC-419E-B19E-D0D09BED7608}" dt="2020-10-06T10:56:07.163" v="0"/>
        <pc:sldMkLst>
          <pc:docMk/>
          <pc:sldMk cId="4118678478" sldId="401"/>
        </pc:sldMkLst>
      </pc:sldChg>
      <pc:sldChg chg="add">
        <pc:chgData name="Bev Hancock-Smith" userId="456684e7-7991-4f37-879e-6390b24e3f6e" providerId="ADAL" clId="{DF0EDFC5-C0BC-419E-B19E-D0D09BED7608}" dt="2020-10-06T10:56:07.163" v="0"/>
        <pc:sldMkLst>
          <pc:docMk/>
          <pc:sldMk cId="175321167" sldId="402"/>
        </pc:sldMkLst>
      </pc:sldChg>
      <pc:sldChg chg="add">
        <pc:chgData name="Bev Hancock-Smith" userId="456684e7-7991-4f37-879e-6390b24e3f6e" providerId="ADAL" clId="{DF0EDFC5-C0BC-419E-B19E-D0D09BED7608}" dt="2020-10-06T10:56:07.163" v="0"/>
        <pc:sldMkLst>
          <pc:docMk/>
          <pc:sldMk cId="4004381361" sldId="404"/>
        </pc:sldMkLst>
      </pc:sldChg>
      <pc:sldChg chg="add">
        <pc:chgData name="Bev Hancock-Smith" userId="456684e7-7991-4f37-879e-6390b24e3f6e" providerId="ADAL" clId="{DF0EDFC5-C0BC-419E-B19E-D0D09BED7608}" dt="2020-10-06T10:56:07.163" v="0"/>
        <pc:sldMkLst>
          <pc:docMk/>
          <pc:sldMk cId="3566850762" sldId="405"/>
        </pc:sldMkLst>
      </pc:sldChg>
      <pc:sldChg chg="add">
        <pc:chgData name="Bev Hancock-Smith" userId="456684e7-7991-4f37-879e-6390b24e3f6e" providerId="ADAL" clId="{DF0EDFC5-C0BC-419E-B19E-D0D09BED7608}" dt="2020-10-06T10:56:07.163" v="0"/>
        <pc:sldMkLst>
          <pc:docMk/>
          <pc:sldMk cId="3577804903" sldId="406"/>
        </pc:sldMkLst>
      </pc:sldChg>
      <pc:sldChg chg="add">
        <pc:chgData name="Bev Hancock-Smith" userId="456684e7-7991-4f37-879e-6390b24e3f6e" providerId="ADAL" clId="{DF0EDFC5-C0BC-419E-B19E-D0D09BED7608}" dt="2020-10-06T10:56:07.163" v="0"/>
        <pc:sldMkLst>
          <pc:docMk/>
          <pc:sldMk cId="3340743683" sldId="407"/>
        </pc:sldMkLst>
      </pc:sldChg>
      <pc:sldChg chg="add">
        <pc:chgData name="Bev Hancock-Smith" userId="456684e7-7991-4f37-879e-6390b24e3f6e" providerId="ADAL" clId="{DF0EDFC5-C0BC-419E-B19E-D0D09BED7608}" dt="2020-10-06T10:56:07.163" v="0"/>
        <pc:sldMkLst>
          <pc:docMk/>
          <pc:sldMk cId="3550647558" sldId="408"/>
        </pc:sldMkLst>
      </pc:sldChg>
      <pc:sldChg chg="add">
        <pc:chgData name="Bev Hancock-Smith" userId="456684e7-7991-4f37-879e-6390b24e3f6e" providerId="ADAL" clId="{DF0EDFC5-C0BC-419E-B19E-D0D09BED7608}" dt="2020-10-06T10:56:07.163" v="0"/>
        <pc:sldMkLst>
          <pc:docMk/>
          <pc:sldMk cId="2015723550" sldId="409"/>
        </pc:sldMkLst>
      </pc:sldChg>
      <pc:sldChg chg="add">
        <pc:chgData name="Bev Hancock-Smith" userId="456684e7-7991-4f37-879e-6390b24e3f6e" providerId="ADAL" clId="{DF0EDFC5-C0BC-419E-B19E-D0D09BED7608}" dt="2020-10-06T10:56:07.163" v="0"/>
        <pc:sldMkLst>
          <pc:docMk/>
          <pc:sldMk cId="3035180642" sldId="410"/>
        </pc:sldMkLst>
      </pc:sldChg>
      <pc:sldChg chg="add">
        <pc:chgData name="Bev Hancock-Smith" userId="456684e7-7991-4f37-879e-6390b24e3f6e" providerId="ADAL" clId="{DF0EDFC5-C0BC-419E-B19E-D0D09BED7608}" dt="2020-10-06T10:56:07.163" v="0"/>
        <pc:sldMkLst>
          <pc:docMk/>
          <pc:sldMk cId="2390832813" sldId="411"/>
        </pc:sldMkLst>
      </pc:sldChg>
      <pc:sldChg chg="add">
        <pc:chgData name="Bev Hancock-Smith" userId="456684e7-7991-4f37-879e-6390b24e3f6e" providerId="ADAL" clId="{DF0EDFC5-C0BC-419E-B19E-D0D09BED7608}" dt="2020-10-06T10:56:07.163" v="0"/>
        <pc:sldMkLst>
          <pc:docMk/>
          <pc:sldMk cId="1821497533" sldId="412"/>
        </pc:sldMkLst>
      </pc:sldChg>
      <pc:sldChg chg="add">
        <pc:chgData name="Bev Hancock-Smith" userId="456684e7-7991-4f37-879e-6390b24e3f6e" providerId="ADAL" clId="{DF0EDFC5-C0BC-419E-B19E-D0D09BED7608}" dt="2020-10-06T10:56:07.163" v="0"/>
        <pc:sldMkLst>
          <pc:docMk/>
          <pc:sldMk cId="1147863144" sldId="413"/>
        </pc:sldMkLst>
      </pc:sldChg>
      <pc:sldChg chg="add">
        <pc:chgData name="Bev Hancock-Smith" userId="456684e7-7991-4f37-879e-6390b24e3f6e" providerId="ADAL" clId="{DF0EDFC5-C0BC-419E-B19E-D0D09BED7608}" dt="2020-10-06T10:56:07.163" v="0"/>
        <pc:sldMkLst>
          <pc:docMk/>
          <pc:sldMk cId="1359578529" sldId="414"/>
        </pc:sldMkLst>
      </pc:sldChg>
      <pc:sldChg chg="add">
        <pc:chgData name="Bev Hancock-Smith" userId="456684e7-7991-4f37-879e-6390b24e3f6e" providerId="ADAL" clId="{DF0EDFC5-C0BC-419E-B19E-D0D09BED7608}" dt="2020-10-06T10:56:07.163" v="0"/>
        <pc:sldMkLst>
          <pc:docMk/>
          <pc:sldMk cId="1058335817" sldId="415"/>
        </pc:sldMkLst>
      </pc:sldChg>
      <pc:sldChg chg="add">
        <pc:chgData name="Bev Hancock-Smith" userId="456684e7-7991-4f37-879e-6390b24e3f6e" providerId="ADAL" clId="{DF0EDFC5-C0BC-419E-B19E-D0D09BED7608}" dt="2020-10-06T10:56:07.163" v="0"/>
        <pc:sldMkLst>
          <pc:docMk/>
          <pc:sldMk cId="2250983662" sldId="41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57FF9-F457-48E6-A848-2AD4ABF5E4CC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B2897-4A28-43FD-A9F8-255700CFCC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62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552B6-02A9-4974-B67B-EBB2CD245AED}" type="datetimeFigureOut">
              <a:rPr lang="en-GB" smtClean="0"/>
              <a:t>06/10/2020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403AC-DDEA-47EF-92AF-A8F1B0D08F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45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Does anyone</a:t>
            </a:r>
            <a:r>
              <a:rPr lang="en-GB" baseline="0" dirty="0"/>
              <a:t> use any tools successfully?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BEFF-701C-4607-9A55-16C0A915D1F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551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you had to eat</a:t>
            </a:r>
            <a:r>
              <a:rPr lang="en-GB" baseline="0" dirty="0"/>
              <a:t> a live frog each day, when would you do it?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403AC-DDEA-47EF-92AF-A8F1B0D08F4F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447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Chose one strategy and share it with the rest of us – make a public commitment!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82921" indent="-301123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204493" indent="-240899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86291" indent="-240899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168088" indent="-240899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649885" indent="-24089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131683" indent="-24089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613480" indent="-24089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4095278" indent="-24089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A7E2C15-668F-4F44-B19C-89E6F44A46D4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5662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of hands</a:t>
            </a:r>
            <a:r>
              <a:rPr lang="en-GB" baseline="0" dirty="0"/>
              <a:t> for which statement you most identify with.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1F56F-4486-4A58-A50F-08F4843D815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85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C0B42-F3CE-45A8-A6B4-2B5207F9047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56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FEC7-9033-470A-8908-268635AABCC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91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kzidenz-Grotesk Pro Bold" panose="02000803050000020004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kzidenz-Grotesk Pro Light" panose="02000506040000020003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B56A-BEFC-4685-BADA-B867B814F1F5}" type="datetimeFigureOut">
              <a:rPr lang="en-GB" smtClean="0"/>
              <a:t>06/10/2020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FD2C-FCF2-4D19-A132-0942FA3657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011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B56A-BEFC-4685-BADA-B867B814F1F5}" type="datetimeFigureOut">
              <a:rPr lang="en-GB" smtClean="0"/>
              <a:t>06/10/2020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FD2C-FCF2-4D19-A132-0942FA3657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802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B56A-BEFC-4685-BADA-B867B814F1F5}" type="datetimeFigureOut">
              <a:rPr lang="en-GB" smtClean="0"/>
              <a:t>06/10/2020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FD2C-FCF2-4D19-A132-0942FA3657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759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kzidenz-Grotesk Pro Bold" panose="02000803050000020004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kzidenz-Grotesk Pro Light" panose="02000506040000020003" pitchFamily="50" charset="0"/>
              </a:defRPr>
            </a:lvl1pPr>
            <a:lvl2pPr>
              <a:defRPr>
                <a:latin typeface="Akzidenz-Grotesk Pro Light" panose="02000506040000020003" pitchFamily="50" charset="0"/>
              </a:defRPr>
            </a:lvl2pPr>
            <a:lvl3pPr>
              <a:defRPr>
                <a:latin typeface="Akzidenz-Grotesk Pro Light" panose="02000506040000020003" pitchFamily="50" charset="0"/>
              </a:defRPr>
            </a:lvl3pPr>
            <a:lvl4pPr>
              <a:defRPr>
                <a:latin typeface="Akzidenz-Grotesk Pro Light" panose="02000506040000020003" pitchFamily="50" charset="0"/>
              </a:defRPr>
            </a:lvl4pPr>
            <a:lvl5pPr>
              <a:defRPr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B56A-BEFC-4685-BADA-B867B814F1F5}" type="datetimeFigureOut">
              <a:rPr lang="en-GB" smtClean="0"/>
              <a:t>06/10/2020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FD2C-FCF2-4D19-A132-0942FA3657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080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kzidenz-Grotesk Pro Bold" panose="02000803050000020004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kzidenz-Grotesk Pro Light" panose="02000506040000020003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B56A-BEFC-4685-BADA-B867B814F1F5}" type="datetimeFigureOut">
              <a:rPr lang="en-GB" smtClean="0"/>
              <a:t>06/10/2020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FD2C-FCF2-4D19-A132-0942FA3657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071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kzidenz-Grotesk Pro Bold" panose="02000803050000020004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kzidenz-Grotesk Pro Light" panose="02000506040000020003" pitchFamily="50" charset="0"/>
              </a:defRPr>
            </a:lvl1pPr>
            <a:lvl2pPr>
              <a:defRPr>
                <a:latin typeface="Akzidenz-Grotesk Pro Light" panose="02000506040000020003" pitchFamily="50" charset="0"/>
              </a:defRPr>
            </a:lvl2pPr>
            <a:lvl3pPr>
              <a:defRPr>
                <a:latin typeface="Akzidenz-Grotesk Pro Light" panose="02000506040000020003" pitchFamily="50" charset="0"/>
              </a:defRPr>
            </a:lvl3pPr>
            <a:lvl4pPr>
              <a:defRPr>
                <a:latin typeface="Akzidenz-Grotesk Pro Light" panose="02000506040000020003" pitchFamily="50" charset="0"/>
              </a:defRPr>
            </a:lvl4pPr>
            <a:lvl5pPr>
              <a:defRPr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kzidenz-Grotesk Pro Light" panose="02000506040000020003" pitchFamily="50" charset="0"/>
              </a:defRPr>
            </a:lvl1pPr>
            <a:lvl2pPr>
              <a:defRPr>
                <a:latin typeface="Akzidenz-Grotesk Pro Light" panose="02000506040000020003" pitchFamily="50" charset="0"/>
              </a:defRPr>
            </a:lvl2pPr>
            <a:lvl3pPr>
              <a:defRPr>
                <a:latin typeface="Akzidenz-Grotesk Pro Light" panose="02000506040000020003" pitchFamily="50" charset="0"/>
              </a:defRPr>
            </a:lvl3pPr>
            <a:lvl4pPr>
              <a:defRPr>
                <a:latin typeface="Akzidenz-Grotesk Pro Light" panose="02000506040000020003" pitchFamily="50" charset="0"/>
              </a:defRPr>
            </a:lvl4pPr>
            <a:lvl5pPr>
              <a:defRPr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B56A-BEFC-4685-BADA-B867B814F1F5}" type="datetimeFigureOut">
              <a:rPr lang="en-GB" smtClean="0"/>
              <a:t>06/10/2020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FD2C-FCF2-4D19-A132-0942FA3657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777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kzidenz-Grotesk Pro Bold" panose="02000803050000020004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B56A-BEFC-4685-BADA-B867B814F1F5}" type="datetimeFigureOut">
              <a:rPr lang="en-GB" smtClean="0"/>
              <a:t>06/10/2020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FD2C-FCF2-4D19-A132-0942FA3657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245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kzidenz-Grotesk Pro Bold" panose="02000803050000020004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B56A-BEFC-4685-BADA-B867B814F1F5}" type="datetimeFigureOut">
              <a:rPr lang="en-GB" smtClean="0"/>
              <a:t>06/10/2020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FD2C-FCF2-4D19-A132-0942FA3657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024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B56A-BEFC-4685-BADA-B867B814F1F5}" type="datetimeFigureOut">
              <a:rPr lang="en-GB" smtClean="0"/>
              <a:t>06/10/2020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FD2C-FCF2-4D19-A132-0942FA3657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456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B56A-BEFC-4685-BADA-B867B814F1F5}" type="datetimeFigureOut">
              <a:rPr lang="en-GB" smtClean="0"/>
              <a:t>06/10/2020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FD2C-FCF2-4D19-A132-0942FA3657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98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B56A-BEFC-4685-BADA-B867B814F1F5}" type="datetimeFigureOut">
              <a:rPr lang="en-GB" smtClean="0"/>
              <a:t>06/10/2020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FD2C-FCF2-4D19-A132-0942FA3657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38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9B56A-BEFC-4685-BADA-B867B814F1F5}" type="datetimeFigureOut">
              <a:rPr lang="en-GB" smtClean="0"/>
              <a:t>06/10/2020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BFD2C-FCF2-4D19-A132-0942FA3657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903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iantracy.com/blog/time-management/the-truth-about-frog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4P785j15Tzk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30.png"/><Relationship Id="rId4" Type="http://schemas.openxmlformats.org/officeDocument/2006/relationships/hyperlink" Target="http://www.library.dmu.ac.uk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9.jpeg"/><Relationship Id="rId4" Type="http://schemas.openxmlformats.org/officeDocument/2006/relationships/hyperlink" Target="https://libguides.library.dmu.ac.uk/class/disstoolki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9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189" y="0"/>
            <a:ext cx="5261811" cy="33105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87705"/>
            <a:ext cx="11871159" cy="1085455"/>
          </a:xfrm>
        </p:spPr>
        <p:txBody>
          <a:bodyPr>
            <a:noAutofit/>
          </a:bodyPr>
          <a:lstStyle/>
          <a:p>
            <a:r>
              <a:rPr lang="en-GB" sz="5400" b="1" dirty="0">
                <a:solidFill>
                  <a:schemeClr val="tx2"/>
                </a:solidFill>
              </a:rPr>
              <a:t>CTEC 3451: </a:t>
            </a:r>
            <a:br>
              <a:rPr lang="en-GB" sz="5400" b="1" dirty="0">
                <a:solidFill>
                  <a:schemeClr val="tx2"/>
                </a:solidFill>
              </a:rPr>
            </a:br>
            <a:r>
              <a:rPr lang="en-GB" sz="5400" b="1" dirty="0">
                <a:solidFill>
                  <a:schemeClr val="tx2"/>
                </a:solidFill>
              </a:rPr>
              <a:t>Project Management</a:t>
            </a:r>
            <a:endParaRPr lang="en-GB" sz="5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65"/>
          <a:stretch/>
        </p:blipFill>
        <p:spPr>
          <a:xfrm>
            <a:off x="405287" y="121298"/>
            <a:ext cx="2963555" cy="115924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05287" y="4470216"/>
            <a:ext cx="11309391" cy="21508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kzidenz-Grotesk Pro Bold" panose="02000803050000020004" pitchFamily="50" charset="0"/>
                <a:ea typeface="+mj-ea"/>
                <a:cs typeface="+mj-cs"/>
              </a:defRPr>
            </a:lvl1pPr>
          </a:lstStyle>
          <a:p>
            <a:pPr defTabSz="457200">
              <a:defRPr/>
            </a:pPr>
            <a:r>
              <a:rPr lang="en-GB" sz="3200" b="1" dirty="0">
                <a:solidFill>
                  <a:schemeClr val="tx2"/>
                </a:solidFill>
                <a:latin typeface="Akzidenz-Grotesk Pro Light" panose="02000506040000020003" pitchFamily="50" charset="0"/>
                <a:ea typeface="ＭＳ Ｐゴシック" pitchFamily="34" charset="-128"/>
              </a:rPr>
              <a:t>Beverley Hancock-Smith</a:t>
            </a:r>
            <a:br>
              <a:rPr lang="en-GB" sz="3200" dirty="0">
                <a:solidFill>
                  <a:schemeClr val="tx2"/>
                </a:solidFill>
                <a:latin typeface="Akzidenz-Grotesk Pro Light" panose="02000506040000020003" pitchFamily="50" charset="0"/>
                <a:ea typeface="ＭＳ Ｐゴシック" pitchFamily="34" charset="-128"/>
              </a:rPr>
            </a:br>
            <a:r>
              <a:rPr lang="en-GB" sz="3200" dirty="0">
                <a:solidFill>
                  <a:schemeClr val="tx2"/>
                </a:solidFill>
                <a:latin typeface="Akzidenz-Grotesk Pro Light" panose="02000506040000020003" pitchFamily="50" charset="0"/>
                <a:ea typeface="ＭＳ Ｐゴシック" pitchFamily="34" charset="-128"/>
              </a:rPr>
              <a:t>Centre for Learning and Study Support (CLaSS)</a:t>
            </a:r>
            <a:br>
              <a:rPr lang="en-GB" sz="2400" dirty="0">
                <a:solidFill>
                  <a:schemeClr val="tx2"/>
                </a:solidFill>
                <a:latin typeface="Akzidenz-Grotesk Pro Light" panose="02000506040000020003" pitchFamily="50" charset="0"/>
                <a:ea typeface="ＭＳ Ｐゴシック" pitchFamily="34" charset="-128"/>
              </a:rPr>
            </a:br>
            <a:r>
              <a:rPr lang="en-GB" sz="2400" b="1" dirty="0">
                <a:solidFill>
                  <a:schemeClr val="tx2"/>
                </a:solidFill>
                <a:latin typeface="Akzidenz-Grotesk Pro Light" panose="02000506040000020003" pitchFamily="50" charset="0"/>
                <a:ea typeface="ＭＳ Ｐゴシック" pitchFamily="34" charset="-128"/>
              </a:rPr>
              <a:t> </a:t>
            </a:r>
            <a:r>
              <a:rPr lang="en-GB" sz="2000" i="1" dirty="0">
                <a:solidFill>
                  <a:schemeClr val="tx2"/>
                </a:solidFill>
                <a:latin typeface="Akzidenz-Grotesk Pro Light" panose="02000506040000020003" pitchFamily="50" charset="0"/>
                <a:ea typeface="ＭＳ Ｐゴシック" pitchFamily="34" charset="-128"/>
              </a:rPr>
              <a:t>Enhancing academic practice, writing development and professional skills</a:t>
            </a:r>
            <a:endParaRPr lang="en-GB" sz="2400" i="1" dirty="0">
              <a:solidFill>
                <a:schemeClr val="tx2"/>
              </a:solidFill>
              <a:latin typeface="Akzidenz-Grotesk Pro Light" panose="02000506040000020003" pitchFamily="50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820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356" y="179330"/>
            <a:ext cx="12245622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Digital Tools for Organising Your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983" y="1504893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Referencing			Ideas/Notes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Backing up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16" y="2180473"/>
            <a:ext cx="2771800" cy="707092"/>
          </a:xfrm>
          <a:prstGeom prst="rect">
            <a:avLst/>
          </a:prstGeom>
        </p:spPr>
      </p:pic>
      <p:pic>
        <p:nvPicPr>
          <p:cNvPr id="1026" name="Picture 2" descr="Image result for evernote ap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28" y="2040018"/>
            <a:ext cx="2556620" cy="143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ropbo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85" y="4288668"/>
            <a:ext cx="3441403" cy="13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one driv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333" y="3973640"/>
            <a:ext cx="3459681" cy="148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wunderlis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135" y="1815413"/>
            <a:ext cx="2883645" cy="216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7038" y="3989372"/>
            <a:ext cx="2547973" cy="191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1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management</a:t>
            </a:r>
          </a:p>
        </p:txBody>
      </p:sp>
      <p:pic>
        <p:nvPicPr>
          <p:cNvPr id="1028" name="Picture 4" descr="Image result for time manageme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681" y="1690688"/>
            <a:ext cx="75266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85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r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32" y="271908"/>
            <a:ext cx="7402595" cy="557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7616" y="91232"/>
            <a:ext cx="8229600" cy="1143000"/>
          </a:xfrm>
        </p:spPr>
        <p:txBody>
          <a:bodyPr/>
          <a:lstStyle/>
          <a:p>
            <a:r>
              <a:rPr lang="en-GB" dirty="0"/>
              <a:t>Eat me!</a:t>
            </a:r>
          </a:p>
        </p:txBody>
      </p:sp>
    </p:spTree>
    <p:extLst>
      <p:ext uri="{BB962C8B-B14F-4D97-AF65-F5344CB8AC3E}">
        <p14:creationId xmlns:p14="http://schemas.microsoft.com/office/powerpoint/2010/main" val="201572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47528" y="548680"/>
            <a:ext cx="8640960" cy="59046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“Mark Twain once said that if the first thing you do each morning is to eat a live frog, you can go through the day with the satisfaction of knowing that that is probably the worse things that is going to happen to you all day long.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Your “frog” is your biggest, most important task, the one you are most likely to procrastinate on if you don’t do something about it.”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TRACY, B.  (2001). </a:t>
            </a:r>
            <a:r>
              <a:rPr lang="en-US" sz="1600" i="1" dirty="0"/>
              <a:t>Eat That Frog: Brian Tracy Explains The Truth About Frogs</a:t>
            </a:r>
            <a:r>
              <a:rPr lang="en-US" sz="1600" dirty="0"/>
              <a:t>. [online] Available at: </a:t>
            </a:r>
            <a:r>
              <a:rPr lang="en-US" sz="1600" dirty="0">
                <a:hlinkClick r:id="rId2"/>
              </a:rPr>
              <a:t>https://www.briantracy.com/blog/time-management/the-truth-about-frogs/</a:t>
            </a:r>
            <a:r>
              <a:rPr lang="en-US" sz="1600" dirty="0"/>
              <a:t> (accessed 19.10.18)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3518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P785j15Tz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32548" y="657725"/>
            <a:ext cx="8812464" cy="495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8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5" name="Picture 6" descr="Business Coaching Article | Time Robbers and What to do About Th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292" y="0"/>
            <a:ext cx="3423708" cy="180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19654" y="1707794"/>
          <a:ext cx="10838567" cy="4907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385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1432" marR="91432" marT="45711" marB="45711"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1432" marR="91432"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9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cs typeface="Calibri" pitchFamily="34" charset="0"/>
                        </a:rPr>
                        <a:t>Planning</a:t>
                      </a:r>
                      <a:endParaRPr lang="en-GB" sz="1800" dirty="0">
                        <a:cs typeface="Calibri" pitchFamily="34" charset="0"/>
                      </a:endParaRPr>
                    </a:p>
                    <a:p>
                      <a:endParaRPr lang="en-GB" sz="1800" dirty="0"/>
                    </a:p>
                  </a:txBody>
                  <a:tcPr marL="91432" marR="91432" marT="45711" marB="45711"/>
                </a:tc>
                <a:tc>
                  <a:txBody>
                    <a:bodyPr/>
                    <a:lstStyle/>
                    <a:p>
                      <a:r>
                        <a:rPr lang="en-GB" sz="1800" i="0" dirty="0">
                          <a:cs typeface="Calibri" pitchFamily="34" charset="0"/>
                        </a:rPr>
                        <a:t>Not setting goals, No daily plan, Priorities unclear or changing, Leaving tasks unfinished, Fire fighting/crisis management, No self imposed deadlines, Attempting too much</a:t>
                      </a:r>
                      <a:endParaRPr lang="en-GB" sz="1800" i="0" dirty="0"/>
                    </a:p>
                  </a:txBody>
                  <a:tcPr marL="91432" marR="91432"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cs typeface="Calibri" pitchFamily="34" charset="0"/>
                        </a:rPr>
                        <a:t>Organising</a:t>
                      </a:r>
                      <a:endParaRPr lang="en-GB" sz="1800" dirty="0">
                        <a:cs typeface="Calibri" pitchFamily="34" charset="0"/>
                      </a:endParaRPr>
                    </a:p>
                    <a:p>
                      <a:endParaRPr lang="en-GB" sz="1800" dirty="0"/>
                    </a:p>
                  </a:txBody>
                  <a:tcPr marL="91432" marR="91432" marT="45711" marB="45711"/>
                </a:tc>
                <a:tc>
                  <a:txBody>
                    <a:bodyPr/>
                    <a:lstStyle/>
                    <a:p>
                      <a:r>
                        <a:rPr lang="en-GB" sz="1800" i="0" dirty="0">
                          <a:cs typeface="Calibri" pitchFamily="34" charset="0"/>
                        </a:rPr>
                        <a:t>Personal disorganisation, Duplication of effort, Confused responsibility, Multiple demands</a:t>
                      </a:r>
                      <a:endParaRPr lang="en-GB" sz="1800" i="0" dirty="0"/>
                    </a:p>
                  </a:txBody>
                  <a:tcPr marL="91432" marR="91432"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975">
                <a:tc>
                  <a:txBody>
                    <a:bodyPr/>
                    <a:lstStyle/>
                    <a:p>
                      <a:r>
                        <a:rPr lang="en-GB" sz="1800" b="1" dirty="0">
                          <a:cs typeface="Calibri" pitchFamily="34" charset="0"/>
                        </a:rPr>
                        <a:t>Directing</a:t>
                      </a:r>
                      <a:endParaRPr lang="en-GB" sz="1800" dirty="0"/>
                    </a:p>
                  </a:txBody>
                  <a:tcPr marL="91432" marR="91432" marT="45711" marB="45711"/>
                </a:tc>
                <a:tc>
                  <a:txBody>
                    <a:bodyPr/>
                    <a:lstStyle/>
                    <a:p>
                      <a:r>
                        <a:rPr lang="en-GB" sz="1800" i="0" dirty="0">
                          <a:cs typeface="Calibri" pitchFamily="34" charset="0"/>
                        </a:rPr>
                        <a:t>Ineffective delegation, Involved in routine details, Lack of motivation</a:t>
                      </a:r>
                      <a:endParaRPr lang="en-GB" sz="1800" i="0" dirty="0"/>
                    </a:p>
                  </a:txBody>
                  <a:tcPr marL="91432" marR="91432"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cs typeface="Calibri" pitchFamily="34" charset="0"/>
                        </a:rPr>
                        <a:t>Controlling</a:t>
                      </a:r>
                      <a:endParaRPr lang="en-GB" sz="1800" dirty="0"/>
                    </a:p>
                  </a:txBody>
                  <a:tcPr marL="91432" marR="91432" marT="45711" marB="457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0" dirty="0">
                          <a:cs typeface="Calibri" pitchFamily="34" charset="0"/>
                        </a:rPr>
                        <a:t>Telephone interruptions, Drop in visitors, Lack of self discipline, Too many interests, Inability to say no</a:t>
                      </a:r>
                    </a:p>
                  </a:txBody>
                  <a:tcPr marL="91432" marR="91432"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3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cs typeface="Calibri" pitchFamily="34" charset="0"/>
                        </a:rPr>
                        <a:t>Communication</a:t>
                      </a:r>
                      <a:endParaRPr lang="en-GB" sz="1800" dirty="0">
                        <a:cs typeface="Calibri" pitchFamily="34" charset="0"/>
                      </a:endParaRPr>
                    </a:p>
                  </a:txBody>
                  <a:tcPr marL="91432" marR="91432" marT="45711" marB="45711"/>
                </a:tc>
                <a:tc>
                  <a:txBody>
                    <a:bodyPr/>
                    <a:lstStyle/>
                    <a:p>
                      <a:r>
                        <a:rPr lang="en-GB" sz="1800" i="0" dirty="0">
                          <a:cs typeface="Calibri" pitchFamily="34" charset="0"/>
                        </a:rPr>
                        <a:t>Failure to listen, Socialising, Over use of social media</a:t>
                      </a:r>
                      <a:endParaRPr lang="en-GB" sz="1800" i="0" dirty="0"/>
                    </a:p>
                  </a:txBody>
                  <a:tcPr marL="91432" marR="91432"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3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cs typeface="Calibri" pitchFamily="34" charset="0"/>
                        </a:rPr>
                        <a:t>Decision making</a:t>
                      </a:r>
                      <a:endParaRPr lang="en-GB" sz="1800" dirty="0"/>
                    </a:p>
                  </a:txBody>
                  <a:tcPr marL="91432" marR="91432" marT="45711" marB="457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0" dirty="0">
                          <a:cs typeface="Calibri" pitchFamily="34" charset="0"/>
                        </a:rPr>
                        <a:t>Snap decisions, Indecision/procrastination, Wanting all the facts, Perfectionism</a:t>
                      </a:r>
                    </a:p>
                  </a:txBody>
                  <a:tcPr marL="91432" marR="91432"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3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cs typeface="Calibri" pitchFamily="34" charset="0"/>
                        </a:rPr>
                        <a:t>Home time</a:t>
                      </a:r>
                      <a:endParaRPr lang="en-GB" sz="1800" dirty="0"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/>
                    </a:p>
                  </a:txBody>
                  <a:tcPr marL="91432" marR="91432" marT="45711" marB="45711"/>
                </a:tc>
                <a:tc>
                  <a:txBody>
                    <a:bodyPr/>
                    <a:lstStyle/>
                    <a:p>
                      <a:r>
                        <a:rPr lang="en-GB" sz="1800" i="0" dirty="0">
                          <a:cs typeface="Calibri" pitchFamily="34" charset="0"/>
                        </a:rPr>
                        <a:t>Poor planning, Poor planning in meals, Not planning meals ahead, Doing jobs for others, Family appointments</a:t>
                      </a:r>
                      <a:endParaRPr lang="en-GB" sz="1800" i="0" dirty="0"/>
                    </a:p>
                  </a:txBody>
                  <a:tcPr marL="91432" marR="91432" marT="45711" marB="4571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8470" y="579027"/>
            <a:ext cx="76198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3600" b="1" dirty="0">
                <a:solidFill>
                  <a:schemeClr val="tx2"/>
                </a:solidFill>
                <a:ea typeface="MS PGothic" pitchFamily="34" charset="-128"/>
              </a:rPr>
              <a:t>What are your “time thieves”? </a:t>
            </a:r>
          </a:p>
        </p:txBody>
      </p:sp>
    </p:spTree>
    <p:extLst>
      <p:ext uri="{BB962C8B-B14F-4D97-AF65-F5344CB8AC3E}">
        <p14:creationId xmlns:p14="http://schemas.microsoft.com/office/powerpoint/2010/main" val="411867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solidFill>
                  <a:schemeClr val="tx2"/>
                </a:solidFill>
              </a:rPr>
              <a:t>Time Thieves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40210" y="2058028"/>
            <a:ext cx="7104443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/>
              <a:t>Use a blank sheet of paper and list up to 3 of </a:t>
            </a:r>
            <a:r>
              <a:rPr lang="en-GB" altLang="en-US" dirty="0">
                <a:solidFill>
                  <a:schemeClr val="tx2"/>
                </a:solidFill>
              </a:rPr>
              <a:t>your personal time thieves</a:t>
            </a:r>
            <a:r>
              <a:rPr lang="en-GB" altLang="en-US" dirty="0"/>
              <a:t> </a:t>
            </a:r>
          </a:p>
          <a:p>
            <a:pPr eaLnBrk="1" hangingPunct="1"/>
            <a:endParaRPr lang="en-GB" altLang="en-US" dirty="0"/>
          </a:p>
          <a:p>
            <a:pPr eaLnBrk="1" hangingPunct="1"/>
            <a:r>
              <a:rPr lang="en-GB" altLang="en-US" dirty="0"/>
              <a:t>Discuss with a neighbour, and each write down ideas on </a:t>
            </a:r>
            <a:r>
              <a:rPr lang="en-GB" altLang="en-US" dirty="0">
                <a:solidFill>
                  <a:schemeClr val="tx2"/>
                </a:solidFill>
              </a:rPr>
              <a:t>how you will combat your thieves</a:t>
            </a:r>
            <a:r>
              <a:rPr lang="en-GB" altLang="en-US" dirty="0"/>
              <a:t>.</a:t>
            </a:r>
          </a:p>
          <a:p>
            <a:pPr eaLnBrk="1" hangingPunct="1">
              <a:buFont typeface="Arial" charset="0"/>
              <a:buNone/>
            </a:pPr>
            <a:endParaRPr lang="en-GB" altLang="en-US" sz="1800" dirty="0"/>
          </a:p>
          <a:p>
            <a:pPr eaLnBrk="1" hangingPunct="1">
              <a:buFont typeface="Arial" charset="0"/>
              <a:buNone/>
            </a:pPr>
            <a:endParaRPr lang="en-GB" alt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8089291" y="3546924"/>
            <a:ext cx="2232248" cy="1548172"/>
          </a:xfrm>
          <a:prstGeom prst="triangle">
            <a:avLst>
              <a:gd name="adj" fmla="val 50000"/>
            </a:avLst>
          </a:prstGeom>
          <a:solidFill>
            <a:srgbClr val="993300"/>
          </a:solidFill>
          <a:ln>
            <a:solidFill>
              <a:srgbClr val="99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/>
          <p:cNvSpPr/>
          <p:nvPr/>
        </p:nvSpPr>
        <p:spPr>
          <a:xfrm flipV="1">
            <a:off x="8089291" y="1962748"/>
            <a:ext cx="2232248" cy="1548172"/>
          </a:xfrm>
          <a:prstGeom prst="triangle">
            <a:avLst>
              <a:gd name="adj" fmla="val 50000"/>
            </a:avLst>
          </a:prstGeom>
          <a:solidFill>
            <a:srgbClr val="993300"/>
          </a:solidFill>
          <a:ln>
            <a:solidFill>
              <a:srgbClr val="99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Pentagon 5"/>
          <p:cNvSpPr/>
          <p:nvPr/>
        </p:nvSpPr>
        <p:spPr>
          <a:xfrm rot="16200000">
            <a:off x="8413327" y="4285006"/>
            <a:ext cx="1584176" cy="108012"/>
          </a:xfrm>
          <a:prstGeom prst="homePlate">
            <a:avLst/>
          </a:prstGeom>
          <a:solidFill>
            <a:srgbClr val="993300"/>
          </a:solidFill>
          <a:ln>
            <a:solidFill>
              <a:srgbClr val="99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Collate 6"/>
          <p:cNvSpPr/>
          <p:nvPr/>
        </p:nvSpPr>
        <p:spPr>
          <a:xfrm>
            <a:off x="8035284" y="1926744"/>
            <a:ext cx="2340260" cy="3204356"/>
          </a:xfrm>
          <a:prstGeom prst="flowChartCollate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47860" y="2142768"/>
            <a:ext cx="111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3 minutes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570415" y="4303009"/>
            <a:ext cx="11336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4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532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18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7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8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46686" y="1263156"/>
            <a:ext cx="7125478" cy="4353811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GB" altLang="en-US" sz="2000" b="1" dirty="0">
                <a:solidFill>
                  <a:schemeClr val="tx2"/>
                </a:solidFill>
              </a:rPr>
              <a:t>Perfectionists</a:t>
            </a:r>
            <a:r>
              <a:rPr lang="en-GB" altLang="en-US" sz="2000" dirty="0">
                <a:solidFill>
                  <a:schemeClr val="tx2"/>
                </a:solidFill>
              </a:rPr>
              <a:t> fear that they can’t finish a task that will measure up to their high standards </a:t>
            </a:r>
          </a:p>
          <a:p>
            <a:pPr eaLnBrk="1" hangingPunct="1">
              <a:buFontTx/>
              <a:buNone/>
            </a:pPr>
            <a:endParaRPr lang="en-GB" altLang="en-US" sz="2000" dirty="0">
              <a:solidFill>
                <a:schemeClr val="tx2"/>
              </a:solidFill>
            </a:endParaRPr>
          </a:p>
          <a:p>
            <a:pPr eaLnBrk="1" hangingPunct="1"/>
            <a:r>
              <a:rPr lang="en-GB" altLang="en-US" sz="2000" b="1" dirty="0">
                <a:solidFill>
                  <a:schemeClr val="tx2"/>
                </a:solidFill>
              </a:rPr>
              <a:t>Dreamers</a:t>
            </a:r>
            <a:r>
              <a:rPr lang="en-GB" altLang="en-US" sz="2000" dirty="0">
                <a:solidFill>
                  <a:schemeClr val="tx2"/>
                </a:solidFill>
              </a:rPr>
              <a:t> have big goals that they seldom translate into specific plans  </a:t>
            </a:r>
          </a:p>
          <a:p>
            <a:pPr eaLnBrk="1" hangingPunct="1">
              <a:buFontTx/>
              <a:buNone/>
            </a:pPr>
            <a:endParaRPr lang="en-GB" altLang="en-US" sz="2000" dirty="0">
              <a:solidFill>
                <a:schemeClr val="tx2"/>
              </a:solidFill>
            </a:endParaRPr>
          </a:p>
          <a:p>
            <a:pPr eaLnBrk="1" hangingPunct="1"/>
            <a:r>
              <a:rPr lang="en-GB" altLang="en-US" sz="2000" b="1" dirty="0">
                <a:solidFill>
                  <a:schemeClr val="tx2"/>
                </a:solidFill>
              </a:rPr>
              <a:t>Worriers</a:t>
            </a:r>
            <a:r>
              <a:rPr lang="en-GB" altLang="en-US" sz="2000" dirty="0">
                <a:solidFill>
                  <a:schemeClr val="tx2"/>
                </a:solidFill>
              </a:rPr>
              <a:t> avoid change and risk taking, and talk about problems not solutions</a:t>
            </a:r>
          </a:p>
          <a:p>
            <a:pPr eaLnBrk="1" hangingPunct="1">
              <a:buFontTx/>
              <a:buNone/>
            </a:pPr>
            <a:endParaRPr lang="en-GB" altLang="en-US" sz="2000" dirty="0">
              <a:solidFill>
                <a:schemeClr val="tx2"/>
              </a:solidFill>
            </a:endParaRPr>
          </a:p>
          <a:p>
            <a:pPr eaLnBrk="1" hangingPunct="1"/>
            <a:r>
              <a:rPr lang="en-GB" altLang="en-US" sz="2000" b="1" dirty="0">
                <a:solidFill>
                  <a:schemeClr val="tx2"/>
                </a:solidFill>
              </a:rPr>
              <a:t>Crisis makers </a:t>
            </a:r>
            <a:r>
              <a:rPr lang="en-GB" altLang="en-US" sz="2000" dirty="0">
                <a:solidFill>
                  <a:schemeClr val="tx2"/>
                </a:solidFill>
              </a:rPr>
              <a:t>create excitement by waiting until the last minute</a:t>
            </a:r>
          </a:p>
          <a:p>
            <a:pPr eaLnBrk="1" hangingPunct="1">
              <a:buFontTx/>
              <a:buNone/>
            </a:pPr>
            <a:endParaRPr lang="en-GB" altLang="en-US" sz="2000" dirty="0">
              <a:solidFill>
                <a:schemeClr val="tx2"/>
              </a:solidFill>
            </a:endParaRPr>
          </a:p>
          <a:p>
            <a:pPr eaLnBrk="1" hangingPunct="1"/>
            <a:r>
              <a:rPr lang="en-GB" altLang="en-US" sz="2000" b="1" dirty="0" err="1">
                <a:solidFill>
                  <a:schemeClr val="tx2"/>
                </a:solidFill>
              </a:rPr>
              <a:t>Defiers</a:t>
            </a:r>
            <a:r>
              <a:rPr lang="en-GB" altLang="en-US" sz="2000" dirty="0">
                <a:solidFill>
                  <a:schemeClr val="tx2"/>
                </a:solidFill>
              </a:rPr>
              <a:t> resist new tasks or promise to do them and don’t follow through  </a:t>
            </a:r>
          </a:p>
          <a:p>
            <a:pPr eaLnBrk="1" hangingPunct="1">
              <a:buFontTx/>
              <a:buNone/>
            </a:pPr>
            <a:endParaRPr lang="en-GB" altLang="en-US" sz="2000" dirty="0">
              <a:solidFill>
                <a:schemeClr val="tx2"/>
              </a:solidFill>
            </a:endParaRPr>
          </a:p>
          <a:p>
            <a:pPr eaLnBrk="1" hangingPunct="1"/>
            <a:r>
              <a:rPr lang="en-GB" altLang="en-US" sz="2000" b="1" dirty="0">
                <a:solidFill>
                  <a:schemeClr val="tx2"/>
                </a:solidFill>
              </a:rPr>
              <a:t>Over-doers </a:t>
            </a:r>
            <a:r>
              <a:rPr lang="en-GB" altLang="en-US" sz="2000" dirty="0">
                <a:solidFill>
                  <a:schemeClr val="tx2"/>
                </a:solidFill>
              </a:rPr>
              <a:t>create work for themselves by taking too much on and not delegating</a:t>
            </a:r>
          </a:p>
        </p:txBody>
      </p:sp>
      <p:pic>
        <p:nvPicPr>
          <p:cNvPr id="5" name="Picture 4" descr="Perfectionist.jpg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72164" y="1254157"/>
            <a:ext cx="1352956" cy="1037109"/>
          </a:xfrm>
          <a:prstGeom prst="rect">
            <a:avLst/>
          </a:prstGeom>
          <a:ln w="31750" cmpd="dbl">
            <a:solidFill>
              <a:schemeClr val="tx2">
                <a:lumMod val="60000"/>
                <a:lumOff val="40000"/>
              </a:schemeClr>
            </a:solidFill>
            <a:bevel/>
          </a:ln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0" name="Picture 9" descr="procrast2-defier.jp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578814" y="4536847"/>
            <a:ext cx="1080120" cy="1080120"/>
          </a:xfrm>
          <a:prstGeom prst="rect">
            <a:avLst/>
          </a:prstGeom>
        </p:spPr>
      </p:pic>
      <p:pic>
        <p:nvPicPr>
          <p:cNvPr id="12" name="Picture 11" descr="procrast3-dreamer.jpg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531514" y="1423837"/>
            <a:ext cx="1202460" cy="2016224"/>
          </a:xfrm>
          <a:prstGeom prst="rect">
            <a:avLst/>
          </a:prstGeom>
        </p:spPr>
      </p:pic>
      <p:pic>
        <p:nvPicPr>
          <p:cNvPr id="29702" name="Picture 6" descr="ba_1007_worryopener_xl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268" y="2555385"/>
            <a:ext cx="1152525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http://www.poolspanews.com/2002/112/images/112personality2.jp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348778" y="2943984"/>
            <a:ext cx="1154113" cy="1292225"/>
          </a:xfrm>
          <a:prstGeom prst="rect">
            <a:avLst/>
          </a:prstGeom>
          <a:noFill/>
          <a:ln w="38100" cap="rnd" cmpd="dbl">
            <a:solidFill>
              <a:srgbClr val="0070C0"/>
            </a:solidFill>
            <a:bevel/>
            <a:headEnd/>
            <a:tailEnd/>
          </a:ln>
        </p:spPr>
      </p:pic>
      <p:pic>
        <p:nvPicPr>
          <p:cNvPr id="13" name="Picture 12" descr="procrast1-overdoer.jpg"/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725593" y="4293439"/>
            <a:ext cx="814302" cy="1323528"/>
          </a:xfrm>
          <a:prstGeom prst="rect">
            <a:avLst/>
          </a:prstGeom>
          <a:ln w="50800" cap="rnd" cmpd="dbl">
            <a:solidFill>
              <a:srgbClr val="FF0000"/>
            </a:solidFill>
            <a:bevel/>
          </a:ln>
        </p:spPr>
      </p:pic>
      <p:sp>
        <p:nvSpPr>
          <p:cNvPr id="2" name="TextBox 1"/>
          <p:cNvSpPr txBox="1"/>
          <p:nvPr/>
        </p:nvSpPr>
        <p:spPr>
          <a:xfrm>
            <a:off x="670451" y="5987536"/>
            <a:ext cx="856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From: “It’s About Time!: The Six Styles of Procrastination and How Students Can Overcome Them”, Linda </a:t>
            </a:r>
            <a:r>
              <a:rPr lang="en-GB" sz="1200" dirty="0" err="1">
                <a:solidFill>
                  <a:schemeClr val="bg1"/>
                </a:solidFill>
              </a:rPr>
              <a:t>Sapadin</a:t>
            </a:r>
            <a:r>
              <a:rPr lang="en-GB" sz="1200" dirty="0">
                <a:solidFill>
                  <a:schemeClr val="bg1"/>
                </a:solidFill>
              </a:rPr>
              <a:t> (1997)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46686" y="360747"/>
            <a:ext cx="10899338" cy="63408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tx2"/>
                </a:solidFill>
              </a:rPr>
              <a:t>Procrastination: What kind of procrastinator are you?</a:t>
            </a:r>
          </a:p>
        </p:txBody>
      </p:sp>
    </p:spTree>
    <p:extLst>
      <p:ext uri="{BB962C8B-B14F-4D97-AF65-F5344CB8AC3E}">
        <p14:creationId xmlns:p14="http://schemas.microsoft.com/office/powerpoint/2010/main" val="239083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653" y="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Ideas to combat procrastination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10342" y="1213595"/>
          <a:ext cx="10039739" cy="4485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2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25"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  <a:r>
                        <a:rPr lang="en-GB" baseline="0" dirty="0"/>
                        <a:t> of Procrastinator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Ideas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822"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The Perfectionist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2"/>
                          </a:solidFill>
                        </a:rPr>
                        <a:t>Set </a:t>
                      </a:r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realistic</a:t>
                      </a:r>
                      <a:r>
                        <a:rPr lang="en-GB" sz="1800" dirty="0">
                          <a:solidFill>
                            <a:schemeClr val="tx2"/>
                          </a:solidFill>
                        </a:rPr>
                        <a:t> (not idealistic) goals.</a:t>
                      </a:r>
                      <a:r>
                        <a:rPr lang="en-GB" sz="1800" baseline="0" dirty="0">
                          <a:solidFill>
                            <a:schemeClr val="tx2"/>
                          </a:solidFill>
                        </a:rPr>
                        <a:t> Set </a:t>
                      </a:r>
                      <a:r>
                        <a:rPr lang="en-GB" sz="1800" b="1" baseline="0" dirty="0">
                          <a:solidFill>
                            <a:schemeClr val="tx2"/>
                          </a:solidFill>
                        </a:rPr>
                        <a:t>time limits </a:t>
                      </a:r>
                      <a:r>
                        <a:rPr lang="en-GB" sz="1800" baseline="0" dirty="0">
                          <a:solidFill>
                            <a:schemeClr val="tx2"/>
                          </a:solidFill>
                        </a:rPr>
                        <a:t>for each task.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822"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The Dreamer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2"/>
                          </a:solidFill>
                        </a:rPr>
                        <a:t>Try turning some of your dreams into </a:t>
                      </a:r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concrete goals with a timeline and a deadline. </a:t>
                      </a:r>
                      <a:r>
                        <a:rPr lang="en-GB" sz="1800" b="0" dirty="0">
                          <a:solidFill>
                            <a:schemeClr val="tx2"/>
                          </a:solidFill>
                        </a:rPr>
                        <a:t>Sp</a:t>
                      </a:r>
                      <a:r>
                        <a:rPr lang="en-GB" sz="1800" dirty="0">
                          <a:solidFill>
                            <a:schemeClr val="tx2"/>
                          </a:solidFill>
                        </a:rPr>
                        <a:t>end time on them regularly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1822"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The Worrier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2"/>
                          </a:solidFill>
                        </a:rPr>
                        <a:t>Answer your “what ifs” with a plan. </a:t>
                      </a:r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Break bigger projects into pieces</a:t>
                      </a:r>
                      <a:endParaRPr lang="en-GB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1822"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The Crisis-Maker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2"/>
                          </a:solidFill>
                        </a:rPr>
                        <a:t>You’re not a victim; see tasks as opportunities. </a:t>
                      </a:r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Reward yourself </a:t>
                      </a:r>
                      <a:r>
                        <a:rPr lang="en-GB" sz="1800" dirty="0">
                          <a:solidFill>
                            <a:schemeClr val="tx2"/>
                          </a:solidFill>
                        </a:rPr>
                        <a:t>for getting started earlier. 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1822"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The </a:t>
                      </a:r>
                      <a:r>
                        <a:rPr lang="en-GB" sz="1800" b="1" dirty="0" err="1">
                          <a:solidFill>
                            <a:schemeClr val="tx2"/>
                          </a:solidFill>
                        </a:rPr>
                        <a:t>Defier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2"/>
                          </a:solidFill>
                        </a:rPr>
                        <a:t>Take </a:t>
                      </a:r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responsibility</a:t>
                      </a:r>
                      <a:r>
                        <a:rPr lang="en-GB" sz="1800" dirty="0">
                          <a:solidFill>
                            <a:schemeClr val="tx2"/>
                          </a:solidFill>
                        </a:rPr>
                        <a:t> for your choices. Remember the relationship between short and long-term choices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1822"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The </a:t>
                      </a:r>
                      <a:r>
                        <a:rPr lang="en-GB" sz="1800" b="1" dirty="0" err="1">
                          <a:solidFill>
                            <a:schemeClr val="tx2"/>
                          </a:solidFill>
                        </a:rPr>
                        <a:t>Overdoer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2"/>
                          </a:solidFill>
                        </a:rPr>
                        <a:t>Remember that no one has it all; you have to prioritise and decide what to care about. </a:t>
                      </a:r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Learn to say “no”.</a:t>
                      </a:r>
                      <a:endParaRPr lang="en-GB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0329" y="6095810"/>
            <a:ext cx="856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From: “It’s About Time!: The Six Styles of Procrastination and How Students Can Overcome Them”, Linda </a:t>
            </a:r>
            <a:r>
              <a:rPr lang="en-GB" sz="1200" dirty="0" err="1">
                <a:solidFill>
                  <a:schemeClr val="bg1"/>
                </a:solidFill>
              </a:rPr>
              <a:t>Sapadin</a:t>
            </a:r>
            <a:r>
              <a:rPr lang="en-GB" sz="1200" dirty="0">
                <a:solidFill>
                  <a:schemeClr val="bg1"/>
                </a:solidFill>
              </a:rPr>
              <a:t> (1997)</a:t>
            </a:r>
          </a:p>
        </p:txBody>
      </p:sp>
    </p:spTree>
    <p:extLst>
      <p:ext uri="{BB962C8B-B14F-4D97-AF65-F5344CB8AC3E}">
        <p14:creationId xmlns:p14="http://schemas.microsoft.com/office/powerpoint/2010/main" val="182149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51095" y="-44970"/>
            <a:ext cx="6240904" cy="5891134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Akzidenz-Grotesk Pro Bold" panose="02000803050000020004" pitchFamily="50" charset="0"/>
              </a:rPr>
              <a:t>Support</a:t>
            </a:r>
            <a:br>
              <a:rPr lang="en-GB" dirty="0">
                <a:solidFill>
                  <a:schemeClr val="bg1"/>
                </a:solidFill>
                <a:latin typeface="Akzidenz-Grotesk Pro Bold" panose="02000803050000020004" pitchFamily="50" charset="0"/>
              </a:rPr>
            </a:br>
            <a:r>
              <a:rPr lang="en-GB" sz="4800" dirty="0">
                <a:solidFill>
                  <a:schemeClr val="bg1"/>
                </a:solidFill>
                <a:latin typeface="Akzidenz-Grotesk Pro Light" panose="02000506040000020003" pitchFamily="50" charset="0"/>
              </a:rPr>
              <a:t>Library Website</a:t>
            </a:r>
            <a:br>
              <a:rPr lang="en-GB" sz="6600" dirty="0">
                <a:solidFill>
                  <a:schemeClr val="bg1"/>
                </a:solidFill>
                <a:latin typeface="Akzidenz-Grotesk Pro Bold" panose="02000803050000020004" pitchFamily="50" charset="0"/>
              </a:rPr>
            </a:br>
            <a:br>
              <a:rPr lang="en-GB" sz="2400" dirty="0">
                <a:solidFill>
                  <a:schemeClr val="bg1"/>
                </a:solidFill>
                <a:latin typeface="Akzidenz-Grotesk Pro Bold" panose="02000803050000020004" pitchFamily="50" charset="0"/>
              </a:rPr>
            </a:br>
            <a:br>
              <a:rPr lang="en-GB" sz="6600" dirty="0">
                <a:solidFill>
                  <a:schemeClr val="bg1"/>
                </a:solidFill>
                <a:latin typeface="Akzidenz-Grotesk Pro Bold" panose="02000803050000020004" pitchFamily="50" charset="0"/>
              </a:rPr>
            </a:br>
            <a:endParaRPr lang="en-GB" dirty="0">
              <a:solidFill>
                <a:schemeClr val="bg1"/>
              </a:solidFill>
              <a:latin typeface="Akzidenz-Grotesk Pro Bold" panose="02000803050000020004" pitchFamily="50" charset="0"/>
            </a:endParaRPr>
          </a:p>
        </p:txBody>
      </p:sp>
      <p:pic>
        <p:nvPicPr>
          <p:cNvPr id="7" name="Picture 6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99" y="1027401"/>
            <a:ext cx="5374435" cy="2534949"/>
          </a:xfrm>
          <a:prstGeom prst="rect">
            <a:avLst/>
          </a:prstGeom>
        </p:spPr>
      </p:pic>
      <p:sp>
        <p:nvSpPr>
          <p:cNvPr id="9" name="TextBox 8">
            <a:hlinkClick r:id="rId4"/>
          </p:cNvPr>
          <p:cNvSpPr txBox="1"/>
          <p:nvPr/>
        </p:nvSpPr>
        <p:spPr>
          <a:xfrm>
            <a:off x="106042" y="3812526"/>
            <a:ext cx="6285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Akzidenz-Grotesk Pro Bold" panose="02000803050000020004" pitchFamily="50" charset="0"/>
              </a:rPr>
              <a:t>www.library.dmu.ac.uk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786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110" y="453976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>
                <a:solidFill>
                  <a:srgbClr val="002060"/>
                </a:solidFill>
              </a:rPr>
              <a:t>In this session we will look at...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6068" y="1277736"/>
            <a:ext cx="8265707" cy="48593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endParaRPr lang="en-GB" sz="4000" dirty="0">
              <a:solidFill>
                <a:srgbClr val="002060"/>
              </a:solidFill>
            </a:endParaRPr>
          </a:p>
          <a:p>
            <a:pPr marL="0" indent="0">
              <a:buNone/>
              <a:defRPr/>
            </a:pPr>
            <a:r>
              <a:rPr lang="en-GB" dirty="0">
                <a:solidFill>
                  <a:srgbClr val="002060"/>
                </a:solidFill>
              </a:rPr>
              <a:t>Your concerns over managing your final year project</a:t>
            </a:r>
          </a:p>
          <a:p>
            <a:pPr marL="0" indent="0">
              <a:buNone/>
              <a:defRPr/>
            </a:pPr>
            <a:endParaRPr lang="en-GB" dirty="0">
              <a:solidFill>
                <a:srgbClr val="002060"/>
              </a:solidFill>
            </a:endParaRPr>
          </a:p>
          <a:p>
            <a:pPr marL="0" indent="0">
              <a:buNone/>
              <a:defRPr/>
            </a:pPr>
            <a:r>
              <a:rPr lang="en-GB" dirty="0">
                <a:solidFill>
                  <a:srgbClr val="002060"/>
                </a:solidFill>
              </a:rPr>
              <a:t>Time management</a:t>
            </a:r>
          </a:p>
          <a:p>
            <a:pPr marL="0" indent="0">
              <a:buNone/>
              <a:defRPr/>
            </a:pPr>
            <a:endParaRPr lang="en-GB" dirty="0">
              <a:solidFill>
                <a:srgbClr val="002060"/>
              </a:solidFill>
            </a:endParaRPr>
          </a:p>
          <a:p>
            <a:pPr marL="0" indent="0">
              <a:buNone/>
              <a:defRPr/>
            </a:pPr>
            <a:r>
              <a:rPr lang="en-GB" dirty="0">
                <a:solidFill>
                  <a:srgbClr val="002060"/>
                </a:solidFill>
              </a:rPr>
              <a:t>Procrastination</a:t>
            </a:r>
          </a:p>
          <a:p>
            <a:pPr marL="0" indent="0">
              <a:buNone/>
              <a:defRPr/>
            </a:pPr>
            <a:endParaRPr lang="en-GB" dirty="0">
              <a:solidFill>
                <a:srgbClr val="002060"/>
              </a:solidFill>
            </a:endParaRPr>
          </a:p>
          <a:p>
            <a:pPr marL="0" indent="0">
              <a:buNone/>
              <a:defRPr/>
            </a:pPr>
            <a:r>
              <a:rPr lang="en-GB" dirty="0">
                <a:solidFill>
                  <a:srgbClr val="002060"/>
                </a:solidFill>
              </a:rPr>
              <a:t>Project management tools</a:t>
            </a:r>
          </a:p>
          <a:p>
            <a:pPr marL="0" indent="0">
              <a:buNone/>
              <a:defRPr/>
            </a:pPr>
            <a:br>
              <a:rPr lang="en-GB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GB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pPr marL="0" indent="0">
              <a:buNone/>
              <a:defRPr/>
            </a:pP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  <a:defRPr/>
            </a:pP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  <a:defRPr/>
            </a:pP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t="7131"/>
          <a:stretch>
            <a:fillRect/>
          </a:stretch>
        </p:blipFill>
        <p:spPr bwMode="auto">
          <a:xfrm>
            <a:off x="898239" y="2550488"/>
            <a:ext cx="765175" cy="728662"/>
          </a:xfrm>
          <a:prstGeom prst="rect">
            <a:avLst/>
          </a:prstGeom>
          <a:noFill/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t="7131"/>
          <a:stretch>
            <a:fillRect/>
          </a:stretch>
        </p:blipFill>
        <p:spPr bwMode="auto">
          <a:xfrm>
            <a:off x="898239" y="3391575"/>
            <a:ext cx="765175" cy="728663"/>
          </a:xfrm>
          <a:prstGeom prst="rect">
            <a:avLst/>
          </a:prstGeom>
          <a:noFill/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 t="7131"/>
          <a:stretch>
            <a:fillRect/>
          </a:stretch>
        </p:blipFill>
        <p:spPr bwMode="auto">
          <a:xfrm>
            <a:off x="886110" y="1709401"/>
            <a:ext cx="765175" cy="728662"/>
          </a:xfrm>
          <a:prstGeom prst="rect">
            <a:avLst/>
          </a:prstGeom>
          <a:noFill/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t="7131"/>
          <a:stretch>
            <a:fillRect/>
          </a:stretch>
        </p:blipFill>
        <p:spPr bwMode="auto">
          <a:xfrm>
            <a:off x="898239" y="4232663"/>
            <a:ext cx="765175" cy="728663"/>
          </a:xfrm>
          <a:prstGeom prst="rect">
            <a:avLst/>
          </a:prstGeom>
          <a:noFill/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/>
        </p:spPr>
      </p:pic>
    </p:spTree>
    <p:extLst>
      <p:ext uri="{BB962C8B-B14F-4D97-AF65-F5344CB8AC3E}">
        <p14:creationId xmlns:p14="http://schemas.microsoft.com/office/powerpoint/2010/main" val="1636615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192000" cy="600164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kzidenz-Grotesk Pro Bold" panose="02000803050000020004" pitchFamily="50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solidFill>
                <a:prstClr val="black"/>
              </a:solidFill>
              <a:latin typeface="Akzidenz-Grotesk Pro Bold" panose="02000803050000020004" pitchFamily="50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kzidenz-Grotesk Pro Bold" panose="02000803050000020004" pitchFamily="50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solidFill>
                <a:prstClr val="black"/>
              </a:solidFill>
              <a:latin typeface="Akzidenz-Grotesk Pro Bold" panose="02000803050000020004" pitchFamily="50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kzidenz-Grotesk Pro Bold" panose="02000803050000020004" pitchFamily="50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solidFill>
                <a:prstClr val="black"/>
              </a:solidFill>
              <a:latin typeface="Akzidenz-Grotesk Pro Bold" panose="02000803050000020004" pitchFamily="50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solidFill>
                <a:prstClr val="black"/>
              </a:solidFill>
              <a:latin typeface="Akzidenz-Grotesk Pro Bold" panose="02000803050000020004" pitchFamily="50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kzidenz-Grotesk Pro Bold" panose="02000803050000020004" pitchFamily="50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zidenz-Grotesk Pro Bold" panose="02000803050000020004" pitchFamily="50" charset="0"/>
              </a:rPr>
              <a:t>Questions 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8000" dirty="0">
              <a:solidFill>
                <a:schemeClr val="bg1"/>
              </a:solidFill>
              <a:latin typeface="Akzidenz-Grotesk Pro Bold" panose="02000803050000020004" pitchFamily="50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kzidenz-Grotesk Pro Bold" panose="0200080305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98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Year Project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4861" y="1790241"/>
            <a:ext cx="6695827" cy="32172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88573" y="1690688"/>
            <a:ext cx="40562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</a:rPr>
              <a:t>The project provides students with the opportunity to carry out a significant piece of work involving critical analysis and reflection to provide an effective solution to a given technical and/or research-based problem.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894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You and Organisation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529" y="2172319"/>
            <a:ext cx="6743576" cy="4525963"/>
          </a:xfrm>
        </p:spPr>
        <p:txBody>
          <a:bodyPr/>
          <a:lstStyle/>
          <a:p>
            <a:r>
              <a:rPr lang="en-GB" dirty="0"/>
              <a:t>How do you organise tasks and projects now?</a:t>
            </a:r>
          </a:p>
          <a:p>
            <a:r>
              <a:rPr lang="en-GB" dirty="0"/>
              <a:t>What could you do better or try out in the future?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7662174" y="3576475"/>
            <a:ext cx="2232248" cy="1548172"/>
          </a:xfrm>
          <a:prstGeom prst="triangle">
            <a:avLst>
              <a:gd name="adj" fmla="val 50000"/>
            </a:avLst>
          </a:prstGeom>
          <a:solidFill>
            <a:srgbClr val="993300"/>
          </a:solidFill>
          <a:ln>
            <a:solidFill>
              <a:srgbClr val="99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/>
          <p:cNvSpPr/>
          <p:nvPr/>
        </p:nvSpPr>
        <p:spPr>
          <a:xfrm flipV="1">
            <a:off x="7662174" y="1992299"/>
            <a:ext cx="2232248" cy="1548172"/>
          </a:xfrm>
          <a:prstGeom prst="triangle">
            <a:avLst>
              <a:gd name="adj" fmla="val 50000"/>
            </a:avLst>
          </a:prstGeom>
          <a:solidFill>
            <a:srgbClr val="993300"/>
          </a:solidFill>
          <a:ln>
            <a:solidFill>
              <a:srgbClr val="99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Pentagon 5"/>
          <p:cNvSpPr/>
          <p:nvPr/>
        </p:nvSpPr>
        <p:spPr>
          <a:xfrm rot="16200000">
            <a:off x="7986210" y="4314557"/>
            <a:ext cx="1584176" cy="108012"/>
          </a:xfrm>
          <a:prstGeom prst="homePlate">
            <a:avLst/>
          </a:prstGeom>
          <a:solidFill>
            <a:srgbClr val="993300"/>
          </a:solidFill>
          <a:ln>
            <a:solidFill>
              <a:srgbClr val="99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Collate 6"/>
          <p:cNvSpPr/>
          <p:nvPr/>
        </p:nvSpPr>
        <p:spPr>
          <a:xfrm>
            <a:off x="7608167" y="1956295"/>
            <a:ext cx="2340260" cy="3204356"/>
          </a:xfrm>
          <a:prstGeom prst="flowChartCollate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20743" y="2172319"/>
            <a:ext cx="111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3 minutes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143298" y="4332560"/>
            <a:ext cx="11336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4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7029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18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7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8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0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06978" y="1461002"/>
            <a:ext cx="8229600" cy="1656184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dirty="0"/>
              <a:t>List/mind map all of your objectives and tasks  – large and small</a:t>
            </a:r>
          </a:p>
          <a:p>
            <a:pPr>
              <a:spcAft>
                <a:spcPts val="1200"/>
              </a:spcAft>
            </a:pPr>
            <a:r>
              <a:rPr lang="en-GB" dirty="0"/>
              <a:t>This includes things outside of your studies too!</a:t>
            </a:r>
          </a:p>
        </p:txBody>
      </p:sp>
      <p:pic>
        <p:nvPicPr>
          <p:cNvPr id="1026" name="Picture 2" descr="Image result for mind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95" y="3169372"/>
            <a:ext cx="3267911" cy="254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80" y="3358875"/>
            <a:ext cx="4194043" cy="235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8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Next… organise your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13" t="18103" r="17505" b="22533"/>
          <a:stretch/>
        </p:blipFill>
        <p:spPr bwMode="auto">
          <a:xfrm>
            <a:off x="2351584" y="1600200"/>
            <a:ext cx="7280452" cy="5128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424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757" y="116632"/>
            <a:ext cx="7848872" cy="1149044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GB" sz="3600" b="1" dirty="0">
                <a:solidFill>
                  <a:schemeClr val="tx2"/>
                </a:solidFill>
              </a:rPr>
              <a:t>Then… create a project plan: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83399" y="1034346"/>
            <a:ext cx="82809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Place on a timeline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Work backwards from the deadline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Adapt as things change!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Use planning tools: </a:t>
            </a:r>
            <a:r>
              <a:rPr lang="en-GB" sz="2800" dirty="0">
                <a:solidFill>
                  <a:srgbClr val="0070C0"/>
                </a:solidFill>
                <a:hlinkClick r:id="rId4"/>
              </a:rPr>
              <a:t>CLaSS Dissertation Toolkit</a:t>
            </a:r>
            <a:endParaRPr lang="en-GB" sz="2800" dirty="0">
              <a:solidFill>
                <a:srgbClr val="0070C0"/>
              </a:solidFill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70C0"/>
              </a:solidFill>
            </a:endParaRPr>
          </a:p>
          <a:p>
            <a:pPr>
              <a:spcAft>
                <a:spcPts val="1200"/>
              </a:spcAft>
            </a:pPr>
            <a:endParaRPr lang="en-GB" sz="2400" dirty="0">
              <a:solidFill>
                <a:srgbClr val="0070C0"/>
              </a:solidFill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70C0"/>
              </a:solidFill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38" r="15125"/>
          <a:stretch/>
        </p:blipFill>
        <p:spPr>
          <a:xfrm>
            <a:off x="7229872" y="6254448"/>
            <a:ext cx="3438128" cy="6309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254448"/>
            <a:ext cx="8101584" cy="630936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13" t="18103" r="17505" b="22533"/>
          <a:stretch/>
        </p:blipFill>
        <p:spPr bwMode="auto">
          <a:xfrm>
            <a:off x="6535692" y="3755649"/>
            <a:ext cx="2664296" cy="187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30" t="31142" r="17347" b="31443"/>
          <a:stretch/>
        </p:blipFill>
        <p:spPr bwMode="auto">
          <a:xfrm>
            <a:off x="2279576" y="3755648"/>
            <a:ext cx="3086324" cy="1889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476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72498" y="721710"/>
            <a:ext cx="7216775" cy="504825"/>
          </a:xfrm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n-GB" sz="3600" dirty="0">
                <a:solidFill>
                  <a:schemeClr val="accent1">
                    <a:lumMod val="75000"/>
                  </a:schemeClr>
                </a:solidFill>
                <a:cs typeface="Calibri" pitchFamily="34" charset="0"/>
              </a:rPr>
              <a:t>Setting SMART objectives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2063553" y="1556792"/>
          <a:ext cx="7921625" cy="4092784"/>
        </p:xfrm>
        <a:graphic>
          <a:graphicData uri="http://schemas.openxmlformats.org/drawingml/2006/table">
            <a:tbl>
              <a:tblPr/>
              <a:tblGrid>
                <a:gridCol w="1558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3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000" b="1" dirty="0">
                          <a:solidFill>
                            <a:srgbClr val="00206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</a:t>
                      </a:r>
                      <a:r>
                        <a:rPr lang="en-GB" sz="2000" dirty="0">
                          <a:solidFill>
                            <a:srgbClr val="00206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pecific</a:t>
                      </a:r>
                    </a:p>
                  </a:txBody>
                  <a:tcPr marL="64739" marR="647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206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Clear, unambiguous. Describes what  is to be done.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206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Use action verbs – read, write,</a:t>
                      </a:r>
                      <a:r>
                        <a:rPr lang="en-GB" sz="2000" baseline="0" dirty="0">
                          <a:solidFill>
                            <a:srgbClr val="00206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</a:t>
                      </a:r>
                      <a:r>
                        <a:rPr lang="en-GB" sz="2000" dirty="0">
                          <a:solidFill>
                            <a:srgbClr val="00206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improve, review, create, plan, use </a:t>
                      </a:r>
                    </a:p>
                  </a:txBody>
                  <a:tcPr marL="64739" marR="647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3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000" b="1" dirty="0">
                          <a:solidFill>
                            <a:srgbClr val="00206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M</a:t>
                      </a:r>
                      <a:r>
                        <a:rPr lang="en-GB" sz="2000" dirty="0">
                          <a:solidFill>
                            <a:srgbClr val="00206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easurable</a:t>
                      </a:r>
                    </a:p>
                  </a:txBody>
                  <a:tcPr marL="64739" marR="647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206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How will you know when you have succeeded? How will you measure success? Quantify if possible – respond in x days, increase by x%</a:t>
                      </a:r>
                    </a:p>
                  </a:txBody>
                  <a:tcPr marL="64739" marR="647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3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000" b="1" dirty="0">
                          <a:solidFill>
                            <a:srgbClr val="00206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A</a:t>
                      </a:r>
                      <a:r>
                        <a:rPr lang="en-GB" sz="2000" dirty="0">
                          <a:solidFill>
                            <a:srgbClr val="00206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chievable</a:t>
                      </a:r>
                    </a:p>
                  </a:txBody>
                  <a:tcPr marL="64739" marR="647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206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A reality check! Some challenge/stretch but realistic, given available resources (time,</a:t>
                      </a:r>
                      <a:r>
                        <a:rPr lang="en-GB" sz="2000" baseline="0" dirty="0">
                          <a:solidFill>
                            <a:srgbClr val="00206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</a:t>
                      </a:r>
                      <a:r>
                        <a:rPr lang="en-GB" sz="2000" dirty="0">
                          <a:solidFill>
                            <a:srgbClr val="00206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skills and knowledge). Consider any barriers to achievement.</a:t>
                      </a:r>
                    </a:p>
                  </a:txBody>
                  <a:tcPr marL="64739" marR="647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0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000" b="1" dirty="0">
                          <a:solidFill>
                            <a:srgbClr val="00206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R</a:t>
                      </a:r>
                      <a:r>
                        <a:rPr lang="en-GB" sz="2000" dirty="0">
                          <a:solidFill>
                            <a:srgbClr val="00206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elevant</a:t>
                      </a:r>
                    </a:p>
                  </a:txBody>
                  <a:tcPr marL="64739" marR="647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206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How does it link to your</a:t>
                      </a:r>
                      <a:r>
                        <a:rPr lang="en-GB" sz="2000" baseline="0" dirty="0">
                          <a:solidFill>
                            <a:srgbClr val="00206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aim? Is it relevant to your role and/or the work you have to do?</a:t>
                      </a:r>
                      <a:endParaRPr lang="en-GB" sz="2000" dirty="0">
                        <a:solidFill>
                          <a:srgbClr val="002060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4739" marR="647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5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000" b="1">
                          <a:solidFill>
                            <a:srgbClr val="00206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T</a:t>
                      </a:r>
                      <a:r>
                        <a:rPr lang="en-GB" sz="2000">
                          <a:solidFill>
                            <a:srgbClr val="00206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ime framed</a:t>
                      </a:r>
                    </a:p>
                  </a:txBody>
                  <a:tcPr marL="64739" marR="647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2060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When will it be done? Start date, milestones, review dates and end date.</a:t>
                      </a:r>
                    </a:p>
                  </a:txBody>
                  <a:tcPr marL="64739" marR="647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27" name="Text Placeholder 5"/>
          <p:cNvSpPr>
            <a:spLocks noGrp="1"/>
          </p:cNvSpPr>
          <p:nvPr>
            <p:ph type="body" sz="half" idx="2"/>
          </p:nvPr>
        </p:nvSpPr>
        <p:spPr>
          <a:xfrm>
            <a:off x="1991545" y="5805265"/>
            <a:ext cx="7921625" cy="496887"/>
          </a:xfrm>
        </p:spPr>
        <p:txBody>
          <a:bodyPr/>
          <a:lstStyle/>
          <a:p>
            <a:pPr eaLnBrk="1" hangingPunct="1"/>
            <a:r>
              <a:rPr lang="en-GB" altLang="en-US" sz="1700" dirty="0"/>
              <a:t>Sometimes also SMART</a:t>
            </a:r>
            <a:r>
              <a:rPr lang="en-GB" altLang="en-US" sz="1700" b="1" dirty="0"/>
              <a:t>ER, </a:t>
            </a:r>
            <a:r>
              <a:rPr lang="en-GB" altLang="en-US" sz="1700" dirty="0"/>
              <a:t>where</a:t>
            </a:r>
            <a:r>
              <a:rPr lang="en-GB" altLang="en-US" sz="1700" b="1" dirty="0"/>
              <a:t> </a:t>
            </a:r>
            <a:r>
              <a:rPr lang="en-GB" altLang="en-US" sz="1700" dirty="0"/>
              <a:t>E = Evaluate, R = Re-evaluate, recordable, rewarded</a:t>
            </a:r>
          </a:p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6124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2" name="Picture 7" descr="to-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332656"/>
            <a:ext cx="2304256" cy="362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" t="2946" r="5501" b="7159"/>
          <a:stretch>
            <a:fillRect/>
          </a:stretch>
        </p:blipFill>
        <p:spPr bwMode="auto">
          <a:xfrm>
            <a:off x="1847529" y="909140"/>
            <a:ext cx="5319861" cy="3566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524001" y="1"/>
            <a:ext cx="5878513" cy="1196975"/>
          </a:xfrm>
        </p:spPr>
        <p:txBody>
          <a:bodyPr/>
          <a:lstStyle/>
          <a:p>
            <a:pPr eaLnBrk="1" hangingPunct="1"/>
            <a:r>
              <a:rPr lang="en-GB" altLang="en-US" sz="3600" dirty="0">
                <a:ea typeface="Calibri" pitchFamily="34" charset="0"/>
                <a:cs typeface="Calibri" pitchFamily="34" charset="0"/>
              </a:rPr>
              <a:t>    </a:t>
            </a:r>
            <a:r>
              <a:rPr lang="en-GB" altLang="en-US" sz="3600" dirty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Paper-based tools</a:t>
            </a: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7" t="6071" r="7957" b="3065"/>
          <a:stretch>
            <a:fillRect/>
          </a:stretch>
        </p:blipFill>
        <p:spPr bwMode="auto">
          <a:xfrm>
            <a:off x="4507458" y="3645024"/>
            <a:ext cx="4612878" cy="3073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989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brary Brand Guidelines v1.1.potx [Read-Only]" id="{654617C8-73B2-4094-A210-D97FA2A0CE16}" vid="{92A1CA78-9A47-4104-9991-47D802E8BF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Library Brand Guidelines v1.1</Template>
  <TotalTime>545</TotalTime>
  <Words>979</Words>
  <Application>Microsoft Office PowerPoint</Application>
  <PresentationFormat>Widescreen</PresentationFormat>
  <Paragraphs>134</Paragraphs>
  <Slides>20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ＭＳ Ｐゴシック</vt:lpstr>
      <vt:lpstr>ＭＳ Ｐゴシック</vt:lpstr>
      <vt:lpstr>Akzidenz-Grotesk Pro Bold</vt:lpstr>
      <vt:lpstr>Akzidenz-Grotesk Pro Light</vt:lpstr>
      <vt:lpstr>Arial</vt:lpstr>
      <vt:lpstr>Calibri</vt:lpstr>
      <vt:lpstr>Calibri Light</vt:lpstr>
      <vt:lpstr>Times New Roman</vt:lpstr>
      <vt:lpstr>Office Theme</vt:lpstr>
      <vt:lpstr>CTEC 3451:  Project Management</vt:lpstr>
      <vt:lpstr>In this session we will look at...</vt:lpstr>
      <vt:lpstr>Final Year Project</vt:lpstr>
      <vt:lpstr>You and Organisation</vt:lpstr>
      <vt:lpstr>Task</vt:lpstr>
      <vt:lpstr>Next… organise your tasks</vt:lpstr>
      <vt:lpstr>Then… create a project plan:</vt:lpstr>
      <vt:lpstr>Setting SMART objectives</vt:lpstr>
      <vt:lpstr>    Paper-based tools</vt:lpstr>
      <vt:lpstr>Digital Tools for Organising Your Study</vt:lpstr>
      <vt:lpstr>Time management</vt:lpstr>
      <vt:lpstr>Eat me!</vt:lpstr>
      <vt:lpstr>PowerPoint Presentation</vt:lpstr>
      <vt:lpstr>PowerPoint Presentation</vt:lpstr>
      <vt:lpstr>PowerPoint Presentation</vt:lpstr>
      <vt:lpstr>Time Thieves </vt:lpstr>
      <vt:lpstr>Procrastination: What kind of procrastinator are you?</vt:lpstr>
      <vt:lpstr>Ideas to combat procrastination</vt:lpstr>
      <vt:lpstr>Support Library Website   </vt:lpstr>
      <vt:lpstr>PowerPoint Presentation</vt:lpstr>
    </vt:vector>
  </TitlesOfParts>
  <Company>De Montfort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Bev Hancock-Smith</dc:creator>
  <cp:lastModifiedBy>Bev Hancock-Smith</cp:lastModifiedBy>
  <cp:revision>84</cp:revision>
  <dcterms:created xsi:type="dcterms:W3CDTF">2019-08-09T10:55:28Z</dcterms:created>
  <dcterms:modified xsi:type="dcterms:W3CDTF">2020-10-06T11:50:38Z</dcterms:modified>
</cp:coreProperties>
</file>