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notesMasterIdLst>
    <p:notesMasterId r:id="rId27"/>
  </p:notesMasterIdLst>
  <p:sldIdLst>
    <p:sldId id="34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50" r:id="rId25"/>
    <p:sldId id="37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8" autoAdjust="0"/>
    <p:restoredTop sz="94737" autoAdjust="0"/>
  </p:normalViewPr>
  <p:slideViewPr>
    <p:cSldViewPr snapToGrid="0" snapToObjects="1">
      <p:cViewPr varScale="1">
        <p:scale>
          <a:sx n="131" d="100"/>
          <a:sy n="131" d="100"/>
        </p:scale>
        <p:origin x="20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86431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8938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7747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1413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50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9472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551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07801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677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1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32327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7610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9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 fontScale="70000" lnSpcReduction="20000"/>
          </a:bodyPr>
          <a:lstStyle/>
          <a:p>
            <a:r>
              <a:rPr lang="en-GB" sz="2800" dirty="0"/>
              <a:t>Think of a typical loop in which you want to add up the numbers from 1 to n (say):</a:t>
            </a:r>
            <a:br>
              <a:rPr lang="en-GB" sz="2800" dirty="0"/>
            </a:br>
            <a:r>
              <a:rPr lang="en-GB" sz="2800" dirty="0"/>
              <a:t>	</a:t>
            </a:r>
            <a:r>
              <a:rPr lang="en-GB" sz="2800" b="1" dirty="0"/>
              <a:t>var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FF0000"/>
                </a:solidFill>
              </a:rPr>
              <a:t>s</a:t>
            </a:r>
            <a:r>
              <a:rPr lang="en-GB" sz="2800" dirty="0"/>
              <a:t> = 0;</a:t>
            </a:r>
            <a:br>
              <a:rPr lang="en-GB" sz="2800" dirty="0"/>
            </a:br>
            <a:r>
              <a:rPr lang="en-GB" sz="2800" dirty="0"/>
              <a:t>	</a:t>
            </a:r>
            <a:r>
              <a:rPr lang="en-GB" sz="2800" b="1" dirty="0"/>
              <a:t>for</a:t>
            </a:r>
            <a:r>
              <a:rPr lang="en-GB" sz="2800" dirty="0"/>
              <a:t> (</a:t>
            </a:r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GB" sz="2800" dirty="0"/>
              <a:t> </a:t>
            </a:r>
            <a:r>
              <a:rPr lang="en-GB" sz="2300" dirty="0">
                <a:sym typeface="Wingdings" panose="05000000000000000000" pitchFamily="2" charset="2"/>
              </a:rPr>
              <a:t></a:t>
            </a:r>
            <a:r>
              <a:rPr lang="en-GB" sz="2800" dirty="0"/>
              <a:t> 1 to n) {</a:t>
            </a:r>
            <a:br>
              <a:rPr lang="en-GB" sz="2800" dirty="0"/>
            </a:br>
            <a:r>
              <a:rPr lang="en-GB" sz="2800" dirty="0"/>
              <a:t>		</a:t>
            </a:r>
            <a:r>
              <a:rPr lang="en-GB" sz="2800" dirty="0">
                <a:solidFill>
                  <a:srgbClr val="FF0000"/>
                </a:solidFill>
              </a:rPr>
              <a:t>s</a:t>
            </a:r>
            <a:r>
              <a:rPr lang="en-GB" sz="2800" dirty="0"/>
              <a:t> = </a:t>
            </a:r>
            <a:r>
              <a:rPr lang="en-GB" sz="2800" dirty="0">
                <a:solidFill>
                  <a:srgbClr val="FF0000"/>
                </a:solidFill>
              </a:rPr>
              <a:t>s</a:t>
            </a:r>
            <a:r>
              <a:rPr lang="en-GB" sz="2800" dirty="0"/>
              <a:t> + </a:t>
            </a:r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GB" sz="2800" dirty="0"/>
              <a:t>;</a:t>
            </a:r>
            <a:br>
              <a:rPr lang="en-GB" sz="2800" dirty="0"/>
            </a:br>
            <a:r>
              <a:rPr lang="en-GB" sz="2800" dirty="0"/>
              <a:t>	}</a:t>
            </a:r>
          </a:p>
          <a:p>
            <a:r>
              <a:rPr lang="en-GB" sz="2800" dirty="0"/>
              <a:t>In a functional context we can’t write this for two reasons:</a:t>
            </a:r>
          </a:p>
          <a:p>
            <a:pPr lvl="1"/>
            <a:r>
              <a:rPr lang="en-GB" sz="2400" dirty="0"/>
              <a:t>(</a:t>
            </a:r>
            <a:r>
              <a:rPr lang="en-GB" sz="2400" dirty="0" err="1"/>
              <a:t>i</a:t>
            </a:r>
            <a:r>
              <a:rPr lang="en-GB" sz="2400" dirty="0"/>
              <a:t>) </a:t>
            </a:r>
            <a:r>
              <a:rPr lang="en-GB" sz="2400" dirty="0">
                <a:solidFill>
                  <a:srgbClr val="FF0000"/>
                </a:solidFill>
              </a:rPr>
              <a:t>s</a:t>
            </a:r>
            <a:r>
              <a:rPr lang="en-GB" sz="2400" dirty="0"/>
              <a:t> is mutable</a:t>
            </a:r>
          </a:p>
          <a:p>
            <a:pPr lvl="1"/>
            <a:r>
              <a:rPr lang="en-GB" sz="2400" dirty="0"/>
              <a:t>(ii)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GB" sz="2400" dirty="0"/>
              <a:t> is mutable</a:t>
            </a:r>
          </a:p>
          <a:p>
            <a:r>
              <a:rPr lang="en-GB" sz="2800" dirty="0"/>
              <a:t>So how can we write this without a loop?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95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GB" sz="2800" dirty="0"/>
              <a:t>sum(</a:t>
            </a:r>
            <a:r>
              <a:rPr lang="en-GB" sz="2800" dirty="0">
                <a:solidFill>
                  <a:srgbClr val="0070C0"/>
                </a:solidFill>
              </a:rPr>
              <a:t>5</a:t>
            </a:r>
            <a:r>
              <a:rPr lang="en-GB" sz="2800" dirty="0"/>
              <a:t>)							| </a:t>
            </a:r>
            <a:r>
              <a:rPr lang="en-GB" sz="2800" dirty="0">
                <a:solidFill>
                  <a:srgbClr val="0070C0"/>
                </a:solidFill>
              </a:rPr>
              <a:t>5</a:t>
            </a:r>
            <a:r>
              <a:rPr lang="en-GB" sz="2800" dirty="0"/>
              <a:t> |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rgbClr val="00B050"/>
                </a:solidFill>
              </a:rPr>
              <a:t>4</a:t>
            </a:r>
            <a:r>
              <a:rPr lang="en-GB" sz="2800" dirty="0"/>
              <a:t>)					| </a:t>
            </a:r>
            <a:r>
              <a:rPr lang="en-GB" sz="2800" dirty="0">
                <a:solidFill>
                  <a:srgbClr val="00B050"/>
                </a:solidFill>
              </a:rPr>
              <a:t>4</a:t>
            </a:r>
            <a:r>
              <a:rPr lang="en-GB" sz="2800" dirty="0"/>
              <a:t> |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chemeClr val="accent1"/>
                </a:solidFill>
              </a:rPr>
              <a:t>3</a:t>
            </a:r>
            <a:r>
              <a:rPr lang="en-GB" sz="2800" dirty="0"/>
              <a:t>))				| </a:t>
            </a:r>
            <a:r>
              <a:rPr lang="en-GB" sz="2800" dirty="0">
                <a:solidFill>
                  <a:schemeClr val="accent1"/>
                </a:solidFill>
              </a:rPr>
              <a:t>3</a:t>
            </a:r>
            <a:r>
              <a:rPr lang="en-GB" sz="2800" dirty="0"/>
              <a:t> |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chemeClr val="accent1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rgbClr val="FF9900"/>
                </a:solidFill>
              </a:rPr>
              <a:t>2</a:t>
            </a:r>
            <a:r>
              <a:rPr lang="en-GB" sz="2800" dirty="0"/>
              <a:t>)))			| </a:t>
            </a:r>
            <a:r>
              <a:rPr lang="en-GB" sz="2800" dirty="0">
                <a:solidFill>
                  <a:srgbClr val="FF9900"/>
                </a:solidFill>
              </a:rPr>
              <a:t>2</a:t>
            </a:r>
            <a:r>
              <a:rPr lang="en-GB" sz="2800" dirty="0"/>
              <a:t> |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chemeClr val="accent1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FF990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GB" sz="2800" dirty="0"/>
              <a:t>))))	  	  </a:t>
            </a:r>
            <a:r>
              <a:rPr lang="en-GB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chemeClr val="accent1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FF9900"/>
                </a:solidFill>
              </a:rPr>
              <a:t>*</a:t>
            </a:r>
            <a:r>
              <a:rPr lang="en-GB" sz="2800" dirty="0"/>
              <a:t> +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  <a:r>
              <a:rPr lang="en-GB" sz="2800" dirty="0"/>
              <a:t>)))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10</a:t>
            </a:fld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D402D4-286E-4FA5-8B4E-4EB6EDD82EEF}"/>
              </a:ext>
            </a:extLst>
          </p:cNvPr>
          <p:cNvCxnSpPr>
            <a:cxnSpLocks/>
          </p:cNvCxnSpPr>
          <p:nvPr/>
        </p:nvCxnSpPr>
        <p:spPr>
          <a:xfrm flipH="1">
            <a:off x="4778256" y="4400121"/>
            <a:ext cx="2371939" cy="474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34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GB" sz="2800" dirty="0"/>
              <a:t>sum(</a:t>
            </a:r>
            <a:r>
              <a:rPr lang="en-GB" sz="2800" dirty="0">
                <a:solidFill>
                  <a:srgbClr val="0070C0"/>
                </a:solidFill>
              </a:rPr>
              <a:t>5</a:t>
            </a:r>
            <a:r>
              <a:rPr lang="en-GB" sz="2800" dirty="0"/>
              <a:t>)							| </a:t>
            </a:r>
            <a:r>
              <a:rPr lang="en-GB" sz="2800" dirty="0">
                <a:solidFill>
                  <a:srgbClr val="0070C0"/>
                </a:solidFill>
              </a:rPr>
              <a:t>5</a:t>
            </a:r>
            <a:r>
              <a:rPr lang="en-GB" sz="2800" dirty="0"/>
              <a:t> |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rgbClr val="00B050"/>
                </a:solidFill>
              </a:rPr>
              <a:t>4</a:t>
            </a:r>
            <a:r>
              <a:rPr lang="en-GB" sz="2800" dirty="0"/>
              <a:t>)					| </a:t>
            </a:r>
            <a:r>
              <a:rPr lang="en-GB" sz="2800" dirty="0">
                <a:solidFill>
                  <a:srgbClr val="00B050"/>
                </a:solidFill>
              </a:rPr>
              <a:t>4</a:t>
            </a:r>
            <a:r>
              <a:rPr lang="en-GB" sz="2800" dirty="0"/>
              <a:t> |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chemeClr val="accent1"/>
                </a:solidFill>
              </a:rPr>
              <a:t>3</a:t>
            </a:r>
            <a:r>
              <a:rPr lang="en-GB" sz="2800" dirty="0"/>
              <a:t>))				| </a:t>
            </a:r>
            <a:r>
              <a:rPr lang="en-GB" sz="2800" dirty="0">
                <a:solidFill>
                  <a:schemeClr val="accent1"/>
                </a:solidFill>
              </a:rPr>
              <a:t>3</a:t>
            </a:r>
            <a:r>
              <a:rPr lang="en-GB" sz="2800" dirty="0"/>
              <a:t> |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chemeClr val="accent1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rgbClr val="FF9900"/>
                </a:solidFill>
              </a:rPr>
              <a:t>2</a:t>
            </a:r>
            <a:r>
              <a:rPr lang="en-GB" sz="2800" dirty="0"/>
              <a:t>)))		  	  </a:t>
            </a:r>
            <a:r>
              <a:rPr lang="en-GB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GB" sz="2800" dirty="0"/>
              <a:t>	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chemeClr val="accent1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FF990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GB" sz="2800" dirty="0"/>
              <a:t>))))	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chemeClr val="accent1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FF0000"/>
                </a:solidFill>
              </a:rPr>
              <a:t>2 </a:t>
            </a:r>
            <a:r>
              <a:rPr lang="en-GB" sz="2800" dirty="0"/>
              <a:t>+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  <a:r>
              <a:rPr lang="en-GB" sz="2800" dirty="0"/>
              <a:t>)))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11</a:t>
            </a:fld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162C4A-B2EC-47A2-8695-2DBF27517523}"/>
              </a:ext>
            </a:extLst>
          </p:cNvPr>
          <p:cNvCxnSpPr>
            <a:cxnSpLocks/>
          </p:cNvCxnSpPr>
          <p:nvPr/>
        </p:nvCxnSpPr>
        <p:spPr>
          <a:xfrm flipH="1">
            <a:off x="4296992" y="3911982"/>
            <a:ext cx="2866954" cy="941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11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GB" sz="2800" dirty="0"/>
              <a:t>sum(</a:t>
            </a:r>
            <a:r>
              <a:rPr lang="en-GB" sz="2800" dirty="0">
                <a:solidFill>
                  <a:srgbClr val="0070C0"/>
                </a:solidFill>
              </a:rPr>
              <a:t>5</a:t>
            </a:r>
            <a:r>
              <a:rPr lang="en-GB" sz="2800" dirty="0"/>
              <a:t>)							| </a:t>
            </a:r>
            <a:r>
              <a:rPr lang="en-GB" sz="2800" dirty="0">
                <a:solidFill>
                  <a:srgbClr val="0070C0"/>
                </a:solidFill>
              </a:rPr>
              <a:t>5</a:t>
            </a:r>
            <a:r>
              <a:rPr lang="en-GB" sz="2800" dirty="0"/>
              <a:t> |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rgbClr val="00B050"/>
                </a:solidFill>
              </a:rPr>
              <a:t>4</a:t>
            </a:r>
            <a:r>
              <a:rPr lang="en-GB" sz="2800" dirty="0"/>
              <a:t>)					| </a:t>
            </a:r>
            <a:r>
              <a:rPr lang="en-GB" sz="2800" dirty="0">
                <a:solidFill>
                  <a:srgbClr val="00B050"/>
                </a:solidFill>
              </a:rPr>
              <a:t>4</a:t>
            </a:r>
            <a:r>
              <a:rPr lang="en-GB" sz="2800" dirty="0"/>
              <a:t> |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chemeClr val="accent1"/>
                </a:solidFill>
              </a:rPr>
              <a:t>3</a:t>
            </a:r>
            <a:r>
              <a:rPr lang="en-GB" sz="2800" dirty="0"/>
              <a:t>))				| </a:t>
            </a:r>
            <a:r>
              <a:rPr lang="en-GB" sz="2800" dirty="0">
                <a:solidFill>
                  <a:schemeClr val="accent1"/>
                </a:solidFill>
              </a:rPr>
              <a:t>3</a:t>
            </a:r>
            <a:r>
              <a:rPr lang="en-GB" sz="2800" dirty="0"/>
              <a:t> |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chemeClr val="accent1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rgbClr val="FF9900"/>
                </a:solidFill>
              </a:rPr>
              <a:t>2</a:t>
            </a:r>
            <a:r>
              <a:rPr lang="en-GB" sz="2800" dirty="0"/>
              <a:t>)))		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chemeClr val="accent1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FF990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GB" sz="2800" dirty="0"/>
              <a:t>))))	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chemeClr val="accent1"/>
                </a:solidFill>
              </a:rPr>
              <a:t>*</a:t>
            </a:r>
            <a:r>
              <a:rPr lang="en-GB" sz="2800" dirty="0"/>
              <a:t> + </a:t>
            </a:r>
            <a:r>
              <a:rPr lang="en-GB" sz="28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GB" sz="2800" dirty="0"/>
              <a:t>))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91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GB" sz="2800" dirty="0"/>
              <a:t>sum(</a:t>
            </a:r>
            <a:r>
              <a:rPr lang="en-GB" sz="2800" dirty="0">
                <a:solidFill>
                  <a:srgbClr val="0070C0"/>
                </a:solidFill>
              </a:rPr>
              <a:t>5</a:t>
            </a:r>
            <a:r>
              <a:rPr lang="en-GB" sz="2800" dirty="0"/>
              <a:t>)							| </a:t>
            </a:r>
            <a:r>
              <a:rPr lang="en-GB" sz="2800" dirty="0">
                <a:solidFill>
                  <a:srgbClr val="0070C0"/>
                </a:solidFill>
              </a:rPr>
              <a:t>5</a:t>
            </a:r>
            <a:r>
              <a:rPr lang="en-GB" sz="2800" dirty="0"/>
              <a:t> |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rgbClr val="00B050"/>
                </a:solidFill>
              </a:rPr>
              <a:t>4</a:t>
            </a:r>
            <a:r>
              <a:rPr lang="en-GB" sz="2800" dirty="0"/>
              <a:t>)					| </a:t>
            </a:r>
            <a:r>
              <a:rPr lang="en-GB" sz="2800" dirty="0">
                <a:solidFill>
                  <a:srgbClr val="00B050"/>
                </a:solidFill>
              </a:rPr>
              <a:t>4</a:t>
            </a:r>
            <a:r>
              <a:rPr lang="en-GB" sz="2800" dirty="0"/>
              <a:t> |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chemeClr val="accent1"/>
                </a:solidFill>
              </a:rPr>
              <a:t>3</a:t>
            </a:r>
            <a:r>
              <a:rPr lang="en-GB" sz="2800" dirty="0"/>
              <a:t>))			  	  </a:t>
            </a:r>
            <a:r>
              <a:rPr lang="en-GB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chemeClr val="accent1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rgbClr val="FF9900"/>
                </a:solidFill>
              </a:rPr>
              <a:t>2</a:t>
            </a:r>
            <a:r>
              <a:rPr lang="en-GB" sz="2800" dirty="0"/>
              <a:t>)))		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chemeClr val="accent1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FF990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GB" sz="2800" dirty="0"/>
              <a:t>))))	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FF0000"/>
                </a:solidFill>
              </a:rPr>
              <a:t>3 </a:t>
            </a:r>
            <a:r>
              <a:rPr lang="en-GB" sz="2800" dirty="0"/>
              <a:t>+ </a:t>
            </a:r>
            <a:r>
              <a:rPr lang="en-GB" sz="28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GB" sz="2800" dirty="0"/>
              <a:t>))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13</a:t>
            </a:fld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D0AA0C-C7CC-4201-A0FB-1D5E44ACCE42}"/>
              </a:ext>
            </a:extLst>
          </p:cNvPr>
          <p:cNvCxnSpPr>
            <a:cxnSpLocks/>
          </p:cNvCxnSpPr>
          <p:nvPr/>
        </p:nvCxnSpPr>
        <p:spPr>
          <a:xfrm flipH="1">
            <a:off x="3595725" y="3368842"/>
            <a:ext cx="3533846" cy="1436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048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GB" sz="2800" dirty="0"/>
              <a:t>sum(</a:t>
            </a:r>
            <a:r>
              <a:rPr lang="en-GB" sz="2800" dirty="0">
                <a:solidFill>
                  <a:srgbClr val="0070C0"/>
                </a:solidFill>
              </a:rPr>
              <a:t>5</a:t>
            </a:r>
            <a:r>
              <a:rPr lang="en-GB" sz="2800" dirty="0"/>
              <a:t>)							| </a:t>
            </a:r>
            <a:r>
              <a:rPr lang="en-GB" sz="2800" dirty="0">
                <a:solidFill>
                  <a:srgbClr val="0070C0"/>
                </a:solidFill>
              </a:rPr>
              <a:t>5</a:t>
            </a:r>
            <a:r>
              <a:rPr lang="en-GB" sz="2800" dirty="0"/>
              <a:t> |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rgbClr val="00B050"/>
                </a:solidFill>
              </a:rPr>
              <a:t>4</a:t>
            </a:r>
            <a:r>
              <a:rPr lang="en-GB" sz="2800" dirty="0"/>
              <a:t>)					| </a:t>
            </a:r>
            <a:r>
              <a:rPr lang="en-GB" sz="2800" dirty="0">
                <a:solidFill>
                  <a:srgbClr val="00B050"/>
                </a:solidFill>
              </a:rPr>
              <a:t>4</a:t>
            </a:r>
            <a:r>
              <a:rPr lang="en-GB" sz="2800" dirty="0"/>
              <a:t> |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chemeClr val="accent1"/>
                </a:solidFill>
              </a:rPr>
              <a:t>3</a:t>
            </a:r>
            <a:r>
              <a:rPr lang="en-GB" sz="2800" dirty="0"/>
              <a:t>))			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chemeClr val="accent1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rgbClr val="FF9900"/>
                </a:solidFill>
              </a:rPr>
              <a:t>2</a:t>
            </a:r>
            <a:r>
              <a:rPr lang="en-GB" sz="2800" dirty="0"/>
              <a:t>)))		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chemeClr val="accent1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FF990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GB" sz="2800" dirty="0"/>
              <a:t>))))	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</a:t>
            </a:r>
            <a:r>
              <a:rPr lang="en-GB" sz="2800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GB" sz="2800" dirty="0"/>
              <a:t>)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133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GB" sz="2800" dirty="0"/>
              <a:t>sum(</a:t>
            </a:r>
            <a:r>
              <a:rPr lang="en-GB" sz="2800" dirty="0">
                <a:solidFill>
                  <a:srgbClr val="0070C0"/>
                </a:solidFill>
              </a:rPr>
              <a:t>5</a:t>
            </a:r>
            <a:r>
              <a:rPr lang="en-GB" sz="2800" dirty="0"/>
              <a:t>)							| </a:t>
            </a:r>
            <a:r>
              <a:rPr lang="en-GB" sz="2800" dirty="0">
                <a:solidFill>
                  <a:srgbClr val="0070C0"/>
                </a:solidFill>
              </a:rPr>
              <a:t>5</a:t>
            </a:r>
            <a:r>
              <a:rPr lang="en-GB" sz="2800" dirty="0"/>
              <a:t> |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rgbClr val="00B050"/>
                </a:solidFill>
              </a:rPr>
              <a:t>4</a:t>
            </a:r>
            <a:r>
              <a:rPr lang="en-GB" sz="2800" dirty="0"/>
              <a:t>)				  	  </a:t>
            </a:r>
            <a:r>
              <a:rPr lang="en-GB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chemeClr val="accent1"/>
                </a:solidFill>
              </a:rPr>
              <a:t>3</a:t>
            </a:r>
            <a:r>
              <a:rPr lang="en-GB" sz="2800" dirty="0"/>
              <a:t>))			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chemeClr val="accent1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rgbClr val="FF9900"/>
                </a:solidFill>
              </a:rPr>
              <a:t>2</a:t>
            </a:r>
            <a:r>
              <a:rPr lang="en-GB" sz="2800" dirty="0"/>
              <a:t>)))		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chemeClr val="accent1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FF990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GB" sz="2800" dirty="0"/>
              <a:t>))))	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FF0000"/>
                </a:solidFill>
              </a:rPr>
              <a:t>4 </a:t>
            </a:r>
            <a:r>
              <a:rPr lang="en-GB" sz="2800" dirty="0"/>
              <a:t>+ </a:t>
            </a:r>
            <a:r>
              <a:rPr lang="en-GB" sz="2800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GB" sz="2800" dirty="0"/>
              <a:t>)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15</a:t>
            </a:fld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1D8DCF-D805-477E-B292-44B5B5ECC228}"/>
              </a:ext>
            </a:extLst>
          </p:cNvPr>
          <p:cNvCxnSpPr>
            <a:cxnSpLocks/>
          </p:cNvCxnSpPr>
          <p:nvPr/>
        </p:nvCxnSpPr>
        <p:spPr>
          <a:xfrm flipH="1">
            <a:off x="2921955" y="2887579"/>
            <a:ext cx="4228240" cy="1931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80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GB" sz="2800" dirty="0"/>
              <a:t>sum(</a:t>
            </a:r>
            <a:r>
              <a:rPr lang="en-GB" sz="2800" dirty="0">
                <a:solidFill>
                  <a:srgbClr val="0070C0"/>
                </a:solidFill>
              </a:rPr>
              <a:t>5</a:t>
            </a:r>
            <a:r>
              <a:rPr lang="en-GB" sz="2800" dirty="0"/>
              <a:t>)							| </a:t>
            </a:r>
            <a:r>
              <a:rPr lang="en-GB" sz="2800" dirty="0">
                <a:solidFill>
                  <a:srgbClr val="0070C0"/>
                </a:solidFill>
              </a:rPr>
              <a:t>5</a:t>
            </a:r>
            <a:r>
              <a:rPr lang="en-GB" sz="2800" dirty="0"/>
              <a:t> |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rgbClr val="00B050"/>
                </a:solidFill>
              </a:rPr>
              <a:t>4</a:t>
            </a:r>
            <a:r>
              <a:rPr lang="en-GB" sz="2800" dirty="0"/>
              <a:t>)				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chemeClr val="accent1"/>
                </a:solidFill>
              </a:rPr>
              <a:t>3</a:t>
            </a:r>
            <a:r>
              <a:rPr lang="en-GB" sz="2800" dirty="0"/>
              <a:t>))			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chemeClr val="accent1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rgbClr val="FF9900"/>
                </a:solidFill>
              </a:rPr>
              <a:t>2</a:t>
            </a:r>
            <a:r>
              <a:rPr lang="en-GB" sz="2800" dirty="0"/>
              <a:t>)))		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chemeClr val="accent1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FF990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GB" sz="2800" dirty="0"/>
              <a:t>))))	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</a:t>
            </a:r>
            <a:r>
              <a:rPr lang="en-GB" sz="28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91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GB" sz="2800" dirty="0"/>
              <a:t>sum(</a:t>
            </a:r>
            <a:r>
              <a:rPr lang="en-GB" sz="2800" dirty="0">
                <a:solidFill>
                  <a:srgbClr val="0070C0"/>
                </a:solidFill>
              </a:rPr>
              <a:t>5</a:t>
            </a:r>
            <a:r>
              <a:rPr lang="en-GB" sz="2800" dirty="0"/>
              <a:t>)						    	  </a:t>
            </a:r>
            <a:r>
              <a:rPr lang="en-GB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rgbClr val="00B050"/>
                </a:solidFill>
              </a:rPr>
              <a:t>4</a:t>
            </a:r>
            <a:r>
              <a:rPr lang="en-GB" sz="2800" dirty="0"/>
              <a:t>)				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chemeClr val="accent1"/>
                </a:solidFill>
              </a:rPr>
              <a:t>3</a:t>
            </a:r>
            <a:r>
              <a:rPr lang="en-GB" sz="2800" dirty="0"/>
              <a:t>))			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chemeClr val="accent1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rgbClr val="FF9900"/>
                </a:solidFill>
              </a:rPr>
              <a:t>2</a:t>
            </a:r>
            <a:r>
              <a:rPr lang="en-GB" sz="2800" dirty="0"/>
              <a:t>)))		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chemeClr val="accent1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FF990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GB" sz="2800" dirty="0"/>
              <a:t>))))	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FF0000"/>
                </a:solidFill>
              </a:rPr>
              <a:t>5 </a:t>
            </a:r>
            <a:r>
              <a:rPr lang="en-GB" sz="2800" dirty="0"/>
              <a:t>+ </a:t>
            </a:r>
            <a:r>
              <a:rPr lang="en-GB" sz="28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17</a:t>
            </a:fld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94A969-76D7-4CF9-9FD4-9B854AD274A0}"/>
              </a:ext>
            </a:extLst>
          </p:cNvPr>
          <p:cNvCxnSpPr>
            <a:cxnSpLocks/>
          </p:cNvCxnSpPr>
          <p:nvPr/>
        </p:nvCxnSpPr>
        <p:spPr>
          <a:xfrm flipH="1">
            <a:off x="2255062" y="2335846"/>
            <a:ext cx="4943261" cy="2483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590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GB" sz="2800" dirty="0"/>
              <a:t>sum(</a:t>
            </a:r>
            <a:r>
              <a:rPr lang="en-GB" sz="2800" dirty="0">
                <a:solidFill>
                  <a:srgbClr val="0070C0"/>
                </a:solidFill>
              </a:rPr>
              <a:t>5</a:t>
            </a:r>
            <a:r>
              <a:rPr lang="en-GB" sz="2800" dirty="0"/>
              <a:t>)						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rgbClr val="00B050"/>
                </a:solidFill>
              </a:rPr>
              <a:t>4</a:t>
            </a:r>
            <a:r>
              <a:rPr lang="en-GB" sz="2800" dirty="0"/>
              <a:t>)				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chemeClr val="accent1"/>
                </a:solidFill>
              </a:rPr>
              <a:t>3</a:t>
            </a:r>
            <a:r>
              <a:rPr lang="en-GB" sz="2800" dirty="0"/>
              <a:t>))			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chemeClr val="accent1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rgbClr val="FF9900"/>
                </a:solidFill>
              </a:rPr>
              <a:t>2</a:t>
            </a:r>
            <a:r>
              <a:rPr lang="en-GB" sz="2800" dirty="0"/>
              <a:t>)))		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chemeClr val="accent1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FF990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GB" sz="2800" dirty="0"/>
              <a:t>))))	</a:t>
            </a:r>
            <a:br>
              <a:rPr lang="en-GB" sz="2800" dirty="0"/>
            </a:br>
            <a:r>
              <a:rPr lang="en-GB" sz="2800" dirty="0"/>
              <a:t>=</a:t>
            </a:r>
            <a:r>
              <a:rPr lang="en-GB" sz="28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488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 fontScale="77500" lnSpcReduction="20000"/>
          </a:bodyPr>
          <a:lstStyle/>
          <a:p>
            <a:r>
              <a:rPr lang="en-GB" sz="2800" dirty="0"/>
              <a:t>Let us look again at this recursive function:</a:t>
            </a:r>
            <a:br>
              <a:rPr lang="en-GB" sz="2800" dirty="0"/>
            </a:br>
            <a:r>
              <a:rPr lang="en-GB" sz="2800" b="1" dirty="0"/>
              <a:t>def</a:t>
            </a:r>
            <a:r>
              <a:rPr lang="en-GB" sz="2800" dirty="0"/>
              <a:t> sum(n: Int): Int {</a:t>
            </a:r>
            <a:br>
              <a:rPr lang="en-GB" sz="2800" dirty="0"/>
            </a:br>
            <a:r>
              <a:rPr lang="en-GB" sz="2800" dirty="0"/>
              <a:t>	</a:t>
            </a:r>
            <a:r>
              <a:rPr lang="en-GB" sz="2800" b="1" dirty="0"/>
              <a:t>if</a:t>
            </a:r>
            <a:r>
              <a:rPr lang="en-GB" sz="2800" dirty="0"/>
              <a:t> (n==1)</a:t>
            </a:r>
            <a:r>
              <a:rPr lang="en-GB" sz="2800" dirty="0">
                <a:solidFill>
                  <a:srgbClr val="0070C0"/>
                </a:solidFill>
              </a:rPr>
              <a:t> 1 </a:t>
            </a:r>
            <a:r>
              <a:rPr lang="en-GB" sz="2800" b="1" dirty="0"/>
              <a:t>else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00B050"/>
                </a:solidFill>
              </a:rPr>
              <a:t>n + sum(n-1)</a:t>
            </a:r>
            <a:br>
              <a:rPr lang="en-GB" sz="2800" dirty="0">
                <a:solidFill>
                  <a:srgbClr val="00B050"/>
                </a:solidFill>
              </a:rPr>
            </a:br>
            <a:r>
              <a:rPr lang="en-GB" sz="2800" dirty="0"/>
              <a:t>}</a:t>
            </a:r>
          </a:p>
          <a:p>
            <a:r>
              <a:rPr lang="en-GB" sz="2800" dirty="0"/>
              <a:t>In order to stop the recursion we need a </a:t>
            </a:r>
            <a:r>
              <a:rPr lang="en-GB" sz="2800" dirty="0">
                <a:solidFill>
                  <a:srgbClr val="0070C0"/>
                </a:solidFill>
              </a:rPr>
              <a:t>base case</a:t>
            </a:r>
            <a:r>
              <a:rPr lang="en-GB" sz="2800" dirty="0"/>
              <a:t>. In this function that happens when n==1</a:t>
            </a:r>
          </a:p>
          <a:p>
            <a:r>
              <a:rPr lang="en-GB" sz="2800" dirty="0"/>
              <a:t>The </a:t>
            </a:r>
            <a:r>
              <a:rPr lang="en-GB" sz="2800" dirty="0">
                <a:solidFill>
                  <a:srgbClr val="00B050"/>
                </a:solidFill>
              </a:rPr>
              <a:t>general case </a:t>
            </a:r>
            <a:r>
              <a:rPr lang="en-GB" sz="2800" dirty="0"/>
              <a:t>must make progress towards the base case.  Note the call with </a:t>
            </a:r>
            <a:r>
              <a:rPr lang="en-GB" sz="2800" dirty="0">
                <a:solidFill>
                  <a:srgbClr val="00B050"/>
                </a:solidFill>
              </a:rPr>
              <a:t>n-1</a:t>
            </a:r>
          </a:p>
          <a:p>
            <a:r>
              <a:rPr lang="en-GB" sz="2800" dirty="0"/>
              <a:t>Provided</a:t>
            </a:r>
            <a:r>
              <a:rPr lang="en-GB" sz="2800" dirty="0">
                <a:solidFill>
                  <a:srgbClr val="00B050"/>
                </a:solidFill>
              </a:rPr>
              <a:t> </a:t>
            </a:r>
            <a:r>
              <a:rPr lang="en-GB" sz="2800" dirty="0"/>
              <a:t>the function is called with a number greater than zero, it is guaranteed to terminate (in theory).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25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 fontScale="85000" lnSpcReduction="20000"/>
          </a:bodyPr>
          <a:lstStyle/>
          <a:p>
            <a:r>
              <a:rPr lang="en-GB" sz="2800" dirty="0"/>
              <a:t>We need to use recursion. </a:t>
            </a:r>
          </a:p>
          <a:p>
            <a:r>
              <a:rPr lang="en-GB" sz="2800" dirty="0"/>
              <a:t>E.g.</a:t>
            </a:r>
          </a:p>
          <a:p>
            <a:pPr marL="457200" lvl="1" indent="0">
              <a:buNone/>
            </a:pPr>
            <a:r>
              <a:rPr lang="en-GB" sz="2400" b="1" dirty="0"/>
              <a:t>def</a:t>
            </a:r>
            <a:r>
              <a:rPr lang="en-GB" sz="2400" dirty="0"/>
              <a:t> sum(n: Int): Int {</a:t>
            </a:r>
            <a:br>
              <a:rPr lang="en-GB" sz="2400" dirty="0"/>
            </a:br>
            <a:r>
              <a:rPr lang="en-GB" sz="2400" dirty="0"/>
              <a:t>	</a:t>
            </a:r>
            <a:r>
              <a:rPr lang="en-GB" sz="2400" b="1" dirty="0"/>
              <a:t>if</a:t>
            </a:r>
            <a:r>
              <a:rPr lang="en-GB" sz="2400" dirty="0"/>
              <a:t> (n==1) 1 </a:t>
            </a:r>
            <a:r>
              <a:rPr lang="en-GB" sz="2400" b="1" dirty="0"/>
              <a:t>else</a:t>
            </a:r>
            <a:r>
              <a:rPr lang="en-GB" sz="2400" dirty="0"/>
              <a:t> n + sum(n-1)</a:t>
            </a:r>
            <a:br>
              <a:rPr lang="en-GB" sz="2400" dirty="0"/>
            </a:br>
            <a:r>
              <a:rPr lang="en-GB" sz="2400" dirty="0"/>
              <a:t>}</a:t>
            </a:r>
          </a:p>
          <a:p>
            <a:r>
              <a:rPr lang="en-GB" sz="2800" dirty="0"/>
              <a:t>We can calculate the sum of the first five numbers by applying the function to 5, like this:</a:t>
            </a:r>
          </a:p>
          <a:p>
            <a:pPr marL="0" indent="0">
              <a:buNone/>
            </a:pPr>
            <a:r>
              <a:rPr lang="en-GB" sz="2800" dirty="0"/>
              <a:t>	sum(5)</a:t>
            </a:r>
          </a:p>
          <a:p>
            <a:r>
              <a:rPr lang="en-GB" sz="2800" dirty="0"/>
              <a:t>Let’s see how this is calculated…</a:t>
            </a:r>
          </a:p>
          <a:p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15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 fontScale="85000" lnSpcReduction="20000"/>
          </a:bodyPr>
          <a:lstStyle/>
          <a:p>
            <a:r>
              <a:rPr lang="en-GB" sz="2800" dirty="0"/>
              <a:t>However, there are cases when the recursion does not terminate for practical reasons.</a:t>
            </a:r>
          </a:p>
          <a:p>
            <a:r>
              <a:rPr lang="en-GB" sz="2800" dirty="0"/>
              <a:t>What about calling sum(9999999)?  How big would the stack have to be?</a:t>
            </a:r>
          </a:p>
          <a:p>
            <a:r>
              <a:rPr lang="en-GB" sz="2800" dirty="0"/>
              <a:t>9999999 (at least) - So there are </a:t>
            </a:r>
            <a:r>
              <a:rPr lang="en-GB" sz="2800" i="1" dirty="0"/>
              <a:t>practical limitations</a:t>
            </a:r>
            <a:r>
              <a:rPr lang="en-GB" sz="2800" dirty="0"/>
              <a:t> when using recursion.</a:t>
            </a:r>
          </a:p>
          <a:p>
            <a:r>
              <a:rPr lang="en-GB" sz="2800" dirty="0"/>
              <a:t>However, if we write a </a:t>
            </a:r>
            <a:r>
              <a:rPr lang="en-GB" sz="2800" i="1" dirty="0"/>
              <a:t>tail-recursive</a:t>
            </a:r>
            <a:r>
              <a:rPr lang="en-GB" sz="2800" dirty="0"/>
              <a:t> function then some compilers can optimise for this and translate the code underneath to a loop.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5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 fontScale="62500" lnSpcReduction="20000"/>
          </a:bodyPr>
          <a:lstStyle/>
          <a:p>
            <a:r>
              <a:rPr lang="en-GB" sz="2800" dirty="0"/>
              <a:t>Alternative tail-recursive version:</a:t>
            </a:r>
            <a:br>
              <a:rPr lang="en-GB" sz="2800" dirty="0"/>
            </a:br>
            <a:r>
              <a:rPr lang="en-GB" sz="2800" b="1" dirty="0">
                <a:solidFill>
                  <a:srgbClr val="C00000"/>
                </a:solidFill>
              </a:rPr>
              <a:t>def</a:t>
            </a:r>
            <a:r>
              <a:rPr lang="en-GB" sz="2800" dirty="0">
                <a:solidFill>
                  <a:srgbClr val="C00000"/>
                </a:solidFill>
              </a:rPr>
              <a:t> sum(n: Int): Int {</a:t>
            </a:r>
            <a:br>
              <a:rPr lang="en-GB" sz="2800" dirty="0">
                <a:solidFill>
                  <a:srgbClr val="C00000"/>
                </a:solidFill>
              </a:rPr>
            </a:br>
            <a:r>
              <a:rPr lang="en-GB" sz="2800" dirty="0">
                <a:solidFill>
                  <a:srgbClr val="0070C0"/>
                </a:solidFill>
              </a:rPr>
              <a:t>	</a:t>
            </a:r>
            <a:r>
              <a:rPr lang="en-GB" sz="2800" b="1" dirty="0">
                <a:solidFill>
                  <a:srgbClr val="0070C0"/>
                </a:solidFill>
              </a:rPr>
              <a:t>def</a:t>
            </a:r>
            <a:r>
              <a:rPr lang="en-GB" sz="2800" dirty="0">
                <a:solidFill>
                  <a:srgbClr val="0070C0"/>
                </a:solidFill>
              </a:rPr>
              <a:t> </a:t>
            </a:r>
            <a:r>
              <a:rPr lang="en-GB" sz="2800" dirty="0" err="1">
                <a:solidFill>
                  <a:srgbClr val="0070C0"/>
                </a:solidFill>
              </a:rPr>
              <a:t>innerSum</a:t>
            </a:r>
            <a:r>
              <a:rPr lang="en-GB" sz="2800" dirty="0">
                <a:solidFill>
                  <a:srgbClr val="0070C0"/>
                </a:solidFill>
              </a:rPr>
              <a:t>(s: Int, k: Int): Int = {</a:t>
            </a:r>
            <a:br>
              <a:rPr lang="en-GB" sz="2800" dirty="0">
                <a:solidFill>
                  <a:srgbClr val="0070C0"/>
                </a:solidFill>
              </a:rPr>
            </a:br>
            <a:r>
              <a:rPr lang="en-GB" sz="2800" dirty="0">
                <a:solidFill>
                  <a:srgbClr val="0070C0"/>
                </a:solidFill>
              </a:rPr>
              <a:t>		</a:t>
            </a:r>
            <a:r>
              <a:rPr lang="en-GB" sz="2800" b="1" dirty="0">
                <a:solidFill>
                  <a:srgbClr val="0070C0"/>
                </a:solidFill>
              </a:rPr>
              <a:t>if</a:t>
            </a:r>
            <a:r>
              <a:rPr lang="en-GB" sz="2800" dirty="0">
                <a:solidFill>
                  <a:srgbClr val="0070C0"/>
                </a:solidFill>
              </a:rPr>
              <a:t> (k==1) s </a:t>
            </a:r>
            <a:r>
              <a:rPr lang="en-GB" sz="2800" b="1" dirty="0">
                <a:solidFill>
                  <a:srgbClr val="0070C0"/>
                </a:solidFill>
              </a:rPr>
              <a:t>else</a:t>
            </a:r>
            <a:r>
              <a:rPr lang="en-GB" sz="2800" dirty="0">
                <a:solidFill>
                  <a:srgbClr val="0070C0"/>
                </a:solidFill>
              </a:rPr>
              <a:t> </a:t>
            </a:r>
            <a:r>
              <a:rPr lang="en-GB" sz="2800" dirty="0" err="1">
                <a:solidFill>
                  <a:srgbClr val="0070C0"/>
                </a:solidFill>
              </a:rPr>
              <a:t>innerSum</a:t>
            </a:r>
            <a:r>
              <a:rPr lang="en-GB" sz="2800" dirty="0">
                <a:solidFill>
                  <a:srgbClr val="0070C0"/>
                </a:solidFill>
              </a:rPr>
              <a:t>(</a:t>
            </a:r>
            <a:r>
              <a:rPr lang="en-GB" sz="2800" dirty="0" err="1">
                <a:solidFill>
                  <a:srgbClr val="0070C0"/>
                </a:solidFill>
              </a:rPr>
              <a:t>s+k</a:t>
            </a:r>
            <a:r>
              <a:rPr lang="en-GB" sz="2800" dirty="0">
                <a:solidFill>
                  <a:srgbClr val="0070C0"/>
                </a:solidFill>
              </a:rPr>
              <a:t>, k-1)</a:t>
            </a:r>
            <a:br>
              <a:rPr lang="en-GB" sz="2800" dirty="0">
                <a:solidFill>
                  <a:srgbClr val="0070C0"/>
                </a:solidFill>
              </a:rPr>
            </a:br>
            <a:r>
              <a:rPr lang="en-GB" sz="2800" dirty="0">
                <a:solidFill>
                  <a:srgbClr val="0070C0"/>
                </a:solidFill>
              </a:rPr>
              <a:t>	}</a:t>
            </a:r>
            <a:br>
              <a:rPr lang="en-GB" sz="2800" dirty="0"/>
            </a:br>
            <a:r>
              <a:rPr lang="en-GB" sz="2800" dirty="0"/>
              <a:t>	</a:t>
            </a:r>
            <a:r>
              <a:rPr lang="en-GB" sz="2800" dirty="0" err="1">
                <a:solidFill>
                  <a:srgbClr val="C00000"/>
                </a:solidFill>
              </a:rPr>
              <a:t>innerSum</a:t>
            </a:r>
            <a:r>
              <a:rPr lang="en-GB" sz="2800" dirty="0">
                <a:solidFill>
                  <a:srgbClr val="C00000"/>
                </a:solidFill>
              </a:rPr>
              <a:t>(1, n)</a:t>
            </a:r>
            <a:br>
              <a:rPr lang="en-GB" sz="2800" dirty="0">
                <a:solidFill>
                  <a:srgbClr val="C00000"/>
                </a:solidFill>
              </a:rPr>
            </a:br>
            <a:r>
              <a:rPr lang="en-GB" sz="2800" dirty="0">
                <a:solidFill>
                  <a:srgbClr val="C00000"/>
                </a:solidFill>
              </a:rPr>
              <a:t>}</a:t>
            </a:r>
          </a:p>
          <a:p>
            <a:r>
              <a:rPr lang="en-GB" sz="2800" dirty="0"/>
              <a:t>In this version </a:t>
            </a:r>
            <a:r>
              <a:rPr lang="en-GB" sz="2800" dirty="0">
                <a:solidFill>
                  <a:srgbClr val="C00000"/>
                </a:solidFill>
              </a:rPr>
              <a:t>sum</a:t>
            </a:r>
            <a:r>
              <a:rPr lang="en-GB" sz="2800" dirty="0"/>
              <a:t> is not recursive – it is a wrapper for a (single) call to </a:t>
            </a:r>
            <a:r>
              <a:rPr lang="en-GB" sz="2800" dirty="0" err="1">
                <a:solidFill>
                  <a:srgbClr val="0070C0"/>
                </a:solidFill>
              </a:rPr>
              <a:t>innerSum</a:t>
            </a:r>
            <a:r>
              <a:rPr lang="en-GB" sz="2800" dirty="0"/>
              <a:t>.</a:t>
            </a:r>
          </a:p>
          <a:p>
            <a:r>
              <a:rPr lang="en-GB" sz="2800" dirty="0" err="1">
                <a:solidFill>
                  <a:srgbClr val="0070C0"/>
                </a:solidFill>
              </a:rPr>
              <a:t>innerSum</a:t>
            </a:r>
            <a:r>
              <a:rPr lang="en-GB" sz="2800" dirty="0"/>
              <a:t> does not need to store any values on the stack. The result is carried within the parameter list. So the compiler can transform this into a loop. This transformation is transparent to the programmer.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06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 fontScale="77500" lnSpcReduction="20000"/>
          </a:bodyPr>
          <a:lstStyle/>
          <a:p>
            <a:r>
              <a:rPr lang="en-GB" sz="2800" dirty="0"/>
              <a:t>Let us see this in action</a:t>
            </a:r>
          </a:p>
          <a:p>
            <a:r>
              <a:rPr lang="en-GB" sz="2800" dirty="0"/>
              <a:t>sum(5)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 err="1"/>
              <a:t>innerSum</a:t>
            </a:r>
            <a:r>
              <a:rPr lang="en-GB" sz="2800" dirty="0"/>
              <a:t>(1, 5)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 err="1"/>
              <a:t>innerSum</a:t>
            </a:r>
            <a:r>
              <a:rPr lang="en-GB" sz="2800" dirty="0"/>
              <a:t>(6, 4)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 err="1"/>
              <a:t>innerSum</a:t>
            </a:r>
            <a:r>
              <a:rPr lang="en-GB" sz="2800" dirty="0"/>
              <a:t>(10, 3)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 err="1"/>
              <a:t>innerSum</a:t>
            </a:r>
            <a:r>
              <a:rPr lang="en-GB" sz="2800" dirty="0"/>
              <a:t>(13, 2)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 err="1"/>
              <a:t>innerSum</a:t>
            </a:r>
            <a:r>
              <a:rPr lang="en-GB" sz="2800" dirty="0"/>
              <a:t>(15, 1)</a:t>
            </a:r>
            <a:br>
              <a:rPr lang="en-GB" sz="2800" dirty="0"/>
            </a:br>
            <a:r>
              <a:rPr lang="en-GB" sz="2800" dirty="0"/>
              <a:t>= 15</a:t>
            </a:r>
          </a:p>
          <a:p>
            <a:r>
              <a:rPr lang="en-GB" sz="2800" dirty="0"/>
              <a:t>See how each expression does not “grow” in size – the overall effect is linear.</a:t>
            </a:r>
          </a:p>
          <a:p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592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 fontScale="77500" lnSpcReduction="20000"/>
          </a:bodyPr>
          <a:lstStyle/>
          <a:p>
            <a:r>
              <a:rPr lang="en-GB" sz="2800" dirty="0"/>
              <a:t>For most practical examples recursion does not explode the stack.</a:t>
            </a:r>
          </a:p>
          <a:p>
            <a:r>
              <a:rPr lang="en-GB" sz="2800" dirty="0"/>
              <a:t>For example</a:t>
            </a:r>
            <a:br>
              <a:rPr lang="en-GB" sz="2800" dirty="0"/>
            </a:br>
            <a:r>
              <a:rPr lang="en-GB" sz="2800" dirty="0"/>
              <a:t>	a recursive-descent compiler;</a:t>
            </a:r>
            <a:br>
              <a:rPr lang="en-GB" sz="2800" dirty="0"/>
            </a:br>
            <a:r>
              <a:rPr lang="en-GB" sz="2800" dirty="0"/>
              <a:t>	a function on a recursive data structure.</a:t>
            </a:r>
          </a:p>
          <a:p>
            <a:r>
              <a:rPr lang="en-GB" sz="2800" dirty="0"/>
              <a:t>But if you know that the function will create a very large stack then you may wish to convert it to tail-recursive form.</a:t>
            </a:r>
          </a:p>
          <a:p>
            <a:r>
              <a:rPr lang="en-GB" sz="2800" dirty="0"/>
              <a:t>But – let us repeat – for most practical uses it will be fine.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6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 fontScale="62500" lnSpcReduction="20000"/>
          </a:bodyPr>
          <a:lstStyle/>
          <a:p>
            <a:r>
              <a:rPr lang="en-GB" sz="2800" dirty="0"/>
              <a:t>Here is another classic example:</a:t>
            </a:r>
          </a:p>
          <a:p>
            <a:pPr marL="0" indent="0">
              <a:buNone/>
            </a:pPr>
            <a:r>
              <a:rPr lang="en-GB" sz="2800" b="1" dirty="0"/>
              <a:t>	def</a:t>
            </a:r>
            <a:r>
              <a:rPr lang="en-GB" sz="2800" dirty="0"/>
              <a:t> fact(n: Long): Long =</a:t>
            </a:r>
          </a:p>
          <a:p>
            <a:pPr marL="0" indent="0">
              <a:buNone/>
            </a:pPr>
            <a:r>
              <a:rPr lang="en-GB" sz="2800" dirty="0"/>
              <a:t>		</a:t>
            </a:r>
            <a:r>
              <a:rPr lang="en-GB" sz="2800" b="1" dirty="0"/>
              <a:t>if</a:t>
            </a:r>
            <a:r>
              <a:rPr lang="en-GB" sz="2800" dirty="0"/>
              <a:t> (n==0) 1 </a:t>
            </a:r>
            <a:r>
              <a:rPr lang="en-GB" sz="2800" b="1" dirty="0"/>
              <a:t>else</a:t>
            </a:r>
            <a:r>
              <a:rPr lang="en-GB" sz="2800" dirty="0"/>
              <a:t> n * fact(n-1)</a:t>
            </a:r>
          </a:p>
          <a:p>
            <a:r>
              <a:rPr lang="en-GB" sz="2800" dirty="0"/>
              <a:t>fact(3)</a:t>
            </a:r>
          </a:p>
          <a:p>
            <a:pPr marL="457200" lvl="1" indent="0">
              <a:buNone/>
            </a:pPr>
            <a:r>
              <a:rPr lang="en-GB" sz="2800" dirty="0"/>
              <a:t>= 3 * fact(2)</a:t>
            </a:r>
          </a:p>
          <a:p>
            <a:pPr marL="457200" lvl="1" indent="0">
              <a:buNone/>
            </a:pPr>
            <a:r>
              <a:rPr lang="en-GB" sz="2800" dirty="0"/>
              <a:t>= 3 * (2 * fact(1))</a:t>
            </a:r>
          </a:p>
          <a:p>
            <a:pPr marL="457200" lvl="1" indent="0">
              <a:buNone/>
            </a:pPr>
            <a:r>
              <a:rPr lang="en-GB" sz="2800" dirty="0"/>
              <a:t>= 3 * (2 * ( 1 * fact(0)))</a:t>
            </a:r>
          </a:p>
          <a:p>
            <a:pPr marL="457200" lvl="1" indent="0">
              <a:buNone/>
            </a:pPr>
            <a:r>
              <a:rPr lang="en-GB" sz="2800" dirty="0"/>
              <a:t>= 3 * (2 * ( 1 * 1)))</a:t>
            </a:r>
          </a:p>
          <a:p>
            <a:pPr marL="457200" lvl="1" indent="0">
              <a:buNone/>
            </a:pPr>
            <a:r>
              <a:rPr lang="en-GB" sz="2800" dirty="0"/>
              <a:t>= 6</a:t>
            </a:r>
          </a:p>
          <a:p>
            <a:r>
              <a:rPr lang="en-GB" sz="3200" dirty="0"/>
              <a:t>This is the </a:t>
            </a:r>
            <a:r>
              <a:rPr lang="en-GB" sz="3200" i="1" dirty="0"/>
              <a:t>factorial</a:t>
            </a:r>
            <a:r>
              <a:rPr lang="en-GB" sz="3200" dirty="0"/>
              <a:t>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79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 fontScale="77500" lnSpcReduction="20000"/>
          </a:bodyPr>
          <a:lstStyle/>
          <a:p>
            <a:r>
              <a:rPr lang="en-GB" sz="2800" dirty="0"/>
              <a:t>And Euclid’s algorithm for calculating the greatest common divisor:</a:t>
            </a:r>
          </a:p>
          <a:p>
            <a:pPr marL="0" indent="0">
              <a:buNone/>
            </a:pPr>
            <a:r>
              <a:rPr lang="en-GB" sz="2800" b="1" dirty="0"/>
              <a:t>	def</a:t>
            </a:r>
            <a:r>
              <a:rPr lang="en-GB" sz="2800" dirty="0"/>
              <a:t> </a:t>
            </a:r>
            <a:r>
              <a:rPr lang="en-GB" sz="2800" dirty="0" err="1"/>
              <a:t>gcd</a:t>
            </a:r>
            <a:r>
              <a:rPr lang="en-GB" sz="2800" dirty="0"/>
              <a:t>(a: Long, b: Long): Long =</a:t>
            </a:r>
          </a:p>
          <a:p>
            <a:pPr marL="0" indent="0">
              <a:buNone/>
            </a:pPr>
            <a:r>
              <a:rPr lang="en-GB" sz="2800" dirty="0"/>
              <a:t>		</a:t>
            </a:r>
            <a:r>
              <a:rPr lang="en-GB" sz="2800" b="1" dirty="0"/>
              <a:t>if</a:t>
            </a:r>
            <a:r>
              <a:rPr lang="en-GB" sz="2800" dirty="0"/>
              <a:t> (b==0) a </a:t>
            </a:r>
            <a:r>
              <a:rPr lang="en-GB" sz="2800" b="1" dirty="0"/>
              <a:t>else</a:t>
            </a:r>
            <a:r>
              <a:rPr lang="en-GB" sz="2800" dirty="0"/>
              <a:t> </a:t>
            </a:r>
            <a:r>
              <a:rPr lang="en-GB" sz="2800" dirty="0" err="1"/>
              <a:t>gcd</a:t>
            </a:r>
            <a:r>
              <a:rPr lang="en-GB" sz="2800" dirty="0"/>
              <a:t>(b, a % b)</a:t>
            </a:r>
          </a:p>
          <a:p>
            <a:r>
              <a:rPr lang="en-GB" sz="2800" dirty="0" err="1"/>
              <a:t>gcd</a:t>
            </a:r>
            <a:r>
              <a:rPr lang="en-GB" sz="2800" dirty="0"/>
              <a:t>(33, 12)</a:t>
            </a:r>
          </a:p>
          <a:p>
            <a:pPr marL="457200" lvl="1" indent="0">
              <a:buNone/>
            </a:pPr>
            <a:r>
              <a:rPr lang="en-GB" sz="2800" dirty="0"/>
              <a:t>= </a:t>
            </a:r>
            <a:r>
              <a:rPr lang="en-GB" sz="2800" dirty="0" err="1"/>
              <a:t>gcd</a:t>
            </a:r>
            <a:r>
              <a:rPr lang="en-GB" sz="2800" dirty="0"/>
              <a:t>(12, 9)</a:t>
            </a:r>
          </a:p>
          <a:p>
            <a:pPr marL="457200" lvl="1" indent="0">
              <a:buNone/>
            </a:pPr>
            <a:r>
              <a:rPr lang="en-GB" sz="2800" dirty="0"/>
              <a:t>= </a:t>
            </a:r>
            <a:r>
              <a:rPr lang="en-GB" sz="2800" dirty="0" err="1"/>
              <a:t>gcd</a:t>
            </a:r>
            <a:r>
              <a:rPr lang="en-GB" sz="2800" dirty="0"/>
              <a:t>(9, 3)</a:t>
            </a:r>
          </a:p>
          <a:p>
            <a:pPr marL="457200" lvl="1" indent="0">
              <a:buNone/>
            </a:pPr>
            <a:r>
              <a:rPr lang="en-GB" sz="2800" dirty="0"/>
              <a:t>= </a:t>
            </a:r>
            <a:r>
              <a:rPr lang="en-GB" sz="2800" dirty="0" err="1"/>
              <a:t>gcd</a:t>
            </a:r>
            <a:r>
              <a:rPr lang="en-GB" sz="2800" dirty="0"/>
              <a:t>(3, 0)</a:t>
            </a:r>
          </a:p>
          <a:p>
            <a:pPr marL="457200" lvl="1" indent="0">
              <a:buNone/>
            </a:pPr>
            <a:r>
              <a:rPr lang="en-GB" sz="2800" dirty="0"/>
              <a:t>= 3</a:t>
            </a:r>
            <a:endParaRPr lang="en-GB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1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 fontScale="70000" lnSpcReduction="20000"/>
          </a:bodyPr>
          <a:lstStyle/>
          <a:p>
            <a:r>
              <a:rPr lang="en-GB" sz="2800" dirty="0"/>
              <a:t>Let’s keep the definition in view and then write out each step of the evaluation.</a:t>
            </a:r>
            <a:br>
              <a:rPr lang="en-GB" sz="2800" dirty="0"/>
            </a:br>
            <a:r>
              <a:rPr lang="en-GB" sz="2800" b="1" dirty="0"/>
              <a:t>def</a:t>
            </a:r>
            <a:r>
              <a:rPr lang="en-GB" sz="2800" dirty="0"/>
              <a:t> sum(n: Int): Int {</a:t>
            </a:r>
            <a:br>
              <a:rPr lang="en-GB" sz="2800" dirty="0"/>
            </a:br>
            <a:r>
              <a:rPr lang="en-GB" sz="2800" dirty="0"/>
              <a:t>	</a:t>
            </a:r>
            <a:r>
              <a:rPr lang="en-GB" sz="2800" b="1" dirty="0"/>
              <a:t>if</a:t>
            </a:r>
            <a:r>
              <a:rPr lang="en-GB" sz="2800" dirty="0"/>
              <a:t> (n==1) 1 </a:t>
            </a:r>
            <a:r>
              <a:rPr lang="en-GB" sz="2800" b="1" dirty="0"/>
              <a:t>else</a:t>
            </a:r>
            <a:r>
              <a:rPr lang="en-GB" sz="2800" dirty="0"/>
              <a:t> n + sum(n-1)</a:t>
            </a:r>
            <a:br>
              <a:rPr lang="en-GB" sz="2800" dirty="0"/>
            </a:br>
            <a:r>
              <a:rPr lang="en-GB" sz="2800" dirty="0"/>
              <a:t>}</a:t>
            </a:r>
          </a:p>
          <a:p>
            <a:pPr marL="457200" lvl="1" indent="0">
              <a:buNone/>
            </a:pPr>
            <a:r>
              <a:rPr lang="en-GB" sz="2400" u="sng" dirty="0"/>
              <a:t>sum(5)</a:t>
            </a:r>
          </a:p>
          <a:p>
            <a:pPr marL="457200" lvl="1" indent="0">
              <a:buNone/>
            </a:pPr>
            <a:r>
              <a:rPr lang="en-GB" sz="2400" dirty="0"/>
              <a:t>= 5 + </a:t>
            </a:r>
            <a:r>
              <a:rPr lang="en-GB" sz="2400" u="sng" dirty="0"/>
              <a:t>sum(4)</a:t>
            </a:r>
          </a:p>
          <a:p>
            <a:pPr marL="457200" lvl="1" indent="0">
              <a:buNone/>
            </a:pPr>
            <a:r>
              <a:rPr lang="en-GB" sz="2400" dirty="0"/>
              <a:t>= 5 + (4 + </a:t>
            </a:r>
            <a:r>
              <a:rPr lang="en-GB" sz="2400" u="sng" dirty="0"/>
              <a:t>sum(3)</a:t>
            </a:r>
            <a:r>
              <a:rPr lang="en-GB" sz="2400" dirty="0"/>
              <a:t>)</a:t>
            </a:r>
          </a:p>
          <a:p>
            <a:pPr marL="457200" lvl="1" indent="0">
              <a:buNone/>
            </a:pPr>
            <a:r>
              <a:rPr lang="en-GB" sz="2400" dirty="0"/>
              <a:t>= 5 + (4 + (3 + </a:t>
            </a:r>
            <a:r>
              <a:rPr lang="en-GB" sz="2400" u="sng" dirty="0"/>
              <a:t>sum(2)</a:t>
            </a:r>
            <a:r>
              <a:rPr lang="en-GB" sz="2400" dirty="0"/>
              <a:t>))</a:t>
            </a:r>
          </a:p>
          <a:p>
            <a:pPr marL="457200" lvl="1" indent="0">
              <a:buNone/>
            </a:pPr>
            <a:r>
              <a:rPr lang="en-GB" sz="2400" dirty="0"/>
              <a:t>= 5 + (4 + (3 + (2 + </a:t>
            </a:r>
            <a:r>
              <a:rPr lang="en-GB" sz="2400" u="sng" dirty="0"/>
              <a:t>sum(1)</a:t>
            </a:r>
            <a:r>
              <a:rPr lang="en-GB" sz="2400" dirty="0"/>
              <a:t>)))</a:t>
            </a:r>
          </a:p>
          <a:p>
            <a:pPr marL="457200" lvl="1" indent="0">
              <a:buNone/>
            </a:pPr>
            <a:r>
              <a:rPr lang="en-GB" sz="2400" dirty="0"/>
              <a:t>= 5 + (4 + (3 + (2 + 1)))</a:t>
            </a:r>
          </a:p>
          <a:p>
            <a:pPr marL="457200" lvl="1" indent="0">
              <a:buNone/>
            </a:pPr>
            <a:r>
              <a:rPr lang="en-GB" sz="2400" dirty="0"/>
              <a:t>= 15</a:t>
            </a:r>
          </a:p>
          <a:p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91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 fontScale="77500" lnSpcReduction="20000"/>
          </a:bodyPr>
          <a:lstStyle/>
          <a:p>
            <a:r>
              <a:rPr lang="en-GB" sz="2800" dirty="0"/>
              <a:t>Instead of storing the numbers and the running sum in variables and updating these for each new number…</a:t>
            </a:r>
          </a:p>
          <a:p>
            <a:r>
              <a:rPr lang="en-GB" sz="2800" dirty="0"/>
              <a:t>…we store all the numbers on a stack. The answer is accumulated as the stack “unwinds” and the running sum is added to each new value.</a:t>
            </a:r>
          </a:p>
          <a:p>
            <a:r>
              <a:rPr lang="en-GB" sz="2800" dirty="0"/>
              <a:t>The stack is managed by the JVM: when a function is called, this is where its local state is kept for the lifetime of the function.</a:t>
            </a:r>
          </a:p>
          <a:p>
            <a:r>
              <a:rPr lang="en-GB" sz="2800" dirty="0"/>
              <a:t>Let’s see this in action…</a:t>
            </a:r>
          </a:p>
          <a:p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0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GB" sz="2800" dirty="0"/>
              <a:t>sum(</a:t>
            </a: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 = </a:t>
            </a:r>
            <a:r>
              <a:rPr lang="en-GB" sz="2800" dirty="0">
                <a:solidFill>
                  <a:srgbClr val="0070C0"/>
                </a:solidFill>
              </a:rPr>
              <a:t>5</a:t>
            </a:r>
            <a:r>
              <a:rPr lang="en-GB" sz="2800" dirty="0"/>
              <a:t>)						| </a:t>
            </a:r>
            <a:r>
              <a:rPr lang="en-GB" sz="2800" dirty="0">
                <a:solidFill>
                  <a:srgbClr val="0070C0"/>
                </a:solidFill>
              </a:rPr>
              <a:t>5</a:t>
            </a:r>
            <a:r>
              <a:rPr lang="en-GB" sz="2800" dirty="0"/>
              <a:t> |</a:t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10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GB" sz="2800" dirty="0"/>
              <a:t>sum(</a:t>
            </a: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 = </a:t>
            </a:r>
            <a:r>
              <a:rPr lang="en-GB" sz="2800" dirty="0">
                <a:solidFill>
                  <a:srgbClr val="0070C0"/>
                </a:solidFill>
              </a:rPr>
              <a:t>5</a:t>
            </a:r>
            <a:r>
              <a:rPr lang="en-GB" sz="2800" dirty="0"/>
              <a:t>)						| </a:t>
            </a:r>
            <a:r>
              <a:rPr lang="en-GB" sz="2800" dirty="0">
                <a:solidFill>
                  <a:srgbClr val="0070C0"/>
                </a:solidFill>
              </a:rPr>
              <a:t>5</a:t>
            </a:r>
            <a:r>
              <a:rPr lang="en-GB" sz="2800" dirty="0"/>
              <a:t> |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 = </a:t>
            </a:r>
            <a:r>
              <a:rPr lang="en-GB" sz="2800" dirty="0">
                <a:solidFill>
                  <a:srgbClr val="00B050"/>
                </a:solidFill>
              </a:rPr>
              <a:t>4</a:t>
            </a:r>
            <a:r>
              <a:rPr lang="en-GB" sz="2800" dirty="0"/>
              <a:t>)					| </a:t>
            </a:r>
            <a:r>
              <a:rPr lang="en-GB" sz="2800" dirty="0">
                <a:solidFill>
                  <a:srgbClr val="00B050"/>
                </a:solidFill>
              </a:rPr>
              <a:t>4</a:t>
            </a:r>
            <a:r>
              <a:rPr lang="en-GB" sz="2800" dirty="0"/>
              <a:t> |</a:t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73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GB" sz="2800" dirty="0"/>
              <a:t>sum(</a:t>
            </a: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 = </a:t>
            </a:r>
            <a:r>
              <a:rPr lang="en-GB" sz="2800" dirty="0">
                <a:solidFill>
                  <a:srgbClr val="0070C0"/>
                </a:solidFill>
              </a:rPr>
              <a:t>5</a:t>
            </a:r>
            <a:r>
              <a:rPr lang="en-GB" sz="2800" dirty="0"/>
              <a:t>)						| </a:t>
            </a:r>
            <a:r>
              <a:rPr lang="en-GB" sz="2800" dirty="0">
                <a:solidFill>
                  <a:srgbClr val="0070C0"/>
                </a:solidFill>
              </a:rPr>
              <a:t>5</a:t>
            </a:r>
            <a:r>
              <a:rPr lang="en-GB" sz="2800" dirty="0"/>
              <a:t> |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 = </a:t>
            </a:r>
            <a:r>
              <a:rPr lang="en-GB" sz="2800" dirty="0">
                <a:solidFill>
                  <a:srgbClr val="00B050"/>
                </a:solidFill>
              </a:rPr>
              <a:t>4</a:t>
            </a:r>
            <a:r>
              <a:rPr lang="en-GB" sz="2800" dirty="0"/>
              <a:t>)					| </a:t>
            </a:r>
            <a:r>
              <a:rPr lang="en-GB" sz="2800" dirty="0">
                <a:solidFill>
                  <a:srgbClr val="00B050"/>
                </a:solidFill>
              </a:rPr>
              <a:t>4</a:t>
            </a:r>
            <a:r>
              <a:rPr lang="en-GB" sz="2800" dirty="0"/>
              <a:t> |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 = </a:t>
            </a:r>
            <a:r>
              <a:rPr lang="en-GB" sz="2800" dirty="0">
                <a:solidFill>
                  <a:schemeClr val="accent1"/>
                </a:solidFill>
              </a:rPr>
              <a:t>3</a:t>
            </a:r>
            <a:r>
              <a:rPr lang="en-GB" sz="2800" dirty="0"/>
              <a:t>))			| </a:t>
            </a:r>
            <a:r>
              <a:rPr lang="en-GB" sz="2800" dirty="0">
                <a:solidFill>
                  <a:schemeClr val="accent1"/>
                </a:solidFill>
              </a:rPr>
              <a:t>3</a:t>
            </a:r>
            <a:r>
              <a:rPr lang="en-GB" sz="2800" dirty="0"/>
              <a:t> |</a:t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69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GB" sz="2800" dirty="0"/>
              <a:t>sum(</a:t>
            </a: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 = </a:t>
            </a:r>
            <a:r>
              <a:rPr lang="en-GB" sz="2800" dirty="0">
                <a:solidFill>
                  <a:srgbClr val="0070C0"/>
                </a:solidFill>
              </a:rPr>
              <a:t>5</a:t>
            </a:r>
            <a:r>
              <a:rPr lang="en-GB" sz="2800" dirty="0"/>
              <a:t>)						| </a:t>
            </a:r>
            <a:r>
              <a:rPr lang="en-GB" sz="2800" dirty="0">
                <a:solidFill>
                  <a:srgbClr val="0070C0"/>
                </a:solidFill>
              </a:rPr>
              <a:t>5</a:t>
            </a:r>
            <a:r>
              <a:rPr lang="en-GB" sz="2800" dirty="0"/>
              <a:t> |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 = </a:t>
            </a:r>
            <a:r>
              <a:rPr lang="en-GB" sz="2800" dirty="0">
                <a:solidFill>
                  <a:srgbClr val="00B050"/>
                </a:solidFill>
              </a:rPr>
              <a:t>4</a:t>
            </a:r>
            <a:r>
              <a:rPr lang="en-GB" sz="2800" dirty="0"/>
              <a:t>)					| </a:t>
            </a:r>
            <a:r>
              <a:rPr lang="en-GB" sz="2800" dirty="0">
                <a:solidFill>
                  <a:srgbClr val="00B050"/>
                </a:solidFill>
              </a:rPr>
              <a:t>4</a:t>
            </a:r>
            <a:r>
              <a:rPr lang="en-GB" sz="2800" dirty="0"/>
              <a:t> |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 = </a:t>
            </a:r>
            <a:r>
              <a:rPr lang="en-GB" sz="2800" dirty="0">
                <a:solidFill>
                  <a:schemeClr val="accent1"/>
                </a:solidFill>
              </a:rPr>
              <a:t>3</a:t>
            </a:r>
            <a:r>
              <a:rPr lang="en-GB" sz="2800" dirty="0"/>
              <a:t>))			| </a:t>
            </a:r>
            <a:r>
              <a:rPr lang="en-GB" sz="2800" dirty="0">
                <a:solidFill>
                  <a:schemeClr val="accent1"/>
                </a:solidFill>
              </a:rPr>
              <a:t>3</a:t>
            </a:r>
            <a:r>
              <a:rPr lang="en-GB" sz="2800" dirty="0"/>
              <a:t> |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chemeClr val="accent1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 = </a:t>
            </a:r>
            <a:r>
              <a:rPr lang="en-GB" sz="2800" dirty="0">
                <a:solidFill>
                  <a:srgbClr val="FF9900"/>
                </a:solidFill>
              </a:rPr>
              <a:t>2</a:t>
            </a:r>
            <a:r>
              <a:rPr lang="en-GB" sz="2800" dirty="0"/>
              <a:t>)))		| </a:t>
            </a:r>
            <a:r>
              <a:rPr lang="en-GB" sz="2800" dirty="0">
                <a:solidFill>
                  <a:srgbClr val="FF9900"/>
                </a:solidFill>
              </a:rPr>
              <a:t>2</a:t>
            </a:r>
            <a:r>
              <a:rPr lang="en-GB" sz="2800" dirty="0"/>
              <a:t> |</a:t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10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GB" sz="2800" dirty="0"/>
              <a:t>sum(</a:t>
            </a: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 = </a:t>
            </a:r>
            <a:r>
              <a:rPr lang="en-GB" sz="2800" dirty="0">
                <a:solidFill>
                  <a:srgbClr val="0070C0"/>
                </a:solidFill>
              </a:rPr>
              <a:t>5</a:t>
            </a:r>
            <a:r>
              <a:rPr lang="en-GB" sz="2800" dirty="0"/>
              <a:t>)						| </a:t>
            </a:r>
            <a:r>
              <a:rPr lang="en-GB" sz="2800" dirty="0">
                <a:solidFill>
                  <a:srgbClr val="0070C0"/>
                </a:solidFill>
              </a:rPr>
              <a:t>5</a:t>
            </a:r>
            <a:r>
              <a:rPr lang="en-GB" sz="2800" dirty="0"/>
              <a:t> |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 = </a:t>
            </a:r>
            <a:r>
              <a:rPr lang="en-GB" sz="2800" dirty="0">
                <a:solidFill>
                  <a:srgbClr val="00B050"/>
                </a:solidFill>
              </a:rPr>
              <a:t>4</a:t>
            </a:r>
            <a:r>
              <a:rPr lang="en-GB" sz="2800" dirty="0"/>
              <a:t>)					| </a:t>
            </a:r>
            <a:r>
              <a:rPr lang="en-GB" sz="2800" dirty="0">
                <a:solidFill>
                  <a:srgbClr val="00B050"/>
                </a:solidFill>
              </a:rPr>
              <a:t>4</a:t>
            </a:r>
            <a:r>
              <a:rPr lang="en-GB" sz="2800" dirty="0"/>
              <a:t> |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 = </a:t>
            </a:r>
            <a:r>
              <a:rPr lang="en-GB" sz="2800" dirty="0">
                <a:solidFill>
                  <a:schemeClr val="accent1"/>
                </a:solidFill>
              </a:rPr>
              <a:t>3</a:t>
            </a:r>
            <a:r>
              <a:rPr lang="en-GB" sz="2800" dirty="0"/>
              <a:t>))			| </a:t>
            </a:r>
            <a:r>
              <a:rPr lang="en-GB" sz="2800" dirty="0">
                <a:solidFill>
                  <a:schemeClr val="accent1"/>
                </a:solidFill>
              </a:rPr>
              <a:t>3</a:t>
            </a:r>
            <a:r>
              <a:rPr lang="en-GB" sz="2800" dirty="0"/>
              <a:t> |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chemeClr val="accent1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 = </a:t>
            </a:r>
            <a:r>
              <a:rPr lang="en-GB" sz="2800" dirty="0">
                <a:solidFill>
                  <a:srgbClr val="FF9900"/>
                </a:solidFill>
              </a:rPr>
              <a:t>2</a:t>
            </a:r>
            <a:r>
              <a:rPr lang="en-GB" sz="2800" dirty="0"/>
              <a:t>)))		| </a:t>
            </a:r>
            <a:r>
              <a:rPr lang="en-GB" sz="2800" dirty="0">
                <a:solidFill>
                  <a:srgbClr val="FF9900"/>
                </a:solidFill>
              </a:rPr>
              <a:t>2</a:t>
            </a:r>
            <a:r>
              <a:rPr lang="en-GB" sz="2800" dirty="0"/>
              <a:t> |</a:t>
            </a:r>
            <a:br>
              <a:rPr lang="en-GB" sz="2800" dirty="0"/>
            </a:br>
            <a:r>
              <a:rPr lang="en-GB" sz="2800" dirty="0"/>
              <a:t>= </a:t>
            </a:r>
            <a:r>
              <a:rPr lang="en-GB" sz="2800" dirty="0">
                <a:solidFill>
                  <a:srgbClr val="0070C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00B050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chemeClr val="accent1"/>
                </a:solidFill>
              </a:rPr>
              <a:t>*</a:t>
            </a:r>
            <a:r>
              <a:rPr lang="en-GB" sz="2800" dirty="0"/>
              <a:t> + (</a:t>
            </a:r>
            <a:r>
              <a:rPr lang="en-GB" sz="2800" dirty="0">
                <a:solidFill>
                  <a:srgbClr val="FF9900"/>
                </a:solidFill>
              </a:rPr>
              <a:t>*</a:t>
            </a:r>
            <a:r>
              <a:rPr lang="en-GB" sz="2800" dirty="0"/>
              <a:t> + sum(</a:t>
            </a: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 =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GB" sz="2800" dirty="0"/>
              <a:t>))))	|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GB" sz="2800" dirty="0"/>
              <a:t> |</a:t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6922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2176</TotalTime>
  <Words>1991</Words>
  <Application>Microsoft Office PowerPoint</Application>
  <PresentationFormat>On-screen Show (4:3)</PresentationFormat>
  <Paragraphs>123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Gill Sans MT</vt:lpstr>
      <vt:lpstr>Helvetica Neue</vt:lpstr>
      <vt:lpstr>Wingdings</vt:lpstr>
      <vt:lpstr>Gallery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Smallwood</cp:lastModifiedBy>
  <cp:revision>107</cp:revision>
  <dcterms:modified xsi:type="dcterms:W3CDTF">2021-02-03T16:49:16Z</dcterms:modified>
</cp:coreProperties>
</file>