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14"/>
  </p:notesMasterIdLst>
  <p:sldIdLst>
    <p:sldId id="373" r:id="rId2"/>
    <p:sldId id="380" r:id="rId3"/>
    <p:sldId id="381" r:id="rId4"/>
    <p:sldId id="383" r:id="rId5"/>
    <p:sldId id="382" r:id="rId6"/>
    <p:sldId id="384" r:id="rId7"/>
    <p:sldId id="385" r:id="rId8"/>
    <p:sldId id="374" r:id="rId9"/>
    <p:sldId id="386" r:id="rId10"/>
    <p:sldId id="387" r:id="rId11"/>
    <p:sldId id="388" r:id="rId12"/>
    <p:sldId id="38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8" autoAdjust="0"/>
    <p:restoredTop sz="94737" autoAdjust="0"/>
  </p:normalViewPr>
  <p:slideViewPr>
    <p:cSldViewPr snapToGrid="0" snapToObjects="1">
      <p:cViewPr varScale="1">
        <p:scale>
          <a:sx n="122" d="100"/>
          <a:sy n="122" d="100"/>
        </p:scale>
        <p:origin x="8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9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747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413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472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551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780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677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23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61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Peano’s</a:t>
            </a:r>
            <a:r>
              <a:rPr lang="en-GB" dirty="0"/>
              <a:t>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Recall the definition of </a:t>
            </a:r>
            <a:r>
              <a:rPr lang="en-US" sz="1800" dirty="0" err="1"/>
              <a:t>Peano’s</a:t>
            </a:r>
            <a:r>
              <a:rPr lang="en-US" sz="1800" dirty="0"/>
              <a:t> numbers in Scala: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sealed abstract class </a:t>
            </a:r>
            <a:r>
              <a:rPr lang="en-US" sz="1400" dirty="0">
                <a:solidFill>
                  <a:srgbClr val="0070C0"/>
                </a:solidFill>
              </a:rPr>
              <a:t>Num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case object </a:t>
            </a:r>
            <a:r>
              <a:rPr lang="en-US" sz="1400" dirty="0">
                <a:solidFill>
                  <a:srgbClr val="0070C0"/>
                </a:solidFill>
              </a:rPr>
              <a:t>Zero </a:t>
            </a:r>
            <a:r>
              <a:rPr lang="en-US" sz="1400" b="1" dirty="0">
                <a:solidFill>
                  <a:srgbClr val="0070C0"/>
                </a:solidFill>
              </a:rPr>
              <a:t>extends</a:t>
            </a:r>
            <a:r>
              <a:rPr lang="en-US" sz="1400" dirty="0">
                <a:solidFill>
                  <a:srgbClr val="0070C0"/>
                </a:solidFill>
              </a:rPr>
              <a:t> Num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case class </a:t>
            </a:r>
            <a:r>
              <a:rPr lang="en-US" sz="1400" dirty="0" err="1">
                <a:solidFill>
                  <a:srgbClr val="0070C0"/>
                </a:solidFill>
              </a:rPr>
              <a:t>Succ</a:t>
            </a:r>
            <a:r>
              <a:rPr lang="en-US" sz="1400" dirty="0">
                <a:solidFill>
                  <a:srgbClr val="0070C0"/>
                </a:solidFill>
              </a:rPr>
              <a:t>(n: Num) </a:t>
            </a:r>
            <a:r>
              <a:rPr lang="en-US" sz="1400" b="1" dirty="0">
                <a:solidFill>
                  <a:srgbClr val="0070C0"/>
                </a:solidFill>
              </a:rPr>
              <a:t>extends</a:t>
            </a:r>
            <a:r>
              <a:rPr lang="en-US" sz="1400" dirty="0">
                <a:solidFill>
                  <a:srgbClr val="0070C0"/>
                </a:solidFill>
              </a:rPr>
              <a:t> Num</a:t>
            </a:r>
          </a:p>
          <a:p>
            <a:r>
              <a:rPr lang="en-US" sz="1800" dirty="0"/>
              <a:t>This data structure can be represented as a linked list in which the nodes in the list store no data.</a:t>
            </a:r>
          </a:p>
          <a:p>
            <a:r>
              <a:rPr lang="en-US" sz="1800" dirty="0"/>
              <a:t>E.g. three = </a:t>
            </a:r>
            <a:r>
              <a:rPr lang="en-US" sz="1800" dirty="0" err="1"/>
              <a:t>Succ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ym typeface="Wingdings" panose="05000000000000000000" pitchFamily="2" charset="2"/>
              </a:rPr>
              <a:t>Succ</a:t>
            </a:r>
            <a:r>
              <a:rPr lang="en-US" sz="1800" dirty="0">
                <a:sym typeface="Wingdings" panose="05000000000000000000" pitchFamily="2" charset="2"/>
              </a:rPr>
              <a:t>  </a:t>
            </a:r>
            <a:r>
              <a:rPr lang="en-US" sz="1800" dirty="0" err="1">
                <a:sym typeface="Wingdings" panose="05000000000000000000" pitchFamily="2" charset="2"/>
              </a:rPr>
              <a:t>Succ</a:t>
            </a:r>
            <a:r>
              <a:rPr lang="en-US" sz="1800" dirty="0">
                <a:sym typeface="Wingdings" panose="05000000000000000000" pitchFamily="2" charset="2"/>
              </a:rPr>
              <a:t>  Zero</a:t>
            </a:r>
          </a:p>
          <a:p>
            <a:r>
              <a:rPr lang="en-US" sz="1800" dirty="0">
                <a:sym typeface="Wingdings" panose="05000000000000000000" pitchFamily="2" charset="2"/>
              </a:rPr>
              <a:t>We are only interested in the </a:t>
            </a:r>
            <a:r>
              <a:rPr lang="en-US" sz="1800" i="1" dirty="0">
                <a:sym typeface="Wingdings" panose="05000000000000000000" pitchFamily="2" charset="2"/>
              </a:rPr>
              <a:t>length</a:t>
            </a:r>
            <a:r>
              <a:rPr lang="en-US" sz="1800" dirty="0">
                <a:sym typeface="Wingdings" panose="05000000000000000000" pitchFamily="2" charset="2"/>
              </a:rPr>
              <a:t> of the list because this represents a natural number.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5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List: 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1800" dirty="0"/>
              <a:t>Let us return to the O(N) problem of locating the last element in a list:</a:t>
            </a:r>
          </a:p>
          <a:p>
            <a:pPr marL="457200" lvl="1" indent="0">
              <a:buNone/>
            </a:pPr>
            <a:r>
              <a:rPr lang="en-GB" b="1" dirty="0"/>
              <a:t>def</a:t>
            </a:r>
            <a:r>
              <a:rPr lang="en-GB" dirty="0"/>
              <a:t> last( </a:t>
            </a:r>
            <a:r>
              <a:rPr lang="en-GB" dirty="0" err="1"/>
              <a:t>xs</a:t>
            </a:r>
            <a:r>
              <a:rPr lang="en-GB" dirty="0"/>
              <a:t>: List): Int = </a:t>
            </a:r>
            <a:r>
              <a:rPr lang="en-GB" dirty="0" err="1"/>
              <a:t>xs</a:t>
            </a:r>
            <a:r>
              <a:rPr lang="en-GB" dirty="0"/>
              <a:t> </a:t>
            </a:r>
            <a:r>
              <a:rPr lang="en-GB" b="1" dirty="0"/>
              <a:t>match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	</a:t>
            </a:r>
            <a:r>
              <a:rPr lang="en-GB" b="1" dirty="0"/>
              <a:t>case</a:t>
            </a:r>
            <a:r>
              <a:rPr lang="en-GB" dirty="0"/>
              <a:t> Nil </a:t>
            </a:r>
            <a:r>
              <a:rPr lang="en-GB" b="1" dirty="0"/>
              <a:t>=&gt;</a:t>
            </a:r>
            <a:r>
              <a:rPr lang="en-GB" dirty="0"/>
              <a:t>  throw new Exception(“…”)</a:t>
            </a:r>
            <a:br>
              <a:rPr lang="en-GB" dirty="0"/>
            </a:br>
            <a:r>
              <a:rPr lang="en-GB" dirty="0"/>
              <a:t>	</a:t>
            </a:r>
            <a:r>
              <a:rPr lang="en-GB" b="1" dirty="0"/>
              <a:t>case</a:t>
            </a:r>
            <a:r>
              <a:rPr lang="en-GB" dirty="0"/>
              <a:t> Cons(h, Nil) </a:t>
            </a:r>
            <a:r>
              <a:rPr lang="en-GB" b="1" dirty="0"/>
              <a:t>=&gt;</a:t>
            </a:r>
            <a:r>
              <a:rPr lang="en-GB" dirty="0"/>
              <a:t> h</a:t>
            </a:r>
            <a:br>
              <a:rPr lang="en-GB" dirty="0"/>
            </a:br>
            <a:r>
              <a:rPr lang="en-GB" dirty="0"/>
              <a:t>	</a:t>
            </a:r>
            <a:r>
              <a:rPr lang="en-GB" b="1" dirty="0"/>
              <a:t>case</a:t>
            </a:r>
            <a:r>
              <a:rPr lang="en-GB" dirty="0"/>
              <a:t> Cons(_,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) </a:t>
            </a:r>
            <a:r>
              <a:rPr lang="en-GB" b="1" dirty="0"/>
              <a:t>=&gt;</a:t>
            </a:r>
            <a:r>
              <a:rPr lang="en-GB" dirty="0"/>
              <a:t> last(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}</a:t>
            </a:r>
          </a:p>
          <a:p>
            <a:r>
              <a:rPr lang="en-GB" sz="1800" dirty="0"/>
              <a:t>Note the use of the pattern Cons(h, Nil) which specifically matches a singleton list – the last element in the list (before Nil).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6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List: 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1800" dirty="0"/>
              <a:t>What would happen if we swapped the last two clauses?</a:t>
            </a:r>
          </a:p>
          <a:p>
            <a:pPr marL="457200" lvl="1" indent="0">
              <a:buNone/>
            </a:pPr>
            <a:r>
              <a:rPr lang="en-GB" b="1" dirty="0"/>
              <a:t>def</a:t>
            </a:r>
            <a:r>
              <a:rPr lang="en-GB" dirty="0"/>
              <a:t> last( </a:t>
            </a:r>
            <a:r>
              <a:rPr lang="en-GB" dirty="0" err="1"/>
              <a:t>xs</a:t>
            </a:r>
            <a:r>
              <a:rPr lang="en-GB" dirty="0"/>
              <a:t>: List): Int = </a:t>
            </a:r>
            <a:r>
              <a:rPr lang="en-GB" dirty="0" err="1"/>
              <a:t>xs</a:t>
            </a:r>
            <a:r>
              <a:rPr lang="en-GB" dirty="0"/>
              <a:t> </a:t>
            </a:r>
            <a:r>
              <a:rPr lang="en-GB" b="1" dirty="0"/>
              <a:t>match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	</a:t>
            </a:r>
            <a:r>
              <a:rPr lang="en-GB" b="1" dirty="0"/>
              <a:t>case</a:t>
            </a:r>
            <a:r>
              <a:rPr lang="en-GB" dirty="0"/>
              <a:t> Nil </a:t>
            </a:r>
            <a:r>
              <a:rPr lang="en-GB" b="1" dirty="0"/>
              <a:t>=&gt;</a:t>
            </a:r>
            <a:r>
              <a:rPr lang="en-GB" dirty="0"/>
              <a:t>  throw new Exception(“…”)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b="1" dirty="0">
                <a:solidFill>
                  <a:srgbClr val="FF0000"/>
                </a:solidFill>
              </a:rPr>
              <a:t>case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Cons(_, t) </a:t>
            </a:r>
            <a:r>
              <a:rPr lang="en-GB" b="1" dirty="0">
                <a:solidFill>
                  <a:srgbClr val="FF0000"/>
                </a:solidFill>
              </a:rPr>
              <a:t>=&gt;</a:t>
            </a:r>
            <a:r>
              <a:rPr lang="en-GB" dirty="0">
                <a:solidFill>
                  <a:srgbClr val="FF0000"/>
                </a:solidFill>
              </a:rPr>
              <a:t> last(t)	//wrong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/>
              <a:t>	</a:t>
            </a:r>
            <a:r>
              <a:rPr lang="en-GB" b="1" dirty="0"/>
              <a:t>case</a:t>
            </a:r>
            <a:r>
              <a:rPr lang="en-GB" dirty="0"/>
              <a:t> Cons(h, Nil) </a:t>
            </a:r>
            <a:r>
              <a:rPr lang="en-GB" b="1" dirty="0"/>
              <a:t>=&gt;</a:t>
            </a:r>
            <a:r>
              <a:rPr lang="en-GB" dirty="0"/>
              <a:t> h</a:t>
            </a:r>
            <a:br>
              <a:rPr lang="en-GB" dirty="0"/>
            </a:br>
            <a:r>
              <a:rPr lang="en-GB" dirty="0"/>
              <a:t>}</a:t>
            </a:r>
          </a:p>
          <a:p>
            <a:r>
              <a:rPr lang="en-GB" sz="1800" dirty="0"/>
              <a:t>In this situation, the case Cons(_, t) would match a singleton list because the variable t can match Nil as well as Cons(_,_).</a:t>
            </a:r>
          </a:p>
          <a:p>
            <a:r>
              <a:rPr lang="en-GB" sz="1800" dirty="0"/>
              <a:t>The intended clause Cons(h, Nil) would never be reached.</a:t>
            </a:r>
          </a:p>
          <a:p>
            <a:r>
              <a:rPr lang="en-GB" sz="1800" dirty="0"/>
              <a:t>Our </a:t>
            </a:r>
            <a:r>
              <a:rPr lang="en-GB" sz="1800" b="1" dirty="0"/>
              <a:t>match</a:t>
            </a:r>
            <a:r>
              <a:rPr lang="en-GB" sz="1800" dirty="0"/>
              <a:t> has </a:t>
            </a:r>
            <a:r>
              <a:rPr lang="en-GB" sz="1800" i="1" dirty="0"/>
              <a:t>overlapping instances</a:t>
            </a:r>
            <a:r>
              <a:rPr lang="en-GB" sz="1800" dirty="0"/>
              <a:t>.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5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List: 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There is nothing wrong with </a:t>
            </a:r>
            <a:r>
              <a:rPr lang="en-GB" sz="1800" i="1" dirty="0"/>
              <a:t>overlapping instances </a:t>
            </a:r>
            <a:r>
              <a:rPr lang="en-GB" sz="1800" dirty="0"/>
              <a:t>provided that you ensure that the more restrictive cases occur before the less restrictive cases.</a:t>
            </a:r>
            <a:br>
              <a:rPr lang="en-GB" sz="1800" dirty="0"/>
            </a:br>
            <a:r>
              <a:rPr lang="en-GB" sz="1600" dirty="0"/>
              <a:t>	</a:t>
            </a:r>
            <a:r>
              <a:rPr lang="en-GB" sz="1600" b="1" dirty="0"/>
              <a:t>case</a:t>
            </a:r>
            <a:r>
              <a:rPr lang="en-GB" sz="1600" dirty="0"/>
              <a:t> Cons(</a:t>
            </a:r>
            <a:r>
              <a:rPr lang="en-GB" sz="1600" dirty="0">
                <a:solidFill>
                  <a:srgbClr val="7030A0"/>
                </a:solidFill>
              </a:rPr>
              <a:t>h</a:t>
            </a:r>
            <a:r>
              <a:rPr lang="en-GB" sz="1600" dirty="0"/>
              <a:t>, Nil) </a:t>
            </a:r>
            <a:r>
              <a:rPr lang="en-GB" sz="1600" b="1" dirty="0"/>
              <a:t>=&gt;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h</a:t>
            </a:r>
            <a:r>
              <a:rPr lang="en-GB" sz="1600" dirty="0"/>
              <a:t>			// more restrictive</a:t>
            </a:r>
            <a:br>
              <a:rPr lang="en-GB" sz="1600" dirty="0"/>
            </a:br>
            <a:r>
              <a:rPr lang="en-GB" sz="1600" dirty="0"/>
              <a:t>	</a:t>
            </a:r>
            <a:r>
              <a:rPr lang="en-GB" sz="1600" b="1" dirty="0"/>
              <a:t>case</a:t>
            </a:r>
            <a:r>
              <a:rPr lang="en-GB" sz="1600" dirty="0"/>
              <a:t> Cons(_, </a:t>
            </a:r>
            <a:r>
              <a:rPr lang="en-GB" sz="1600" dirty="0">
                <a:solidFill>
                  <a:srgbClr val="0070C0"/>
                </a:solidFill>
              </a:rPr>
              <a:t>t</a:t>
            </a:r>
            <a:r>
              <a:rPr lang="en-GB" sz="1600" dirty="0"/>
              <a:t>) </a:t>
            </a:r>
            <a:r>
              <a:rPr lang="en-GB" sz="1600" b="1" dirty="0"/>
              <a:t>=&gt;</a:t>
            </a:r>
            <a:r>
              <a:rPr lang="en-GB" sz="1600" dirty="0"/>
              <a:t> last(</a:t>
            </a:r>
            <a:r>
              <a:rPr lang="en-GB" sz="1600" dirty="0">
                <a:solidFill>
                  <a:srgbClr val="0070C0"/>
                </a:solidFill>
              </a:rPr>
              <a:t>t</a:t>
            </a:r>
            <a:r>
              <a:rPr lang="en-GB" sz="1600" dirty="0"/>
              <a:t>)		// less restrictive</a:t>
            </a:r>
          </a:p>
          <a:p>
            <a:r>
              <a:rPr lang="en-GB" sz="1800" dirty="0"/>
              <a:t>The order of the match cases is therefore significant.</a:t>
            </a:r>
          </a:p>
          <a:p>
            <a:r>
              <a:rPr lang="en-GB" sz="1800" dirty="0"/>
              <a:t>However, if none of your cases have overlapping instances then the order is irrelevant. We can re-write our example without overlapping instances:</a:t>
            </a:r>
            <a:br>
              <a:rPr lang="en-GB" sz="1800" dirty="0"/>
            </a:br>
            <a:r>
              <a:rPr lang="en-GB" sz="1600" dirty="0"/>
              <a:t>	</a:t>
            </a:r>
            <a:r>
              <a:rPr lang="en-GB" sz="1600" b="1" dirty="0"/>
              <a:t>case</a:t>
            </a:r>
            <a:r>
              <a:rPr lang="en-GB" sz="1600" dirty="0"/>
              <a:t> Nil =&gt; throw new Exception(“…”)		// no elements</a:t>
            </a:r>
            <a:br>
              <a:rPr lang="en-GB" sz="1600" dirty="0"/>
            </a:br>
            <a:r>
              <a:rPr lang="en-GB" sz="1600" dirty="0"/>
              <a:t>	</a:t>
            </a:r>
            <a:r>
              <a:rPr lang="en-GB" sz="1600" b="1" dirty="0"/>
              <a:t>case</a:t>
            </a:r>
            <a:r>
              <a:rPr lang="en-GB" sz="1600" dirty="0"/>
              <a:t> Cons(</a:t>
            </a:r>
            <a:r>
              <a:rPr lang="en-GB" sz="1600" dirty="0">
                <a:solidFill>
                  <a:srgbClr val="7030A0"/>
                </a:solidFill>
              </a:rPr>
              <a:t>_</a:t>
            </a:r>
            <a:r>
              <a:rPr lang="en-GB" sz="1600" dirty="0"/>
              <a:t>, </a:t>
            </a:r>
            <a:r>
              <a:rPr lang="en-GB" sz="1600" dirty="0">
                <a:solidFill>
                  <a:srgbClr val="0070C0"/>
                </a:solidFill>
              </a:rPr>
              <a:t>Cons(h, t) </a:t>
            </a:r>
            <a:r>
              <a:rPr lang="en-GB" sz="1600" dirty="0"/>
              <a:t>) </a:t>
            </a:r>
            <a:r>
              <a:rPr lang="en-GB" sz="1600" b="1" dirty="0"/>
              <a:t>=&gt;</a:t>
            </a:r>
            <a:r>
              <a:rPr lang="en-GB" sz="1600" dirty="0"/>
              <a:t> last(</a:t>
            </a:r>
            <a:r>
              <a:rPr lang="en-GB" sz="1600" dirty="0">
                <a:solidFill>
                  <a:srgbClr val="0070C0"/>
                </a:solidFill>
              </a:rPr>
              <a:t>Cons(</a:t>
            </a:r>
            <a:r>
              <a:rPr lang="en-GB" sz="1600" dirty="0" err="1">
                <a:solidFill>
                  <a:srgbClr val="0070C0"/>
                </a:solidFill>
              </a:rPr>
              <a:t>h,t</a:t>
            </a:r>
            <a:r>
              <a:rPr lang="en-GB" sz="1600" dirty="0">
                <a:solidFill>
                  <a:srgbClr val="0070C0"/>
                </a:solidFill>
              </a:rPr>
              <a:t>)</a:t>
            </a:r>
            <a:r>
              <a:rPr lang="en-GB" sz="1600" dirty="0"/>
              <a:t>)	</a:t>
            </a:r>
            <a:r>
              <a:rPr lang="en-GB" sz="1600" dirty="0">
                <a:solidFill>
                  <a:srgbClr val="0070C0"/>
                </a:solidFill>
              </a:rPr>
              <a:t>// at least two elements</a:t>
            </a:r>
            <a:br>
              <a:rPr lang="en-GB" sz="1600" dirty="0"/>
            </a:br>
            <a:r>
              <a:rPr lang="en-GB" sz="1600" dirty="0"/>
              <a:t>	</a:t>
            </a:r>
            <a:r>
              <a:rPr lang="en-GB" sz="1600" b="1" dirty="0"/>
              <a:t>case</a:t>
            </a:r>
            <a:r>
              <a:rPr lang="en-GB" sz="1600" dirty="0"/>
              <a:t> Cons(</a:t>
            </a:r>
            <a:r>
              <a:rPr lang="en-GB" sz="1600" dirty="0">
                <a:solidFill>
                  <a:srgbClr val="7030A0"/>
                </a:solidFill>
              </a:rPr>
              <a:t>h</a:t>
            </a:r>
            <a:r>
              <a:rPr lang="en-GB" sz="1600" dirty="0"/>
              <a:t>, </a:t>
            </a:r>
            <a:r>
              <a:rPr lang="en-GB" sz="1600" dirty="0">
                <a:solidFill>
                  <a:srgbClr val="0070C0"/>
                </a:solidFill>
              </a:rPr>
              <a:t>Nil</a:t>
            </a:r>
            <a:r>
              <a:rPr lang="en-GB" sz="1600" dirty="0"/>
              <a:t>) </a:t>
            </a:r>
            <a:r>
              <a:rPr lang="en-GB" sz="1600" b="1" dirty="0"/>
              <a:t>=&gt;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h				// just one element</a:t>
            </a:r>
          </a:p>
          <a:p>
            <a:endParaRPr lang="en-GB" sz="1800" dirty="0"/>
          </a:p>
          <a:p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56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Peano’s</a:t>
            </a:r>
            <a:r>
              <a:rPr lang="en-GB" dirty="0"/>
              <a:t>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Recall the definition of </a:t>
            </a:r>
            <a:r>
              <a:rPr lang="en-US" sz="1800" dirty="0" err="1"/>
              <a:t>Peano’s</a:t>
            </a:r>
            <a:r>
              <a:rPr lang="en-US" sz="1800" dirty="0"/>
              <a:t> numbers in Scala: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sealed abstract class </a:t>
            </a:r>
            <a:r>
              <a:rPr lang="en-US" sz="1400" dirty="0">
                <a:solidFill>
                  <a:srgbClr val="0070C0"/>
                </a:solidFill>
              </a:rPr>
              <a:t>Num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case object </a:t>
            </a:r>
            <a:r>
              <a:rPr lang="en-US" sz="1400" dirty="0">
                <a:solidFill>
                  <a:srgbClr val="0070C0"/>
                </a:solidFill>
              </a:rPr>
              <a:t>Zero </a:t>
            </a:r>
            <a:r>
              <a:rPr lang="en-US" sz="1400" b="1" dirty="0">
                <a:solidFill>
                  <a:srgbClr val="0070C0"/>
                </a:solidFill>
              </a:rPr>
              <a:t>extends</a:t>
            </a:r>
            <a:r>
              <a:rPr lang="en-US" sz="1400" dirty="0">
                <a:solidFill>
                  <a:srgbClr val="0070C0"/>
                </a:solidFill>
              </a:rPr>
              <a:t> Num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case class </a:t>
            </a:r>
            <a:r>
              <a:rPr lang="en-US" sz="1400" dirty="0" err="1">
                <a:solidFill>
                  <a:srgbClr val="0070C0"/>
                </a:solidFill>
              </a:rPr>
              <a:t>Succ</a:t>
            </a:r>
            <a:r>
              <a:rPr lang="en-US" sz="1400" dirty="0">
                <a:solidFill>
                  <a:srgbClr val="0070C0"/>
                </a:solidFill>
              </a:rPr>
              <a:t>(n: Num) </a:t>
            </a:r>
            <a:r>
              <a:rPr lang="en-US" sz="1400" b="1" dirty="0">
                <a:solidFill>
                  <a:srgbClr val="0070C0"/>
                </a:solidFill>
              </a:rPr>
              <a:t>extends</a:t>
            </a:r>
            <a:r>
              <a:rPr lang="en-US" sz="1400" dirty="0">
                <a:solidFill>
                  <a:srgbClr val="0070C0"/>
                </a:solidFill>
              </a:rPr>
              <a:t> Num</a:t>
            </a:r>
          </a:p>
          <a:p>
            <a:r>
              <a:rPr lang="en-US" sz="1800" dirty="0"/>
              <a:t>Note also that these lists are </a:t>
            </a:r>
            <a:r>
              <a:rPr lang="en-US" sz="1800" i="1" dirty="0"/>
              <a:t>finite</a:t>
            </a:r>
            <a:r>
              <a:rPr lang="en-US" sz="1800" dirty="0"/>
              <a:t>.</a:t>
            </a:r>
          </a:p>
          <a:p>
            <a:r>
              <a:rPr lang="en-US" sz="1800" dirty="0"/>
              <a:t>However many nodes (</a:t>
            </a:r>
            <a:r>
              <a:rPr lang="en-US" sz="1800" b="1" dirty="0" err="1"/>
              <a:t>Succ</a:t>
            </a:r>
            <a:r>
              <a:rPr lang="en-US" sz="1800" dirty="0"/>
              <a:t>) there are, the list is ultimately terminated by a (non-recursive) </a:t>
            </a:r>
            <a:r>
              <a:rPr lang="en-US" sz="1800" b="1" dirty="0"/>
              <a:t>Zero</a:t>
            </a:r>
            <a:r>
              <a:rPr lang="en-US" sz="1800" dirty="0"/>
              <a:t>.</a:t>
            </a:r>
          </a:p>
          <a:p>
            <a:r>
              <a:rPr lang="en-US" sz="1800" dirty="0"/>
              <a:t>Suppose we wish to attach data to each node in the list – how could the data structure be adapted to do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1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Recall the definition of </a:t>
            </a:r>
            <a:r>
              <a:rPr lang="en-US" sz="1800" dirty="0" err="1"/>
              <a:t>Peano’s</a:t>
            </a:r>
            <a:r>
              <a:rPr lang="en-US" sz="1800" dirty="0"/>
              <a:t> numbers in Scala: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sealed abstract class </a:t>
            </a:r>
            <a:r>
              <a:rPr lang="en-US" sz="1400" dirty="0">
                <a:solidFill>
                  <a:srgbClr val="0070C0"/>
                </a:solidFill>
              </a:rPr>
              <a:t>Num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case object </a:t>
            </a:r>
            <a:r>
              <a:rPr lang="en-US" sz="1400" dirty="0">
                <a:solidFill>
                  <a:srgbClr val="0070C0"/>
                </a:solidFill>
              </a:rPr>
              <a:t>Zero </a:t>
            </a:r>
            <a:r>
              <a:rPr lang="en-US" sz="1400" b="1" dirty="0">
                <a:solidFill>
                  <a:srgbClr val="0070C0"/>
                </a:solidFill>
              </a:rPr>
              <a:t>extends</a:t>
            </a:r>
            <a:r>
              <a:rPr lang="en-US" sz="1400" dirty="0">
                <a:solidFill>
                  <a:srgbClr val="0070C0"/>
                </a:solidFill>
              </a:rPr>
              <a:t> Num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case class </a:t>
            </a:r>
            <a:r>
              <a:rPr lang="en-US" sz="1400" dirty="0" err="1">
                <a:solidFill>
                  <a:srgbClr val="0070C0"/>
                </a:solidFill>
              </a:rPr>
              <a:t>Succ</a:t>
            </a:r>
            <a:r>
              <a:rPr lang="en-US" sz="1400" dirty="0">
                <a:solidFill>
                  <a:srgbClr val="0070C0"/>
                </a:solidFill>
              </a:rPr>
              <a:t>(n: Num) </a:t>
            </a:r>
            <a:r>
              <a:rPr lang="en-US" sz="1400" b="1" dirty="0">
                <a:solidFill>
                  <a:srgbClr val="0070C0"/>
                </a:solidFill>
              </a:rPr>
              <a:t>extends</a:t>
            </a:r>
            <a:r>
              <a:rPr lang="en-US" sz="1400" dirty="0">
                <a:solidFill>
                  <a:srgbClr val="0070C0"/>
                </a:solidFill>
              </a:rPr>
              <a:t> Num</a:t>
            </a:r>
          </a:p>
          <a:p>
            <a:r>
              <a:rPr lang="en-US" sz="1800" dirty="0"/>
              <a:t>Let us adapt the above definition slightly: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sealed abstract class </a:t>
            </a:r>
            <a:r>
              <a:rPr lang="en-US" sz="1400" dirty="0">
                <a:solidFill>
                  <a:srgbClr val="FF0000"/>
                </a:solidFill>
              </a:rPr>
              <a:t>List</a:t>
            </a:r>
            <a:br>
              <a:rPr lang="en-US" sz="1400" b="1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case object </a:t>
            </a:r>
            <a:r>
              <a:rPr lang="en-US" sz="1400" dirty="0">
                <a:solidFill>
                  <a:srgbClr val="FF0000"/>
                </a:solidFill>
              </a:rPr>
              <a:t>Nil</a:t>
            </a:r>
            <a:r>
              <a:rPr lang="en-US" sz="1400" b="1" dirty="0">
                <a:solidFill>
                  <a:srgbClr val="0070C0"/>
                </a:solidFill>
              </a:rPr>
              <a:t> extends </a:t>
            </a:r>
            <a:r>
              <a:rPr lang="en-US" sz="1400" dirty="0">
                <a:solidFill>
                  <a:srgbClr val="FF0000"/>
                </a:solidFill>
              </a:rPr>
              <a:t>List</a:t>
            </a:r>
            <a:br>
              <a:rPr lang="en-US" sz="1400" b="1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case class </a:t>
            </a:r>
            <a:r>
              <a:rPr lang="en-US" sz="1400" dirty="0">
                <a:solidFill>
                  <a:srgbClr val="FF0000"/>
                </a:solidFill>
              </a:rPr>
              <a:t>Cons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>
                <a:solidFill>
                  <a:srgbClr val="7030A0"/>
                </a:solidFill>
              </a:rPr>
              <a:t>h: Int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>
                <a:solidFill>
                  <a:srgbClr val="FF0000"/>
                </a:solidFill>
              </a:rPr>
              <a:t>t: List</a:t>
            </a:r>
            <a:r>
              <a:rPr lang="en-US" sz="1400" dirty="0">
                <a:solidFill>
                  <a:srgbClr val="0070C0"/>
                </a:solidFill>
              </a:rPr>
              <a:t>) </a:t>
            </a:r>
            <a:r>
              <a:rPr lang="en-US" sz="1400" b="1" dirty="0">
                <a:solidFill>
                  <a:srgbClr val="0070C0"/>
                </a:solidFill>
              </a:rPr>
              <a:t>extends </a:t>
            </a:r>
            <a:r>
              <a:rPr lang="en-US" sz="1400" dirty="0">
                <a:solidFill>
                  <a:srgbClr val="FF0000"/>
                </a:solidFill>
              </a:rPr>
              <a:t>List</a:t>
            </a:r>
          </a:p>
          <a:p>
            <a:r>
              <a:rPr lang="en-US" sz="1800" dirty="0"/>
              <a:t>We have renamed </a:t>
            </a:r>
            <a:r>
              <a:rPr lang="en-US" sz="1800" dirty="0">
                <a:solidFill>
                  <a:srgbClr val="0070C0"/>
                </a:solidFill>
              </a:rPr>
              <a:t>Num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FF0000"/>
                </a:solidFill>
              </a:rPr>
              <a:t>List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0C0"/>
                </a:solidFill>
              </a:rPr>
              <a:t>Zero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FF0000"/>
                </a:solidFill>
              </a:rPr>
              <a:t>Nil</a:t>
            </a:r>
            <a:r>
              <a:rPr lang="en-US" sz="1800" dirty="0"/>
              <a:t>; </a:t>
            </a:r>
            <a:r>
              <a:rPr lang="en-US" sz="1800" dirty="0" err="1">
                <a:solidFill>
                  <a:srgbClr val="0070C0"/>
                </a:solidFill>
              </a:rPr>
              <a:t>Succ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FF0000"/>
                </a:solidFill>
              </a:rPr>
              <a:t>Cons</a:t>
            </a:r>
          </a:p>
          <a:p>
            <a:r>
              <a:rPr lang="en-US" sz="1800" dirty="0"/>
              <a:t>The recursive structure (</a:t>
            </a:r>
            <a:r>
              <a:rPr lang="en-US" sz="1800" dirty="0">
                <a:solidFill>
                  <a:srgbClr val="0070C0"/>
                </a:solidFill>
              </a:rPr>
              <a:t>n: Num</a:t>
            </a:r>
            <a:r>
              <a:rPr lang="en-US" sz="1800" dirty="0"/>
              <a:t>) becomes (</a:t>
            </a:r>
            <a:r>
              <a:rPr lang="en-US" sz="1800" dirty="0">
                <a:solidFill>
                  <a:srgbClr val="FF0000"/>
                </a:solidFill>
              </a:rPr>
              <a:t>t: List</a:t>
            </a:r>
            <a:r>
              <a:rPr lang="en-US" sz="1800" dirty="0"/>
              <a:t>)</a:t>
            </a:r>
          </a:p>
          <a:p>
            <a:r>
              <a:rPr lang="en-US" sz="1800" dirty="0"/>
              <a:t>And we have added the extra field:  </a:t>
            </a:r>
            <a:r>
              <a:rPr lang="en-US" sz="1800" dirty="0">
                <a:solidFill>
                  <a:srgbClr val="7030A0"/>
                </a:solidFill>
              </a:rPr>
              <a:t>h: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Let us construct some lists: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sealed abstract class </a:t>
            </a:r>
            <a:r>
              <a:rPr lang="en-US" sz="1400" dirty="0">
                <a:solidFill>
                  <a:srgbClr val="FF0000"/>
                </a:solidFill>
              </a:rPr>
              <a:t>List</a:t>
            </a:r>
            <a:br>
              <a:rPr lang="en-US" sz="1400" b="1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case object </a:t>
            </a:r>
            <a:r>
              <a:rPr lang="en-US" sz="1400" dirty="0">
                <a:solidFill>
                  <a:srgbClr val="FF0000"/>
                </a:solidFill>
              </a:rPr>
              <a:t>Nil</a:t>
            </a:r>
            <a:r>
              <a:rPr lang="en-US" sz="1400" b="1" dirty="0">
                <a:solidFill>
                  <a:srgbClr val="0070C0"/>
                </a:solidFill>
              </a:rPr>
              <a:t> extends </a:t>
            </a:r>
            <a:r>
              <a:rPr lang="en-US" sz="1400" dirty="0">
                <a:solidFill>
                  <a:srgbClr val="FF0000"/>
                </a:solidFill>
              </a:rPr>
              <a:t>List</a:t>
            </a:r>
            <a:br>
              <a:rPr lang="en-US" sz="1400" b="1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case class </a:t>
            </a:r>
            <a:r>
              <a:rPr lang="en-US" sz="1400" dirty="0">
                <a:solidFill>
                  <a:srgbClr val="FF0000"/>
                </a:solidFill>
              </a:rPr>
              <a:t>Cons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>
                <a:solidFill>
                  <a:srgbClr val="7030A0"/>
                </a:solidFill>
              </a:rPr>
              <a:t>h: Int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>
                <a:solidFill>
                  <a:srgbClr val="FF0000"/>
                </a:solidFill>
              </a:rPr>
              <a:t>t: List</a:t>
            </a:r>
            <a:r>
              <a:rPr lang="en-US" sz="1400" dirty="0">
                <a:solidFill>
                  <a:srgbClr val="0070C0"/>
                </a:solidFill>
              </a:rPr>
              <a:t>) </a:t>
            </a:r>
            <a:r>
              <a:rPr lang="en-US" sz="1400" b="1" dirty="0">
                <a:solidFill>
                  <a:srgbClr val="0070C0"/>
                </a:solidFill>
              </a:rPr>
              <a:t>extends </a:t>
            </a:r>
            <a:r>
              <a:rPr lang="en-US" sz="1400" dirty="0">
                <a:solidFill>
                  <a:srgbClr val="FF0000"/>
                </a:solidFill>
              </a:rPr>
              <a:t>List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Cons( </a:t>
            </a:r>
            <a:r>
              <a:rPr lang="en-US" sz="1600" dirty="0">
                <a:solidFill>
                  <a:srgbClr val="7030A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, Cons( </a:t>
            </a:r>
            <a:r>
              <a:rPr lang="en-US" sz="1600" dirty="0">
                <a:solidFill>
                  <a:srgbClr val="7030A0"/>
                </a:solidFill>
              </a:rPr>
              <a:t>4</a:t>
            </a:r>
            <a:r>
              <a:rPr lang="en-US" sz="1600" dirty="0">
                <a:solidFill>
                  <a:srgbClr val="FF0000"/>
                </a:solidFill>
              </a:rPr>
              <a:t>, Cons( </a:t>
            </a:r>
            <a:r>
              <a:rPr lang="en-US" sz="1600" dirty="0">
                <a:solidFill>
                  <a:srgbClr val="7030A0"/>
                </a:solidFill>
              </a:rPr>
              <a:t>7</a:t>
            </a:r>
            <a:r>
              <a:rPr lang="en-US" sz="1600" dirty="0">
                <a:solidFill>
                  <a:srgbClr val="FF0000"/>
                </a:solidFill>
              </a:rPr>
              <a:t>, Nil )))</a:t>
            </a:r>
          </a:p>
          <a:p>
            <a:r>
              <a:rPr lang="en-US" sz="1800" dirty="0"/>
              <a:t>This represents the list of integer values [2, 4, 7]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Cons( </a:t>
            </a:r>
            <a:r>
              <a:rPr lang="en-US" sz="1600" dirty="0">
                <a:solidFill>
                  <a:srgbClr val="7030A0"/>
                </a:solidFill>
              </a:rPr>
              <a:t>5</a:t>
            </a:r>
            <a:r>
              <a:rPr lang="en-US" sz="1600" dirty="0">
                <a:solidFill>
                  <a:srgbClr val="FF0000"/>
                </a:solidFill>
              </a:rPr>
              <a:t>, Nil ))</a:t>
            </a:r>
          </a:p>
          <a:p>
            <a:r>
              <a:rPr lang="en-US" sz="1800" dirty="0"/>
              <a:t>This represents the singleton list [5]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Nil</a:t>
            </a:r>
          </a:p>
          <a:p>
            <a:r>
              <a:rPr lang="en-US" sz="1800" dirty="0"/>
              <a:t>This represents the empty list [ ]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20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val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xs</a:t>
            </a:r>
            <a:r>
              <a:rPr lang="en-US" sz="1600" dirty="0">
                <a:solidFill>
                  <a:srgbClr val="FF0000"/>
                </a:solidFill>
              </a:rPr>
              <a:t>: List = Cons( </a:t>
            </a:r>
            <a:r>
              <a:rPr lang="en-US" sz="1600" dirty="0">
                <a:solidFill>
                  <a:srgbClr val="7030A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, Cons( </a:t>
            </a:r>
            <a:r>
              <a:rPr lang="en-US" sz="1600" dirty="0">
                <a:solidFill>
                  <a:srgbClr val="7030A0"/>
                </a:solidFill>
              </a:rPr>
              <a:t>4</a:t>
            </a:r>
            <a:r>
              <a:rPr lang="en-US" sz="1600" dirty="0">
                <a:solidFill>
                  <a:srgbClr val="FF0000"/>
                </a:solidFill>
              </a:rPr>
              <a:t>, Cons( </a:t>
            </a:r>
            <a:r>
              <a:rPr lang="en-US" sz="1600" dirty="0">
                <a:solidFill>
                  <a:srgbClr val="7030A0"/>
                </a:solidFill>
              </a:rPr>
              <a:t>7</a:t>
            </a:r>
            <a:r>
              <a:rPr lang="en-US" sz="1600" dirty="0">
                <a:solidFill>
                  <a:srgbClr val="FF0000"/>
                </a:solidFill>
              </a:rPr>
              <a:t>, Nil )))</a:t>
            </a:r>
          </a:p>
          <a:p>
            <a:r>
              <a:rPr lang="en-US" sz="1800" dirty="0"/>
              <a:t>We can represent </a:t>
            </a:r>
            <a:r>
              <a:rPr lang="en-US" sz="1800" dirty="0" err="1"/>
              <a:t>xs</a:t>
            </a:r>
            <a:r>
              <a:rPr lang="en-US" sz="1800" dirty="0"/>
              <a:t> as a singly-linked list like this:</a:t>
            </a:r>
          </a:p>
          <a:p>
            <a:r>
              <a:rPr lang="en-US" sz="1800" dirty="0" err="1"/>
              <a:t>xs</a:t>
            </a:r>
            <a:r>
              <a:rPr lang="en-US" sz="1800" dirty="0"/>
              <a:t> = 2 </a:t>
            </a:r>
            <a:r>
              <a:rPr lang="en-US" sz="1800" dirty="0">
                <a:sym typeface="Wingdings" panose="05000000000000000000" pitchFamily="2" charset="2"/>
              </a:rPr>
              <a:t> 4  7  Nil</a:t>
            </a:r>
          </a:p>
          <a:p>
            <a:r>
              <a:rPr lang="en-US" sz="1800" dirty="0">
                <a:sym typeface="Wingdings" panose="05000000000000000000" pitchFamily="2" charset="2"/>
              </a:rPr>
              <a:t>The arrows are used to replace the constructor Cons in the diagram.</a:t>
            </a:r>
          </a:p>
          <a:p>
            <a:r>
              <a:rPr lang="en-US" sz="1800" dirty="0">
                <a:sym typeface="Wingdings" panose="05000000000000000000" pitchFamily="2" charset="2"/>
              </a:rPr>
              <a:t>The role of Cons (the arrow) is to associate a value (in this case, an integer value) with another (recursive) list</a:t>
            </a:r>
          </a:p>
          <a:p>
            <a:r>
              <a:rPr lang="en-US" sz="1800" dirty="0">
                <a:sym typeface="Wingdings" panose="05000000000000000000" pitchFamily="2" charset="2"/>
              </a:rPr>
              <a:t>When drawing linked lists we often use arrows. Within computer code we have to use the class constructor (Cons).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2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Lists: 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val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xs</a:t>
            </a:r>
            <a:r>
              <a:rPr lang="en-US" sz="1600" dirty="0">
                <a:solidFill>
                  <a:srgbClr val="FF0000"/>
                </a:solidFill>
              </a:rPr>
              <a:t>: List = Cons( </a:t>
            </a:r>
            <a:r>
              <a:rPr lang="en-US" sz="1600" dirty="0">
                <a:solidFill>
                  <a:srgbClr val="7030A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, Cons( </a:t>
            </a:r>
            <a:r>
              <a:rPr lang="en-US" sz="1600" dirty="0">
                <a:solidFill>
                  <a:srgbClr val="7030A0"/>
                </a:solidFill>
              </a:rPr>
              <a:t>4</a:t>
            </a:r>
            <a:r>
              <a:rPr lang="en-US" sz="1600" dirty="0">
                <a:solidFill>
                  <a:srgbClr val="FF0000"/>
                </a:solidFill>
              </a:rPr>
              <a:t>, Cons( </a:t>
            </a:r>
            <a:r>
              <a:rPr lang="en-US" sz="1600" dirty="0">
                <a:solidFill>
                  <a:srgbClr val="7030A0"/>
                </a:solidFill>
              </a:rPr>
              <a:t>7</a:t>
            </a:r>
            <a:r>
              <a:rPr lang="en-US" sz="1600" dirty="0">
                <a:solidFill>
                  <a:srgbClr val="FF0000"/>
                </a:solidFill>
              </a:rPr>
              <a:t>, Nil )))</a:t>
            </a:r>
          </a:p>
          <a:p>
            <a:r>
              <a:rPr lang="en-US" sz="1800" dirty="0"/>
              <a:t>We can deconstruct </a:t>
            </a:r>
            <a:r>
              <a:rPr lang="en-US" sz="1800" dirty="0" err="1"/>
              <a:t>xs</a:t>
            </a:r>
            <a:r>
              <a:rPr lang="en-US" sz="1800" dirty="0"/>
              <a:t> in two ways by pattern matching over the outer (first) constructor.</a:t>
            </a:r>
          </a:p>
          <a:p>
            <a:r>
              <a:rPr lang="en-US" sz="1800" dirty="0"/>
              <a:t>Recall the data structure definition</a:t>
            </a:r>
            <a:br>
              <a:rPr lang="en-US" sz="1800" dirty="0"/>
            </a:br>
            <a:r>
              <a:rPr lang="en-US" sz="1800" b="1" dirty="0"/>
              <a:t>case class </a:t>
            </a:r>
            <a:r>
              <a:rPr lang="en-US" sz="1800" dirty="0">
                <a:solidFill>
                  <a:srgbClr val="FF0000"/>
                </a:solidFill>
              </a:rPr>
              <a:t>Cons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7030A0"/>
                </a:solidFill>
              </a:rPr>
              <a:t>h: Int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t: List</a:t>
            </a:r>
            <a:r>
              <a:rPr lang="en-US" sz="1800" dirty="0"/>
              <a:t>) </a:t>
            </a:r>
            <a:r>
              <a:rPr lang="en-US" sz="1800" b="1" dirty="0"/>
              <a:t>extends</a:t>
            </a:r>
            <a:r>
              <a:rPr lang="en-US" sz="1800" dirty="0"/>
              <a:t> List</a:t>
            </a:r>
          </a:p>
          <a:p>
            <a:r>
              <a:rPr lang="en-US" sz="1800" dirty="0">
                <a:sym typeface="Wingdings" panose="05000000000000000000" pitchFamily="2" charset="2"/>
              </a:rPr>
              <a:t>If we match </a:t>
            </a:r>
            <a:r>
              <a:rPr lang="en-US" sz="1800" dirty="0" err="1">
                <a:sym typeface="Wingdings" panose="05000000000000000000" pitchFamily="2" charset="2"/>
              </a:rPr>
              <a:t>xs</a:t>
            </a:r>
            <a:r>
              <a:rPr lang="en-US" sz="1800" dirty="0">
                <a:sym typeface="Wingdings" panose="05000000000000000000" pitchFamily="2" charset="2"/>
              </a:rPr>
              <a:t> against this definition we get: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olidFill>
                  <a:srgbClr val="FF0000"/>
                </a:solidFill>
              </a:rPr>
              <a:t>Cons(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h=</a:t>
            </a:r>
            <a:r>
              <a:rPr lang="en-US" sz="1800" dirty="0">
                <a:solidFill>
                  <a:srgbClr val="7030A0"/>
                </a:solidFill>
              </a:rPr>
              <a:t>2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t=</a:t>
            </a:r>
            <a:r>
              <a:rPr lang="en-US" sz="1800" dirty="0">
                <a:solidFill>
                  <a:srgbClr val="0070C0"/>
                </a:solidFill>
              </a:rPr>
              <a:t>Cons( 4, Cons( 7, Nil ))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r>
              <a:rPr lang="en-US" sz="1800" dirty="0">
                <a:sym typeface="Wingdings" panose="05000000000000000000" pitchFamily="2" charset="2"/>
              </a:rPr>
              <a:t>The value </a:t>
            </a:r>
            <a:r>
              <a:rPr lang="en-US" sz="1800" dirty="0">
                <a:solidFill>
                  <a:srgbClr val="7030A0"/>
                </a:solidFill>
                <a:sym typeface="Wingdings" panose="05000000000000000000" pitchFamily="2" charset="2"/>
              </a:rPr>
              <a:t>h</a:t>
            </a:r>
            <a:r>
              <a:rPr lang="en-US" sz="1800" dirty="0">
                <a:sym typeface="Wingdings" panose="05000000000000000000" pitchFamily="2" charset="2"/>
              </a:rPr>
              <a:t> matches the integer value </a:t>
            </a:r>
            <a:r>
              <a:rPr lang="en-US" sz="1800" dirty="0">
                <a:solidFill>
                  <a:srgbClr val="7030A0"/>
                </a:solidFill>
                <a:sym typeface="Wingdings" panose="05000000000000000000" pitchFamily="2" charset="2"/>
              </a:rPr>
              <a:t>2</a:t>
            </a:r>
            <a:r>
              <a:rPr lang="en-US" sz="1800" dirty="0">
                <a:sym typeface="Wingdings" panose="05000000000000000000" pitchFamily="2" charset="2"/>
              </a:rPr>
              <a:t>: the </a:t>
            </a:r>
            <a:r>
              <a:rPr lang="en-US" sz="1800" i="1" dirty="0">
                <a:solidFill>
                  <a:srgbClr val="7030A0"/>
                </a:solidFill>
                <a:sym typeface="Wingdings" panose="05000000000000000000" pitchFamily="2" charset="2"/>
              </a:rPr>
              <a:t>head</a:t>
            </a:r>
            <a:r>
              <a:rPr lang="en-US" sz="1800" dirty="0">
                <a:sym typeface="Wingdings" panose="05000000000000000000" pitchFamily="2" charset="2"/>
              </a:rPr>
              <a:t> of the list.</a:t>
            </a:r>
          </a:p>
          <a:p>
            <a:r>
              <a:rPr lang="en-US" sz="1800" dirty="0">
                <a:sym typeface="Wingdings" panose="05000000000000000000" pitchFamily="2" charset="2"/>
              </a:rPr>
              <a:t>The value 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t</a:t>
            </a:r>
            <a:r>
              <a:rPr lang="en-US" sz="1800" dirty="0">
                <a:sym typeface="Wingdings" panose="05000000000000000000" pitchFamily="2" charset="2"/>
              </a:rPr>
              <a:t> matches the rest of the list: the </a:t>
            </a:r>
            <a:r>
              <a:rPr lang="en-US" sz="1800" i="1" dirty="0">
                <a:solidFill>
                  <a:srgbClr val="0070C0"/>
                </a:solidFill>
                <a:sym typeface="Wingdings" panose="05000000000000000000" pitchFamily="2" charset="2"/>
              </a:rPr>
              <a:t>tail</a:t>
            </a:r>
            <a:r>
              <a:rPr lang="en-US" sz="1800" dirty="0">
                <a:sym typeface="Wingdings" panose="05000000000000000000" pitchFamily="2" charset="2"/>
              </a:rPr>
              <a:t>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Lists: 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Thus a </a:t>
            </a:r>
            <a:r>
              <a:rPr lang="en-US" sz="1800" i="1" dirty="0">
                <a:sym typeface="Wingdings" panose="05000000000000000000" pitchFamily="2" charset="2"/>
              </a:rPr>
              <a:t>non-empty</a:t>
            </a:r>
            <a:r>
              <a:rPr lang="en-US" sz="1800" dirty="0">
                <a:sym typeface="Wingdings" panose="05000000000000000000" pitchFamily="2" charset="2"/>
              </a:rPr>
              <a:t> list can always be matched against a head and a tail: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olidFill>
                  <a:srgbClr val="7030A0"/>
                </a:solidFill>
                <a:sym typeface="Wingdings" panose="05000000000000000000" pitchFamily="2" charset="2"/>
              </a:rPr>
              <a:t>head</a:t>
            </a:r>
            <a:r>
              <a:rPr lang="en-US" sz="1800" dirty="0">
                <a:sym typeface="Wingdings" panose="05000000000000000000" pitchFamily="2" charset="2"/>
              </a:rPr>
              <a:t>)  (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tail</a:t>
            </a:r>
            <a:r>
              <a:rPr lang="en-US" sz="1800" dirty="0">
                <a:sym typeface="Wingdings" panose="05000000000000000000" pitchFamily="2" charset="2"/>
              </a:rPr>
              <a:t>)		{ Cons( </a:t>
            </a:r>
            <a:r>
              <a:rPr lang="en-US" sz="1800" dirty="0">
                <a:solidFill>
                  <a:srgbClr val="7030A0"/>
                </a:solidFill>
                <a:sym typeface="Wingdings" panose="05000000000000000000" pitchFamily="2" charset="2"/>
              </a:rPr>
              <a:t>head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tail</a:t>
            </a:r>
            <a:r>
              <a:rPr lang="en-US" sz="1800" dirty="0">
                <a:sym typeface="Wingdings" panose="05000000000000000000" pitchFamily="2" charset="2"/>
              </a:rPr>
              <a:t> ) }</a:t>
            </a:r>
          </a:p>
          <a:p>
            <a:r>
              <a:rPr lang="en-US" sz="1800" dirty="0">
                <a:sym typeface="Wingdings" panose="05000000000000000000" pitchFamily="2" charset="2"/>
              </a:rPr>
              <a:t>This one-way (single) linking means that it is easy to access the first element (the head) and the rest (the tail).</a:t>
            </a:r>
          </a:p>
          <a:p>
            <a:r>
              <a:rPr lang="en-US" sz="1800" dirty="0">
                <a:sym typeface="Wingdings" panose="05000000000000000000" pitchFamily="2" charset="2"/>
              </a:rPr>
              <a:t>However, it takes longer to access the last element in the list or, indeed, any other element which is not at the head.</a:t>
            </a:r>
          </a:p>
          <a:p>
            <a:r>
              <a:rPr lang="en-US" sz="1800" dirty="0">
                <a:sym typeface="Wingdings" panose="05000000000000000000" pitchFamily="2" charset="2"/>
              </a:rPr>
              <a:t>The time to access the head or tail is given by O(1)</a:t>
            </a:r>
          </a:p>
          <a:p>
            <a:r>
              <a:rPr lang="en-US" sz="1800" dirty="0">
                <a:sym typeface="Wingdings" panose="05000000000000000000" pitchFamily="2" charset="2"/>
              </a:rPr>
              <a:t>The time to access the last element is given by O(N)</a:t>
            </a:r>
          </a:p>
          <a:p>
            <a:r>
              <a:rPr lang="en-US" sz="1800" dirty="0">
                <a:sym typeface="Wingdings" panose="05000000000000000000" pitchFamily="2" charset="2"/>
              </a:rPr>
              <a:t>Singly-linked lists are most efficient when accessed mainly at the head.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1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List: 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def</a:t>
            </a:r>
            <a:r>
              <a:rPr lang="en-GB" sz="1800" dirty="0"/>
              <a:t> head( </a:t>
            </a:r>
            <a:r>
              <a:rPr lang="en-GB" sz="1800" dirty="0" err="1"/>
              <a:t>xs</a:t>
            </a:r>
            <a:r>
              <a:rPr lang="en-GB" sz="1800" dirty="0"/>
              <a:t>: List): Int = </a:t>
            </a:r>
            <a:r>
              <a:rPr lang="en-GB" sz="1800" dirty="0" err="1"/>
              <a:t>xs</a:t>
            </a:r>
            <a:r>
              <a:rPr lang="en-GB" sz="1800" dirty="0"/>
              <a:t> </a:t>
            </a:r>
            <a:r>
              <a:rPr lang="en-GB" sz="1800" b="1" dirty="0"/>
              <a:t>match</a:t>
            </a:r>
            <a:r>
              <a:rPr lang="en-GB" sz="1800" dirty="0"/>
              <a:t> {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b="1" dirty="0"/>
              <a:t>case</a:t>
            </a:r>
            <a:r>
              <a:rPr lang="en-GB" sz="1800" dirty="0"/>
              <a:t> Nil </a:t>
            </a:r>
            <a:r>
              <a:rPr lang="en-GB" sz="1800" b="1" dirty="0"/>
              <a:t>=&gt;</a:t>
            </a:r>
            <a:r>
              <a:rPr lang="en-GB" sz="1800" dirty="0"/>
              <a:t> </a:t>
            </a:r>
            <a:r>
              <a:rPr lang="en-GB" sz="1800" b="1" dirty="0"/>
              <a:t>throw new </a:t>
            </a:r>
            <a:r>
              <a:rPr lang="en-GB" sz="1800" dirty="0"/>
              <a:t>Exception(“…”)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b="1" dirty="0"/>
              <a:t>case</a:t>
            </a:r>
            <a:r>
              <a:rPr lang="en-GB" sz="1800" dirty="0"/>
              <a:t> Cons(</a:t>
            </a:r>
            <a:r>
              <a:rPr lang="en-GB" sz="1800" dirty="0">
                <a:solidFill>
                  <a:srgbClr val="7030A0"/>
                </a:solidFill>
              </a:rPr>
              <a:t>h</a:t>
            </a:r>
            <a:r>
              <a:rPr lang="en-GB" sz="1800" dirty="0"/>
              <a:t>, 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/>
              <a:t>) </a:t>
            </a:r>
            <a:r>
              <a:rPr lang="en-GB" sz="1800" b="1" dirty="0"/>
              <a:t>=&gt;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7030A0"/>
                </a:solidFill>
              </a:rPr>
              <a:t>h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def</a:t>
            </a:r>
            <a:r>
              <a:rPr lang="en-GB" sz="1800" dirty="0"/>
              <a:t> tail( </a:t>
            </a:r>
            <a:r>
              <a:rPr lang="en-GB" sz="1800" dirty="0" err="1"/>
              <a:t>xs</a:t>
            </a:r>
            <a:r>
              <a:rPr lang="en-GB" sz="1800" dirty="0"/>
              <a:t>: List): Int = </a:t>
            </a:r>
            <a:r>
              <a:rPr lang="en-GB" sz="1800" dirty="0" err="1"/>
              <a:t>xs</a:t>
            </a:r>
            <a:r>
              <a:rPr lang="en-GB" sz="1800" dirty="0"/>
              <a:t> </a:t>
            </a:r>
            <a:r>
              <a:rPr lang="en-GB" sz="1800" b="1" dirty="0"/>
              <a:t>match</a:t>
            </a:r>
            <a:r>
              <a:rPr lang="en-GB" sz="1800" dirty="0"/>
              <a:t> {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b="1" dirty="0"/>
              <a:t>case</a:t>
            </a:r>
            <a:r>
              <a:rPr lang="en-GB" sz="1800" dirty="0"/>
              <a:t> Nil </a:t>
            </a:r>
            <a:r>
              <a:rPr lang="en-GB" sz="1800" b="1" dirty="0"/>
              <a:t>=&gt;</a:t>
            </a:r>
            <a:r>
              <a:rPr lang="en-GB" sz="1800" dirty="0"/>
              <a:t> </a:t>
            </a:r>
            <a:r>
              <a:rPr lang="en-GB" sz="1800" b="1" dirty="0"/>
              <a:t>throw new </a:t>
            </a:r>
            <a:r>
              <a:rPr lang="en-GB" sz="1800" dirty="0"/>
              <a:t>Exception(“…”)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b="1" dirty="0"/>
              <a:t>case</a:t>
            </a:r>
            <a:r>
              <a:rPr lang="en-GB" sz="1800" dirty="0"/>
              <a:t> Cons(</a:t>
            </a:r>
            <a:r>
              <a:rPr lang="en-GB" sz="1800" dirty="0">
                <a:solidFill>
                  <a:srgbClr val="7030A0"/>
                </a:solidFill>
              </a:rPr>
              <a:t>h</a:t>
            </a:r>
            <a:r>
              <a:rPr lang="en-GB" sz="1800" dirty="0"/>
              <a:t>, 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/>
              <a:t>) </a:t>
            </a:r>
            <a:r>
              <a:rPr lang="en-GB" sz="1800" b="1" dirty="0"/>
              <a:t>=&gt;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0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List: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1800" dirty="0"/>
              <a:t>The length of a list can be calculated by counting the nodes one at a time:</a:t>
            </a:r>
          </a:p>
          <a:p>
            <a:pPr marL="457200" lvl="1" indent="0">
              <a:buNone/>
            </a:pPr>
            <a:r>
              <a:rPr lang="en-GB" b="1" dirty="0"/>
              <a:t>def</a:t>
            </a:r>
            <a:r>
              <a:rPr lang="en-GB" dirty="0"/>
              <a:t> length( </a:t>
            </a:r>
            <a:r>
              <a:rPr lang="en-GB" dirty="0" err="1"/>
              <a:t>xs</a:t>
            </a:r>
            <a:r>
              <a:rPr lang="en-GB" dirty="0"/>
              <a:t>: List): Int = </a:t>
            </a:r>
            <a:r>
              <a:rPr lang="en-GB" dirty="0" err="1"/>
              <a:t>xs</a:t>
            </a:r>
            <a:r>
              <a:rPr lang="en-GB" dirty="0"/>
              <a:t> </a:t>
            </a:r>
            <a:r>
              <a:rPr lang="en-GB" b="1" dirty="0"/>
              <a:t>match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	</a:t>
            </a:r>
            <a:r>
              <a:rPr lang="en-GB" b="1" dirty="0"/>
              <a:t>case</a:t>
            </a:r>
            <a:r>
              <a:rPr lang="en-GB" dirty="0"/>
              <a:t> Nil </a:t>
            </a:r>
            <a:r>
              <a:rPr lang="en-GB" b="1" dirty="0"/>
              <a:t>=&gt;</a:t>
            </a:r>
            <a:r>
              <a:rPr lang="en-GB" dirty="0"/>
              <a:t> 0</a:t>
            </a:r>
            <a:br>
              <a:rPr lang="en-GB" dirty="0"/>
            </a:br>
            <a:r>
              <a:rPr lang="en-GB" dirty="0"/>
              <a:t>	</a:t>
            </a:r>
            <a:r>
              <a:rPr lang="en-GB" b="1" dirty="0"/>
              <a:t>case</a:t>
            </a:r>
            <a:r>
              <a:rPr lang="en-GB" dirty="0"/>
              <a:t> Cons(h,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) </a:t>
            </a:r>
            <a:r>
              <a:rPr lang="en-GB" b="1" dirty="0"/>
              <a:t>=&gt;</a:t>
            </a:r>
            <a:r>
              <a:rPr lang="en-GB" dirty="0"/>
              <a:t> 1 + length(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}</a:t>
            </a:r>
          </a:p>
          <a:p>
            <a:r>
              <a:rPr lang="en-GB" sz="1800" dirty="0"/>
              <a:t>Note that this is very similar to the </a:t>
            </a:r>
            <a:r>
              <a:rPr lang="en-GB" sz="1800" dirty="0" err="1"/>
              <a:t>toInt</a:t>
            </a:r>
            <a:r>
              <a:rPr lang="en-GB" sz="1800" dirty="0"/>
              <a:t> function that we wrote for </a:t>
            </a:r>
            <a:r>
              <a:rPr lang="en-GB" sz="1800" dirty="0" err="1"/>
              <a:t>Peano’s</a:t>
            </a:r>
            <a:r>
              <a:rPr lang="en-GB" sz="1800" dirty="0"/>
              <a:t> numbers.</a:t>
            </a:r>
          </a:p>
          <a:p>
            <a:r>
              <a:rPr lang="en-GB" sz="1800" dirty="0"/>
              <a:t>The definition does not use the stored value (</a:t>
            </a:r>
            <a:r>
              <a:rPr lang="en-GB" sz="1800" dirty="0">
                <a:solidFill>
                  <a:srgbClr val="7030A0"/>
                </a:solidFill>
              </a:rPr>
              <a:t>h</a:t>
            </a:r>
            <a:r>
              <a:rPr lang="en-GB" sz="1800" dirty="0"/>
              <a:t>) at all so it could be ignored using a wildcard pattern match: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b="1" dirty="0"/>
              <a:t>case</a:t>
            </a:r>
            <a:r>
              <a:rPr lang="en-GB" sz="1800" dirty="0"/>
              <a:t> </a:t>
            </a:r>
            <a:r>
              <a:rPr lang="en-GB" sz="1600" dirty="0"/>
              <a:t>Cons(</a:t>
            </a:r>
            <a:r>
              <a:rPr lang="en-GB" sz="1600" dirty="0">
                <a:solidFill>
                  <a:srgbClr val="7030A0"/>
                </a:solidFill>
              </a:rPr>
              <a:t>_</a:t>
            </a:r>
            <a:r>
              <a:rPr lang="en-GB" sz="1600" dirty="0"/>
              <a:t>, </a:t>
            </a:r>
            <a:r>
              <a:rPr lang="en-GB" sz="1600" dirty="0">
                <a:solidFill>
                  <a:srgbClr val="0070C0"/>
                </a:solidFill>
              </a:rPr>
              <a:t>t</a:t>
            </a:r>
            <a:r>
              <a:rPr lang="en-GB" sz="1600" dirty="0"/>
              <a:t>) </a:t>
            </a:r>
            <a:r>
              <a:rPr lang="en-GB" sz="1600" b="1" dirty="0"/>
              <a:t>=&gt;</a:t>
            </a:r>
            <a:r>
              <a:rPr lang="en-GB" sz="1600" dirty="0"/>
              <a:t> 1 + length(</a:t>
            </a:r>
            <a:r>
              <a:rPr lang="en-GB" sz="1600" dirty="0">
                <a:solidFill>
                  <a:srgbClr val="0070C0"/>
                </a:solidFill>
              </a:rPr>
              <a:t>t</a:t>
            </a:r>
            <a:r>
              <a:rPr lang="en-GB" sz="16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122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1147</TotalTime>
  <Words>1265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Helvetica Neue</vt:lpstr>
      <vt:lpstr>Wingdings</vt:lpstr>
      <vt:lpstr>Gallery</vt:lpstr>
      <vt:lpstr>Peano’s numbers</vt:lpstr>
      <vt:lpstr>Peano’s numbers</vt:lpstr>
      <vt:lpstr>lists</vt:lpstr>
      <vt:lpstr>lists</vt:lpstr>
      <vt:lpstr>lists</vt:lpstr>
      <vt:lpstr>Lists: head and tail</vt:lpstr>
      <vt:lpstr>Lists: head and tail</vt:lpstr>
      <vt:lpstr>List: head and tail</vt:lpstr>
      <vt:lpstr>List: length</vt:lpstr>
      <vt:lpstr>List: last</vt:lpstr>
      <vt:lpstr>List: last</vt:lpstr>
      <vt:lpstr>List: last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Smallwood</cp:lastModifiedBy>
  <cp:revision>107</cp:revision>
  <dcterms:modified xsi:type="dcterms:W3CDTF">2021-01-31T15:44:32Z</dcterms:modified>
</cp:coreProperties>
</file>