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15"/>
  </p:notesMasterIdLst>
  <p:sldIdLst>
    <p:sldId id="382" r:id="rId2"/>
    <p:sldId id="383" r:id="rId3"/>
    <p:sldId id="384" r:id="rId4"/>
    <p:sldId id="386" r:id="rId5"/>
    <p:sldId id="385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 autoAdjust="0"/>
    <p:restoredTop sz="94737" autoAdjust="0"/>
  </p:normalViewPr>
  <p:slideViewPr>
    <p:cSldViewPr snapToGrid="0" snapToObjects="1">
      <p:cViewPr varScale="1">
        <p:scale>
          <a:sx n="131" d="100"/>
          <a:sy n="131" d="100"/>
        </p:scale>
        <p:origin x="14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9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74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41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472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551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780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77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23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In computer science we use the term </a:t>
            </a:r>
            <a:r>
              <a:rPr lang="en-US" sz="1800" i="1" dirty="0"/>
              <a:t>tree</a:t>
            </a:r>
            <a:r>
              <a:rPr lang="en-US" sz="1800" dirty="0"/>
              <a:t> to represent hierarchical structures.</a:t>
            </a:r>
          </a:p>
          <a:p>
            <a:r>
              <a:rPr lang="en-US" sz="1800" dirty="0"/>
              <a:t>This could be a data structure.</a:t>
            </a:r>
          </a:p>
          <a:p>
            <a:r>
              <a:rPr lang="en-US" sz="1800" dirty="0"/>
              <a:t>Or an inheritance hierarchy.</a:t>
            </a:r>
          </a:p>
          <a:p>
            <a:r>
              <a:rPr lang="en-US" sz="1800" dirty="0"/>
              <a:t>Or an execution trace of a recursive function.</a:t>
            </a:r>
          </a:p>
          <a:p>
            <a:r>
              <a:rPr lang="en-US" sz="1800" dirty="0"/>
              <a:t>HTML/XML, JSON, expressions, file systems, are just some examples.</a:t>
            </a:r>
          </a:p>
          <a:p>
            <a:r>
              <a:rPr lang="en-US" sz="1800" dirty="0"/>
              <a:t>In this topic we are going to concentrate upon the first of these.</a:t>
            </a:r>
          </a:p>
          <a:p>
            <a:r>
              <a:rPr lang="en-US" sz="1800" dirty="0"/>
              <a:t>Processing these structures will use recursion and pattern matching.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Propositions: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The definition of eval is then completed by case analysis over the structure of propositions.</a:t>
            </a:r>
          </a:p>
          <a:p>
            <a:r>
              <a:rPr lang="en-US" sz="1800" dirty="0"/>
              <a:t>We begin by pattern matching over Constants: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case</a:t>
            </a:r>
            <a:r>
              <a:rPr lang="en-US" sz="1800" dirty="0"/>
              <a:t> True =&gt; True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case</a:t>
            </a:r>
            <a:r>
              <a:rPr lang="en-US" sz="1800" dirty="0"/>
              <a:t> False =&gt; False</a:t>
            </a:r>
          </a:p>
          <a:p>
            <a:r>
              <a:rPr lang="en-US" sz="1800" dirty="0"/>
              <a:t>And then Variables: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case</a:t>
            </a:r>
            <a:r>
              <a:rPr lang="en-US" sz="1800" dirty="0"/>
              <a:t> P =&gt; state(P)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case</a:t>
            </a:r>
            <a:r>
              <a:rPr lang="en-US" sz="1800" dirty="0"/>
              <a:t> Q =&gt; state(Q)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case</a:t>
            </a:r>
            <a:r>
              <a:rPr lang="en-US" sz="1800" dirty="0"/>
              <a:t> R =&gt; state(R)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05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Propositions: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Not(q) is evaluated by recursion on q and </a:t>
            </a:r>
            <a:r>
              <a:rPr lang="en-US" sz="1800" i="1" dirty="0"/>
              <a:t>inverting</a:t>
            </a:r>
            <a:r>
              <a:rPr lang="en-US" sz="1800" dirty="0"/>
              <a:t> the result: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case</a:t>
            </a:r>
            <a:r>
              <a:rPr lang="en-US" sz="1800" dirty="0"/>
              <a:t> Not(q) =&gt; eval(q, state) </a:t>
            </a:r>
            <a:r>
              <a:rPr lang="en-US" sz="1800" b="1" dirty="0"/>
              <a:t>match</a:t>
            </a:r>
            <a:r>
              <a:rPr lang="en-US" sz="1800" dirty="0"/>
              <a:t> {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b="1" dirty="0"/>
              <a:t>case</a:t>
            </a:r>
            <a:r>
              <a:rPr lang="en-US" sz="1800" dirty="0"/>
              <a:t> True =&gt; False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b="1" dirty="0"/>
              <a:t>case</a:t>
            </a:r>
            <a:r>
              <a:rPr lang="en-US" sz="1800" dirty="0"/>
              <a:t> False =&gt; True</a:t>
            </a:r>
          </a:p>
          <a:p>
            <a:pPr marL="457200" lvl="1" indent="0">
              <a:buNone/>
            </a:pPr>
            <a:r>
              <a:rPr lang="en-US" sz="1800" dirty="0"/>
              <a:t> }</a:t>
            </a:r>
          </a:p>
          <a:p>
            <a:r>
              <a:rPr lang="en-US" sz="1800" dirty="0"/>
              <a:t>And(q, r) is evaluated by recursion on q and case analysis: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case</a:t>
            </a:r>
            <a:r>
              <a:rPr lang="en-US" sz="1800" dirty="0"/>
              <a:t> And(q, r) =&gt; eval(q, state) </a:t>
            </a:r>
            <a:r>
              <a:rPr lang="en-US" sz="1800" b="1" dirty="0"/>
              <a:t>match</a:t>
            </a:r>
            <a:r>
              <a:rPr lang="en-US" sz="1800" dirty="0"/>
              <a:t> {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b="1" dirty="0"/>
              <a:t>case</a:t>
            </a:r>
            <a:r>
              <a:rPr lang="en-US" sz="1800" dirty="0"/>
              <a:t> False =&gt; False		// False * r </a:t>
            </a:r>
            <a:r>
              <a:rPr lang="en-US" sz="1800"/>
              <a:t>= False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b="1" dirty="0"/>
              <a:t>case</a:t>
            </a:r>
            <a:r>
              <a:rPr lang="en-US" sz="1800" dirty="0"/>
              <a:t> True =&gt; eval(r, state)		// True * r = r</a:t>
            </a:r>
          </a:p>
          <a:p>
            <a:pPr marL="457200" lvl="1" indent="0">
              <a:buNone/>
            </a:pPr>
            <a:r>
              <a:rPr lang="en-US" sz="1800" dirty="0"/>
              <a:t>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1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Propositions: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The operators Or, Implies, and </a:t>
            </a:r>
            <a:r>
              <a:rPr lang="en-US" sz="1800" dirty="0" err="1"/>
              <a:t>Equiv</a:t>
            </a:r>
            <a:r>
              <a:rPr lang="en-US" sz="1800" dirty="0"/>
              <a:t>, are converted to equivalent formulae using only Not and </a:t>
            </a:r>
            <a:r>
              <a:rPr lang="en-US" sz="1800" dirty="0" err="1"/>
              <a:t>And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r>
              <a:rPr lang="en-US" sz="1800" b="1" dirty="0"/>
              <a:t>case</a:t>
            </a:r>
            <a:r>
              <a:rPr lang="en-US" sz="1800" dirty="0"/>
              <a:t> Or(q, r) =&gt; eval(~(~q * ~r), state)</a:t>
            </a:r>
          </a:p>
          <a:p>
            <a:pPr marL="457200" lvl="1" indent="0">
              <a:buNone/>
            </a:pPr>
            <a:r>
              <a:rPr lang="en-US" sz="1800" i="1" dirty="0"/>
              <a:t>This uses De Morgan’s law:  </a:t>
            </a:r>
            <a:r>
              <a:rPr lang="en-US" sz="1800" i="1" dirty="0" err="1"/>
              <a:t>a+b</a:t>
            </a:r>
            <a:r>
              <a:rPr lang="en-US" sz="1800" i="1" dirty="0"/>
              <a:t> = ~(~a * ~b)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/>
              <a:t>case</a:t>
            </a:r>
            <a:r>
              <a:rPr lang="en-US" sz="1800" dirty="0"/>
              <a:t> Implies(q, r) =&gt; eval(~q + r, state)</a:t>
            </a:r>
          </a:p>
          <a:p>
            <a:pPr marL="457200" lvl="1" indent="0">
              <a:buNone/>
            </a:pPr>
            <a:r>
              <a:rPr lang="en-US" sz="1800" i="1" dirty="0"/>
              <a:t>This uses the definition of implication:  a =&gt; b = ~a + b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/>
              <a:t>case</a:t>
            </a:r>
            <a:r>
              <a:rPr lang="en-US" sz="1800" dirty="0"/>
              <a:t> </a:t>
            </a:r>
            <a:r>
              <a:rPr lang="en-US" sz="1800" dirty="0" err="1"/>
              <a:t>Equiv</a:t>
            </a:r>
            <a:r>
              <a:rPr lang="en-US" sz="1800" dirty="0"/>
              <a:t>(q, r) =&gt; eval((q &gt;&gt; r) * (r &gt;&gt; q), state)</a:t>
            </a:r>
          </a:p>
          <a:p>
            <a:pPr marL="457200" lvl="1" indent="0">
              <a:buNone/>
            </a:pPr>
            <a:r>
              <a:rPr lang="en-US" sz="1800" i="1" dirty="0"/>
              <a:t>This uses the definition of equivalence: a </a:t>
            </a:r>
            <a:r>
              <a:rPr lang="en-US" sz="1800" i="1" dirty="0">
                <a:sym typeface="Wingdings" panose="05000000000000000000" pitchFamily="2" charset="2"/>
              </a:rPr>
              <a:t> b = (a =&gt; b) * (b =&gt; a)</a:t>
            </a:r>
            <a:endParaRPr lang="en-US" sz="1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8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Propositions: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	eval(P + Q, </a:t>
            </a:r>
            <a:r>
              <a:rPr lang="en-US" sz="1800" i="1" dirty="0">
                <a:solidFill>
                  <a:srgbClr val="0070C0"/>
                </a:solidFill>
              </a:rPr>
              <a:t>state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eval(</a:t>
            </a:r>
            <a:r>
              <a:rPr lang="en-US" sz="1800" dirty="0">
                <a:highlight>
                  <a:srgbClr val="C0C0C0"/>
                </a:highlight>
              </a:rPr>
              <a:t>Or</a:t>
            </a:r>
            <a:r>
              <a:rPr lang="en-US" sz="1800" dirty="0"/>
              <a:t>(P, Q), </a:t>
            </a:r>
            <a:r>
              <a:rPr lang="en-US" sz="1800" i="1" dirty="0">
                <a:solidFill>
                  <a:srgbClr val="0070C0"/>
                </a:solidFill>
              </a:rPr>
              <a:t>state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eval(</a:t>
            </a:r>
            <a:r>
              <a:rPr lang="en-US" sz="1800" dirty="0">
                <a:highlight>
                  <a:srgbClr val="C0C0C0"/>
                </a:highlight>
              </a:rPr>
              <a:t>Not</a:t>
            </a:r>
            <a:r>
              <a:rPr lang="en-US" sz="1800" dirty="0"/>
              <a:t>(And(Not(P), Not(Q))), </a:t>
            </a:r>
            <a:r>
              <a:rPr lang="en-US" sz="1800" i="1" dirty="0">
                <a:solidFill>
                  <a:srgbClr val="0070C0"/>
                </a:solidFill>
              </a:rPr>
              <a:t>state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	eval(</a:t>
            </a:r>
            <a:r>
              <a:rPr lang="en-US" sz="1800" dirty="0">
                <a:highlight>
                  <a:srgbClr val="C0C0C0"/>
                </a:highlight>
              </a:rPr>
              <a:t>And</a:t>
            </a:r>
            <a:r>
              <a:rPr lang="en-US" sz="1800" dirty="0"/>
              <a:t>(Not(P), Not(Q)), </a:t>
            </a:r>
            <a:r>
              <a:rPr lang="en-US" sz="1800" i="1" dirty="0">
                <a:solidFill>
                  <a:srgbClr val="0070C0"/>
                </a:solidFill>
              </a:rPr>
              <a:t>state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		eval(</a:t>
            </a:r>
            <a:r>
              <a:rPr lang="en-US" sz="1800" dirty="0">
                <a:highlight>
                  <a:srgbClr val="C0C0C0"/>
                </a:highlight>
              </a:rPr>
              <a:t>Not</a:t>
            </a:r>
            <a:r>
              <a:rPr lang="en-US" sz="1800" dirty="0"/>
              <a:t>(P), </a:t>
            </a:r>
            <a:r>
              <a:rPr lang="en-US" sz="1800" i="1" dirty="0">
                <a:solidFill>
                  <a:srgbClr val="0070C0"/>
                </a:solidFill>
              </a:rPr>
              <a:t>state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			eval(</a:t>
            </a:r>
            <a:r>
              <a:rPr lang="en-US" sz="1800" dirty="0">
                <a:highlight>
                  <a:srgbClr val="C0C0C0"/>
                </a:highlight>
              </a:rPr>
              <a:t>P, </a:t>
            </a:r>
            <a:r>
              <a:rPr lang="en-US" sz="1800" i="1" dirty="0">
                <a:solidFill>
                  <a:srgbClr val="0070C0"/>
                </a:solidFill>
              </a:rPr>
              <a:t>state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			True</a:t>
            </a:r>
          </a:p>
          <a:p>
            <a:pPr marL="0" indent="0">
              <a:buNone/>
            </a:pPr>
            <a:r>
              <a:rPr lang="en-US" sz="1800" dirty="0"/>
              <a:t>			False</a:t>
            </a:r>
          </a:p>
          <a:p>
            <a:pPr marL="0" indent="0">
              <a:buNone/>
            </a:pPr>
            <a:r>
              <a:rPr lang="en-US" sz="1800" dirty="0"/>
              <a:t>		False</a:t>
            </a:r>
          </a:p>
          <a:p>
            <a:pPr marL="0" indent="0">
              <a:buNone/>
            </a:pPr>
            <a:r>
              <a:rPr lang="en-US" sz="1800" dirty="0"/>
              <a:t>	True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398ED-3ACB-458B-A68B-FA01BBA046B4}"/>
              </a:ext>
            </a:extLst>
          </p:cNvPr>
          <p:cNvSpPr txBox="1"/>
          <p:nvPr/>
        </p:nvSpPr>
        <p:spPr>
          <a:xfrm>
            <a:off x="1443491" y="1369402"/>
            <a:ext cx="441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70C0"/>
                </a:solidFill>
              </a:rPr>
              <a:t>val</a:t>
            </a:r>
            <a:r>
              <a:rPr lang="en-US" i="1" dirty="0">
                <a:solidFill>
                  <a:srgbClr val="0070C0"/>
                </a:solidFill>
              </a:rPr>
              <a:t> state = Map( P -&gt; True, Q -&gt; False 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6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Trees: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This presentation will focus on a single example. </a:t>
            </a:r>
          </a:p>
          <a:p>
            <a:r>
              <a:rPr lang="en-US" sz="1800" dirty="0"/>
              <a:t>The techniques used can be generalized to similar structures.</a:t>
            </a:r>
          </a:p>
          <a:p>
            <a:r>
              <a:rPr lang="en-US" sz="1800" dirty="0"/>
              <a:t>The example is a classic one in computer science – the representation of expressions.</a:t>
            </a:r>
          </a:p>
          <a:p>
            <a:r>
              <a:rPr lang="en-US" sz="1800" dirty="0"/>
              <a:t>We often think of arithmetic expressions like (a + (b – c / d))</a:t>
            </a:r>
          </a:p>
          <a:p>
            <a:r>
              <a:rPr lang="en-US" sz="1800" dirty="0"/>
              <a:t>Our example is going to represent propositions: e.g. P =&gt; ~Q</a:t>
            </a:r>
          </a:p>
          <a:p>
            <a:r>
              <a:rPr lang="en-US" sz="1800" dirty="0"/>
              <a:t>This will require a binary tree structure in which we can represent constants (True, False), variables (P, Q, R), and the usual logical operators (and, or, not, implies, equivalence).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84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8447"/>
            <a:ext cx="4733364" cy="40591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sealed</a:t>
            </a:r>
            <a:r>
              <a:rPr lang="en-US" sz="1800" dirty="0"/>
              <a:t> </a:t>
            </a:r>
            <a:r>
              <a:rPr lang="en-US" sz="1800" b="1" dirty="0"/>
              <a:t>abstract</a:t>
            </a:r>
            <a:r>
              <a:rPr lang="en-US" sz="1800" dirty="0"/>
              <a:t> </a:t>
            </a:r>
            <a:r>
              <a:rPr lang="en-US" sz="1800" b="1" dirty="0"/>
              <a:t>class</a:t>
            </a:r>
            <a:r>
              <a:rPr lang="en-US" sz="1800" dirty="0"/>
              <a:t> Prop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sealed abstract class </a:t>
            </a:r>
            <a:r>
              <a:rPr lang="en-US" sz="1800" dirty="0"/>
              <a:t>Constant</a:t>
            </a:r>
            <a:r>
              <a:rPr lang="en-US" sz="1800" b="1" dirty="0"/>
              <a:t> extends</a:t>
            </a:r>
            <a:r>
              <a:rPr lang="en-US" sz="1800" dirty="0"/>
              <a:t> Prop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case object </a:t>
            </a:r>
            <a:r>
              <a:rPr lang="en-US" sz="1800" dirty="0"/>
              <a:t>True </a:t>
            </a:r>
            <a:r>
              <a:rPr lang="en-US" sz="1800" b="1" dirty="0"/>
              <a:t>extends</a:t>
            </a:r>
            <a:r>
              <a:rPr lang="en-US" sz="1800" dirty="0"/>
              <a:t> Constant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case object </a:t>
            </a:r>
            <a:r>
              <a:rPr lang="en-US" sz="1800" dirty="0"/>
              <a:t>False </a:t>
            </a:r>
            <a:r>
              <a:rPr lang="en-US" sz="1800" b="1" dirty="0"/>
              <a:t>extends</a:t>
            </a:r>
            <a:r>
              <a:rPr lang="en-US" sz="1800" dirty="0"/>
              <a:t> Constant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sealed abstract class </a:t>
            </a:r>
            <a:r>
              <a:rPr lang="en-US" sz="1800" dirty="0"/>
              <a:t>Variable</a:t>
            </a:r>
            <a:r>
              <a:rPr lang="en-US" sz="1800" b="1" dirty="0"/>
              <a:t> extends </a:t>
            </a:r>
            <a:r>
              <a:rPr lang="en-US" sz="1800" dirty="0"/>
              <a:t>Prop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case object </a:t>
            </a:r>
            <a:r>
              <a:rPr lang="en-US" sz="1800" dirty="0"/>
              <a:t>P </a:t>
            </a:r>
            <a:r>
              <a:rPr lang="en-US" sz="1800" b="1" dirty="0"/>
              <a:t>extends</a:t>
            </a:r>
            <a:r>
              <a:rPr lang="en-US" sz="1800" dirty="0"/>
              <a:t> Variable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case object </a:t>
            </a:r>
            <a:r>
              <a:rPr lang="en-US" sz="1800" dirty="0"/>
              <a:t>Q </a:t>
            </a:r>
            <a:r>
              <a:rPr lang="en-US" sz="1800" b="1" dirty="0"/>
              <a:t>extends</a:t>
            </a:r>
            <a:r>
              <a:rPr lang="en-US" sz="1800" dirty="0"/>
              <a:t> Variable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case object </a:t>
            </a:r>
            <a:r>
              <a:rPr lang="en-US" sz="1800" dirty="0"/>
              <a:t>R </a:t>
            </a:r>
            <a:r>
              <a:rPr lang="en-US" sz="1800" b="1" dirty="0"/>
              <a:t>extends</a:t>
            </a:r>
            <a:r>
              <a:rPr lang="en-US" sz="1800" dirty="0"/>
              <a:t> Variable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734689-E92B-4F1F-84ED-7570FC35B6A6}"/>
              </a:ext>
            </a:extLst>
          </p:cNvPr>
          <p:cNvSpPr txBox="1">
            <a:spLocks/>
          </p:cNvSpPr>
          <p:nvPr/>
        </p:nvSpPr>
        <p:spPr>
          <a:xfrm>
            <a:off x="4285129" y="3948026"/>
            <a:ext cx="4858871" cy="2067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case class </a:t>
            </a:r>
            <a:r>
              <a:rPr lang="en-US" sz="1800" dirty="0"/>
              <a:t>Not(p: Prop) </a:t>
            </a:r>
            <a:r>
              <a:rPr lang="en-US" sz="1800" b="1" dirty="0"/>
              <a:t>extends</a:t>
            </a:r>
            <a:r>
              <a:rPr lang="en-US" sz="1800" dirty="0"/>
              <a:t> Prop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case class </a:t>
            </a:r>
            <a:r>
              <a:rPr lang="en-US" sz="1800" dirty="0"/>
              <a:t>And(p: Prop, q: Prop) </a:t>
            </a:r>
            <a:r>
              <a:rPr lang="en-US" sz="1800" b="1" dirty="0"/>
              <a:t>extends</a:t>
            </a:r>
            <a:r>
              <a:rPr lang="en-US" sz="1800" dirty="0"/>
              <a:t> Prop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case class </a:t>
            </a:r>
            <a:r>
              <a:rPr lang="en-US" sz="1800" dirty="0"/>
              <a:t>Or(p: Prop, q: Prop) </a:t>
            </a:r>
            <a:r>
              <a:rPr lang="en-US" sz="1800" b="1" dirty="0"/>
              <a:t>extends</a:t>
            </a:r>
            <a:r>
              <a:rPr lang="en-US" sz="1800" dirty="0"/>
              <a:t> Prop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case class </a:t>
            </a:r>
            <a:r>
              <a:rPr lang="en-US" sz="1800" dirty="0"/>
              <a:t>Implies(p: Prop, q: Prop) </a:t>
            </a:r>
            <a:r>
              <a:rPr lang="en-US" sz="1800" b="1" dirty="0"/>
              <a:t>extends</a:t>
            </a:r>
            <a:r>
              <a:rPr lang="en-US" sz="1800" dirty="0"/>
              <a:t> Prop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case class </a:t>
            </a:r>
            <a:r>
              <a:rPr lang="en-US" sz="1800" dirty="0" err="1"/>
              <a:t>Equiv</a:t>
            </a:r>
            <a:r>
              <a:rPr lang="en-US" sz="1800" dirty="0"/>
              <a:t>(p: Prop, q: Prop) </a:t>
            </a:r>
            <a:r>
              <a:rPr lang="en-US" sz="1800" b="1" dirty="0"/>
              <a:t>extends</a:t>
            </a:r>
            <a:r>
              <a:rPr lang="en-US" sz="1800" dirty="0"/>
              <a:t> Prop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163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2"/>
            <a:ext cx="6937249" cy="4205773"/>
          </a:xfrm>
        </p:spPr>
        <p:txBody>
          <a:bodyPr>
            <a:normAutofit/>
          </a:bodyPr>
          <a:lstStyle/>
          <a:p>
            <a:r>
              <a:rPr lang="en-US" sz="1800" dirty="0"/>
              <a:t>It is not-so-easy to write (or read) the propositions in their prefix form  </a:t>
            </a:r>
            <a:r>
              <a:rPr lang="en-US" sz="1800" dirty="0" err="1">
                <a:sym typeface="Wingdings" panose="05000000000000000000" pitchFamily="2" charset="2"/>
              </a:rPr>
              <a:t>Equiv</a:t>
            </a:r>
            <a:r>
              <a:rPr lang="en-US" sz="1800" dirty="0">
                <a:sym typeface="Wingdings" panose="05000000000000000000" pitchFamily="2" charset="2"/>
              </a:rPr>
              <a:t>(Implies(P, Not(Q)), Not(And(P, Q))) and it helps to have an infix notation instead  </a:t>
            </a:r>
            <a:r>
              <a:rPr lang="en-US" sz="1800" dirty="0"/>
              <a:t>P &gt;&gt; ~Q </a:t>
            </a:r>
            <a:r>
              <a:rPr lang="en-US" sz="1800" dirty="0">
                <a:sym typeface="Wingdings" panose="05000000000000000000" pitchFamily="2" charset="2"/>
              </a:rPr>
              <a:t>== ~(P * Q)</a:t>
            </a:r>
          </a:p>
          <a:p>
            <a:r>
              <a:rPr lang="en-US" sz="1800" dirty="0"/>
              <a:t>The symbols chosen have a built-in operator precedence in Scala which allow us to </a:t>
            </a:r>
            <a:r>
              <a:rPr lang="en-US" sz="1800" dirty="0" err="1"/>
              <a:t>minimise</a:t>
            </a:r>
            <a:r>
              <a:rPr lang="en-US" sz="1800" dirty="0"/>
              <a:t> the number of parentheses we need to use when building propositions</a:t>
            </a:r>
          </a:p>
          <a:p>
            <a:pPr marL="457200" lvl="1" indent="0">
              <a:buNone/>
            </a:pPr>
            <a:r>
              <a:rPr lang="en-US" dirty="0"/>
              <a:t>~		(Not) Highest precedence – gets applied before the others</a:t>
            </a:r>
          </a:p>
          <a:p>
            <a:pPr marL="457200" lvl="1" indent="0">
              <a:buNone/>
            </a:pPr>
            <a:r>
              <a:rPr lang="en-US" dirty="0"/>
              <a:t>*		(And)</a:t>
            </a:r>
          </a:p>
          <a:p>
            <a:pPr marL="457200" lvl="1" indent="0">
              <a:buNone/>
            </a:pPr>
            <a:r>
              <a:rPr lang="en-US" dirty="0"/>
              <a:t>+		(Or)</a:t>
            </a:r>
          </a:p>
          <a:p>
            <a:pPr marL="457200" lvl="1" indent="0">
              <a:buNone/>
            </a:pPr>
            <a:r>
              <a:rPr lang="en-US" dirty="0"/>
              <a:t>&gt;&gt;	(Implies)</a:t>
            </a:r>
          </a:p>
          <a:p>
            <a:pPr marL="457200" lvl="1" indent="0">
              <a:buNone/>
            </a:pPr>
            <a:r>
              <a:rPr lang="en-US" dirty="0"/>
              <a:t>==	(Equivalence) Lowest precedence – gets applied after the others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Thus, we can represent a proposition P &gt;&gt; ~Q </a:t>
            </a:r>
            <a:r>
              <a:rPr lang="en-US" sz="1800" dirty="0">
                <a:sym typeface="Wingdings" panose="05000000000000000000" pitchFamily="2" charset="2"/>
              </a:rPr>
              <a:t>== ~(P * Q)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=	</a:t>
            </a:r>
            <a:r>
              <a:rPr lang="en-US" sz="1800" dirty="0" err="1">
                <a:sym typeface="Wingdings" panose="05000000000000000000" pitchFamily="2" charset="2"/>
              </a:rPr>
              <a:t>Equiv</a:t>
            </a:r>
            <a:r>
              <a:rPr lang="en-US" sz="1800" dirty="0">
                <a:sym typeface="Wingdings" panose="05000000000000000000" pitchFamily="2" charset="2"/>
              </a:rPr>
              <a:t>(Implies(P, Not(Q)), Not(And(P, Q)))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E34C3D5-2396-447F-8136-3C9D3E8E74DE}"/>
              </a:ext>
            </a:extLst>
          </p:cNvPr>
          <p:cNvSpPr/>
          <p:nvPr/>
        </p:nvSpPr>
        <p:spPr>
          <a:xfrm>
            <a:off x="4208929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⇔</a:t>
            </a:r>
            <a:endParaRPr lang="en-GB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AF3FE2D-CF17-4801-AFBC-CCD796C09B0E}"/>
              </a:ext>
            </a:extLst>
          </p:cNvPr>
          <p:cNvSpPr/>
          <p:nvPr/>
        </p:nvSpPr>
        <p:spPr>
          <a:xfrm>
            <a:off x="2596252" y="443660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BFB0ED5-AC82-4093-99BF-12230F1EAF9F}"/>
              </a:ext>
            </a:extLst>
          </p:cNvPr>
          <p:cNvSpPr/>
          <p:nvPr/>
        </p:nvSpPr>
        <p:spPr>
          <a:xfrm>
            <a:off x="5346717" y="443660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∧</a:t>
            </a:r>
            <a:endParaRPr lang="en-GB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96BED59-5CC1-4DBD-948F-EC6A37981DD2}"/>
              </a:ext>
            </a:extLst>
          </p:cNvPr>
          <p:cNvSpPr/>
          <p:nvPr/>
        </p:nvSpPr>
        <p:spPr>
          <a:xfrm>
            <a:off x="5802457" y="526043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64D23BB-1F68-4E80-A2E7-59D2EB3120B8}"/>
              </a:ext>
            </a:extLst>
          </p:cNvPr>
          <p:cNvSpPr/>
          <p:nvPr/>
        </p:nvSpPr>
        <p:spPr>
          <a:xfrm>
            <a:off x="3052204" y="361277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endParaRPr lang="en-GB" sz="16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7A47140-6031-483A-AF46-0ACAA1EDD3A2}"/>
              </a:ext>
            </a:extLst>
          </p:cNvPr>
          <p:cNvSpPr/>
          <p:nvPr/>
        </p:nvSpPr>
        <p:spPr>
          <a:xfrm>
            <a:off x="5346717" y="361277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¬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447202E-A65E-42C7-AE2D-655280851991}"/>
              </a:ext>
            </a:extLst>
          </p:cNvPr>
          <p:cNvSpPr/>
          <p:nvPr/>
        </p:nvSpPr>
        <p:spPr>
          <a:xfrm>
            <a:off x="3514284" y="443660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¬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F83BE42-E850-4DA1-9158-82DDA16F17EE}"/>
              </a:ext>
            </a:extLst>
          </p:cNvPr>
          <p:cNvSpPr/>
          <p:nvPr/>
        </p:nvSpPr>
        <p:spPr>
          <a:xfrm>
            <a:off x="4889517" y="526043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789AD09-4757-44CD-AA0D-19901AC913A0}"/>
              </a:ext>
            </a:extLst>
          </p:cNvPr>
          <p:cNvSpPr/>
          <p:nvPr/>
        </p:nvSpPr>
        <p:spPr>
          <a:xfrm>
            <a:off x="3508674" y="527677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7F8862-3F44-4D49-B262-CCB20CFFC7CF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3442449" y="3362045"/>
            <a:ext cx="833435" cy="31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65B610-7F1B-4594-A1C2-96A421C55D24}"/>
              </a:ext>
            </a:extLst>
          </p:cNvPr>
          <p:cNvCxnSpPr>
            <a:stCxn id="10" idx="1"/>
            <a:endCxn id="5" idx="5"/>
          </p:cNvCxnSpPr>
          <p:nvPr/>
        </p:nvCxnSpPr>
        <p:spPr>
          <a:xfrm flipH="1" flipV="1">
            <a:off x="4599174" y="3362045"/>
            <a:ext cx="814498" cy="31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EA02EF-A04B-42B6-BD16-F14CAE9AEAE0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2824852" y="4003021"/>
            <a:ext cx="294307" cy="43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5CA41A-145B-4CCF-B921-723455B9F879}"/>
              </a:ext>
            </a:extLst>
          </p:cNvPr>
          <p:cNvCxnSpPr>
            <a:cxnSpLocks/>
          </p:cNvCxnSpPr>
          <p:nvPr/>
        </p:nvCxnSpPr>
        <p:spPr>
          <a:xfrm flipH="1" flipV="1">
            <a:off x="3473486" y="4003021"/>
            <a:ext cx="300435" cy="43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75065-5ABF-43CC-AD7F-E2AAAC308555}"/>
              </a:ext>
            </a:extLst>
          </p:cNvPr>
          <p:cNvCxnSpPr>
            <a:stCxn id="7" idx="0"/>
            <a:endCxn id="10" idx="4"/>
          </p:cNvCxnSpPr>
          <p:nvPr/>
        </p:nvCxnSpPr>
        <p:spPr>
          <a:xfrm flipV="1">
            <a:off x="5575317" y="4069976"/>
            <a:ext cx="0" cy="36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0DC6FF-09A9-409A-B34D-B9F3B297AD07}"/>
              </a:ext>
            </a:extLst>
          </p:cNvPr>
          <p:cNvCxnSpPr/>
          <p:nvPr/>
        </p:nvCxnSpPr>
        <p:spPr>
          <a:xfrm flipV="1">
            <a:off x="3737274" y="4893803"/>
            <a:ext cx="0" cy="36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5B3D8B-630C-44AD-BADB-4F03CDDA57BE}"/>
              </a:ext>
            </a:extLst>
          </p:cNvPr>
          <p:cNvCxnSpPr/>
          <p:nvPr/>
        </p:nvCxnSpPr>
        <p:spPr>
          <a:xfrm flipV="1">
            <a:off x="5172518" y="4878868"/>
            <a:ext cx="294307" cy="43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CAA61-6143-4407-BD93-F693E0FCC7BE}"/>
              </a:ext>
            </a:extLst>
          </p:cNvPr>
          <p:cNvCxnSpPr>
            <a:cxnSpLocks/>
          </p:cNvCxnSpPr>
          <p:nvPr/>
        </p:nvCxnSpPr>
        <p:spPr>
          <a:xfrm flipH="1" flipV="1">
            <a:off x="5682349" y="4824995"/>
            <a:ext cx="300435" cy="43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7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prop: encoding the infix/prefix operat0rs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9322"/>
            <a:ext cx="3980156" cy="4205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sealed abstract class </a:t>
            </a:r>
            <a:r>
              <a:rPr lang="en-US" sz="1800" dirty="0"/>
              <a:t>Prop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def</a:t>
            </a:r>
            <a:r>
              <a:rPr lang="en-US" sz="1800" dirty="0"/>
              <a:t> unary_~ = Not(this)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def</a:t>
            </a:r>
            <a:r>
              <a:rPr lang="en-US" sz="1800" dirty="0"/>
              <a:t> *(that: Prop) = And(this, that)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def</a:t>
            </a:r>
            <a:r>
              <a:rPr lang="en-US" sz="1800" dirty="0"/>
              <a:t> +(that: Prop) = Or(this, that)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def</a:t>
            </a:r>
            <a:r>
              <a:rPr lang="en-US" sz="1800" dirty="0"/>
              <a:t> &gt;&gt;(that: Prop) = Implies(this, that)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def</a:t>
            </a:r>
            <a:r>
              <a:rPr lang="en-US" sz="1800" dirty="0"/>
              <a:t> ==(that: Prop) = </a:t>
            </a:r>
            <a:r>
              <a:rPr lang="en-US" sz="1800" dirty="0" err="1"/>
              <a:t>Equiv</a:t>
            </a:r>
            <a:r>
              <a:rPr lang="en-US" sz="1800" dirty="0"/>
              <a:t>(this, that)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E.g.	P == Q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P.==(Q)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Equiv</a:t>
            </a:r>
            <a:r>
              <a:rPr lang="en-US" sz="1800" dirty="0">
                <a:solidFill>
                  <a:srgbClr val="0070C0"/>
                </a:solidFill>
              </a:rPr>
              <a:t>(P, 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8B4501-3277-4E28-BD2B-E3A77AAC1940}"/>
              </a:ext>
            </a:extLst>
          </p:cNvPr>
          <p:cNvSpPr txBox="1">
            <a:spLocks/>
          </p:cNvSpPr>
          <p:nvPr/>
        </p:nvSpPr>
        <p:spPr>
          <a:xfrm>
            <a:off x="4132555" y="1893985"/>
            <a:ext cx="4518385" cy="4865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override def </a:t>
            </a:r>
            <a:r>
              <a:rPr lang="en-US" sz="1800" dirty="0" err="1"/>
              <a:t>toString</a:t>
            </a:r>
            <a:r>
              <a:rPr lang="en-US" sz="1800" dirty="0"/>
              <a:t>: String = this </a:t>
            </a:r>
            <a:r>
              <a:rPr lang="en-US" sz="1800" b="1" dirty="0"/>
              <a:t>match</a:t>
            </a:r>
            <a:r>
              <a:rPr lang="en-US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True =&gt; "True"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False =&gt; "False"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P =&gt; "P"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Q =&gt; "Q"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R =&gt; "R"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Not(Not(p)) =&gt; s"~(${Not(p)})"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Not(p) =&gt; s"~$p"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And(p, q) =&gt; s"($p * $q)"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Or(p, q) =&gt; s"($p + $q)"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Implies(p, q) =&gt; s"($p &gt;&gt; $q)"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b="1" dirty="0"/>
              <a:t>case</a:t>
            </a:r>
            <a:r>
              <a:rPr lang="en-US" sz="1800" dirty="0"/>
              <a:t> </a:t>
            </a:r>
            <a:r>
              <a:rPr lang="en-US" sz="1800" dirty="0" err="1"/>
              <a:t>Equiv</a:t>
            </a:r>
            <a:r>
              <a:rPr lang="en-US" sz="1800" dirty="0"/>
              <a:t>(p, q) =&gt; s"($p == $q)"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437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Prop: example using infix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Thus, suppose we write  P * Q  in our program code.</a:t>
            </a:r>
          </a:p>
          <a:p>
            <a:r>
              <a:rPr lang="en-US" sz="1800" dirty="0"/>
              <a:t>This is interpreted as P.*(Q)</a:t>
            </a:r>
          </a:p>
          <a:p>
            <a:r>
              <a:rPr lang="en-US" sz="1800" dirty="0"/>
              <a:t>The * method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*(that: Prop) = And(this, that)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/>
              <a:t>returns And(P, Q)</a:t>
            </a:r>
          </a:p>
          <a:p>
            <a:r>
              <a:rPr lang="en-US" sz="1800" dirty="0"/>
              <a:t>And if we were to write  (P * Q).</a:t>
            </a:r>
            <a:r>
              <a:rPr lang="en-US" sz="1800" dirty="0" err="1"/>
              <a:t>toString</a:t>
            </a:r>
            <a:endParaRPr lang="en-US" sz="1800" dirty="0"/>
          </a:p>
          <a:p>
            <a:r>
              <a:rPr lang="en-US" sz="1800" dirty="0"/>
              <a:t>Then this translates as And(P, Q).</a:t>
            </a:r>
            <a:r>
              <a:rPr lang="en-US" sz="1800" dirty="0" err="1"/>
              <a:t>toString</a:t>
            </a:r>
            <a:endParaRPr lang="en-US" sz="1800" dirty="0"/>
          </a:p>
          <a:p>
            <a:r>
              <a:rPr lang="en-US" sz="1800" dirty="0"/>
              <a:t>The pattern in the </a:t>
            </a:r>
            <a:r>
              <a:rPr lang="en-US" sz="1800" dirty="0" err="1"/>
              <a:t>toString</a:t>
            </a:r>
            <a:r>
              <a:rPr lang="en-US" sz="1800" dirty="0"/>
              <a:t> method that matches is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And(p, q) =&gt; s"($p * $q)“</a:t>
            </a:r>
          </a:p>
          <a:p>
            <a:r>
              <a:rPr lang="en-US" sz="1800" dirty="0"/>
              <a:t>Generating the </a:t>
            </a:r>
            <a:r>
              <a:rPr lang="en-US" sz="1800"/>
              <a:t>result “(P * Q)”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20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Propositions: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An operation often required of propositions (or expressions in general) is to evaluate them.</a:t>
            </a:r>
          </a:p>
          <a:p>
            <a:r>
              <a:rPr lang="en-US" sz="1800" dirty="0"/>
              <a:t>Thus, eval(True * False) should return False, for example,</a:t>
            </a:r>
          </a:p>
          <a:p>
            <a:r>
              <a:rPr lang="en-US" sz="1800" dirty="0"/>
              <a:t>And eval(~False) should return True.</a:t>
            </a:r>
          </a:p>
          <a:p>
            <a:r>
              <a:rPr lang="en-US" sz="1800" dirty="0"/>
              <a:t>But how are we to evaluate a variable?</a:t>
            </a:r>
            <a:br>
              <a:rPr lang="en-US" sz="1800" dirty="0"/>
            </a:br>
            <a:r>
              <a:rPr lang="en-US" sz="1800" dirty="0"/>
              <a:t>eval(P) should return what?  (True or False?)</a:t>
            </a:r>
          </a:p>
          <a:p>
            <a:r>
              <a:rPr lang="en-US" sz="1800" dirty="0"/>
              <a:t>Variables may be assigned values. So to find out what value has been assigned to a variable, we need to look this up. But where?</a:t>
            </a:r>
          </a:p>
          <a:p>
            <a:r>
              <a:rPr lang="en-US" sz="1800" dirty="0"/>
              <a:t>We can provide eval with an extra parameter that contains the mappings of variable names to their values.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1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Propositions: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Thus the definition of eval is: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def</a:t>
            </a:r>
            <a:r>
              <a:rPr lang="en-US" sz="1800" dirty="0"/>
              <a:t> eval(p: Prop, state: Map[Variable, Constant] = Map()): Constant</a:t>
            </a:r>
          </a:p>
          <a:p>
            <a:r>
              <a:rPr lang="en-US" sz="1800" dirty="0"/>
              <a:t>We pass to eval an extra parameter (state) which is a mapping from Variables (P, Q, R) to Constants (True, False).</a:t>
            </a:r>
          </a:p>
          <a:p>
            <a:r>
              <a:rPr lang="en-US" sz="1800" dirty="0"/>
              <a:t>Note that in the formal parameter list we have assigned a default value to state (an empty Map).</a:t>
            </a:r>
          </a:p>
          <a:p>
            <a:r>
              <a:rPr lang="en-US" sz="1800" dirty="0"/>
              <a:t>This notation allows the compiler to make up an (empty) state if we do not wish to provide one. Thus the following calls are both fine:</a:t>
            </a:r>
          </a:p>
          <a:p>
            <a:r>
              <a:rPr lang="en-US" sz="1800" dirty="0"/>
              <a:t>eval(True * False &gt;&gt; True)  // state = Map() is assumed.</a:t>
            </a:r>
          </a:p>
          <a:p>
            <a:r>
              <a:rPr lang="en-US" sz="1800" dirty="0"/>
              <a:t>eval( P * Q &gt;&gt; R, state )	// the given state contains the mappings.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6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3019</TotalTime>
  <Words>1495</Words>
  <Application>Microsoft Office PowerPoint</Application>
  <PresentationFormat>On-screen Show (4:3)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Gill Sans MT</vt:lpstr>
      <vt:lpstr>Helvetica Neue</vt:lpstr>
      <vt:lpstr>Palatino Linotype</vt:lpstr>
      <vt:lpstr>Wingdings</vt:lpstr>
      <vt:lpstr>Gallery</vt:lpstr>
      <vt:lpstr>Trees</vt:lpstr>
      <vt:lpstr>Trees: propositions</vt:lpstr>
      <vt:lpstr>prop</vt:lpstr>
      <vt:lpstr>prop</vt:lpstr>
      <vt:lpstr>prop</vt:lpstr>
      <vt:lpstr>prop: encoding the infix/prefix operat0rs</vt:lpstr>
      <vt:lpstr>Prop: example using infix symbols</vt:lpstr>
      <vt:lpstr>Propositions: evaluation</vt:lpstr>
      <vt:lpstr>Propositions: evaluation</vt:lpstr>
      <vt:lpstr>Propositions: evaluation</vt:lpstr>
      <vt:lpstr>Propositions: evaluation</vt:lpstr>
      <vt:lpstr>Propositions: evaluation</vt:lpstr>
      <vt:lpstr>Propositions: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154</cp:revision>
  <dcterms:modified xsi:type="dcterms:W3CDTF">2021-02-17T20:28:47Z</dcterms:modified>
</cp:coreProperties>
</file>