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7" r:id="rId1"/>
  </p:sldMasterIdLst>
  <p:notesMasterIdLst>
    <p:notesMasterId r:id="rId8"/>
  </p:notesMasterIdLst>
  <p:sldIdLst>
    <p:sldId id="382" r:id="rId2"/>
    <p:sldId id="383" r:id="rId3"/>
    <p:sldId id="384" r:id="rId4"/>
    <p:sldId id="385" r:id="rId5"/>
    <p:sldId id="386" r:id="rId6"/>
    <p:sldId id="38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8" autoAdjust="0"/>
    <p:restoredTop sz="94737" autoAdjust="0"/>
  </p:normalViewPr>
  <p:slideViewPr>
    <p:cSldViewPr snapToGrid="0" snapToObjects="1">
      <p:cViewPr varScale="1">
        <p:scale>
          <a:sx n="134" d="100"/>
          <a:sy n="134" d="100"/>
        </p:scale>
        <p:origin x="183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864311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89387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7747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1413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50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94722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2551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07801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06779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51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32327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87610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9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N-</a:t>
            </a:r>
            <a:r>
              <a:rPr lang="en-GB" dirty="0" err="1"/>
              <a:t>ary</a:t>
            </a:r>
            <a:r>
              <a:rPr lang="en-GB" dirty="0"/>
              <a:t>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/>
          </a:bodyPr>
          <a:lstStyle/>
          <a:p>
            <a:r>
              <a:rPr lang="en-US" sz="1800" dirty="0"/>
              <a:t>In these slides we present an example of a tree whose nodes can have 0-many children.</a:t>
            </a:r>
          </a:p>
          <a:p>
            <a:r>
              <a:rPr lang="en-US" sz="1800" dirty="0"/>
              <a:t>Such data structures are called n-</a:t>
            </a:r>
            <a:r>
              <a:rPr lang="en-US" sz="1800" dirty="0" err="1"/>
              <a:t>ary</a:t>
            </a:r>
            <a:r>
              <a:rPr lang="en-US" sz="1800" dirty="0"/>
              <a:t> trees.</a:t>
            </a:r>
          </a:p>
          <a:p>
            <a:r>
              <a:rPr lang="en-US" sz="1800" dirty="0"/>
              <a:t>The example will model an organizational hierarchy in which all the nodes represent employees and the line management structure is represented by the tree,</a:t>
            </a:r>
          </a:p>
          <a:p>
            <a:r>
              <a:rPr lang="en-US" sz="1800" dirty="0"/>
              <a:t>Thus the employee at the top of a hierarchy is the manager of all the employees, but the immediate line manager of those in the tier just below.</a:t>
            </a:r>
          </a:p>
          <a:p>
            <a:r>
              <a:rPr lang="en-US" sz="1800" dirty="0"/>
              <a:t>At the leaves of the tree are employees with no reports.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10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N-</a:t>
            </a:r>
            <a:r>
              <a:rPr lang="en-GB" dirty="0" err="1"/>
              <a:t>ary</a:t>
            </a:r>
            <a:r>
              <a:rPr lang="en-GB" dirty="0"/>
              <a:t>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1940977" cy="396187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</a:t>
            </a:r>
            <a:r>
              <a:rPr lang="en-US" sz="1800" dirty="0" err="1"/>
              <a:t>Shushma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Alan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Ade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Benito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Carolyn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Suffiyyah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Mitesh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Frank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Harry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Katie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4D2798-DD59-45DC-AB4B-56515D005BFE}"/>
              </a:ext>
            </a:extLst>
          </p:cNvPr>
          <p:cNvSpPr txBox="1">
            <a:spLocks/>
          </p:cNvSpPr>
          <p:nvPr/>
        </p:nvSpPr>
        <p:spPr>
          <a:xfrm>
            <a:off x="4137210" y="1986931"/>
            <a:ext cx="4366710" cy="39618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/>
              <a:t>An n-</a:t>
            </a:r>
            <a:r>
              <a:rPr lang="en-US" sz="1800" dirty="0" err="1"/>
              <a:t>ary</a:t>
            </a:r>
            <a:r>
              <a:rPr lang="en-US" sz="1800" dirty="0"/>
              <a:t> tree structure can be represented naturally using indentation.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/>
              <a:t>In this example we see that </a:t>
            </a:r>
            <a:r>
              <a:rPr lang="en-US" sz="1800" dirty="0" err="1"/>
              <a:t>Shushma</a:t>
            </a:r>
            <a:r>
              <a:rPr lang="en-US" sz="1800" dirty="0"/>
              <a:t> line manages Alan, Suffiyyah, and Katie.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/>
              <a:t>In turn, Alan line manages Ade, Benito, and Carolyn; and Suffiyyah line manages Mitesh, Frank, and Harry.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393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 </a:t>
            </a:r>
            <a:r>
              <a:rPr lang="en-GB" dirty="0" err="1"/>
              <a:t>scala</a:t>
            </a:r>
            <a:r>
              <a:rPr lang="en-GB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case</a:t>
            </a:r>
            <a:r>
              <a:rPr lang="en-US" sz="1800" dirty="0"/>
              <a:t> </a:t>
            </a:r>
            <a:r>
              <a:rPr lang="en-US" sz="1800" b="1" dirty="0"/>
              <a:t>class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00000"/>
                </a:solidFill>
              </a:rPr>
              <a:t>Team</a:t>
            </a:r>
            <a:r>
              <a:rPr lang="en-US" sz="1800" dirty="0"/>
              <a:t>(leader: String, reports: List[</a:t>
            </a:r>
            <a:r>
              <a:rPr lang="en-US" sz="1800" dirty="0">
                <a:solidFill>
                  <a:srgbClr val="C00000"/>
                </a:solidFill>
              </a:rPr>
              <a:t>Team</a:t>
            </a:r>
            <a:r>
              <a:rPr lang="en-US" sz="1800" dirty="0"/>
              <a:t>] = </a:t>
            </a:r>
            <a:r>
              <a:rPr lang="en-US" sz="1800" dirty="0" err="1"/>
              <a:t>List.empty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This definition allows each employee to be identified by name, and to have any number of direct reports.</a:t>
            </a:r>
          </a:p>
          <a:p>
            <a:pPr marL="0" indent="0">
              <a:buNone/>
            </a:pPr>
            <a:r>
              <a:rPr lang="en-US" sz="1800" dirty="0"/>
              <a:t>If the reports list is empty (default) then this employee does not line manage anyone.</a:t>
            </a:r>
          </a:p>
          <a:p>
            <a:pPr marL="0" indent="0">
              <a:buNone/>
            </a:pPr>
            <a:r>
              <a:rPr lang="en-US" sz="1800" dirty="0"/>
              <a:t>E.g. 	</a:t>
            </a:r>
            <a:r>
              <a:rPr lang="en-US" sz="1800" dirty="0">
                <a:solidFill>
                  <a:srgbClr val="C00000"/>
                </a:solidFill>
              </a:rPr>
              <a:t>Team</a:t>
            </a:r>
            <a:r>
              <a:rPr lang="en-US" sz="1800" dirty="0"/>
              <a:t>(“Suffiyyah”,</a:t>
            </a:r>
          </a:p>
          <a:p>
            <a:pPr marL="0" indent="0">
              <a:buNone/>
            </a:pPr>
            <a:r>
              <a:rPr lang="en-US" sz="1800" dirty="0"/>
              <a:t>		List(	</a:t>
            </a:r>
            <a:r>
              <a:rPr lang="en-US" sz="1800" dirty="0">
                <a:solidFill>
                  <a:srgbClr val="C00000"/>
                </a:solidFill>
              </a:rPr>
              <a:t>Team</a:t>
            </a:r>
            <a:r>
              <a:rPr lang="en-US" sz="1800" dirty="0"/>
              <a:t>(“Mitesh” ),</a:t>
            </a:r>
          </a:p>
          <a:p>
            <a:pPr marL="0" indent="0">
              <a:buNone/>
            </a:pPr>
            <a:r>
              <a:rPr lang="en-US" sz="1800" dirty="0"/>
              <a:t>			</a:t>
            </a:r>
            <a:r>
              <a:rPr lang="en-US" sz="1800" dirty="0">
                <a:solidFill>
                  <a:srgbClr val="C00000"/>
                </a:solidFill>
              </a:rPr>
              <a:t>Team</a:t>
            </a:r>
            <a:r>
              <a:rPr lang="en-US" sz="1800" dirty="0"/>
              <a:t>(“Frank” ),</a:t>
            </a:r>
          </a:p>
          <a:p>
            <a:pPr marL="0" indent="0">
              <a:buNone/>
            </a:pPr>
            <a:r>
              <a:rPr lang="en-US" sz="1800" dirty="0"/>
              <a:t>			</a:t>
            </a:r>
            <a:r>
              <a:rPr lang="en-US" sz="1800" dirty="0">
                <a:solidFill>
                  <a:srgbClr val="C00000"/>
                </a:solidFill>
              </a:rPr>
              <a:t>Team</a:t>
            </a:r>
            <a:r>
              <a:rPr lang="en-US" sz="1800" dirty="0"/>
              <a:t>(“Harry” ) )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33209-75B9-4291-A9D1-794FD735EC5E}"/>
              </a:ext>
            </a:extLst>
          </p:cNvPr>
          <p:cNvSpPr txBox="1"/>
          <p:nvPr/>
        </p:nvSpPr>
        <p:spPr>
          <a:xfrm>
            <a:off x="5459730" y="3996670"/>
            <a:ext cx="350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We consider a person with no direct reports to represent a team of one.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1C9671-B8C4-4EB6-AC8D-903C82BFF9C8}"/>
              </a:ext>
            </a:extLst>
          </p:cNvPr>
          <p:cNvSpPr txBox="1"/>
          <p:nvPr/>
        </p:nvSpPr>
        <p:spPr>
          <a:xfrm>
            <a:off x="5459730" y="4987138"/>
            <a:ext cx="350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The second parameter is omitted and the compiler will insert List() for us.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3F4FE9-F2EB-48D9-9EE1-CE6C27A5DDAE}"/>
              </a:ext>
            </a:extLst>
          </p:cNvPr>
          <p:cNvCxnSpPr/>
          <p:nvPr/>
        </p:nvCxnSpPr>
        <p:spPr>
          <a:xfrm flipH="1" flipV="1">
            <a:off x="5000625" y="4729163"/>
            <a:ext cx="459105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0B14EF-1996-4902-86EC-EA80E6E55884}"/>
              </a:ext>
            </a:extLst>
          </p:cNvPr>
          <p:cNvCxnSpPr>
            <a:cxnSpLocks/>
          </p:cNvCxnSpPr>
          <p:nvPr/>
        </p:nvCxnSpPr>
        <p:spPr>
          <a:xfrm flipH="1">
            <a:off x="4857750" y="5186363"/>
            <a:ext cx="601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6AFD0D-8073-4042-BC9E-7602AD85DF67}"/>
              </a:ext>
            </a:extLst>
          </p:cNvPr>
          <p:cNvCxnSpPr/>
          <p:nvPr/>
        </p:nvCxnSpPr>
        <p:spPr>
          <a:xfrm flipH="1">
            <a:off x="4912115" y="5186363"/>
            <a:ext cx="547615" cy="447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10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Counting the levels in the organisation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case</a:t>
            </a:r>
            <a:r>
              <a:rPr lang="en-US" sz="1800" dirty="0"/>
              <a:t> </a:t>
            </a:r>
            <a:r>
              <a:rPr lang="en-US" sz="1800" b="1" dirty="0"/>
              <a:t>class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00000"/>
                </a:solidFill>
              </a:rPr>
              <a:t>Team</a:t>
            </a:r>
            <a:r>
              <a:rPr lang="en-US" sz="1800" dirty="0"/>
              <a:t>(leader: String, reports: List[</a:t>
            </a:r>
            <a:r>
              <a:rPr lang="en-US" sz="1800" dirty="0">
                <a:solidFill>
                  <a:srgbClr val="C00000"/>
                </a:solidFill>
              </a:rPr>
              <a:t>Team</a:t>
            </a:r>
            <a:r>
              <a:rPr lang="en-US" sz="1800" dirty="0"/>
              <a:t>] = </a:t>
            </a:r>
            <a:r>
              <a:rPr lang="en-US" sz="1800" dirty="0" err="1"/>
              <a:t>List.empty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Recursion can be used to process instances of this data structure.</a:t>
            </a:r>
          </a:p>
          <a:p>
            <a:pPr marL="0" indent="0">
              <a:buNone/>
            </a:pPr>
            <a:r>
              <a:rPr lang="en-US" sz="1800" dirty="0"/>
              <a:t>For example, let us calculate the maximum number of levels in an organization.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b="1" dirty="0"/>
              <a:t>def</a:t>
            </a:r>
            <a:r>
              <a:rPr lang="en-US" sz="1800" dirty="0"/>
              <a:t> </a:t>
            </a:r>
            <a:r>
              <a:rPr lang="en-US" sz="1800" dirty="0" err="1"/>
              <a:t>maxLevels</a:t>
            </a:r>
            <a:r>
              <a:rPr lang="en-US" sz="1800" dirty="0"/>
              <a:t>(team: </a:t>
            </a:r>
            <a:r>
              <a:rPr lang="en-US" sz="1800" dirty="0">
                <a:solidFill>
                  <a:srgbClr val="C00000"/>
                </a:solidFill>
              </a:rPr>
              <a:t>Team</a:t>
            </a:r>
            <a:r>
              <a:rPr lang="en-US" sz="1800" dirty="0"/>
              <a:t>): Int =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/>
              <a:t>if</a:t>
            </a:r>
            <a:r>
              <a:rPr lang="en-US" sz="1800" dirty="0"/>
              <a:t> (</a:t>
            </a:r>
            <a:r>
              <a:rPr lang="en-US" sz="1800" dirty="0" err="1"/>
              <a:t>team.reports.isEmpty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1	// </a:t>
            </a:r>
            <a:r>
              <a:rPr lang="en-US" sz="1800" i="1" dirty="0"/>
              <a:t>this team leader has no reports.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/>
              <a:t>else</a:t>
            </a:r>
          </a:p>
          <a:p>
            <a:pPr marL="0" indent="0">
              <a:buNone/>
            </a:pPr>
            <a:r>
              <a:rPr lang="en-US" sz="1800" dirty="0"/>
              <a:t>      1 + (</a:t>
            </a:r>
            <a:r>
              <a:rPr lang="en-US" sz="1800" dirty="0" err="1"/>
              <a:t>team.reports</a:t>
            </a:r>
            <a:r>
              <a:rPr lang="en-US" sz="1800" dirty="0"/>
              <a:t> map </a:t>
            </a:r>
            <a:r>
              <a:rPr lang="en-US" sz="1800" dirty="0" err="1"/>
              <a:t>maxLevels</a:t>
            </a:r>
            <a:r>
              <a:rPr lang="en-US" sz="1800" dirty="0"/>
              <a:t>).max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98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Adding a new </a:t>
            </a:r>
            <a:r>
              <a:rPr lang="en-GB" dirty="0" err="1"/>
              <a:t>subteam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case</a:t>
            </a:r>
            <a:r>
              <a:rPr lang="en-US" sz="1800" dirty="0"/>
              <a:t> </a:t>
            </a:r>
            <a:r>
              <a:rPr lang="en-US" sz="1800" b="1" dirty="0"/>
              <a:t>class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00000"/>
                </a:solidFill>
              </a:rPr>
              <a:t>Team</a:t>
            </a:r>
            <a:r>
              <a:rPr lang="en-US" sz="1800" dirty="0"/>
              <a:t>(leader: String, reports: List[</a:t>
            </a:r>
            <a:r>
              <a:rPr lang="en-US" sz="1800" dirty="0">
                <a:solidFill>
                  <a:srgbClr val="C00000"/>
                </a:solidFill>
              </a:rPr>
              <a:t>Team</a:t>
            </a:r>
            <a:r>
              <a:rPr lang="en-US" sz="1800" dirty="0"/>
              <a:t>] = </a:t>
            </a:r>
            <a:r>
              <a:rPr lang="en-US" sz="1800" dirty="0" err="1"/>
              <a:t>List.empty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Suppose we wish to add a new </a:t>
            </a:r>
            <a:r>
              <a:rPr lang="en-US" sz="1800" dirty="0" err="1"/>
              <a:t>subteam</a:t>
            </a:r>
            <a:r>
              <a:rPr lang="en-US" sz="1800" dirty="0"/>
              <a:t> to an existing team. The intention is that the current team leader will take over the new team entirely as a direct report.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b="1" dirty="0"/>
              <a:t>def</a:t>
            </a:r>
            <a:r>
              <a:rPr lang="en-US" sz="1800" dirty="0"/>
              <a:t> </a:t>
            </a:r>
            <a:r>
              <a:rPr lang="en-US" sz="1800" dirty="0" err="1"/>
              <a:t>addNewSubteam</a:t>
            </a:r>
            <a:r>
              <a:rPr lang="en-US" sz="1800" dirty="0"/>
              <a:t>(team: </a:t>
            </a:r>
            <a:r>
              <a:rPr lang="en-US" sz="1800" dirty="0">
                <a:solidFill>
                  <a:srgbClr val="C00000"/>
                </a:solidFill>
              </a:rPr>
              <a:t>Team</a:t>
            </a:r>
            <a:r>
              <a:rPr lang="en-US" sz="1800" dirty="0"/>
              <a:t>, </a:t>
            </a:r>
            <a:r>
              <a:rPr lang="en-US" sz="1800" dirty="0" err="1"/>
              <a:t>newSubTeam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C00000"/>
                </a:solidFill>
              </a:rPr>
              <a:t>Team</a:t>
            </a:r>
            <a:r>
              <a:rPr lang="en-US" sz="1800" dirty="0"/>
              <a:t>): </a:t>
            </a:r>
            <a:r>
              <a:rPr lang="en-US" sz="1800" dirty="0">
                <a:solidFill>
                  <a:srgbClr val="C00000"/>
                </a:solidFill>
              </a:rPr>
              <a:t>Team</a:t>
            </a:r>
            <a:r>
              <a:rPr lang="en-US" sz="1800" dirty="0"/>
              <a:t> =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C00000"/>
                </a:solidFill>
              </a:rPr>
              <a:t>Team</a:t>
            </a:r>
            <a:r>
              <a:rPr lang="en-US" sz="1800" dirty="0"/>
              <a:t>( </a:t>
            </a:r>
            <a:r>
              <a:rPr lang="en-US" sz="1800" dirty="0" err="1"/>
              <a:t>team.leader</a:t>
            </a:r>
            <a:r>
              <a:rPr lang="en-US" sz="1800" dirty="0"/>
              <a:t>, </a:t>
            </a:r>
            <a:r>
              <a:rPr lang="en-US" sz="1800" dirty="0" err="1"/>
              <a:t>newSubTeam</a:t>
            </a:r>
            <a:r>
              <a:rPr lang="en-US" sz="1800" dirty="0"/>
              <a:t> :: </a:t>
            </a:r>
            <a:r>
              <a:rPr lang="en-US" sz="1800" dirty="0" err="1"/>
              <a:t>team.reports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Note how we need to build a </a:t>
            </a:r>
            <a:r>
              <a:rPr lang="en-US" sz="1800" i="1" dirty="0"/>
              <a:t>new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00000"/>
                </a:solidFill>
              </a:rPr>
              <a:t>Team</a:t>
            </a:r>
            <a:r>
              <a:rPr lang="en-US" sz="1800" dirty="0"/>
              <a:t> with the existing team leader at the head, and a new list of reports that includes the new </a:t>
            </a:r>
            <a:r>
              <a:rPr lang="en-US" sz="1800" dirty="0" err="1"/>
              <a:t>subteam</a:t>
            </a:r>
            <a:r>
              <a:rPr lang="en-US" sz="1800" dirty="0"/>
              <a:t> joined to it.</a:t>
            </a:r>
          </a:p>
          <a:p>
            <a:pPr marL="0" indent="0">
              <a:buNone/>
            </a:pPr>
            <a:r>
              <a:rPr lang="en-US" sz="1800" dirty="0"/>
              <a:t>Remember – the structures are immutable.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72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Printing the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2"/>
            <a:ext cx="6937249" cy="4240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case</a:t>
            </a:r>
            <a:r>
              <a:rPr lang="en-US" sz="1800" dirty="0"/>
              <a:t> </a:t>
            </a:r>
            <a:r>
              <a:rPr lang="en-US" sz="1800" b="1" dirty="0"/>
              <a:t>class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00000"/>
                </a:solidFill>
              </a:rPr>
              <a:t>Team</a:t>
            </a:r>
            <a:r>
              <a:rPr lang="en-US" sz="1800" dirty="0"/>
              <a:t>(leader: String, reports: List[</a:t>
            </a:r>
            <a:r>
              <a:rPr lang="en-US" sz="1800" dirty="0">
                <a:solidFill>
                  <a:srgbClr val="C00000"/>
                </a:solidFill>
              </a:rPr>
              <a:t>Team</a:t>
            </a:r>
            <a:r>
              <a:rPr lang="en-US" sz="1800" dirty="0"/>
              <a:t>] = </a:t>
            </a:r>
            <a:r>
              <a:rPr lang="en-US" sz="1800" dirty="0" err="1"/>
              <a:t>List.empty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b="1" dirty="0"/>
              <a:t>override</a:t>
            </a:r>
            <a:r>
              <a:rPr lang="en-US" sz="1800" dirty="0"/>
              <a:t> </a:t>
            </a:r>
            <a:r>
              <a:rPr lang="en-US" sz="1800" b="1" dirty="0"/>
              <a:t>def</a:t>
            </a:r>
            <a:r>
              <a:rPr lang="en-US" sz="1800" dirty="0"/>
              <a:t> </a:t>
            </a:r>
            <a:r>
              <a:rPr lang="en-US" sz="1800" dirty="0" err="1"/>
              <a:t>toString</a:t>
            </a:r>
            <a:r>
              <a:rPr lang="en-US" sz="1800" dirty="0"/>
              <a:t>: String =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preorder(this).</a:t>
            </a:r>
            <a:r>
              <a:rPr lang="en-US" sz="1800" dirty="0">
                <a:solidFill>
                  <a:srgbClr val="0070C0"/>
                </a:solidFill>
              </a:rPr>
              <a:t>map(_ + "\n").</a:t>
            </a:r>
            <a:r>
              <a:rPr lang="en-US" sz="1800" dirty="0" err="1">
                <a:solidFill>
                  <a:srgbClr val="00B050"/>
                </a:solidFill>
              </a:rPr>
              <a:t>mkString</a:t>
            </a: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def</a:t>
            </a:r>
            <a:r>
              <a:rPr lang="en-US" sz="1800" dirty="0"/>
              <a:t> preorder(team: </a:t>
            </a:r>
            <a:r>
              <a:rPr lang="en-US" sz="1800" dirty="0">
                <a:solidFill>
                  <a:srgbClr val="C00000"/>
                </a:solidFill>
              </a:rPr>
              <a:t>Team</a:t>
            </a:r>
            <a:r>
              <a:rPr lang="en-US" sz="1800" dirty="0"/>
              <a:t>, tab: Int = 0): List[String] =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7030A0"/>
                </a:solidFill>
              </a:rPr>
              <a:t>(" "*tab + </a:t>
            </a:r>
            <a:r>
              <a:rPr lang="en-US" sz="1800" dirty="0" err="1">
                <a:solidFill>
                  <a:srgbClr val="7030A0"/>
                </a:solidFill>
              </a:rPr>
              <a:t>team.leader</a:t>
            </a:r>
            <a:r>
              <a:rPr lang="en-US" sz="1800" dirty="0">
                <a:solidFill>
                  <a:srgbClr val="7030A0"/>
                </a:solidFill>
              </a:rPr>
              <a:t>) </a:t>
            </a:r>
            <a:r>
              <a:rPr lang="en-US" sz="1800" dirty="0"/>
              <a:t>:: </a:t>
            </a:r>
            <a:r>
              <a:rPr lang="en-US" sz="1800" dirty="0" err="1">
                <a:solidFill>
                  <a:srgbClr val="0070C0"/>
                </a:solidFill>
              </a:rPr>
              <a:t>team.reports.flatMap</a:t>
            </a:r>
            <a:r>
              <a:rPr lang="en-US" sz="1800" dirty="0">
                <a:solidFill>
                  <a:srgbClr val="0070C0"/>
                </a:solidFill>
              </a:rPr>
              <a:t>(preorder(_, tab+4))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6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3B697-90AD-41B2-879C-8E62CAB8527B}"/>
              </a:ext>
            </a:extLst>
          </p:cNvPr>
          <p:cNvSpPr txBox="1"/>
          <p:nvPr/>
        </p:nvSpPr>
        <p:spPr>
          <a:xfrm>
            <a:off x="5150824" y="3327151"/>
            <a:ext cx="3718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70C0"/>
                </a:solidFill>
              </a:rPr>
              <a:t>Add an “\n” to each line </a:t>
            </a:r>
            <a:r>
              <a:rPr lang="en-GB" i="1" dirty="0">
                <a:solidFill>
                  <a:srgbClr val="00B050"/>
                </a:solidFill>
              </a:rPr>
              <a:t>and then make the list of lines into a string.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3E443A-C9A0-4873-BF7F-7E66850CD284}"/>
              </a:ext>
            </a:extLst>
          </p:cNvPr>
          <p:cNvSpPr txBox="1"/>
          <p:nvPr/>
        </p:nvSpPr>
        <p:spPr>
          <a:xfrm>
            <a:off x="1535568" y="3327152"/>
            <a:ext cx="358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3">
                    <a:lumMod val="75000"/>
                  </a:schemeClr>
                </a:solidFill>
              </a:rPr>
              <a:t>Generate each row in the output using a </a:t>
            </a:r>
            <a:r>
              <a:rPr lang="en-GB" i="1" dirty="0" err="1">
                <a:solidFill>
                  <a:schemeClr val="accent3">
                    <a:lumMod val="75000"/>
                  </a:schemeClr>
                </a:solidFill>
              </a:rPr>
              <a:t>preorder</a:t>
            </a:r>
            <a:r>
              <a:rPr lang="en-GB" i="1" dirty="0">
                <a:solidFill>
                  <a:schemeClr val="accent3">
                    <a:lumMod val="75000"/>
                  </a:schemeClr>
                </a:solidFill>
              </a:rPr>
              <a:t> traversal.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C73AF-D80D-4FF2-9E4D-272967F13F80}"/>
              </a:ext>
            </a:extLst>
          </p:cNvPr>
          <p:cNvSpPr txBox="1"/>
          <p:nvPr/>
        </p:nvSpPr>
        <p:spPr>
          <a:xfrm>
            <a:off x="1535569" y="5224194"/>
            <a:ext cx="358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7030A0"/>
                </a:solidFill>
              </a:rPr>
              <a:t>Generate current row with the indentation for this level:  tab x spaces.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5F5646-B263-41AF-A850-EF4448A46F04}"/>
              </a:ext>
            </a:extLst>
          </p:cNvPr>
          <p:cNvSpPr txBox="1"/>
          <p:nvPr/>
        </p:nvSpPr>
        <p:spPr>
          <a:xfrm>
            <a:off x="5117468" y="5221068"/>
            <a:ext cx="3851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70C0"/>
                </a:solidFill>
              </a:rPr>
              <a:t>Generate subsequent rows for each of the </a:t>
            </a:r>
            <a:r>
              <a:rPr lang="en-GB" i="1" dirty="0" err="1">
                <a:solidFill>
                  <a:srgbClr val="0070C0"/>
                </a:solidFill>
              </a:rPr>
              <a:t>subteams</a:t>
            </a:r>
            <a:r>
              <a:rPr lang="en-GB" i="1" dirty="0">
                <a:solidFill>
                  <a:srgbClr val="0070C0"/>
                </a:solidFill>
              </a:rPr>
              <a:t>. This calls </a:t>
            </a:r>
            <a:r>
              <a:rPr lang="en-GB" i="1" dirty="0" err="1">
                <a:solidFill>
                  <a:srgbClr val="0070C0"/>
                </a:solidFill>
              </a:rPr>
              <a:t>preorder</a:t>
            </a:r>
            <a:r>
              <a:rPr lang="en-GB" i="1" dirty="0">
                <a:solidFill>
                  <a:srgbClr val="0070C0"/>
                </a:solidFill>
              </a:rPr>
              <a:t> recursively.</a:t>
            </a:r>
          </a:p>
        </p:txBody>
      </p:sp>
    </p:spTree>
    <p:extLst>
      <p:ext uri="{BB962C8B-B14F-4D97-AF65-F5344CB8AC3E}">
        <p14:creationId xmlns:p14="http://schemas.microsoft.com/office/powerpoint/2010/main" val="396204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3093</TotalTime>
  <Words>658</Words>
  <Application>Microsoft Office PowerPoint</Application>
  <PresentationFormat>On-screen Show (4:3)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Helvetica Neue</vt:lpstr>
      <vt:lpstr>Gallery</vt:lpstr>
      <vt:lpstr>N-ary Tree</vt:lpstr>
      <vt:lpstr>N-ary Tree</vt:lpstr>
      <vt:lpstr>In scala…</vt:lpstr>
      <vt:lpstr>Counting the levels in the organisation</vt:lpstr>
      <vt:lpstr>Adding a new subteam</vt:lpstr>
      <vt:lpstr>Printing the hierarchy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Smallwood</dc:creator>
  <cp:lastModifiedBy>David Smallwood</cp:lastModifiedBy>
  <cp:revision>166</cp:revision>
  <dcterms:modified xsi:type="dcterms:W3CDTF">2021-02-17T21:41:37Z</dcterms:modified>
</cp:coreProperties>
</file>