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11"/>
  </p:notesMasterIdLst>
  <p:sldIdLst>
    <p:sldId id="383" r:id="rId2"/>
    <p:sldId id="395" r:id="rId3"/>
    <p:sldId id="384" r:id="rId4"/>
    <p:sldId id="398" r:id="rId5"/>
    <p:sldId id="385" r:id="rId6"/>
    <p:sldId id="396" r:id="rId7"/>
    <p:sldId id="397" r:id="rId8"/>
    <p:sldId id="386" r:id="rId9"/>
    <p:sldId id="38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8" autoAdjust="0"/>
    <p:restoredTop sz="94737" autoAdjust="0"/>
  </p:normalViewPr>
  <p:slideViewPr>
    <p:cSldViewPr snapToGrid="0" snapToObjects="1">
      <p:cViewPr varScale="1">
        <p:scale>
          <a:sx n="120" d="100"/>
          <a:sy n="120" d="100"/>
        </p:scale>
        <p:origin x="108" y="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864311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7778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88753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03302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05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46109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20912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654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58089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35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74675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83769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31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5AD7-EC17-44F1-8D7A-2B16ABE9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BFEC-41D5-4BA0-893A-76151C86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149" y="1809550"/>
            <a:ext cx="7471611" cy="4329994"/>
          </a:xfrm>
        </p:spPr>
        <p:txBody>
          <a:bodyPr>
            <a:normAutofit fontScale="85000" lnSpcReduction="10000"/>
          </a:bodyPr>
          <a:lstStyle/>
          <a:p>
            <a:r>
              <a:rPr lang="en-GB" sz="2400" dirty="0"/>
              <a:t>A nice way to generate a list is to use a comprehension</a:t>
            </a:r>
          </a:p>
          <a:p>
            <a:r>
              <a:rPr lang="en-GB" sz="2400" dirty="0"/>
              <a:t>Let us use the following lists throughout the remaining examples:</a:t>
            </a:r>
          </a:p>
          <a:p>
            <a:pPr marL="0" indent="0">
              <a:buNone/>
            </a:pPr>
            <a:r>
              <a:rPr lang="en-GB" sz="2400" dirty="0">
                <a:latin typeface="Courier" pitchFamily="2" charset="0"/>
              </a:rPr>
              <a:t>    </a:t>
            </a:r>
            <a:r>
              <a:rPr lang="en-GB" sz="2400" b="1" dirty="0" err="1">
                <a:latin typeface="Courier" pitchFamily="2" charset="0"/>
              </a:rPr>
              <a:t>val</a:t>
            </a:r>
            <a:r>
              <a:rPr lang="en-GB" sz="2400" dirty="0">
                <a:latin typeface="Courier" pitchFamily="2" charset="0"/>
              </a:rPr>
              <a:t> </a:t>
            </a:r>
            <a:r>
              <a:rPr lang="en-GB" sz="2400" dirty="0" err="1">
                <a:latin typeface="Courier" pitchFamily="2" charset="0"/>
              </a:rPr>
              <a:t>oneToTen</a:t>
            </a:r>
            <a:r>
              <a:rPr lang="en-GB" sz="2400" dirty="0">
                <a:latin typeface="Courier" pitchFamily="2" charset="0"/>
              </a:rPr>
              <a:t> = (</a:t>
            </a:r>
            <a:r>
              <a:rPr lang="en-GB" sz="2400" u="sng" dirty="0">
                <a:latin typeface="Courier" pitchFamily="2" charset="0"/>
              </a:rPr>
              <a:t>1</a:t>
            </a:r>
            <a:r>
              <a:rPr lang="en-GB" sz="2400" dirty="0">
                <a:latin typeface="Courier" pitchFamily="2" charset="0"/>
              </a:rPr>
              <a:t> to 10).</a:t>
            </a:r>
            <a:r>
              <a:rPr lang="en-GB" sz="2400" dirty="0" err="1">
                <a:latin typeface="Courier" pitchFamily="2" charset="0"/>
              </a:rPr>
              <a:t>toList</a:t>
            </a:r>
            <a:endParaRPr lang="en-GB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2400" dirty="0">
                <a:latin typeface="Courier" pitchFamily="2" charset="0"/>
              </a:rPr>
              <a:t>    </a:t>
            </a:r>
            <a:r>
              <a:rPr lang="en-GB" sz="2400" b="1" dirty="0" err="1">
                <a:latin typeface="Courier" pitchFamily="2" charset="0"/>
              </a:rPr>
              <a:t>val</a:t>
            </a:r>
            <a:r>
              <a:rPr lang="en-GB" sz="2400" dirty="0">
                <a:latin typeface="Courier" pitchFamily="2" charset="0"/>
              </a:rPr>
              <a:t> lowers   = (</a:t>
            </a:r>
            <a:r>
              <a:rPr lang="en-GB" sz="2400" u="sng" dirty="0">
                <a:latin typeface="Courier" pitchFamily="2" charset="0"/>
              </a:rPr>
              <a:t>'a'</a:t>
            </a:r>
            <a:r>
              <a:rPr lang="en-GB" sz="2400" dirty="0">
                <a:latin typeface="Courier" pitchFamily="2" charset="0"/>
              </a:rPr>
              <a:t> to 'z').</a:t>
            </a:r>
            <a:r>
              <a:rPr lang="en-GB" sz="2400" dirty="0" err="1">
                <a:latin typeface="Courier" pitchFamily="2" charset="0"/>
              </a:rPr>
              <a:t>toList</a:t>
            </a:r>
            <a:endParaRPr lang="en-GB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2400" dirty="0">
                <a:latin typeface="Courier" pitchFamily="2" charset="0"/>
              </a:rPr>
              <a:t>    </a:t>
            </a:r>
            <a:r>
              <a:rPr lang="en-GB" sz="2400" b="1" dirty="0" err="1">
                <a:latin typeface="Courier" pitchFamily="2" charset="0"/>
              </a:rPr>
              <a:t>val</a:t>
            </a:r>
            <a:r>
              <a:rPr lang="en-GB" sz="2400" dirty="0">
                <a:latin typeface="Courier" pitchFamily="2" charset="0"/>
              </a:rPr>
              <a:t> vowels   = List('a','e','</a:t>
            </a:r>
            <a:r>
              <a:rPr lang="en-GB" sz="2400" dirty="0" err="1">
                <a:latin typeface="Courier" pitchFamily="2" charset="0"/>
              </a:rPr>
              <a:t>i</a:t>
            </a:r>
            <a:r>
              <a:rPr lang="en-GB" sz="2400" dirty="0">
                <a:latin typeface="Courier" pitchFamily="2" charset="0"/>
              </a:rPr>
              <a:t>','</a:t>
            </a:r>
            <a:r>
              <a:rPr lang="en-GB" sz="2400" dirty="0" err="1">
                <a:latin typeface="Courier" pitchFamily="2" charset="0"/>
              </a:rPr>
              <a:t>o','u</a:t>
            </a:r>
            <a:r>
              <a:rPr lang="en-GB" sz="2400" dirty="0">
                <a:latin typeface="Courier" pitchFamily="2" charset="0"/>
              </a:rPr>
              <a:t>’)</a:t>
            </a:r>
          </a:p>
          <a:p>
            <a:r>
              <a:rPr lang="en-GB" sz="2400" dirty="0"/>
              <a:t>Suppose we wish to generate a list of all squares of numbers from the list </a:t>
            </a:r>
            <a:r>
              <a:rPr lang="en-GB" sz="2400" dirty="0" err="1"/>
              <a:t>oneToTen</a:t>
            </a:r>
            <a:r>
              <a:rPr lang="en-GB" sz="2400" dirty="0"/>
              <a:t>:</a:t>
            </a:r>
          </a:p>
          <a:p>
            <a:pPr marL="0" indent="0">
              <a:buNone/>
            </a:pPr>
            <a:endParaRPr lang="en-GB" sz="2400" dirty="0"/>
          </a:p>
          <a:p>
            <a:pPr marL="457200" lvl="1" indent="0">
              <a:buNone/>
            </a:pPr>
            <a:r>
              <a:rPr lang="en-GB" sz="2400" b="1" dirty="0">
                <a:latin typeface="Courier" pitchFamily="2" charset="0"/>
              </a:rPr>
              <a:t>for</a:t>
            </a:r>
            <a:r>
              <a:rPr lang="en-GB" sz="2400" dirty="0">
                <a:latin typeface="Courier" pitchFamily="2" charset="0"/>
              </a:rPr>
              <a:t>( </a:t>
            </a:r>
            <a:r>
              <a:rPr lang="en-GB" sz="2400" dirty="0" err="1">
                <a:latin typeface="Courier" pitchFamily="2" charset="0"/>
              </a:rPr>
              <a:t>i</a:t>
            </a:r>
            <a:r>
              <a:rPr lang="en-GB" sz="2400" dirty="0">
                <a:latin typeface="Courier" pitchFamily="2" charset="0"/>
              </a:rPr>
              <a:t> &lt;- </a:t>
            </a:r>
            <a:r>
              <a:rPr lang="en-GB" sz="2400" dirty="0" err="1">
                <a:latin typeface="Courier" pitchFamily="2" charset="0"/>
              </a:rPr>
              <a:t>oneToTen</a:t>
            </a:r>
            <a:r>
              <a:rPr lang="en-GB" sz="2400" dirty="0">
                <a:latin typeface="Courier" pitchFamily="2" charset="0"/>
              </a:rPr>
              <a:t> ) </a:t>
            </a:r>
            <a:r>
              <a:rPr lang="en-GB" sz="2400" b="1" dirty="0">
                <a:latin typeface="Courier" pitchFamily="2" charset="0"/>
              </a:rPr>
              <a:t>yield</a:t>
            </a:r>
            <a:r>
              <a:rPr lang="en-GB" sz="2400" dirty="0">
                <a:latin typeface="Courier" pitchFamily="2" charset="0"/>
              </a:rPr>
              <a:t> { </a:t>
            </a:r>
            <a:r>
              <a:rPr lang="en-GB" sz="2400" dirty="0" err="1">
                <a:latin typeface="Courier" pitchFamily="2" charset="0"/>
              </a:rPr>
              <a:t>i</a:t>
            </a:r>
            <a:r>
              <a:rPr lang="en-GB" sz="2400" dirty="0">
                <a:latin typeface="Courier" pitchFamily="2" charset="0"/>
              </a:rPr>
              <a:t>*</a:t>
            </a:r>
            <a:r>
              <a:rPr lang="en-GB" sz="2400" dirty="0" err="1">
                <a:latin typeface="Courier" pitchFamily="2" charset="0"/>
              </a:rPr>
              <a:t>i</a:t>
            </a:r>
            <a:r>
              <a:rPr lang="en-GB" sz="2400" dirty="0">
                <a:latin typeface="Courier" pitchFamily="2" charset="0"/>
              </a:rPr>
              <a:t> }</a:t>
            </a:r>
            <a:endParaRPr lang="en-GB" sz="2400" dirty="0"/>
          </a:p>
          <a:p>
            <a:pPr marL="0" indent="0">
              <a:buNone/>
            </a:pPr>
            <a:r>
              <a:rPr lang="en-GB" sz="2800" dirty="0"/>
              <a:t>=</a:t>
            </a:r>
          </a:p>
          <a:p>
            <a:pPr marL="457200" lvl="1" indent="0">
              <a:buNone/>
            </a:pPr>
            <a:r>
              <a:rPr lang="en-GB" sz="2400" dirty="0"/>
              <a:t>List(1, 4, 9, 16, 25, 36, 49, 64, 81, 100)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B1B13-9C56-4F9C-949E-0EB600F2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86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5AD7-EC17-44F1-8D7A-2B16ABE9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BFEC-41D5-4BA0-893A-76151C86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86552"/>
            <a:ext cx="8036731" cy="4252991"/>
          </a:xfrm>
        </p:spPr>
        <p:txBody>
          <a:bodyPr>
            <a:normAutofit/>
          </a:bodyPr>
          <a:lstStyle/>
          <a:p>
            <a:r>
              <a:rPr lang="en-GB" dirty="0"/>
              <a:t>Suppose we wish to generate a list of all squares of the even numbers from the list </a:t>
            </a:r>
            <a:r>
              <a:rPr lang="en-GB" dirty="0" err="1"/>
              <a:t>oneToTen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for</a:t>
            </a:r>
            <a:r>
              <a:rPr lang="en-GB" dirty="0">
                <a:latin typeface="Courier" pitchFamily="2" charset="0"/>
              </a:rPr>
              <a:t>(</a:t>
            </a:r>
            <a:r>
              <a:rPr lang="en-GB" dirty="0" err="1">
                <a:latin typeface="Courier" pitchFamily="2" charset="0"/>
              </a:rPr>
              <a:t>i</a:t>
            </a:r>
            <a:r>
              <a:rPr lang="en-GB" dirty="0">
                <a:latin typeface="Courier" pitchFamily="2" charset="0"/>
              </a:rPr>
              <a:t> &lt;- </a:t>
            </a:r>
            <a:r>
              <a:rPr lang="en-GB" dirty="0" err="1">
                <a:latin typeface="Courier" pitchFamily="2" charset="0"/>
              </a:rPr>
              <a:t>oneToTen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b="1" dirty="0">
                <a:latin typeface="Courier" pitchFamily="2" charset="0"/>
              </a:rPr>
              <a:t>if</a:t>
            </a:r>
            <a:r>
              <a:rPr lang="en-GB" dirty="0">
                <a:latin typeface="Courier" pitchFamily="2" charset="0"/>
              </a:rPr>
              <a:t> i%2==0) </a:t>
            </a:r>
            <a:r>
              <a:rPr lang="en-GB" b="1" dirty="0">
                <a:latin typeface="Courier" pitchFamily="2" charset="0"/>
              </a:rPr>
              <a:t>yield</a:t>
            </a:r>
            <a:r>
              <a:rPr lang="en-GB" dirty="0">
                <a:latin typeface="Courier" pitchFamily="2" charset="0"/>
              </a:rPr>
              <a:t> {</a:t>
            </a:r>
            <a:r>
              <a:rPr lang="en-GB" dirty="0" err="1">
                <a:latin typeface="Courier" pitchFamily="2" charset="0"/>
              </a:rPr>
              <a:t>i</a:t>
            </a:r>
            <a:r>
              <a:rPr lang="en-GB" dirty="0">
                <a:latin typeface="Courier" pitchFamily="2" charset="0"/>
              </a:rPr>
              <a:t>*</a:t>
            </a:r>
            <a:r>
              <a:rPr lang="en-GB" dirty="0" err="1">
                <a:latin typeface="Courier" pitchFamily="2" charset="0"/>
              </a:rPr>
              <a:t>i</a:t>
            </a:r>
            <a:r>
              <a:rPr lang="en-GB" dirty="0">
                <a:latin typeface="Courier" pitchFamily="2" charset="0"/>
              </a:rPr>
              <a:t>}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=   List(4, 16,  36,  64,  100)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In general we have the following forms: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b="1" dirty="0">
                <a:latin typeface="Courier" pitchFamily="2" charset="0"/>
              </a:rPr>
              <a:t>for</a:t>
            </a:r>
            <a:r>
              <a:rPr lang="en-GB" dirty="0">
                <a:latin typeface="Courier" pitchFamily="2" charset="0"/>
              </a:rPr>
              <a:t> (generator) </a:t>
            </a:r>
            <a:r>
              <a:rPr lang="en-GB" b="1" dirty="0">
                <a:latin typeface="Courier" pitchFamily="2" charset="0"/>
              </a:rPr>
              <a:t>yield</a:t>
            </a:r>
            <a:r>
              <a:rPr lang="en-GB" dirty="0">
                <a:latin typeface="Courier" pitchFamily="2" charset="0"/>
              </a:rPr>
              <a:t> pattern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b="1" dirty="0">
                <a:latin typeface="Courier" pitchFamily="2" charset="0"/>
              </a:rPr>
              <a:t>for</a:t>
            </a:r>
            <a:r>
              <a:rPr lang="en-GB" dirty="0">
                <a:latin typeface="Courier" pitchFamily="2" charset="0"/>
              </a:rPr>
              <a:t> (generator </a:t>
            </a:r>
            <a:r>
              <a:rPr lang="en-GB" b="1" dirty="0">
                <a:latin typeface="Courier" pitchFamily="2" charset="0"/>
              </a:rPr>
              <a:t>if</a:t>
            </a:r>
            <a:r>
              <a:rPr lang="en-GB" dirty="0">
                <a:latin typeface="Courier" pitchFamily="2" charset="0"/>
              </a:rPr>
              <a:t> filter) </a:t>
            </a:r>
            <a:r>
              <a:rPr lang="en-GB" b="1" dirty="0">
                <a:latin typeface="Courier" pitchFamily="2" charset="0"/>
              </a:rPr>
              <a:t>yield</a:t>
            </a:r>
            <a:r>
              <a:rPr lang="en-GB" dirty="0">
                <a:latin typeface="Courier" pitchFamily="2" charset="0"/>
              </a:rPr>
              <a:t>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B1B13-9C56-4F9C-949E-0EB600F2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23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5AD7-EC17-44F1-8D7A-2B16ABE9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BFEC-41D5-4BA0-893A-76151C86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951745"/>
            <a:ext cx="7191875" cy="39956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200" b="1" dirty="0">
                <a:solidFill>
                  <a:srgbClr val="0070C0"/>
                </a:solidFill>
                <a:latin typeface="Courier" pitchFamily="2" charset="0"/>
              </a:rPr>
              <a:t>for</a:t>
            </a:r>
            <a:r>
              <a:rPr lang="en-GB" sz="2200" dirty="0">
                <a:solidFill>
                  <a:srgbClr val="0070C0"/>
                </a:solidFill>
                <a:latin typeface="Courier" pitchFamily="2" charset="0"/>
              </a:rPr>
              <a:t>(</a:t>
            </a:r>
            <a:r>
              <a:rPr lang="en-GB" sz="2200" dirty="0" err="1">
                <a:solidFill>
                  <a:srgbClr val="0070C0"/>
                </a:solidFill>
                <a:latin typeface="Courier" pitchFamily="2" charset="0"/>
              </a:rPr>
              <a:t>i</a:t>
            </a:r>
            <a:r>
              <a:rPr lang="en-GB" sz="2200" dirty="0">
                <a:solidFill>
                  <a:srgbClr val="0070C0"/>
                </a:solidFill>
                <a:latin typeface="Courier" pitchFamily="2" charset="0"/>
              </a:rPr>
              <a:t> &lt;- </a:t>
            </a:r>
            <a:r>
              <a:rPr lang="en-GB" sz="2200" dirty="0" err="1">
                <a:solidFill>
                  <a:srgbClr val="0070C0"/>
                </a:solidFill>
                <a:latin typeface="Courier" pitchFamily="2" charset="0"/>
              </a:rPr>
              <a:t>oneToTen</a:t>
            </a:r>
            <a:r>
              <a:rPr lang="en-GB" sz="2200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en-GB" sz="2200" b="1" dirty="0">
                <a:solidFill>
                  <a:srgbClr val="0070C0"/>
                </a:solidFill>
                <a:latin typeface="Courier" pitchFamily="2" charset="0"/>
              </a:rPr>
              <a:t>if</a:t>
            </a:r>
            <a:r>
              <a:rPr lang="en-GB" sz="2200" dirty="0">
                <a:solidFill>
                  <a:srgbClr val="0070C0"/>
                </a:solidFill>
                <a:latin typeface="Courier" pitchFamily="2" charset="0"/>
              </a:rPr>
              <a:t> i%2==0) </a:t>
            </a:r>
            <a:r>
              <a:rPr lang="en-GB" sz="2200" b="1" dirty="0">
                <a:solidFill>
                  <a:srgbClr val="0070C0"/>
                </a:solidFill>
                <a:latin typeface="Courier" pitchFamily="2" charset="0"/>
              </a:rPr>
              <a:t>yield</a:t>
            </a:r>
            <a:r>
              <a:rPr lang="en-GB" sz="2200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en-GB" sz="2200" dirty="0" err="1">
                <a:solidFill>
                  <a:srgbClr val="0070C0"/>
                </a:solidFill>
                <a:latin typeface="Courier" pitchFamily="2" charset="0"/>
              </a:rPr>
              <a:t>i</a:t>
            </a:r>
            <a:r>
              <a:rPr lang="en-GB" sz="2200" dirty="0">
                <a:solidFill>
                  <a:srgbClr val="0070C0"/>
                </a:solidFill>
                <a:latin typeface="Courier" pitchFamily="2" charset="0"/>
              </a:rPr>
              <a:t>*</a:t>
            </a:r>
            <a:r>
              <a:rPr lang="en-GB" sz="2200" dirty="0" err="1">
                <a:solidFill>
                  <a:srgbClr val="0070C0"/>
                </a:solidFill>
                <a:latin typeface="Courier" pitchFamily="2" charset="0"/>
              </a:rPr>
              <a:t>i</a:t>
            </a:r>
            <a:endParaRPr lang="en-GB" sz="2200" dirty="0">
              <a:solidFill>
                <a:srgbClr val="0070C0"/>
              </a:solidFill>
              <a:latin typeface="Courier" pitchFamily="2" charset="0"/>
            </a:endParaRPr>
          </a:p>
          <a:p>
            <a:pPr marL="16329" indent="0">
              <a:buNone/>
            </a:pPr>
            <a:r>
              <a:rPr lang="en-GB" sz="2200" dirty="0"/>
              <a:t> 	</a:t>
            </a:r>
            <a:r>
              <a:rPr lang="en-GB" sz="2200" dirty="0">
                <a:solidFill>
                  <a:srgbClr val="C00000"/>
                </a:solidFill>
                <a:latin typeface="Courier" pitchFamily="2" charset="0"/>
              </a:rPr>
              <a:t>List(4, 16, 36, 64, 100)</a:t>
            </a:r>
          </a:p>
          <a:p>
            <a:pPr marL="16329" indent="0">
              <a:buNone/>
            </a:pPr>
            <a:r>
              <a:rPr lang="en-GB" sz="2200" b="1" dirty="0">
                <a:solidFill>
                  <a:srgbClr val="0070C0"/>
                </a:solidFill>
                <a:latin typeface="Courier" pitchFamily="2" charset="0"/>
              </a:rPr>
              <a:t>for</a:t>
            </a:r>
            <a:r>
              <a:rPr lang="en-GB" sz="2200" dirty="0">
                <a:solidFill>
                  <a:srgbClr val="0070C0"/>
                </a:solidFill>
                <a:latin typeface="Courier" pitchFamily="2" charset="0"/>
              </a:rPr>
              <a:t>(</a:t>
            </a:r>
            <a:r>
              <a:rPr lang="en-GB" sz="2200" dirty="0" err="1">
                <a:solidFill>
                  <a:srgbClr val="0070C0"/>
                </a:solidFill>
                <a:latin typeface="Courier" pitchFamily="2" charset="0"/>
              </a:rPr>
              <a:t>i</a:t>
            </a:r>
            <a:r>
              <a:rPr lang="en-GB" sz="2200" dirty="0">
                <a:solidFill>
                  <a:srgbClr val="0070C0"/>
                </a:solidFill>
                <a:latin typeface="Courier" pitchFamily="2" charset="0"/>
              </a:rPr>
              <a:t> &lt;- </a:t>
            </a:r>
            <a:r>
              <a:rPr lang="en-GB" sz="2200" dirty="0" err="1">
                <a:solidFill>
                  <a:srgbClr val="0070C0"/>
                </a:solidFill>
                <a:latin typeface="Courier" pitchFamily="2" charset="0"/>
              </a:rPr>
              <a:t>oneToTen</a:t>
            </a:r>
            <a:r>
              <a:rPr lang="en-GB" sz="2200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en-GB" sz="2200" b="1" dirty="0">
                <a:solidFill>
                  <a:srgbClr val="0070C0"/>
                </a:solidFill>
                <a:latin typeface="Courier" pitchFamily="2" charset="0"/>
              </a:rPr>
              <a:t>if</a:t>
            </a:r>
            <a:r>
              <a:rPr lang="en-GB" sz="2200" dirty="0">
                <a:solidFill>
                  <a:srgbClr val="0070C0"/>
                </a:solidFill>
                <a:latin typeface="Courier" pitchFamily="2" charset="0"/>
              </a:rPr>
              <a:t> i%3==0) </a:t>
            </a:r>
            <a:r>
              <a:rPr lang="en-GB" sz="2200" b="1" dirty="0">
                <a:solidFill>
                  <a:srgbClr val="0070C0"/>
                </a:solidFill>
                <a:latin typeface="Courier" pitchFamily="2" charset="0"/>
              </a:rPr>
              <a:t>yield</a:t>
            </a:r>
            <a:r>
              <a:rPr lang="en-GB" sz="2200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en-GB" sz="2200" dirty="0" err="1">
                <a:solidFill>
                  <a:srgbClr val="0070C0"/>
                </a:solidFill>
                <a:latin typeface="Courier" pitchFamily="2" charset="0"/>
              </a:rPr>
              <a:t>i</a:t>
            </a:r>
            <a:r>
              <a:rPr lang="en-GB" sz="2200" dirty="0">
                <a:solidFill>
                  <a:srgbClr val="0070C0"/>
                </a:solidFill>
                <a:latin typeface="Courier" pitchFamily="2" charset="0"/>
              </a:rPr>
              <a:t>*2</a:t>
            </a:r>
          </a:p>
          <a:p>
            <a:pPr marL="16329" indent="0">
              <a:buNone/>
            </a:pPr>
            <a:r>
              <a:rPr lang="en-GB" sz="2200" dirty="0">
                <a:latin typeface="Courier" pitchFamily="2" charset="0"/>
              </a:rPr>
              <a:t>	</a:t>
            </a:r>
            <a:r>
              <a:rPr lang="en-GB" sz="2200" dirty="0">
                <a:solidFill>
                  <a:srgbClr val="C00000"/>
                </a:solidFill>
                <a:latin typeface="Courier" pitchFamily="2" charset="0"/>
              </a:rPr>
              <a:t>List(6, 12, 18)</a:t>
            </a:r>
          </a:p>
          <a:p>
            <a:pPr marL="16329" indent="0">
              <a:buNone/>
            </a:pPr>
            <a:r>
              <a:rPr lang="en-GB" sz="2200" b="1" dirty="0">
                <a:solidFill>
                  <a:srgbClr val="0070C0"/>
                </a:solidFill>
                <a:latin typeface="Courier" pitchFamily="2" charset="0"/>
              </a:rPr>
              <a:t>for</a:t>
            </a:r>
            <a:r>
              <a:rPr lang="en-GB" sz="2200" dirty="0">
                <a:solidFill>
                  <a:srgbClr val="0070C0"/>
                </a:solidFill>
                <a:latin typeface="Courier" pitchFamily="2" charset="0"/>
              </a:rPr>
              <a:t>(</a:t>
            </a:r>
            <a:r>
              <a:rPr lang="en-GB" sz="2200" dirty="0" err="1">
                <a:solidFill>
                  <a:srgbClr val="0070C0"/>
                </a:solidFill>
                <a:latin typeface="Courier" pitchFamily="2" charset="0"/>
              </a:rPr>
              <a:t>i</a:t>
            </a:r>
            <a:r>
              <a:rPr lang="en-GB" sz="2200" dirty="0">
                <a:solidFill>
                  <a:srgbClr val="0070C0"/>
                </a:solidFill>
                <a:latin typeface="Courier" pitchFamily="2" charset="0"/>
              </a:rPr>
              <a:t> &lt;- </a:t>
            </a:r>
            <a:r>
              <a:rPr lang="en-GB" sz="2200" dirty="0" err="1">
                <a:solidFill>
                  <a:srgbClr val="0070C0"/>
                </a:solidFill>
                <a:latin typeface="Courier" pitchFamily="2" charset="0"/>
              </a:rPr>
              <a:t>oneToTen</a:t>
            </a:r>
            <a:r>
              <a:rPr lang="en-GB" sz="2200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en-GB" sz="2200" b="1" dirty="0">
                <a:solidFill>
                  <a:srgbClr val="0070C0"/>
                </a:solidFill>
                <a:latin typeface="Courier" pitchFamily="2" charset="0"/>
              </a:rPr>
              <a:t>if</a:t>
            </a:r>
            <a:r>
              <a:rPr lang="en-GB" sz="2200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en-GB" sz="2200" dirty="0" err="1">
                <a:solidFill>
                  <a:srgbClr val="0070C0"/>
                </a:solidFill>
                <a:latin typeface="Courier" pitchFamily="2" charset="0"/>
              </a:rPr>
              <a:t>i</a:t>
            </a:r>
            <a:r>
              <a:rPr lang="en-GB" sz="2200" dirty="0">
                <a:solidFill>
                  <a:srgbClr val="0070C0"/>
                </a:solidFill>
                <a:latin typeface="Courier" pitchFamily="2" charset="0"/>
              </a:rPr>
              <a:t>&gt;5) </a:t>
            </a:r>
            <a:r>
              <a:rPr lang="en-GB" sz="2200" b="1" dirty="0">
                <a:solidFill>
                  <a:srgbClr val="0070C0"/>
                </a:solidFill>
                <a:latin typeface="Courier" pitchFamily="2" charset="0"/>
              </a:rPr>
              <a:t>yield</a:t>
            </a:r>
            <a:r>
              <a:rPr lang="en-GB" sz="2200" dirty="0">
                <a:solidFill>
                  <a:srgbClr val="0070C0"/>
                </a:solidFill>
                <a:latin typeface="Courier" pitchFamily="2" charset="0"/>
              </a:rPr>
              <a:t> i+1</a:t>
            </a:r>
          </a:p>
          <a:p>
            <a:pPr marL="16329" indent="0">
              <a:buNone/>
            </a:pPr>
            <a:r>
              <a:rPr lang="en-GB" sz="2200" dirty="0">
                <a:latin typeface="Courier" pitchFamily="2" charset="0"/>
              </a:rPr>
              <a:t>	</a:t>
            </a:r>
            <a:r>
              <a:rPr lang="en-GB" sz="2200" dirty="0">
                <a:solidFill>
                  <a:srgbClr val="C00000"/>
                </a:solidFill>
                <a:latin typeface="Courier" pitchFamily="2" charset="0"/>
              </a:rPr>
              <a:t>List(7, 8, 9, 10, 11)</a:t>
            </a:r>
          </a:p>
          <a:p>
            <a:pPr marL="16329" indent="0">
              <a:buNone/>
            </a:pPr>
            <a:r>
              <a:rPr lang="en-GB" sz="2200" b="1" dirty="0">
                <a:solidFill>
                  <a:srgbClr val="0070C0"/>
                </a:solidFill>
                <a:latin typeface="Courier" pitchFamily="2" charset="0"/>
              </a:rPr>
              <a:t>for</a:t>
            </a:r>
            <a:r>
              <a:rPr lang="en-GB" sz="2200" dirty="0">
                <a:solidFill>
                  <a:srgbClr val="0070C0"/>
                </a:solidFill>
                <a:latin typeface="Courier" pitchFamily="2" charset="0"/>
              </a:rPr>
              <a:t>(</a:t>
            </a:r>
            <a:r>
              <a:rPr lang="en-GB" sz="2200" dirty="0" err="1">
                <a:solidFill>
                  <a:srgbClr val="0070C0"/>
                </a:solidFill>
                <a:latin typeface="Courier" pitchFamily="2" charset="0"/>
              </a:rPr>
              <a:t>i</a:t>
            </a:r>
            <a:r>
              <a:rPr lang="en-GB" sz="2200" dirty="0">
                <a:solidFill>
                  <a:srgbClr val="0070C0"/>
                </a:solidFill>
                <a:latin typeface="Courier" pitchFamily="2" charset="0"/>
              </a:rPr>
              <a:t> &lt;- </a:t>
            </a:r>
            <a:r>
              <a:rPr lang="en-GB" sz="2200" dirty="0" err="1">
                <a:solidFill>
                  <a:srgbClr val="0070C0"/>
                </a:solidFill>
                <a:latin typeface="Courier" pitchFamily="2" charset="0"/>
              </a:rPr>
              <a:t>oneToTen</a:t>
            </a:r>
            <a:r>
              <a:rPr lang="en-GB" sz="2200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en-GB" sz="2200" b="1" dirty="0">
                <a:solidFill>
                  <a:srgbClr val="0070C0"/>
                </a:solidFill>
                <a:latin typeface="Courier" pitchFamily="2" charset="0"/>
              </a:rPr>
              <a:t>if</a:t>
            </a:r>
            <a:r>
              <a:rPr lang="en-GB" sz="2200" dirty="0">
                <a:solidFill>
                  <a:srgbClr val="0070C0"/>
                </a:solidFill>
                <a:latin typeface="Courier" pitchFamily="2" charset="0"/>
              </a:rPr>
              <a:t> i%2==0) </a:t>
            </a:r>
            <a:r>
              <a:rPr lang="en-GB" sz="2200" b="1" dirty="0">
                <a:solidFill>
                  <a:srgbClr val="0070C0"/>
                </a:solidFill>
                <a:latin typeface="Courier" pitchFamily="2" charset="0"/>
              </a:rPr>
              <a:t>yield</a:t>
            </a:r>
            <a:r>
              <a:rPr lang="en-GB" sz="2200" dirty="0">
                <a:solidFill>
                  <a:srgbClr val="0070C0"/>
                </a:solidFill>
                <a:latin typeface="Courier" pitchFamily="2" charset="0"/>
              </a:rPr>
              <a:t> “Yes”</a:t>
            </a:r>
          </a:p>
          <a:p>
            <a:pPr marL="16329" indent="0">
              <a:buNone/>
            </a:pPr>
            <a:r>
              <a:rPr lang="en-GB" sz="2200" dirty="0">
                <a:latin typeface="Courier" pitchFamily="2" charset="0"/>
              </a:rPr>
              <a:t>	</a:t>
            </a:r>
            <a:r>
              <a:rPr lang="en-GB" sz="2200" dirty="0">
                <a:solidFill>
                  <a:srgbClr val="C00000"/>
                </a:solidFill>
                <a:latin typeface="Courier" pitchFamily="2" charset="0"/>
              </a:rPr>
              <a:t>List(Yes, Yes, Yes, Yes, Yes)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B1B13-9C56-4F9C-949E-0EB600F2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23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5AD7-EC17-44F1-8D7A-2B16ABE9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BFEC-41D5-4BA0-893A-76151C86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951744"/>
            <a:ext cx="7543800" cy="4280007"/>
          </a:xfrm>
        </p:spPr>
        <p:txBody>
          <a:bodyPr>
            <a:normAutofit/>
          </a:bodyPr>
          <a:lstStyle/>
          <a:p>
            <a:pPr marL="16329" indent="0">
              <a:buNone/>
            </a:pPr>
            <a:r>
              <a:rPr lang="en-GB" b="1" dirty="0">
                <a:solidFill>
                  <a:srgbClr val="0070C0"/>
                </a:solidFill>
                <a:latin typeface="Courier" pitchFamily="2" charset="0"/>
              </a:rPr>
              <a:t>for</a:t>
            </a:r>
            <a:r>
              <a:rPr lang="en-GB" dirty="0">
                <a:solidFill>
                  <a:srgbClr val="0070C0"/>
                </a:solidFill>
                <a:latin typeface="Courier" pitchFamily="2" charset="0"/>
              </a:rPr>
              <a:t>(</a:t>
            </a:r>
            <a:r>
              <a:rPr lang="en-GB" dirty="0" err="1">
                <a:solidFill>
                  <a:srgbClr val="0070C0"/>
                </a:solidFill>
                <a:latin typeface="Courier" pitchFamily="2" charset="0"/>
              </a:rPr>
              <a:t>i</a:t>
            </a:r>
            <a:r>
              <a:rPr lang="en-GB" dirty="0">
                <a:solidFill>
                  <a:srgbClr val="0070C0"/>
                </a:solidFill>
                <a:latin typeface="Courier" pitchFamily="2" charset="0"/>
              </a:rPr>
              <a:t> &lt;- </a:t>
            </a:r>
            <a:r>
              <a:rPr lang="en-GB" dirty="0" err="1">
                <a:solidFill>
                  <a:srgbClr val="0070C0"/>
                </a:solidFill>
                <a:latin typeface="Courier" pitchFamily="2" charset="0"/>
              </a:rPr>
              <a:t>oneToTen</a:t>
            </a:r>
            <a:r>
              <a:rPr lang="en-GB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en-GB" b="1" dirty="0">
                <a:solidFill>
                  <a:srgbClr val="0070C0"/>
                </a:solidFill>
                <a:latin typeface="Courier" pitchFamily="2" charset="0"/>
              </a:rPr>
              <a:t>if</a:t>
            </a:r>
            <a:r>
              <a:rPr lang="en-GB" dirty="0">
                <a:solidFill>
                  <a:srgbClr val="0070C0"/>
                </a:solidFill>
                <a:latin typeface="Courier" pitchFamily="2" charset="0"/>
              </a:rPr>
              <a:t> true) </a:t>
            </a:r>
            <a:r>
              <a:rPr lang="en-GB" b="1" dirty="0">
                <a:solidFill>
                  <a:srgbClr val="0070C0"/>
                </a:solidFill>
                <a:latin typeface="Courier" pitchFamily="2" charset="0"/>
              </a:rPr>
              <a:t>yield</a:t>
            </a:r>
            <a:r>
              <a:rPr lang="en-GB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Courier" pitchFamily="2" charset="0"/>
              </a:rPr>
              <a:t>i</a:t>
            </a:r>
            <a:endParaRPr lang="en-GB" sz="1800" dirty="0">
              <a:solidFill>
                <a:srgbClr val="0070C0"/>
              </a:solidFill>
              <a:latin typeface="Courier" pitchFamily="2" charset="0"/>
            </a:endParaRPr>
          </a:p>
          <a:p>
            <a:pPr marL="16329" indent="0">
              <a:buNone/>
            </a:pPr>
            <a:r>
              <a:rPr lang="en-GB" sz="1800" dirty="0">
                <a:solidFill>
                  <a:srgbClr val="0070C0"/>
                </a:solidFill>
                <a:latin typeface="Courier" pitchFamily="2" charset="0"/>
              </a:rPr>
              <a:t>	</a:t>
            </a:r>
            <a:r>
              <a:rPr lang="en-GB" sz="2000" dirty="0">
                <a:solidFill>
                  <a:srgbClr val="C00000"/>
                </a:solidFill>
                <a:latin typeface="Courier" pitchFamily="2" charset="0"/>
              </a:rPr>
              <a:t>List(1, 2, 3, 4, 5, 6, 7, 8, 9, 10)</a:t>
            </a:r>
          </a:p>
          <a:p>
            <a:pPr marL="16329" indent="0">
              <a:buNone/>
            </a:pPr>
            <a:r>
              <a:rPr lang="en-GB" b="1" dirty="0">
                <a:solidFill>
                  <a:srgbClr val="0070C0"/>
                </a:solidFill>
                <a:latin typeface="Courier" pitchFamily="2" charset="0"/>
              </a:rPr>
              <a:t>for</a:t>
            </a:r>
            <a:r>
              <a:rPr lang="en-GB" dirty="0">
                <a:solidFill>
                  <a:srgbClr val="0070C0"/>
                </a:solidFill>
                <a:latin typeface="Courier" pitchFamily="2" charset="0"/>
              </a:rPr>
              <a:t>(</a:t>
            </a:r>
            <a:r>
              <a:rPr lang="en-GB" dirty="0" err="1">
                <a:solidFill>
                  <a:srgbClr val="0070C0"/>
                </a:solidFill>
                <a:latin typeface="Courier" pitchFamily="2" charset="0"/>
              </a:rPr>
              <a:t>i</a:t>
            </a:r>
            <a:r>
              <a:rPr lang="en-GB" dirty="0">
                <a:solidFill>
                  <a:srgbClr val="0070C0"/>
                </a:solidFill>
                <a:latin typeface="Courier" pitchFamily="2" charset="0"/>
              </a:rPr>
              <a:t> &lt;- </a:t>
            </a:r>
            <a:r>
              <a:rPr lang="en-GB" dirty="0" err="1">
                <a:solidFill>
                  <a:srgbClr val="0070C0"/>
                </a:solidFill>
                <a:latin typeface="Courier" pitchFamily="2" charset="0"/>
              </a:rPr>
              <a:t>oneToTen</a:t>
            </a:r>
            <a:r>
              <a:rPr lang="en-GB" dirty="0">
                <a:solidFill>
                  <a:srgbClr val="0070C0"/>
                </a:solidFill>
                <a:latin typeface="Courier" pitchFamily="2" charset="0"/>
              </a:rPr>
              <a:t> if false) </a:t>
            </a:r>
            <a:r>
              <a:rPr lang="en-GB" b="1" dirty="0">
                <a:solidFill>
                  <a:srgbClr val="0070C0"/>
                </a:solidFill>
                <a:latin typeface="Courier" pitchFamily="2" charset="0"/>
              </a:rPr>
              <a:t>yield</a:t>
            </a:r>
            <a:r>
              <a:rPr lang="en-GB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Courier" pitchFamily="2" charset="0"/>
              </a:rPr>
              <a:t>i</a:t>
            </a:r>
            <a:endParaRPr lang="en-GB" sz="1800" dirty="0">
              <a:solidFill>
                <a:srgbClr val="0070C0"/>
              </a:solidFill>
              <a:latin typeface="Courier" pitchFamily="2" charset="0"/>
            </a:endParaRPr>
          </a:p>
          <a:p>
            <a:pPr marL="16329" indent="0">
              <a:buNone/>
            </a:pPr>
            <a:r>
              <a:rPr lang="en-GB" sz="1800" dirty="0">
                <a:solidFill>
                  <a:srgbClr val="0070C0"/>
                </a:solidFill>
                <a:latin typeface="Courier" pitchFamily="2" charset="0"/>
              </a:rPr>
              <a:t>	</a:t>
            </a:r>
            <a:r>
              <a:rPr lang="en-GB" sz="2000" dirty="0">
                <a:solidFill>
                  <a:srgbClr val="C00000"/>
                </a:solidFill>
                <a:latin typeface="Courier" pitchFamily="2" charset="0"/>
              </a:rPr>
              <a:t>List()</a:t>
            </a:r>
          </a:p>
          <a:p>
            <a:pPr marL="16329" indent="0">
              <a:buNone/>
            </a:pPr>
            <a:r>
              <a:rPr lang="en-GB" b="1" dirty="0">
                <a:solidFill>
                  <a:srgbClr val="0070C0"/>
                </a:solidFill>
                <a:latin typeface="Courier" pitchFamily="2" charset="0"/>
              </a:rPr>
              <a:t>for</a:t>
            </a:r>
            <a:r>
              <a:rPr lang="en-GB" dirty="0">
                <a:solidFill>
                  <a:srgbClr val="0070C0"/>
                </a:solidFill>
                <a:latin typeface="Courier" pitchFamily="2" charset="0"/>
              </a:rPr>
              <a:t>(</a:t>
            </a:r>
            <a:r>
              <a:rPr lang="en-GB" dirty="0" err="1">
                <a:solidFill>
                  <a:srgbClr val="0070C0"/>
                </a:solidFill>
                <a:latin typeface="Courier" pitchFamily="2" charset="0"/>
              </a:rPr>
              <a:t>i</a:t>
            </a:r>
            <a:r>
              <a:rPr lang="en-GB" dirty="0">
                <a:solidFill>
                  <a:srgbClr val="0070C0"/>
                </a:solidFill>
                <a:latin typeface="Courier" pitchFamily="2" charset="0"/>
              </a:rPr>
              <a:t> &lt;- </a:t>
            </a:r>
            <a:r>
              <a:rPr lang="en-GB" dirty="0" err="1">
                <a:solidFill>
                  <a:srgbClr val="0070C0"/>
                </a:solidFill>
                <a:latin typeface="Courier" pitchFamily="2" charset="0"/>
              </a:rPr>
              <a:t>oneToTen</a:t>
            </a:r>
            <a:r>
              <a:rPr lang="en-GB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en-GB" b="1" dirty="0">
                <a:solidFill>
                  <a:srgbClr val="0070C0"/>
                </a:solidFill>
                <a:latin typeface="Courier" pitchFamily="2" charset="0"/>
              </a:rPr>
              <a:t>if</a:t>
            </a:r>
            <a:r>
              <a:rPr lang="en-GB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Courier" pitchFamily="2" charset="0"/>
              </a:rPr>
              <a:t>i</a:t>
            </a:r>
            <a:r>
              <a:rPr lang="en-GB" dirty="0">
                <a:solidFill>
                  <a:srgbClr val="0070C0"/>
                </a:solidFill>
                <a:latin typeface="Courier" pitchFamily="2" charset="0"/>
              </a:rPr>
              <a:t>&gt;2 </a:t>
            </a:r>
            <a:r>
              <a:rPr lang="en-GB" b="1" dirty="0">
                <a:solidFill>
                  <a:srgbClr val="0070C0"/>
                </a:solidFill>
                <a:latin typeface="Courier" pitchFamily="2" charset="0"/>
              </a:rPr>
              <a:t>if</a:t>
            </a:r>
            <a:r>
              <a:rPr lang="en-GB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Courier" pitchFamily="2" charset="0"/>
              </a:rPr>
              <a:t>i</a:t>
            </a:r>
            <a:r>
              <a:rPr lang="en-GB" dirty="0">
                <a:solidFill>
                  <a:srgbClr val="0070C0"/>
                </a:solidFill>
                <a:latin typeface="Courier" pitchFamily="2" charset="0"/>
              </a:rPr>
              <a:t>&lt;8) </a:t>
            </a:r>
            <a:r>
              <a:rPr lang="en-GB" b="1" dirty="0">
                <a:solidFill>
                  <a:srgbClr val="0070C0"/>
                </a:solidFill>
                <a:latin typeface="Courier" pitchFamily="2" charset="0"/>
              </a:rPr>
              <a:t>yield</a:t>
            </a:r>
            <a:r>
              <a:rPr lang="en-GB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Courier" pitchFamily="2" charset="0"/>
              </a:rPr>
              <a:t>i</a:t>
            </a:r>
            <a:endParaRPr lang="en-GB" dirty="0">
              <a:solidFill>
                <a:srgbClr val="0070C0"/>
              </a:solidFill>
              <a:latin typeface="Courier" pitchFamily="2" charset="0"/>
            </a:endParaRPr>
          </a:p>
          <a:p>
            <a:pPr marL="16329" indent="0">
              <a:buNone/>
            </a:pPr>
            <a:r>
              <a:rPr lang="en-GB" dirty="0">
                <a:solidFill>
                  <a:srgbClr val="C00000"/>
                </a:solidFill>
                <a:latin typeface="Courier" pitchFamily="2" charset="0"/>
              </a:rPr>
              <a:t>	List(3, 4, 5, 6, 7)</a:t>
            </a:r>
          </a:p>
          <a:p>
            <a:pPr marL="16329" indent="0">
              <a:buNone/>
            </a:pPr>
            <a:r>
              <a:rPr lang="en-GB" b="1" dirty="0">
                <a:solidFill>
                  <a:srgbClr val="0070C0"/>
                </a:solidFill>
                <a:latin typeface="Courier" pitchFamily="2" charset="0"/>
              </a:rPr>
              <a:t>for</a:t>
            </a:r>
            <a:r>
              <a:rPr lang="en-GB" dirty="0">
                <a:solidFill>
                  <a:srgbClr val="0070C0"/>
                </a:solidFill>
                <a:latin typeface="Courier" pitchFamily="2" charset="0"/>
              </a:rPr>
              <a:t>(</a:t>
            </a:r>
            <a:r>
              <a:rPr lang="en-GB" dirty="0" err="1">
                <a:solidFill>
                  <a:srgbClr val="0070C0"/>
                </a:solidFill>
                <a:latin typeface="Courier" pitchFamily="2" charset="0"/>
              </a:rPr>
              <a:t>i</a:t>
            </a:r>
            <a:r>
              <a:rPr lang="en-GB" dirty="0">
                <a:solidFill>
                  <a:srgbClr val="0070C0"/>
                </a:solidFill>
                <a:latin typeface="Courier" pitchFamily="2" charset="0"/>
              </a:rPr>
              <a:t> &lt;- 1 to 20 </a:t>
            </a:r>
            <a:r>
              <a:rPr lang="en-GB" b="1" dirty="0">
                <a:solidFill>
                  <a:srgbClr val="0070C0"/>
                </a:solidFill>
                <a:latin typeface="Courier" pitchFamily="2" charset="0"/>
              </a:rPr>
              <a:t>if</a:t>
            </a:r>
            <a:r>
              <a:rPr lang="en-GB" dirty="0">
                <a:solidFill>
                  <a:srgbClr val="0070C0"/>
                </a:solidFill>
                <a:latin typeface="Courier" pitchFamily="2" charset="0"/>
              </a:rPr>
              <a:t> i%2==0 </a:t>
            </a:r>
            <a:r>
              <a:rPr lang="en-GB" b="1" dirty="0">
                <a:solidFill>
                  <a:srgbClr val="0070C0"/>
                </a:solidFill>
                <a:latin typeface="Courier" pitchFamily="2" charset="0"/>
              </a:rPr>
              <a:t>if</a:t>
            </a:r>
            <a:r>
              <a:rPr lang="en-GB" dirty="0">
                <a:solidFill>
                  <a:srgbClr val="0070C0"/>
                </a:solidFill>
                <a:latin typeface="Courier" pitchFamily="2" charset="0"/>
              </a:rPr>
              <a:t> i%3==0) </a:t>
            </a:r>
            <a:r>
              <a:rPr lang="en-GB" b="1" dirty="0">
                <a:solidFill>
                  <a:srgbClr val="0070C0"/>
                </a:solidFill>
                <a:latin typeface="Courier" pitchFamily="2" charset="0"/>
              </a:rPr>
              <a:t>yield</a:t>
            </a:r>
            <a:r>
              <a:rPr lang="en-GB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Courier" pitchFamily="2" charset="0"/>
              </a:rPr>
              <a:t>i</a:t>
            </a:r>
            <a:endParaRPr lang="en-GB" dirty="0">
              <a:solidFill>
                <a:srgbClr val="0070C0"/>
              </a:solidFill>
              <a:latin typeface="Courier" pitchFamily="2" charset="0"/>
            </a:endParaRPr>
          </a:p>
          <a:p>
            <a:pPr marL="16329" indent="0">
              <a:buNone/>
            </a:pPr>
            <a:r>
              <a:rPr lang="en-GB" dirty="0">
                <a:latin typeface="Courier" pitchFamily="2" charset="0"/>
              </a:rPr>
              <a:t>	</a:t>
            </a:r>
            <a:r>
              <a:rPr lang="en-GB" dirty="0">
                <a:solidFill>
                  <a:srgbClr val="C00000"/>
                </a:solidFill>
                <a:latin typeface="Courier" pitchFamily="2" charset="0"/>
              </a:rPr>
              <a:t>List(6, 12, 18)</a:t>
            </a:r>
          </a:p>
          <a:p>
            <a:pPr marL="457200" lvl="1" indent="0">
              <a:buNone/>
            </a:pPr>
            <a:endParaRPr lang="en-GB" sz="2000" dirty="0">
              <a:solidFill>
                <a:srgbClr val="C00000"/>
              </a:solidFill>
              <a:latin typeface="Courier" pitchFamily="2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B1B13-9C56-4F9C-949E-0EB600F2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49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5AD7-EC17-44F1-8D7A-2B16ABE9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BFEC-41D5-4BA0-893A-76151C86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983" y="2015733"/>
            <a:ext cx="7284852" cy="4037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  <a:latin typeface="Courier" pitchFamily="2" charset="0"/>
              </a:rPr>
              <a:t>for</a:t>
            </a:r>
            <a:r>
              <a:rPr lang="en-GB" dirty="0">
                <a:solidFill>
                  <a:srgbClr val="0070C0"/>
                </a:solidFill>
                <a:latin typeface="Courier" pitchFamily="2" charset="0"/>
              </a:rPr>
              <a:t>(c &lt;- vowels; d&lt;- vowels) </a:t>
            </a:r>
            <a:r>
              <a:rPr lang="en-GB" b="1" dirty="0">
                <a:solidFill>
                  <a:srgbClr val="0070C0"/>
                </a:solidFill>
                <a:latin typeface="Courier" pitchFamily="2" charset="0"/>
              </a:rPr>
              <a:t>yield</a:t>
            </a:r>
            <a:r>
              <a:rPr lang="en-GB" dirty="0">
                <a:solidFill>
                  <a:srgbClr val="0070C0"/>
                </a:solidFill>
                <a:latin typeface="Courier" pitchFamily="2" charset="0"/>
              </a:rPr>
              <a:t> (</a:t>
            </a:r>
            <a:r>
              <a:rPr lang="en-GB" dirty="0" err="1">
                <a:solidFill>
                  <a:srgbClr val="0070C0"/>
                </a:solidFill>
                <a:latin typeface="Courier" pitchFamily="2" charset="0"/>
              </a:rPr>
              <a:t>c,d</a:t>
            </a:r>
            <a:r>
              <a:rPr lang="en-GB" dirty="0">
                <a:solidFill>
                  <a:srgbClr val="0070C0"/>
                </a:solidFill>
                <a:latin typeface="Courier" pitchFamily="2" charset="0"/>
              </a:rPr>
              <a:t>)</a:t>
            </a:r>
            <a:br>
              <a:rPr lang="en-GB" dirty="0">
                <a:solidFill>
                  <a:srgbClr val="0070C0"/>
                </a:solidFill>
                <a:latin typeface="Courier" pitchFamily="2" charset="0"/>
              </a:rPr>
            </a:br>
            <a:endParaRPr lang="en-GB" dirty="0">
              <a:solidFill>
                <a:srgbClr val="0070C0"/>
              </a:solidFill>
              <a:latin typeface="Courier" pitchFamily="2" charset="0"/>
            </a:endParaRPr>
          </a:p>
          <a:p>
            <a:pPr marL="440871" lvl="1" indent="0">
              <a:lnSpc>
                <a:spcPct val="150000"/>
              </a:lnSpc>
              <a:buNone/>
            </a:pPr>
            <a:r>
              <a:rPr lang="en-GB" sz="2000" dirty="0">
                <a:solidFill>
                  <a:srgbClr val="C00000"/>
                </a:solidFill>
                <a:latin typeface="Courier" pitchFamily="2" charset="0"/>
              </a:rPr>
              <a:t>List(</a:t>
            </a:r>
            <a:br>
              <a:rPr lang="en-GB" sz="2000" dirty="0">
                <a:solidFill>
                  <a:srgbClr val="C00000"/>
                </a:solidFill>
                <a:latin typeface="Courier" pitchFamily="2" charset="0"/>
              </a:rPr>
            </a:br>
            <a:r>
              <a:rPr lang="en-GB" sz="2000" dirty="0">
                <a:solidFill>
                  <a:srgbClr val="C00000"/>
                </a:solidFill>
                <a:latin typeface="Courier" pitchFamily="2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" pitchFamily="2" charset="0"/>
              </a:rPr>
              <a:t>a,a</a:t>
            </a:r>
            <a:r>
              <a:rPr lang="en-GB" sz="2000" dirty="0">
                <a:solidFill>
                  <a:srgbClr val="C00000"/>
                </a:solidFill>
                <a:latin typeface="Courier" pitchFamily="2" charset="0"/>
              </a:rPr>
              <a:t>), (</a:t>
            </a:r>
            <a:r>
              <a:rPr lang="en-GB" sz="2000" dirty="0" err="1">
                <a:solidFill>
                  <a:srgbClr val="C00000"/>
                </a:solidFill>
                <a:latin typeface="Courier" pitchFamily="2" charset="0"/>
              </a:rPr>
              <a:t>a,e</a:t>
            </a:r>
            <a:r>
              <a:rPr lang="en-GB" sz="2000" dirty="0">
                <a:solidFill>
                  <a:srgbClr val="C00000"/>
                </a:solidFill>
                <a:latin typeface="Courier" pitchFamily="2" charset="0"/>
              </a:rPr>
              <a:t>), (</a:t>
            </a:r>
            <a:r>
              <a:rPr lang="en-GB" sz="2000" dirty="0" err="1">
                <a:solidFill>
                  <a:srgbClr val="C00000"/>
                </a:solidFill>
                <a:latin typeface="Courier" pitchFamily="2" charset="0"/>
              </a:rPr>
              <a:t>a,i</a:t>
            </a:r>
            <a:r>
              <a:rPr lang="en-GB" sz="2000" dirty="0">
                <a:solidFill>
                  <a:srgbClr val="C00000"/>
                </a:solidFill>
                <a:latin typeface="Courier" pitchFamily="2" charset="0"/>
              </a:rPr>
              <a:t>), (</a:t>
            </a:r>
            <a:r>
              <a:rPr lang="en-GB" sz="2000" dirty="0" err="1">
                <a:solidFill>
                  <a:srgbClr val="C00000"/>
                </a:solidFill>
                <a:latin typeface="Courier" pitchFamily="2" charset="0"/>
              </a:rPr>
              <a:t>a,o</a:t>
            </a:r>
            <a:r>
              <a:rPr lang="en-GB" sz="2000" dirty="0">
                <a:solidFill>
                  <a:srgbClr val="C00000"/>
                </a:solidFill>
                <a:latin typeface="Courier" pitchFamily="2" charset="0"/>
              </a:rPr>
              <a:t>), (</a:t>
            </a:r>
            <a:r>
              <a:rPr lang="en-GB" sz="2000" dirty="0" err="1">
                <a:solidFill>
                  <a:srgbClr val="C00000"/>
                </a:solidFill>
                <a:latin typeface="Courier" pitchFamily="2" charset="0"/>
              </a:rPr>
              <a:t>a,u</a:t>
            </a:r>
            <a:r>
              <a:rPr lang="en-GB" sz="2000" dirty="0">
                <a:solidFill>
                  <a:srgbClr val="C00000"/>
                </a:solidFill>
                <a:latin typeface="Courier" pitchFamily="2" charset="0"/>
              </a:rPr>
              <a:t>), (</a:t>
            </a:r>
            <a:r>
              <a:rPr lang="en-GB" sz="2000" dirty="0" err="1">
                <a:solidFill>
                  <a:srgbClr val="C00000"/>
                </a:solidFill>
                <a:latin typeface="Courier" pitchFamily="2" charset="0"/>
              </a:rPr>
              <a:t>e,a</a:t>
            </a:r>
            <a:r>
              <a:rPr lang="en-GB" sz="2000" dirty="0">
                <a:solidFill>
                  <a:srgbClr val="C00000"/>
                </a:solidFill>
                <a:latin typeface="Courier" pitchFamily="2" charset="0"/>
              </a:rPr>
              <a:t>), (</a:t>
            </a:r>
            <a:r>
              <a:rPr lang="en-GB" sz="2000" dirty="0" err="1">
                <a:solidFill>
                  <a:srgbClr val="C00000"/>
                </a:solidFill>
                <a:latin typeface="Courier" pitchFamily="2" charset="0"/>
              </a:rPr>
              <a:t>e,e</a:t>
            </a:r>
            <a:r>
              <a:rPr lang="en-GB" sz="2000" dirty="0">
                <a:solidFill>
                  <a:srgbClr val="C00000"/>
                </a:solidFill>
                <a:latin typeface="Courier" pitchFamily="2" charset="0"/>
              </a:rPr>
              <a:t>), (</a:t>
            </a:r>
            <a:r>
              <a:rPr lang="en-GB" sz="2000" dirty="0" err="1">
                <a:solidFill>
                  <a:srgbClr val="C00000"/>
                </a:solidFill>
                <a:latin typeface="Courier" pitchFamily="2" charset="0"/>
              </a:rPr>
              <a:t>e,i</a:t>
            </a:r>
            <a:r>
              <a:rPr lang="en-GB" sz="2000" dirty="0">
                <a:solidFill>
                  <a:srgbClr val="C00000"/>
                </a:solidFill>
                <a:latin typeface="Courier" pitchFamily="2" charset="0"/>
              </a:rPr>
              <a:t>), (</a:t>
            </a:r>
            <a:r>
              <a:rPr lang="en-GB" sz="2000" dirty="0" err="1">
                <a:solidFill>
                  <a:srgbClr val="C00000"/>
                </a:solidFill>
                <a:latin typeface="Courier" pitchFamily="2" charset="0"/>
              </a:rPr>
              <a:t>e,o</a:t>
            </a:r>
            <a:r>
              <a:rPr lang="en-GB" sz="2000" dirty="0">
                <a:solidFill>
                  <a:srgbClr val="C00000"/>
                </a:solidFill>
                <a:latin typeface="Courier" pitchFamily="2" charset="0"/>
              </a:rPr>
              <a:t>), (</a:t>
            </a:r>
            <a:r>
              <a:rPr lang="en-GB" sz="2000" dirty="0" err="1">
                <a:solidFill>
                  <a:srgbClr val="C00000"/>
                </a:solidFill>
                <a:latin typeface="Courier" pitchFamily="2" charset="0"/>
              </a:rPr>
              <a:t>e,u</a:t>
            </a:r>
            <a:r>
              <a:rPr lang="en-GB" sz="2000" dirty="0">
                <a:solidFill>
                  <a:srgbClr val="C00000"/>
                </a:solidFill>
                <a:latin typeface="Courier" pitchFamily="2" charset="0"/>
              </a:rPr>
              <a:t>), (</a:t>
            </a:r>
            <a:r>
              <a:rPr lang="en-GB" sz="2000" dirty="0" err="1">
                <a:solidFill>
                  <a:srgbClr val="C00000"/>
                </a:solidFill>
                <a:latin typeface="Courier" pitchFamily="2" charset="0"/>
              </a:rPr>
              <a:t>i,a</a:t>
            </a:r>
            <a:r>
              <a:rPr lang="en-GB" sz="2000" dirty="0">
                <a:solidFill>
                  <a:srgbClr val="C00000"/>
                </a:solidFill>
                <a:latin typeface="Courier" pitchFamily="2" charset="0"/>
              </a:rPr>
              <a:t>), (</a:t>
            </a:r>
            <a:r>
              <a:rPr lang="en-GB" sz="2000" dirty="0" err="1">
                <a:solidFill>
                  <a:srgbClr val="C00000"/>
                </a:solidFill>
                <a:latin typeface="Courier" pitchFamily="2" charset="0"/>
              </a:rPr>
              <a:t>i,e</a:t>
            </a:r>
            <a:r>
              <a:rPr lang="en-GB" sz="2000" dirty="0">
                <a:solidFill>
                  <a:srgbClr val="C00000"/>
                </a:solidFill>
                <a:latin typeface="Courier" pitchFamily="2" charset="0"/>
              </a:rPr>
              <a:t>), (</a:t>
            </a:r>
            <a:r>
              <a:rPr lang="en-GB" sz="2000" dirty="0" err="1">
                <a:solidFill>
                  <a:srgbClr val="C00000"/>
                </a:solidFill>
                <a:latin typeface="Courier" pitchFamily="2" charset="0"/>
              </a:rPr>
              <a:t>i,i</a:t>
            </a:r>
            <a:r>
              <a:rPr lang="en-GB" sz="2000" dirty="0">
                <a:solidFill>
                  <a:srgbClr val="C00000"/>
                </a:solidFill>
                <a:latin typeface="Courier" pitchFamily="2" charset="0"/>
              </a:rPr>
              <a:t>), (</a:t>
            </a:r>
            <a:r>
              <a:rPr lang="en-GB" sz="2000" dirty="0" err="1">
                <a:solidFill>
                  <a:srgbClr val="C00000"/>
                </a:solidFill>
                <a:latin typeface="Courier" pitchFamily="2" charset="0"/>
              </a:rPr>
              <a:t>i,o</a:t>
            </a:r>
            <a:r>
              <a:rPr lang="en-GB" sz="2000" dirty="0">
                <a:solidFill>
                  <a:srgbClr val="C00000"/>
                </a:solidFill>
                <a:latin typeface="Courier" pitchFamily="2" charset="0"/>
              </a:rPr>
              <a:t>), (</a:t>
            </a:r>
            <a:r>
              <a:rPr lang="en-GB" sz="2000" dirty="0" err="1">
                <a:solidFill>
                  <a:srgbClr val="C00000"/>
                </a:solidFill>
                <a:latin typeface="Courier" pitchFamily="2" charset="0"/>
              </a:rPr>
              <a:t>i,u</a:t>
            </a:r>
            <a:r>
              <a:rPr lang="en-GB" sz="2000" dirty="0">
                <a:solidFill>
                  <a:srgbClr val="C00000"/>
                </a:solidFill>
                <a:latin typeface="Courier" pitchFamily="2" charset="0"/>
              </a:rPr>
              <a:t>), (</a:t>
            </a:r>
            <a:r>
              <a:rPr lang="en-GB" sz="2000" dirty="0" err="1">
                <a:solidFill>
                  <a:srgbClr val="C00000"/>
                </a:solidFill>
                <a:latin typeface="Courier" pitchFamily="2" charset="0"/>
              </a:rPr>
              <a:t>o,a</a:t>
            </a:r>
            <a:r>
              <a:rPr lang="en-GB" sz="2000" dirty="0">
                <a:solidFill>
                  <a:srgbClr val="C00000"/>
                </a:solidFill>
                <a:latin typeface="Courier" pitchFamily="2" charset="0"/>
              </a:rPr>
              <a:t>), (</a:t>
            </a:r>
            <a:r>
              <a:rPr lang="en-GB" sz="2000" dirty="0" err="1">
                <a:solidFill>
                  <a:srgbClr val="C00000"/>
                </a:solidFill>
                <a:latin typeface="Courier" pitchFamily="2" charset="0"/>
              </a:rPr>
              <a:t>o,e</a:t>
            </a:r>
            <a:r>
              <a:rPr lang="en-GB" sz="2000" dirty="0">
                <a:solidFill>
                  <a:srgbClr val="C00000"/>
                </a:solidFill>
                <a:latin typeface="Courier" pitchFamily="2" charset="0"/>
              </a:rPr>
              <a:t>), (</a:t>
            </a:r>
            <a:r>
              <a:rPr lang="en-GB" sz="2000" dirty="0" err="1">
                <a:solidFill>
                  <a:srgbClr val="C00000"/>
                </a:solidFill>
                <a:latin typeface="Courier" pitchFamily="2" charset="0"/>
              </a:rPr>
              <a:t>o,i</a:t>
            </a:r>
            <a:r>
              <a:rPr lang="en-GB" sz="2000" dirty="0">
                <a:solidFill>
                  <a:srgbClr val="C00000"/>
                </a:solidFill>
                <a:latin typeface="Courier" pitchFamily="2" charset="0"/>
              </a:rPr>
              <a:t>), (</a:t>
            </a:r>
            <a:r>
              <a:rPr lang="en-GB" sz="2000" dirty="0" err="1">
                <a:solidFill>
                  <a:srgbClr val="C00000"/>
                </a:solidFill>
                <a:latin typeface="Courier" pitchFamily="2" charset="0"/>
              </a:rPr>
              <a:t>o,o</a:t>
            </a:r>
            <a:r>
              <a:rPr lang="en-GB" sz="2000" dirty="0">
                <a:solidFill>
                  <a:srgbClr val="C00000"/>
                </a:solidFill>
                <a:latin typeface="Courier" pitchFamily="2" charset="0"/>
              </a:rPr>
              <a:t>), (</a:t>
            </a:r>
            <a:r>
              <a:rPr lang="en-GB" sz="2000" dirty="0" err="1">
                <a:solidFill>
                  <a:srgbClr val="C00000"/>
                </a:solidFill>
                <a:latin typeface="Courier" pitchFamily="2" charset="0"/>
              </a:rPr>
              <a:t>o,u</a:t>
            </a:r>
            <a:r>
              <a:rPr lang="en-GB" sz="2000" dirty="0">
                <a:solidFill>
                  <a:srgbClr val="C00000"/>
                </a:solidFill>
                <a:latin typeface="Courier" pitchFamily="2" charset="0"/>
              </a:rPr>
              <a:t>), (</a:t>
            </a:r>
            <a:r>
              <a:rPr lang="en-GB" sz="2000" dirty="0" err="1">
                <a:solidFill>
                  <a:srgbClr val="C00000"/>
                </a:solidFill>
                <a:latin typeface="Courier" pitchFamily="2" charset="0"/>
              </a:rPr>
              <a:t>u,a</a:t>
            </a:r>
            <a:r>
              <a:rPr lang="en-GB" sz="2000" dirty="0">
                <a:solidFill>
                  <a:srgbClr val="C00000"/>
                </a:solidFill>
                <a:latin typeface="Courier" pitchFamily="2" charset="0"/>
              </a:rPr>
              <a:t>), (</a:t>
            </a:r>
            <a:r>
              <a:rPr lang="en-GB" sz="2000" dirty="0" err="1">
                <a:solidFill>
                  <a:srgbClr val="C00000"/>
                </a:solidFill>
                <a:latin typeface="Courier" pitchFamily="2" charset="0"/>
              </a:rPr>
              <a:t>u,e</a:t>
            </a:r>
            <a:r>
              <a:rPr lang="en-GB" sz="2000" dirty="0">
                <a:solidFill>
                  <a:srgbClr val="C00000"/>
                </a:solidFill>
                <a:latin typeface="Courier" pitchFamily="2" charset="0"/>
              </a:rPr>
              <a:t>), (</a:t>
            </a:r>
            <a:r>
              <a:rPr lang="en-GB" sz="2000" dirty="0" err="1">
                <a:solidFill>
                  <a:srgbClr val="C00000"/>
                </a:solidFill>
                <a:latin typeface="Courier" pitchFamily="2" charset="0"/>
              </a:rPr>
              <a:t>u,i</a:t>
            </a:r>
            <a:r>
              <a:rPr lang="en-GB" sz="2000" dirty="0">
                <a:solidFill>
                  <a:srgbClr val="C00000"/>
                </a:solidFill>
                <a:latin typeface="Courier" pitchFamily="2" charset="0"/>
              </a:rPr>
              <a:t>), (</a:t>
            </a:r>
            <a:r>
              <a:rPr lang="en-GB" sz="2000" dirty="0" err="1">
                <a:solidFill>
                  <a:srgbClr val="C00000"/>
                </a:solidFill>
                <a:latin typeface="Courier" pitchFamily="2" charset="0"/>
              </a:rPr>
              <a:t>u,o</a:t>
            </a:r>
            <a:r>
              <a:rPr lang="en-GB" sz="2000" dirty="0">
                <a:solidFill>
                  <a:srgbClr val="C00000"/>
                </a:solidFill>
                <a:latin typeface="Courier" pitchFamily="2" charset="0"/>
              </a:rPr>
              <a:t>), (</a:t>
            </a:r>
            <a:r>
              <a:rPr lang="en-GB" sz="2000" dirty="0" err="1">
                <a:solidFill>
                  <a:srgbClr val="C00000"/>
                </a:solidFill>
                <a:latin typeface="Courier" pitchFamily="2" charset="0"/>
              </a:rPr>
              <a:t>u,u</a:t>
            </a:r>
            <a:r>
              <a:rPr lang="en-GB" sz="2000" dirty="0">
                <a:solidFill>
                  <a:srgbClr val="C00000"/>
                </a:solidFill>
                <a:latin typeface="Courier" pitchFamily="2" charset="0"/>
              </a:rPr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B1B13-9C56-4F9C-949E-0EB600F2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77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5AD7-EC17-44F1-8D7A-2B16ABE9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BFEC-41D5-4BA0-893A-76151C86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983" y="2015733"/>
            <a:ext cx="7284852" cy="4037748"/>
          </a:xfrm>
        </p:spPr>
        <p:txBody>
          <a:bodyPr>
            <a:noAutofit/>
          </a:bodyPr>
          <a:lstStyle/>
          <a:p>
            <a:pPr marL="16329" indent="0">
              <a:buNone/>
            </a:pPr>
            <a:r>
              <a:rPr lang="en-GB" sz="1800" b="1" dirty="0">
                <a:solidFill>
                  <a:srgbClr val="0070C0"/>
                </a:solidFill>
                <a:latin typeface="Courier" pitchFamily="2" charset="0"/>
              </a:rPr>
              <a:t>for</a:t>
            </a:r>
            <a:r>
              <a:rPr lang="en-GB" sz="1800" dirty="0">
                <a:solidFill>
                  <a:srgbClr val="0070C0"/>
                </a:solidFill>
                <a:latin typeface="Courier" pitchFamily="2" charset="0"/>
              </a:rPr>
              <a:t>( </a:t>
            </a:r>
            <a:r>
              <a:rPr lang="en-GB" sz="1800" dirty="0" err="1">
                <a:solidFill>
                  <a:srgbClr val="0070C0"/>
                </a:solidFill>
                <a:latin typeface="Courier" pitchFamily="2" charset="0"/>
              </a:rPr>
              <a:t>i</a:t>
            </a:r>
            <a:r>
              <a:rPr lang="en-GB" sz="1800" dirty="0">
                <a:solidFill>
                  <a:srgbClr val="0070C0"/>
                </a:solidFill>
                <a:latin typeface="Courier" pitchFamily="2" charset="0"/>
              </a:rPr>
              <a:t> &lt;- </a:t>
            </a:r>
            <a:r>
              <a:rPr lang="en-GB" sz="1800" dirty="0" err="1">
                <a:solidFill>
                  <a:srgbClr val="0070C0"/>
                </a:solidFill>
                <a:latin typeface="Courier" pitchFamily="2" charset="0"/>
              </a:rPr>
              <a:t>oneToTen</a:t>
            </a:r>
            <a:r>
              <a:rPr lang="en-GB" sz="1800" dirty="0">
                <a:solidFill>
                  <a:srgbClr val="0070C0"/>
                </a:solidFill>
                <a:latin typeface="Courier" pitchFamily="2" charset="0"/>
              </a:rPr>
              <a:t>; d &lt;- vowels) </a:t>
            </a:r>
            <a:r>
              <a:rPr lang="en-GB" sz="1800" b="1" dirty="0">
                <a:solidFill>
                  <a:srgbClr val="0070C0"/>
                </a:solidFill>
                <a:latin typeface="Courier" pitchFamily="2" charset="0"/>
              </a:rPr>
              <a:t>yield</a:t>
            </a:r>
            <a:r>
              <a:rPr lang="en-GB" sz="1800" dirty="0">
                <a:solidFill>
                  <a:srgbClr val="0070C0"/>
                </a:solidFill>
                <a:latin typeface="Courier" pitchFamily="2" charset="0"/>
              </a:rPr>
              <a:t> (</a:t>
            </a:r>
            <a:r>
              <a:rPr lang="en-GB" sz="1800" dirty="0" err="1">
                <a:solidFill>
                  <a:srgbClr val="0070C0"/>
                </a:solidFill>
                <a:latin typeface="Courier" pitchFamily="2" charset="0"/>
              </a:rPr>
              <a:t>i,d</a:t>
            </a:r>
            <a:r>
              <a:rPr lang="en-GB" sz="1800" dirty="0">
                <a:solidFill>
                  <a:srgbClr val="0070C0"/>
                </a:solidFill>
                <a:latin typeface="Courier" pitchFamily="2" charset="0"/>
              </a:rPr>
              <a:t>)</a:t>
            </a:r>
          </a:p>
          <a:p>
            <a:pPr marL="440871" lvl="1" indent="0">
              <a:lnSpc>
                <a:spcPct val="150000"/>
              </a:lnSpc>
              <a:buNone/>
            </a:pPr>
            <a:r>
              <a:rPr lang="en-GB" sz="1800" dirty="0">
                <a:solidFill>
                  <a:srgbClr val="C00000"/>
                </a:solidFill>
                <a:latin typeface="Courier" pitchFamily="2" charset="0"/>
              </a:rPr>
              <a:t>List(</a:t>
            </a:r>
            <a:br>
              <a:rPr lang="en-GB" sz="1800" dirty="0">
                <a:solidFill>
                  <a:srgbClr val="C00000"/>
                </a:solidFill>
                <a:latin typeface="Courier" pitchFamily="2" charset="0"/>
              </a:rPr>
            </a:br>
            <a:r>
              <a:rPr lang="en-GB" sz="1800" dirty="0">
                <a:solidFill>
                  <a:srgbClr val="C00000"/>
                </a:solidFill>
                <a:latin typeface="Courier" pitchFamily="2" charset="0"/>
              </a:rPr>
              <a:t>(1,a), (1,e), (1,i), (1,o), (1,u), (2,a), (2,e), (2,i), (2,o), (2,u), (3,a), (3,e), (3,i), (3,o), (3,u), (4,a), (4,e), (4,i), (4,o), (4,u), (5,a), (5,e), (5,i), (5,o), (5,u), (6,a), (6,e), (6,i), (6,o), (6,u), (7,a), (7,e), (7,i), (7,o), (7,u), (8,a), (8,e), (8,i), (8,o), (8,u), (9,a), (9,e), (9,i), (9,o), (9,u), (10,a), (10,e), (10,i), (10,o), (10,u))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B1B13-9C56-4F9C-949E-0EB600F2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59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5AD7-EC17-44F1-8D7A-2B16ABE9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BFEC-41D5-4BA0-893A-76151C86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983" y="2015733"/>
            <a:ext cx="7284852" cy="4037748"/>
          </a:xfrm>
        </p:spPr>
        <p:txBody>
          <a:bodyPr>
            <a:noAutofit/>
          </a:bodyPr>
          <a:lstStyle/>
          <a:p>
            <a:pPr marL="16329" indent="0">
              <a:buNone/>
            </a:pPr>
            <a:r>
              <a:rPr lang="en-GB" b="1" dirty="0">
                <a:solidFill>
                  <a:srgbClr val="0070C0"/>
                </a:solidFill>
                <a:latin typeface="Courier" pitchFamily="2" charset="0"/>
              </a:rPr>
              <a:t>for</a:t>
            </a:r>
            <a:r>
              <a:rPr lang="en-GB" dirty="0">
                <a:solidFill>
                  <a:srgbClr val="0070C0"/>
                </a:solidFill>
                <a:latin typeface="Courier" pitchFamily="2" charset="0"/>
              </a:rPr>
              <a:t>( </a:t>
            </a:r>
            <a:r>
              <a:rPr lang="en-GB" dirty="0" err="1">
                <a:solidFill>
                  <a:srgbClr val="0070C0"/>
                </a:solidFill>
                <a:latin typeface="Courier" pitchFamily="2" charset="0"/>
              </a:rPr>
              <a:t>i</a:t>
            </a:r>
            <a:r>
              <a:rPr lang="en-GB" dirty="0">
                <a:solidFill>
                  <a:srgbClr val="0070C0"/>
                </a:solidFill>
                <a:latin typeface="Courier" pitchFamily="2" charset="0"/>
              </a:rPr>
              <a:t> &lt;- </a:t>
            </a:r>
            <a:r>
              <a:rPr lang="en-GB" dirty="0" err="1">
                <a:solidFill>
                  <a:srgbClr val="0070C0"/>
                </a:solidFill>
                <a:latin typeface="Courier" pitchFamily="2" charset="0"/>
              </a:rPr>
              <a:t>oneToTen</a:t>
            </a:r>
            <a:r>
              <a:rPr lang="en-GB" dirty="0">
                <a:solidFill>
                  <a:srgbClr val="0070C0"/>
                </a:solidFill>
                <a:latin typeface="Courier" pitchFamily="2" charset="0"/>
              </a:rPr>
              <a:t>; d &lt;- vowels) </a:t>
            </a:r>
            <a:r>
              <a:rPr lang="en-GB" b="1" dirty="0">
                <a:solidFill>
                  <a:srgbClr val="0070C0"/>
                </a:solidFill>
                <a:latin typeface="Courier" pitchFamily="2" charset="0"/>
              </a:rPr>
              <a:t>yield</a:t>
            </a:r>
            <a:r>
              <a:rPr lang="en-GB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Courier" pitchFamily="2" charset="0"/>
              </a:rPr>
              <a:t>i</a:t>
            </a:r>
            <a:br>
              <a:rPr lang="en-GB" dirty="0">
                <a:solidFill>
                  <a:srgbClr val="0070C0"/>
                </a:solidFill>
                <a:latin typeface="Courier" pitchFamily="2" charset="0"/>
              </a:rPr>
            </a:br>
            <a:endParaRPr lang="en-GB" dirty="0">
              <a:solidFill>
                <a:srgbClr val="0070C0"/>
              </a:solidFill>
              <a:latin typeface="Courier" pitchFamily="2" charset="0"/>
            </a:endParaRPr>
          </a:p>
          <a:p>
            <a:pPr marL="440871" lvl="1" indent="0">
              <a:lnSpc>
                <a:spcPct val="150000"/>
              </a:lnSpc>
              <a:buNone/>
            </a:pPr>
            <a:r>
              <a:rPr lang="en-GB" sz="2000" dirty="0">
                <a:solidFill>
                  <a:srgbClr val="C00000"/>
                </a:solidFill>
                <a:latin typeface="Courier" pitchFamily="2" charset="0"/>
              </a:rPr>
              <a:t>List(</a:t>
            </a:r>
            <a:br>
              <a:rPr lang="en-GB" sz="2000" dirty="0">
                <a:solidFill>
                  <a:srgbClr val="C00000"/>
                </a:solidFill>
                <a:latin typeface="Courier" pitchFamily="2" charset="0"/>
              </a:rPr>
            </a:br>
            <a:r>
              <a:rPr lang="en-GB" sz="2000" dirty="0">
                <a:solidFill>
                  <a:srgbClr val="C00000"/>
                </a:solidFill>
                <a:latin typeface="Courier" pitchFamily="2" charset="0"/>
              </a:rPr>
              <a:t>1, 1, 1, 1, 1, 2, 2, 2, 2, 2, 3, 3, 3, 3, 3, 4, 4, 4, 4, 4, 5, 5, 5, 5, 5, 6, 6, 6, 6, 6, 7, 7, 7, 7, 7, 8, 8, 8, 8, 8, 9, 9, 9, 9, 9, 10, 10, 10, 10, 10)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B1B13-9C56-4F9C-949E-0EB600F2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23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5AD7-EC17-44F1-8D7A-2B16ABE9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BFEC-41D5-4BA0-893A-76151C86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015733"/>
            <a:ext cx="7695397" cy="3450613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Comprehensions are a convenient way to construct lists</a:t>
            </a:r>
          </a:p>
          <a:p>
            <a:r>
              <a:rPr lang="en-GB" sz="2400" dirty="0"/>
              <a:t>Note that 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2400" b="1" dirty="0"/>
              <a:t>for</a:t>
            </a:r>
            <a:r>
              <a:rPr lang="en-GB" sz="2400" dirty="0"/>
              <a:t> (x &lt;- </a:t>
            </a:r>
            <a:r>
              <a:rPr lang="en-GB" sz="2400" dirty="0" err="1"/>
              <a:t>xs</a:t>
            </a:r>
            <a:r>
              <a:rPr lang="en-GB" sz="2400" dirty="0"/>
              <a:t> </a:t>
            </a:r>
            <a:r>
              <a:rPr lang="en-GB" sz="2400" b="1" dirty="0"/>
              <a:t>if</a:t>
            </a:r>
            <a:r>
              <a:rPr lang="en-GB" sz="2400" dirty="0"/>
              <a:t> p(x))			=	</a:t>
            </a:r>
            <a:r>
              <a:rPr lang="en-GB" sz="2400" dirty="0" err="1"/>
              <a:t>xs</a:t>
            </a:r>
            <a:r>
              <a:rPr lang="en-GB" sz="2400" dirty="0"/>
              <a:t> filter p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2400" b="1" dirty="0"/>
              <a:t>for</a:t>
            </a:r>
            <a:r>
              <a:rPr lang="en-GB" sz="2400" dirty="0"/>
              <a:t>(x &lt;- </a:t>
            </a:r>
            <a:r>
              <a:rPr lang="en-GB" sz="2400" dirty="0" err="1"/>
              <a:t>xs</a:t>
            </a:r>
            <a:r>
              <a:rPr lang="en-GB" sz="2400" dirty="0"/>
              <a:t>) </a:t>
            </a:r>
            <a:r>
              <a:rPr lang="en-GB" sz="2400" b="1" dirty="0"/>
              <a:t>yield</a:t>
            </a:r>
            <a:r>
              <a:rPr lang="en-GB" sz="2400" dirty="0"/>
              <a:t> f(x)		=	</a:t>
            </a:r>
            <a:r>
              <a:rPr lang="en-GB" sz="2400" dirty="0" err="1"/>
              <a:t>xs</a:t>
            </a:r>
            <a:r>
              <a:rPr lang="en-GB" sz="2400" dirty="0"/>
              <a:t> map f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2400" b="1" dirty="0"/>
              <a:t>for</a:t>
            </a:r>
            <a:r>
              <a:rPr lang="en-GB" sz="2400" dirty="0"/>
              <a:t>(x &lt;- </a:t>
            </a:r>
            <a:r>
              <a:rPr lang="en-GB" sz="2400" dirty="0" err="1"/>
              <a:t>xs</a:t>
            </a:r>
            <a:r>
              <a:rPr lang="en-GB" sz="2400" dirty="0"/>
              <a:t> if p(x)) </a:t>
            </a:r>
            <a:r>
              <a:rPr lang="en-GB" sz="2400" b="1" dirty="0"/>
              <a:t>yield</a:t>
            </a:r>
            <a:r>
              <a:rPr lang="en-GB" sz="2400" dirty="0"/>
              <a:t> f(x)	=	</a:t>
            </a:r>
            <a:r>
              <a:rPr lang="en-GB" sz="2400" dirty="0" err="1"/>
              <a:t>xs</a:t>
            </a:r>
            <a:r>
              <a:rPr lang="en-GB" sz="2400" dirty="0"/>
              <a:t> filter p map f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2400" b="1" dirty="0"/>
              <a:t>for</a:t>
            </a:r>
            <a:r>
              <a:rPr lang="en-GB" sz="2400" dirty="0"/>
              <a:t> (</a:t>
            </a:r>
            <a:r>
              <a:rPr lang="en-GB" sz="2400" dirty="0" err="1"/>
              <a:t>xs</a:t>
            </a:r>
            <a:r>
              <a:rPr lang="en-GB" sz="2400" dirty="0"/>
              <a:t> &lt;- </a:t>
            </a:r>
            <a:r>
              <a:rPr lang="en-GB" sz="2400" dirty="0" err="1"/>
              <a:t>xss</a:t>
            </a:r>
            <a:r>
              <a:rPr lang="en-GB" sz="2400" dirty="0"/>
              <a:t>; x &lt;- </a:t>
            </a:r>
            <a:r>
              <a:rPr lang="en-GB" sz="2400" dirty="0" err="1"/>
              <a:t>xs</a:t>
            </a:r>
            <a:r>
              <a:rPr lang="en-GB" sz="2400" dirty="0"/>
              <a:t>) </a:t>
            </a:r>
            <a:r>
              <a:rPr lang="en-GB" sz="2400" b="1" dirty="0"/>
              <a:t>yield</a:t>
            </a:r>
            <a:r>
              <a:rPr lang="en-GB" sz="2400" dirty="0"/>
              <a:t> x	=	</a:t>
            </a:r>
            <a:r>
              <a:rPr lang="en-GB" sz="2400" dirty="0" err="1"/>
              <a:t>xss.flatten</a:t>
            </a:r>
            <a:endParaRPr lang="en-GB" sz="2400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B1B13-9C56-4F9C-949E-0EB600F2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18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5AD7-EC17-44F1-8D7A-2B16ABE9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BFEC-41D5-4BA0-893A-76151C86B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Comprehensions offer an alternative syntax for constructing lists</a:t>
            </a:r>
          </a:p>
          <a:p>
            <a:r>
              <a:rPr lang="en-GB" dirty="0"/>
              <a:t>However, their effect can always be achieved using other higher order functions such as map, filter, </a:t>
            </a:r>
            <a:r>
              <a:rPr lang="en-GB" dirty="0" err="1"/>
              <a:t>flatMap</a:t>
            </a:r>
            <a:r>
              <a:rPr lang="en-GB" dirty="0"/>
              <a:t>, etc.</a:t>
            </a:r>
          </a:p>
          <a:p>
            <a:r>
              <a:rPr lang="en-GB" dirty="0"/>
              <a:t>It is often a matter of style: sometimes the program you are writing can be better expressed using list comprehensions</a:t>
            </a:r>
          </a:p>
          <a:p>
            <a:r>
              <a:rPr lang="en-GB" dirty="0"/>
              <a:t>There is no wrong or right answer to when they should be used</a:t>
            </a:r>
          </a:p>
          <a:p>
            <a:r>
              <a:rPr lang="en-GB" dirty="0"/>
              <a:t>But they could make your code more readable in some situations</a:t>
            </a:r>
          </a:p>
          <a:p>
            <a:r>
              <a:rPr lang="en-GB" dirty="0"/>
              <a:t>E.g. (perhaps)…</a:t>
            </a:r>
          </a:p>
          <a:p>
            <a:r>
              <a:rPr lang="en-GB" b="1" dirty="0"/>
              <a:t>    for</a:t>
            </a:r>
            <a:r>
              <a:rPr lang="en-GB" dirty="0"/>
              <a:t> (song &lt;- </a:t>
            </a:r>
            <a:r>
              <a:rPr lang="en-GB" dirty="0" err="1"/>
              <a:t>songList</a:t>
            </a:r>
            <a:r>
              <a:rPr lang="en-GB" dirty="0"/>
              <a:t> if </a:t>
            </a:r>
            <a:r>
              <a:rPr lang="en-GB" dirty="0" err="1"/>
              <a:t>song.isFavourite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yield</a:t>
            </a:r>
            <a:r>
              <a:rPr lang="en-GB" dirty="0"/>
              <a:t> </a:t>
            </a:r>
            <a:r>
              <a:rPr lang="en-GB" dirty="0" err="1"/>
              <a:t>song.title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B1B13-9C56-4F9C-949E-0EB600F2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0252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3576</TotalTime>
  <Words>1156</Words>
  <Application>Microsoft Office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Courier</vt:lpstr>
      <vt:lpstr>Helvetica Neue</vt:lpstr>
      <vt:lpstr>Retrospect</vt:lpstr>
      <vt:lpstr>For comprehension</vt:lpstr>
      <vt:lpstr>For comprehension</vt:lpstr>
      <vt:lpstr>comprehension</vt:lpstr>
      <vt:lpstr>comprehension</vt:lpstr>
      <vt:lpstr>comprehension</vt:lpstr>
      <vt:lpstr>comprehension</vt:lpstr>
      <vt:lpstr>comprehension</vt:lpstr>
      <vt:lpstr>comprehension</vt:lpstr>
      <vt:lpstr>comprehension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Smallwood</dc:creator>
  <cp:lastModifiedBy>David Smallwood</cp:lastModifiedBy>
  <cp:revision>178</cp:revision>
  <dcterms:modified xsi:type="dcterms:W3CDTF">2021-03-04T18:59:16Z</dcterms:modified>
</cp:coreProperties>
</file>