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5" r:id="rId1"/>
  </p:sldMasterIdLst>
  <p:notesMasterIdLst>
    <p:notesMasterId r:id="rId9"/>
  </p:notesMasterIdLst>
  <p:sldIdLst>
    <p:sldId id="364" r:id="rId2"/>
    <p:sldId id="365" r:id="rId3"/>
    <p:sldId id="367" r:id="rId4"/>
    <p:sldId id="366" r:id="rId5"/>
    <p:sldId id="351" r:id="rId6"/>
    <p:sldId id="352" r:id="rId7"/>
    <p:sldId id="35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8" autoAdjust="0"/>
    <p:restoredTop sz="94737" autoAdjust="0"/>
  </p:normalViewPr>
  <p:slideViewPr>
    <p:cSldViewPr snapToGrid="0" snapToObjects="1">
      <p:cViewPr varScale="1">
        <p:scale>
          <a:sx n="151" d="100"/>
          <a:sy n="151" d="100"/>
        </p:scale>
        <p:origin x="57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4167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494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1510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341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23227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450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376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34276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3526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FoldRight</a:t>
            </a:r>
            <a:r>
              <a:rPr lang="en-GB" dirty="0"/>
              <a:t> examples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8EDC36-C941-484B-9D23-8C879AE0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25624"/>
            <a:ext cx="9014460" cy="4796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foldRight</a:t>
            </a:r>
            <a:r>
              <a:rPr lang="en-GB" dirty="0"/>
              <a:t>(</a:t>
            </a:r>
            <a:r>
              <a:rPr lang="en-GB" b="1" dirty="0">
                <a:solidFill>
                  <a:srgbClr val="0070C0"/>
                </a:solidFill>
              </a:rPr>
              <a:t>0</a:t>
            </a:r>
            <a:r>
              <a:rPr lang="en-GB" dirty="0"/>
              <a:t>)(_</a:t>
            </a:r>
            <a:r>
              <a:rPr lang="en-GB" dirty="0">
                <a:solidFill>
                  <a:srgbClr val="FF0000"/>
                </a:solidFill>
              </a:rPr>
              <a:t>+</a:t>
            </a:r>
            <a:r>
              <a:rPr lang="en-GB" dirty="0"/>
              <a:t>_)			=	sum</a:t>
            </a:r>
          </a:p>
          <a:p>
            <a:pPr marL="0" indent="0">
              <a:buNone/>
            </a:pPr>
            <a:r>
              <a:rPr lang="en-GB" dirty="0" err="1"/>
              <a:t>foldRight</a:t>
            </a:r>
            <a:r>
              <a:rPr lang="en-GB" dirty="0"/>
              <a:t>(</a:t>
            </a:r>
            <a:r>
              <a:rPr lang="en-GB" b="1" dirty="0">
                <a:solidFill>
                  <a:srgbClr val="0070C0"/>
                </a:solidFill>
              </a:rPr>
              <a:t>1</a:t>
            </a:r>
            <a:r>
              <a:rPr lang="en-GB" dirty="0"/>
              <a:t>)(_</a:t>
            </a:r>
            <a:r>
              <a:rPr lang="en-GB" dirty="0">
                <a:solidFill>
                  <a:srgbClr val="FF0000"/>
                </a:solidFill>
              </a:rPr>
              <a:t>*</a:t>
            </a:r>
            <a:r>
              <a:rPr lang="en-GB" dirty="0"/>
              <a:t>_)			=	product</a:t>
            </a:r>
          </a:p>
          <a:p>
            <a:pPr marL="0" indent="0">
              <a:buNone/>
            </a:pPr>
            <a:r>
              <a:rPr lang="en-GB" dirty="0" err="1"/>
              <a:t>foldRight</a:t>
            </a:r>
            <a:r>
              <a:rPr lang="en-GB" dirty="0"/>
              <a:t>(</a:t>
            </a:r>
            <a:r>
              <a:rPr lang="en-GB" b="1" dirty="0" err="1">
                <a:solidFill>
                  <a:srgbClr val="0070C0"/>
                </a:solidFill>
              </a:rPr>
              <a:t>List.empty</a:t>
            </a:r>
            <a:r>
              <a:rPr lang="en-GB" dirty="0"/>
              <a:t>)(_</a:t>
            </a:r>
            <a:r>
              <a:rPr lang="en-GB" dirty="0">
                <a:solidFill>
                  <a:srgbClr val="FF0000"/>
                </a:solidFill>
              </a:rPr>
              <a:t>:::</a:t>
            </a:r>
            <a:r>
              <a:rPr lang="en-GB" dirty="0"/>
              <a:t>_)		=	flatten</a:t>
            </a:r>
          </a:p>
          <a:p>
            <a:pPr marL="0" indent="0">
              <a:buNone/>
            </a:pPr>
            <a:r>
              <a:rPr lang="en-GB" dirty="0" err="1"/>
              <a:t>foldRight</a:t>
            </a:r>
            <a:r>
              <a:rPr lang="en-GB" dirty="0"/>
              <a:t>(</a:t>
            </a:r>
            <a:r>
              <a:rPr lang="en-GB" b="1" dirty="0">
                <a:solidFill>
                  <a:srgbClr val="0070C0"/>
                </a:solidFill>
              </a:rPr>
              <a:t>true</a:t>
            </a:r>
            <a:r>
              <a:rPr lang="en-GB" dirty="0"/>
              <a:t>)(_</a:t>
            </a:r>
            <a:r>
              <a:rPr lang="en-GB" dirty="0">
                <a:solidFill>
                  <a:srgbClr val="FF0000"/>
                </a:solidFill>
              </a:rPr>
              <a:t>&amp;&amp;</a:t>
            </a:r>
            <a:r>
              <a:rPr lang="en-GB" dirty="0"/>
              <a:t>_)		=	all	// not a Scala List method</a:t>
            </a:r>
          </a:p>
          <a:p>
            <a:pPr marL="0" indent="0">
              <a:buNone/>
            </a:pPr>
            <a:r>
              <a:rPr lang="en-GB" dirty="0" err="1"/>
              <a:t>foldRight</a:t>
            </a:r>
            <a:r>
              <a:rPr lang="en-GB" dirty="0"/>
              <a:t>(</a:t>
            </a:r>
            <a:r>
              <a:rPr lang="en-GB" b="1" dirty="0">
                <a:solidFill>
                  <a:srgbClr val="0070C0"/>
                </a:solidFill>
              </a:rPr>
              <a:t>false</a:t>
            </a:r>
            <a:r>
              <a:rPr lang="en-GB" dirty="0"/>
              <a:t>)(_</a:t>
            </a:r>
            <a:r>
              <a:rPr lang="en-GB" dirty="0">
                <a:solidFill>
                  <a:srgbClr val="FF0000"/>
                </a:solidFill>
              </a:rPr>
              <a:t>||</a:t>
            </a:r>
            <a:r>
              <a:rPr lang="en-GB" dirty="0"/>
              <a:t>_)		=	any	// not a Scala List method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Given</a:t>
            </a:r>
          </a:p>
          <a:p>
            <a:pPr marL="0" indent="0">
              <a:buNone/>
            </a:pPr>
            <a:r>
              <a:rPr lang="en-GB" b="1" dirty="0"/>
              <a:t>def</a:t>
            </a:r>
            <a:r>
              <a:rPr lang="en-GB" dirty="0"/>
              <a:t> insert(x: Int, </a:t>
            </a:r>
            <a:r>
              <a:rPr lang="en-GB" dirty="0" err="1"/>
              <a:t>xs</a:t>
            </a:r>
            <a:r>
              <a:rPr lang="en-GB" dirty="0"/>
              <a:t>: List[Int]): List[Int] = </a:t>
            </a:r>
            <a:r>
              <a:rPr lang="en-GB" dirty="0" err="1"/>
              <a:t>xs</a:t>
            </a:r>
            <a:r>
              <a:rPr lang="en-GB" dirty="0"/>
              <a:t> </a:t>
            </a:r>
            <a:r>
              <a:rPr lang="en-GB" b="1" dirty="0"/>
              <a:t>match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case</a:t>
            </a:r>
            <a:r>
              <a:rPr lang="en-GB" dirty="0"/>
              <a:t> List()	=&gt;	List(x)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case</a:t>
            </a:r>
            <a:r>
              <a:rPr lang="en-GB" dirty="0"/>
              <a:t> y :: </a:t>
            </a:r>
            <a:r>
              <a:rPr lang="en-GB" dirty="0" err="1"/>
              <a:t>ys</a:t>
            </a:r>
            <a:r>
              <a:rPr lang="en-GB" dirty="0"/>
              <a:t>	=&gt;	</a:t>
            </a:r>
            <a:r>
              <a:rPr lang="en-GB" b="1" dirty="0"/>
              <a:t>if</a:t>
            </a:r>
            <a:r>
              <a:rPr lang="en-GB" dirty="0"/>
              <a:t> (x&lt;y) x :: y :: </a:t>
            </a:r>
            <a:r>
              <a:rPr lang="en-GB" dirty="0" err="1"/>
              <a:t>ys</a:t>
            </a:r>
            <a:r>
              <a:rPr lang="en-GB" dirty="0"/>
              <a:t> </a:t>
            </a:r>
            <a:r>
              <a:rPr lang="en-GB" b="1" dirty="0"/>
              <a:t>else</a:t>
            </a:r>
            <a:r>
              <a:rPr lang="en-GB" dirty="0"/>
              <a:t> y :: insert(x, </a:t>
            </a:r>
            <a:r>
              <a:rPr lang="en-GB" dirty="0" err="1"/>
              <a:t>ys</a:t>
            </a:r>
            <a:r>
              <a:rPr lang="en-GB" dirty="0"/>
              <a:t>) }</a:t>
            </a:r>
          </a:p>
          <a:p>
            <a:pPr marL="0" indent="0">
              <a:buNone/>
            </a:pPr>
            <a:r>
              <a:rPr lang="en-GB" dirty="0"/>
              <a:t>Then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foldRight</a:t>
            </a:r>
            <a:r>
              <a:rPr lang="en-GB" dirty="0"/>
              <a:t>(</a:t>
            </a:r>
            <a:r>
              <a:rPr lang="en-GB" b="1" dirty="0">
                <a:solidFill>
                  <a:srgbClr val="0070C0"/>
                </a:solidFill>
              </a:rPr>
              <a:t>List()</a:t>
            </a:r>
            <a:r>
              <a:rPr lang="en-GB" dirty="0"/>
              <a:t>) (</a:t>
            </a:r>
            <a:r>
              <a:rPr lang="en-GB" dirty="0">
                <a:solidFill>
                  <a:srgbClr val="FF0000"/>
                </a:solidFill>
              </a:rPr>
              <a:t>insert </a:t>
            </a:r>
            <a:r>
              <a:rPr lang="en-GB" dirty="0">
                <a:solidFill>
                  <a:schemeClr val="tx1"/>
                </a:solidFill>
              </a:rPr>
              <a:t>_</a:t>
            </a:r>
            <a:r>
              <a:rPr lang="en-GB" dirty="0"/>
              <a:t>)	performs an 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92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FoldRight</a:t>
            </a:r>
            <a:r>
              <a:rPr lang="en-GB" dirty="0"/>
              <a:t> examples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8EDC36-C941-484B-9D23-8C879AE0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737361"/>
            <a:ext cx="9174480" cy="4722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def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isort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xs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: List[Int]): List[Int] =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xs.foldRight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List()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)(insert)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isort</a:t>
            </a:r>
            <a:r>
              <a:rPr lang="en-GB" dirty="0"/>
              <a:t>(List(3, 4, 2))</a:t>
            </a:r>
          </a:p>
          <a:p>
            <a:pPr marL="0" indent="0">
              <a:buNone/>
            </a:pPr>
            <a:r>
              <a:rPr lang="en-GB" dirty="0"/>
              <a:t>=	List(3, 4, 2).</a:t>
            </a:r>
            <a:r>
              <a:rPr lang="en-GB" dirty="0" err="1"/>
              <a:t>foldRight</a:t>
            </a:r>
            <a:r>
              <a:rPr lang="en-GB" dirty="0"/>
              <a:t>(</a:t>
            </a:r>
            <a:r>
              <a:rPr lang="en-GB" b="1" dirty="0">
                <a:solidFill>
                  <a:srgbClr val="0070C0"/>
                </a:solidFill>
              </a:rPr>
              <a:t>List()</a:t>
            </a:r>
            <a:r>
              <a:rPr lang="en-GB" dirty="0"/>
              <a:t>)(</a:t>
            </a:r>
            <a:r>
              <a:rPr lang="en-GB" dirty="0">
                <a:solidFill>
                  <a:srgbClr val="FF0000"/>
                </a:solidFill>
              </a:rPr>
              <a:t>insert</a:t>
            </a:r>
            <a:r>
              <a:rPr lang="en-GB" dirty="0"/>
              <a:t>) </a:t>
            </a:r>
          </a:p>
          <a:p>
            <a:pPr marL="0" indent="0">
              <a:buNone/>
            </a:pPr>
            <a:r>
              <a:rPr lang="en-GB" dirty="0"/>
              <a:t>=	</a:t>
            </a:r>
            <a:r>
              <a:rPr lang="en-GB" dirty="0">
                <a:solidFill>
                  <a:srgbClr val="FF0000"/>
                </a:solidFill>
              </a:rPr>
              <a:t>insert</a:t>
            </a:r>
            <a:r>
              <a:rPr lang="en-GB" dirty="0"/>
              <a:t>(3, List(4, 2).</a:t>
            </a:r>
            <a:r>
              <a:rPr lang="en-GB" dirty="0" err="1"/>
              <a:t>foldRight</a:t>
            </a:r>
            <a:r>
              <a:rPr lang="en-GB" dirty="0"/>
              <a:t> (</a:t>
            </a:r>
            <a:r>
              <a:rPr lang="en-GB" b="1" dirty="0">
                <a:solidFill>
                  <a:srgbClr val="0070C0"/>
                </a:solidFill>
              </a:rPr>
              <a:t>List()</a:t>
            </a:r>
            <a:r>
              <a:rPr lang="en-GB" dirty="0"/>
              <a:t>)(</a:t>
            </a:r>
            <a:r>
              <a:rPr lang="en-GB" dirty="0">
                <a:solidFill>
                  <a:srgbClr val="FF0000"/>
                </a:solidFill>
              </a:rPr>
              <a:t>insert</a:t>
            </a:r>
            <a:r>
              <a:rPr lang="en-GB" dirty="0"/>
              <a:t>))</a:t>
            </a:r>
          </a:p>
          <a:p>
            <a:pPr marL="0" indent="0">
              <a:buNone/>
            </a:pPr>
            <a:r>
              <a:rPr lang="en-GB" dirty="0"/>
              <a:t>=	</a:t>
            </a:r>
            <a:r>
              <a:rPr lang="en-GB" dirty="0">
                <a:solidFill>
                  <a:srgbClr val="FF0000"/>
                </a:solidFill>
              </a:rPr>
              <a:t>insert</a:t>
            </a:r>
            <a:r>
              <a:rPr lang="en-GB" dirty="0"/>
              <a:t>(3, </a:t>
            </a:r>
            <a:r>
              <a:rPr lang="en-GB" dirty="0">
                <a:solidFill>
                  <a:srgbClr val="FF0000"/>
                </a:solidFill>
              </a:rPr>
              <a:t>insert</a:t>
            </a:r>
            <a:r>
              <a:rPr lang="en-GB" dirty="0"/>
              <a:t>(4, List(2).</a:t>
            </a:r>
            <a:r>
              <a:rPr lang="en-GB" dirty="0" err="1"/>
              <a:t>foldRight</a:t>
            </a:r>
            <a:r>
              <a:rPr lang="en-GB" dirty="0"/>
              <a:t> (</a:t>
            </a:r>
            <a:r>
              <a:rPr lang="en-GB" b="1" dirty="0">
                <a:solidFill>
                  <a:srgbClr val="0070C0"/>
                </a:solidFill>
              </a:rPr>
              <a:t>List()</a:t>
            </a:r>
            <a:r>
              <a:rPr lang="en-GB" dirty="0"/>
              <a:t>)(</a:t>
            </a:r>
            <a:r>
              <a:rPr lang="en-GB" dirty="0">
                <a:solidFill>
                  <a:srgbClr val="FF0000"/>
                </a:solidFill>
              </a:rPr>
              <a:t>insert</a:t>
            </a:r>
            <a:r>
              <a:rPr lang="en-GB" dirty="0"/>
              <a:t>)))</a:t>
            </a:r>
          </a:p>
          <a:p>
            <a:pPr marL="0" indent="0">
              <a:buNone/>
            </a:pPr>
            <a:r>
              <a:rPr lang="en-GB" dirty="0"/>
              <a:t>=	</a:t>
            </a:r>
            <a:r>
              <a:rPr lang="en-GB" dirty="0">
                <a:solidFill>
                  <a:srgbClr val="FF0000"/>
                </a:solidFill>
              </a:rPr>
              <a:t>insert</a:t>
            </a:r>
            <a:r>
              <a:rPr lang="en-GB" dirty="0"/>
              <a:t>(3, </a:t>
            </a:r>
            <a:r>
              <a:rPr lang="en-GB" dirty="0">
                <a:solidFill>
                  <a:srgbClr val="FF0000"/>
                </a:solidFill>
              </a:rPr>
              <a:t>insert</a:t>
            </a:r>
            <a:r>
              <a:rPr lang="en-GB" dirty="0"/>
              <a:t>(4, </a:t>
            </a:r>
            <a:r>
              <a:rPr lang="en-GB" dirty="0">
                <a:solidFill>
                  <a:srgbClr val="FF0000"/>
                </a:solidFill>
              </a:rPr>
              <a:t>insert</a:t>
            </a:r>
            <a:r>
              <a:rPr lang="en-GB" dirty="0"/>
              <a:t>(2, List().</a:t>
            </a:r>
            <a:r>
              <a:rPr lang="en-GB" dirty="0" err="1"/>
              <a:t>foldRight</a:t>
            </a:r>
            <a:r>
              <a:rPr lang="en-GB" dirty="0"/>
              <a:t> (</a:t>
            </a:r>
            <a:r>
              <a:rPr lang="en-GB" b="1" dirty="0">
                <a:solidFill>
                  <a:srgbClr val="0070C0"/>
                </a:solidFill>
              </a:rPr>
              <a:t>List()</a:t>
            </a:r>
            <a:r>
              <a:rPr lang="en-GB" dirty="0"/>
              <a:t>)(</a:t>
            </a:r>
            <a:r>
              <a:rPr lang="en-GB" dirty="0">
                <a:solidFill>
                  <a:srgbClr val="FF0000"/>
                </a:solidFill>
              </a:rPr>
              <a:t>insert</a:t>
            </a:r>
            <a:r>
              <a:rPr lang="en-GB" dirty="0"/>
              <a:t>))))</a:t>
            </a:r>
          </a:p>
          <a:p>
            <a:pPr marL="0" indent="0">
              <a:buNone/>
            </a:pPr>
            <a:r>
              <a:rPr lang="en-GB" dirty="0"/>
              <a:t>=	</a:t>
            </a:r>
            <a:r>
              <a:rPr lang="en-GB" dirty="0">
                <a:solidFill>
                  <a:srgbClr val="FF0000"/>
                </a:solidFill>
              </a:rPr>
              <a:t>insert</a:t>
            </a:r>
            <a:r>
              <a:rPr lang="en-GB" dirty="0"/>
              <a:t>(3, </a:t>
            </a:r>
            <a:r>
              <a:rPr lang="en-GB" dirty="0">
                <a:solidFill>
                  <a:srgbClr val="FF0000"/>
                </a:solidFill>
              </a:rPr>
              <a:t>insert</a:t>
            </a:r>
            <a:r>
              <a:rPr lang="en-GB" dirty="0"/>
              <a:t>(4, </a:t>
            </a:r>
            <a:r>
              <a:rPr lang="en-GB" dirty="0">
                <a:solidFill>
                  <a:srgbClr val="FF0000"/>
                </a:solidFill>
              </a:rPr>
              <a:t>insert</a:t>
            </a:r>
            <a:r>
              <a:rPr lang="en-GB" dirty="0"/>
              <a:t>(2, </a:t>
            </a:r>
            <a:r>
              <a:rPr lang="en-GB" b="1" dirty="0">
                <a:solidFill>
                  <a:srgbClr val="0070C0"/>
                </a:solidFill>
              </a:rPr>
              <a:t>List()</a:t>
            </a:r>
            <a:r>
              <a:rPr lang="en-GB" dirty="0"/>
              <a:t>)))</a:t>
            </a:r>
          </a:p>
          <a:p>
            <a:pPr marL="0" indent="0">
              <a:buNone/>
            </a:pPr>
            <a:r>
              <a:rPr lang="en-GB" dirty="0"/>
              <a:t>=	</a:t>
            </a:r>
            <a:r>
              <a:rPr lang="en-GB" dirty="0">
                <a:solidFill>
                  <a:srgbClr val="FF0000"/>
                </a:solidFill>
              </a:rPr>
              <a:t>insert</a:t>
            </a:r>
            <a:r>
              <a:rPr lang="en-GB" dirty="0"/>
              <a:t>(3, </a:t>
            </a:r>
            <a:r>
              <a:rPr lang="en-GB" dirty="0">
                <a:solidFill>
                  <a:srgbClr val="FF0000"/>
                </a:solidFill>
              </a:rPr>
              <a:t>insert</a:t>
            </a:r>
            <a:r>
              <a:rPr lang="en-GB" dirty="0"/>
              <a:t>(4, List(2)))</a:t>
            </a:r>
          </a:p>
          <a:p>
            <a:pPr marL="0" indent="0">
              <a:buNone/>
            </a:pPr>
            <a:r>
              <a:rPr lang="en-GB" dirty="0"/>
              <a:t>=	</a:t>
            </a:r>
            <a:r>
              <a:rPr lang="en-GB" dirty="0">
                <a:solidFill>
                  <a:srgbClr val="FF0000"/>
                </a:solidFill>
              </a:rPr>
              <a:t>insert</a:t>
            </a:r>
            <a:r>
              <a:rPr lang="en-GB" dirty="0"/>
              <a:t>(3, List(2, 4))</a:t>
            </a:r>
          </a:p>
          <a:p>
            <a:pPr marL="0" indent="0">
              <a:buNone/>
            </a:pPr>
            <a:r>
              <a:rPr lang="en-GB" dirty="0"/>
              <a:t>=	List(2, 3, 4)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17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– Left folding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8EDC36-C941-484B-9D23-8C879AE0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25625"/>
            <a:ext cx="90144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List(x</a:t>
            </a:r>
            <a:r>
              <a:rPr lang="en-GB" baseline="-25000" dirty="0"/>
              <a:t>1</a:t>
            </a:r>
            <a:r>
              <a:rPr lang="en-GB" dirty="0"/>
              <a:t>, x</a:t>
            </a:r>
            <a:r>
              <a:rPr lang="en-GB" baseline="-25000" dirty="0"/>
              <a:t>2</a:t>
            </a:r>
            <a:r>
              <a:rPr lang="en-GB" dirty="0"/>
              <a:t>, x</a:t>
            </a:r>
            <a:r>
              <a:rPr lang="en-GB" baseline="-25000" dirty="0"/>
              <a:t>3</a:t>
            </a:r>
            <a:r>
              <a:rPr lang="en-GB" dirty="0"/>
              <a:t>, …, </a:t>
            </a:r>
            <a:r>
              <a:rPr lang="en-GB" dirty="0" err="1"/>
              <a:t>x</a:t>
            </a:r>
            <a:r>
              <a:rPr lang="en-GB" baseline="-25000" dirty="0" err="1"/>
              <a:t>n</a:t>
            </a:r>
            <a:r>
              <a:rPr lang="en-GB" dirty="0"/>
              <a:t>).</a:t>
            </a:r>
            <a:r>
              <a:rPr lang="en-GB" dirty="0" err="1"/>
              <a:t>foldLeft</a:t>
            </a:r>
            <a:r>
              <a:rPr lang="en-GB" dirty="0"/>
              <a:t>(</a:t>
            </a:r>
            <a:r>
              <a:rPr lang="en-GB" b="1" dirty="0">
                <a:solidFill>
                  <a:srgbClr val="0070C0"/>
                </a:solidFill>
              </a:rPr>
              <a:t>a</a:t>
            </a:r>
            <a:r>
              <a:rPr lang="en-GB" dirty="0"/>
              <a:t>)(</a:t>
            </a:r>
            <a:r>
              <a:rPr lang="en-GB" dirty="0">
                <a:solidFill>
                  <a:srgbClr val="FF0000"/>
                </a:solidFill>
              </a:rPr>
              <a:t>f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=	List(x</a:t>
            </a:r>
            <a:r>
              <a:rPr lang="en-GB" baseline="-25000" dirty="0"/>
              <a:t>2</a:t>
            </a:r>
            <a:r>
              <a:rPr lang="en-GB" dirty="0"/>
              <a:t>, x</a:t>
            </a:r>
            <a:r>
              <a:rPr lang="en-GB" baseline="-25000" dirty="0"/>
              <a:t>3</a:t>
            </a:r>
            <a:r>
              <a:rPr lang="en-GB" dirty="0"/>
              <a:t>, …, </a:t>
            </a:r>
            <a:r>
              <a:rPr lang="en-GB" dirty="0" err="1"/>
              <a:t>x</a:t>
            </a:r>
            <a:r>
              <a:rPr lang="en-GB" baseline="-25000" dirty="0" err="1"/>
              <a:t>n</a:t>
            </a:r>
            <a:r>
              <a:rPr lang="en-GB" dirty="0"/>
              <a:t>).</a:t>
            </a:r>
            <a:r>
              <a:rPr lang="en-GB" dirty="0" err="1"/>
              <a:t>foldLeft</a:t>
            </a:r>
            <a:r>
              <a:rPr lang="en-GB" dirty="0"/>
              <a:t>(</a:t>
            </a:r>
            <a:r>
              <a:rPr lang="en-GB" dirty="0">
                <a:solidFill>
                  <a:srgbClr val="7030A0"/>
                </a:solidFill>
              </a:rPr>
              <a:t>f(</a:t>
            </a:r>
            <a:r>
              <a:rPr lang="en-GB" b="1" dirty="0">
                <a:solidFill>
                  <a:srgbClr val="0070C0"/>
                </a:solidFill>
              </a:rPr>
              <a:t>a</a:t>
            </a:r>
            <a:r>
              <a:rPr lang="en-GB" dirty="0">
                <a:solidFill>
                  <a:srgbClr val="7030A0"/>
                </a:solidFill>
              </a:rPr>
              <a:t>, x</a:t>
            </a:r>
            <a:r>
              <a:rPr lang="en-GB" baseline="-25000" dirty="0">
                <a:solidFill>
                  <a:srgbClr val="7030A0"/>
                </a:solidFill>
              </a:rPr>
              <a:t>1</a:t>
            </a:r>
            <a:r>
              <a:rPr lang="en-GB" dirty="0">
                <a:solidFill>
                  <a:srgbClr val="7030A0"/>
                </a:solidFill>
              </a:rPr>
              <a:t>)</a:t>
            </a:r>
            <a:r>
              <a:rPr lang="en-GB" dirty="0"/>
              <a:t>)(</a:t>
            </a:r>
            <a:r>
              <a:rPr lang="en-GB" dirty="0">
                <a:solidFill>
                  <a:srgbClr val="FF0000"/>
                </a:solidFill>
              </a:rPr>
              <a:t>f)</a:t>
            </a:r>
          </a:p>
          <a:p>
            <a:pPr marL="0" indent="0">
              <a:buNone/>
            </a:pPr>
            <a:r>
              <a:rPr lang="en-GB" dirty="0"/>
              <a:t>=	List(x</a:t>
            </a:r>
            <a:r>
              <a:rPr lang="en-GB" baseline="-25000" dirty="0"/>
              <a:t>3</a:t>
            </a:r>
            <a:r>
              <a:rPr lang="en-GB" dirty="0"/>
              <a:t>, …, </a:t>
            </a:r>
            <a:r>
              <a:rPr lang="en-GB" dirty="0" err="1"/>
              <a:t>x</a:t>
            </a:r>
            <a:r>
              <a:rPr lang="en-GB" baseline="-25000" dirty="0" err="1"/>
              <a:t>n</a:t>
            </a:r>
            <a:r>
              <a:rPr lang="en-GB" dirty="0"/>
              <a:t>).</a:t>
            </a:r>
            <a:r>
              <a:rPr lang="en-GB" dirty="0" err="1"/>
              <a:t>foldLeft</a:t>
            </a:r>
            <a:r>
              <a:rPr lang="en-GB" dirty="0"/>
              <a:t>(</a:t>
            </a:r>
            <a:r>
              <a:rPr lang="en-GB" dirty="0">
                <a:solidFill>
                  <a:srgbClr val="7030A0"/>
                </a:solidFill>
              </a:rPr>
              <a:t>f(f(</a:t>
            </a:r>
            <a:r>
              <a:rPr lang="en-GB" b="1" dirty="0">
                <a:solidFill>
                  <a:srgbClr val="0070C0"/>
                </a:solidFill>
              </a:rPr>
              <a:t>a</a:t>
            </a:r>
            <a:r>
              <a:rPr lang="en-GB" dirty="0">
                <a:solidFill>
                  <a:srgbClr val="7030A0"/>
                </a:solidFill>
              </a:rPr>
              <a:t>, x</a:t>
            </a:r>
            <a:r>
              <a:rPr lang="en-GB" baseline="-25000" dirty="0">
                <a:solidFill>
                  <a:srgbClr val="7030A0"/>
                </a:solidFill>
              </a:rPr>
              <a:t>1</a:t>
            </a:r>
            <a:r>
              <a:rPr lang="en-GB" dirty="0">
                <a:solidFill>
                  <a:srgbClr val="7030A0"/>
                </a:solidFill>
              </a:rPr>
              <a:t>),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x</a:t>
            </a:r>
            <a:r>
              <a:rPr lang="en-GB" baseline="-25000" dirty="0">
                <a:solidFill>
                  <a:srgbClr val="7030A0"/>
                </a:solidFill>
              </a:rPr>
              <a:t>2</a:t>
            </a:r>
            <a:r>
              <a:rPr lang="en-GB" dirty="0">
                <a:solidFill>
                  <a:srgbClr val="7030A0"/>
                </a:solidFill>
              </a:rPr>
              <a:t>)</a:t>
            </a:r>
            <a:r>
              <a:rPr lang="en-GB" dirty="0"/>
              <a:t>)(</a:t>
            </a:r>
            <a:r>
              <a:rPr lang="en-GB" dirty="0">
                <a:solidFill>
                  <a:srgbClr val="FF0000"/>
                </a:solidFill>
              </a:rPr>
              <a:t>f)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=	List().</a:t>
            </a:r>
            <a:r>
              <a:rPr lang="en-GB" dirty="0" err="1"/>
              <a:t>foldLeft</a:t>
            </a:r>
            <a:r>
              <a:rPr lang="en-GB" dirty="0"/>
              <a:t>(</a:t>
            </a:r>
            <a:r>
              <a:rPr lang="en-GB" dirty="0">
                <a:solidFill>
                  <a:srgbClr val="7030A0"/>
                </a:solidFill>
              </a:rPr>
              <a:t>f(…(f(f(f(</a:t>
            </a:r>
            <a:r>
              <a:rPr lang="en-GB" b="1" dirty="0">
                <a:solidFill>
                  <a:srgbClr val="0070C0"/>
                </a:solidFill>
              </a:rPr>
              <a:t>a</a:t>
            </a:r>
            <a:r>
              <a:rPr lang="en-GB" dirty="0">
                <a:solidFill>
                  <a:srgbClr val="7030A0"/>
                </a:solidFill>
              </a:rPr>
              <a:t>, x</a:t>
            </a:r>
            <a:r>
              <a:rPr lang="en-GB" baseline="-25000" dirty="0">
                <a:solidFill>
                  <a:srgbClr val="7030A0"/>
                </a:solidFill>
              </a:rPr>
              <a:t>1</a:t>
            </a:r>
            <a:r>
              <a:rPr lang="en-GB" dirty="0">
                <a:solidFill>
                  <a:srgbClr val="7030A0"/>
                </a:solidFill>
              </a:rPr>
              <a:t>),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x</a:t>
            </a:r>
            <a:r>
              <a:rPr lang="en-GB" baseline="-25000" dirty="0">
                <a:solidFill>
                  <a:srgbClr val="7030A0"/>
                </a:solidFill>
              </a:rPr>
              <a:t>2</a:t>
            </a:r>
            <a:r>
              <a:rPr lang="en-GB" dirty="0">
                <a:solidFill>
                  <a:srgbClr val="7030A0"/>
                </a:solidFill>
              </a:rPr>
              <a:t>), x</a:t>
            </a:r>
            <a:r>
              <a:rPr lang="en-GB" baseline="-25000" dirty="0">
                <a:solidFill>
                  <a:srgbClr val="7030A0"/>
                </a:solidFill>
              </a:rPr>
              <a:t>3</a:t>
            </a:r>
            <a:r>
              <a:rPr lang="en-GB" dirty="0">
                <a:solidFill>
                  <a:srgbClr val="7030A0"/>
                </a:solidFill>
              </a:rPr>
              <a:t>)…),</a:t>
            </a:r>
            <a:r>
              <a:rPr lang="en-GB" dirty="0"/>
              <a:t> </a:t>
            </a:r>
            <a:r>
              <a:rPr lang="en-GB" dirty="0" err="1">
                <a:solidFill>
                  <a:srgbClr val="7030A0"/>
                </a:solidFill>
              </a:rPr>
              <a:t>x</a:t>
            </a:r>
            <a:r>
              <a:rPr lang="en-GB" baseline="-25000" dirty="0" err="1">
                <a:solidFill>
                  <a:srgbClr val="7030A0"/>
                </a:solidFill>
              </a:rPr>
              <a:t>n</a:t>
            </a:r>
            <a:r>
              <a:rPr lang="en-GB" dirty="0">
                <a:solidFill>
                  <a:srgbClr val="7030A0"/>
                </a:solidFill>
              </a:rPr>
              <a:t>)</a:t>
            </a:r>
            <a:r>
              <a:rPr lang="en-GB" dirty="0"/>
              <a:t>)(</a:t>
            </a:r>
            <a:r>
              <a:rPr lang="en-GB" dirty="0">
                <a:solidFill>
                  <a:srgbClr val="FF0000"/>
                </a:solidFill>
              </a:rPr>
              <a:t>f)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=	</a:t>
            </a:r>
            <a:r>
              <a:rPr lang="en-GB" dirty="0">
                <a:solidFill>
                  <a:srgbClr val="7030A0"/>
                </a:solidFill>
              </a:rPr>
              <a:t> f(…(f(f(f(</a:t>
            </a:r>
            <a:r>
              <a:rPr lang="en-GB" b="1" dirty="0">
                <a:solidFill>
                  <a:srgbClr val="0070C0"/>
                </a:solidFill>
              </a:rPr>
              <a:t>a</a:t>
            </a:r>
            <a:r>
              <a:rPr lang="en-GB" dirty="0">
                <a:solidFill>
                  <a:srgbClr val="7030A0"/>
                </a:solidFill>
              </a:rPr>
              <a:t>, x</a:t>
            </a:r>
            <a:r>
              <a:rPr lang="en-GB" baseline="-25000" dirty="0">
                <a:solidFill>
                  <a:srgbClr val="7030A0"/>
                </a:solidFill>
              </a:rPr>
              <a:t>1</a:t>
            </a:r>
            <a:r>
              <a:rPr lang="en-GB" dirty="0">
                <a:solidFill>
                  <a:srgbClr val="7030A0"/>
                </a:solidFill>
              </a:rPr>
              <a:t>),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x</a:t>
            </a:r>
            <a:r>
              <a:rPr lang="en-GB" baseline="-25000" dirty="0">
                <a:solidFill>
                  <a:srgbClr val="7030A0"/>
                </a:solidFill>
              </a:rPr>
              <a:t>2</a:t>
            </a:r>
            <a:r>
              <a:rPr lang="en-GB" dirty="0">
                <a:solidFill>
                  <a:srgbClr val="7030A0"/>
                </a:solidFill>
              </a:rPr>
              <a:t>), x</a:t>
            </a:r>
            <a:r>
              <a:rPr lang="en-GB" baseline="-25000" dirty="0">
                <a:solidFill>
                  <a:srgbClr val="7030A0"/>
                </a:solidFill>
              </a:rPr>
              <a:t>3</a:t>
            </a:r>
            <a:r>
              <a:rPr lang="en-GB" dirty="0">
                <a:solidFill>
                  <a:srgbClr val="7030A0"/>
                </a:solidFill>
              </a:rPr>
              <a:t>)…),</a:t>
            </a:r>
            <a:r>
              <a:rPr lang="en-GB" dirty="0"/>
              <a:t> </a:t>
            </a:r>
            <a:r>
              <a:rPr lang="en-GB" dirty="0" err="1">
                <a:solidFill>
                  <a:srgbClr val="7030A0"/>
                </a:solidFill>
              </a:rPr>
              <a:t>x</a:t>
            </a:r>
            <a:r>
              <a:rPr lang="en-GB" baseline="-25000" dirty="0" err="1">
                <a:solidFill>
                  <a:srgbClr val="7030A0"/>
                </a:solidFill>
              </a:rPr>
              <a:t>n</a:t>
            </a:r>
            <a:r>
              <a:rPr lang="en-GB" dirty="0">
                <a:solidFill>
                  <a:srgbClr val="7030A0"/>
                </a:solidFill>
              </a:rPr>
              <a:t>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def</a:t>
            </a:r>
            <a:r>
              <a:rPr lang="en-GB" dirty="0"/>
              <a:t> </a:t>
            </a:r>
            <a:r>
              <a:rPr lang="en-GB" dirty="0" err="1"/>
              <a:t>foldLeft</a:t>
            </a:r>
            <a:r>
              <a:rPr lang="en-GB" dirty="0"/>
              <a:t>(</a:t>
            </a:r>
            <a:r>
              <a:rPr lang="en-GB" b="1" dirty="0">
                <a:solidFill>
                  <a:srgbClr val="0070C0"/>
                </a:solidFill>
              </a:rPr>
              <a:t>a</a:t>
            </a:r>
            <a:r>
              <a:rPr lang="en-GB" dirty="0"/>
              <a:t>)(</a:t>
            </a:r>
            <a:r>
              <a:rPr lang="en-GB" dirty="0">
                <a:solidFill>
                  <a:srgbClr val="FF0000"/>
                </a:solidFill>
              </a:rPr>
              <a:t>f</a:t>
            </a:r>
            <a:r>
              <a:rPr lang="en-GB" dirty="0"/>
              <a:t>) =</a:t>
            </a:r>
          </a:p>
          <a:p>
            <a:pPr marL="0" indent="0">
              <a:buNone/>
            </a:pPr>
            <a:r>
              <a:rPr lang="en-GB" dirty="0"/>
              <a:t>  this </a:t>
            </a:r>
            <a:r>
              <a:rPr lang="en-GB" b="1" dirty="0"/>
              <a:t>match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	case List()	=&gt;	</a:t>
            </a:r>
            <a:r>
              <a:rPr lang="en-GB" b="1" dirty="0">
                <a:solidFill>
                  <a:srgbClr val="0070C0"/>
                </a:solidFill>
              </a:rPr>
              <a:t>a</a:t>
            </a:r>
          </a:p>
          <a:p>
            <a:pPr marL="0" indent="0">
              <a:buNone/>
            </a:pPr>
            <a:r>
              <a:rPr lang="en-GB" dirty="0"/>
              <a:t>	case x :: </a:t>
            </a:r>
            <a:r>
              <a:rPr lang="en-GB" dirty="0" err="1"/>
              <a:t>xs</a:t>
            </a:r>
            <a:r>
              <a:rPr lang="en-GB" dirty="0"/>
              <a:t>	=&gt;	</a:t>
            </a:r>
            <a:r>
              <a:rPr lang="en-GB" dirty="0" err="1"/>
              <a:t>xs.foldLeft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f</a:t>
            </a:r>
            <a:r>
              <a:rPr lang="en-GB" dirty="0"/>
              <a:t>(</a:t>
            </a:r>
            <a:r>
              <a:rPr lang="en-GB" b="1" dirty="0">
                <a:solidFill>
                  <a:srgbClr val="0070C0"/>
                </a:solidFill>
              </a:rPr>
              <a:t>a, </a:t>
            </a:r>
            <a:r>
              <a:rPr lang="en-GB" dirty="0"/>
              <a:t>x))(</a:t>
            </a:r>
            <a:r>
              <a:rPr lang="en-GB" dirty="0">
                <a:solidFill>
                  <a:srgbClr val="FF0000"/>
                </a:solidFill>
              </a:rPr>
              <a:t>f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E99B4-0C7E-4D20-8AFC-170B69CF3D42}"/>
              </a:ext>
            </a:extLst>
          </p:cNvPr>
          <p:cNvSpPr txBox="1"/>
          <p:nvPr/>
        </p:nvSpPr>
        <p:spPr>
          <a:xfrm>
            <a:off x="6210301" y="3771900"/>
            <a:ext cx="2453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first parameter, </a:t>
            </a:r>
            <a:r>
              <a:rPr lang="en-GB" b="1" dirty="0">
                <a:solidFill>
                  <a:srgbClr val="0070C0"/>
                </a:solidFill>
              </a:rPr>
              <a:t>a</a:t>
            </a:r>
            <a:r>
              <a:rPr lang="en-GB" dirty="0"/>
              <a:t>, is an </a:t>
            </a:r>
            <a:r>
              <a:rPr lang="en-GB" i="1" dirty="0"/>
              <a:t>accumulator</a:t>
            </a:r>
            <a:r>
              <a:rPr lang="en-GB" dirty="0"/>
              <a:t>. The result is built up inside the first parameter until the end of the list is reached.</a:t>
            </a:r>
          </a:p>
        </p:txBody>
      </p:sp>
    </p:spTree>
    <p:extLst>
      <p:ext uri="{BB962C8B-B14F-4D97-AF65-F5344CB8AC3E}">
        <p14:creationId xmlns:p14="http://schemas.microsoft.com/office/powerpoint/2010/main" val="373508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– left and right-folding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49580" y="1600200"/>
            <a:ext cx="7831886" cy="4632960"/>
          </a:xfrm>
        </p:spPr>
        <p:txBody>
          <a:bodyPr>
            <a:normAutofit fontScale="92500" lnSpcReduction="20000"/>
          </a:bodyPr>
          <a:lstStyle/>
          <a:p>
            <a:endParaRPr lang="en-GB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List(1, 2, 3, 4).</a:t>
            </a:r>
            <a:r>
              <a:rPr lang="en-GB" sz="2400" dirty="0" err="1">
                <a:solidFill>
                  <a:schemeClr val="tx1"/>
                </a:solidFill>
              </a:rPr>
              <a:t>foldRight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b="1" dirty="0">
                <a:solidFill>
                  <a:srgbClr val="00B0F0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)(_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_)</a:t>
            </a:r>
          </a:p>
          <a:p>
            <a:pPr marL="457200" lvl="1" indent="0">
              <a:buNone/>
            </a:pPr>
            <a:r>
              <a:rPr lang="en-GB" sz="2400" dirty="0"/>
              <a:t>=	1 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400" dirty="0"/>
              <a:t> (2 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400" dirty="0"/>
              <a:t> (3 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400" dirty="0"/>
              <a:t> (4 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B0F0"/>
                </a:solidFill>
              </a:rPr>
              <a:t>0</a:t>
            </a:r>
            <a:r>
              <a:rPr lang="en-GB" sz="2400" dirty="0"/>
              <a:t>)))</a:t>
            </a:r>
            <a:endParaRPr lang="en-GB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List(1, 2, 3, 4).</a:t>
            </a:r>
            <a:r>
              <a:rPr lang="en-GB" sz="2400" dirty="0" err="1">
                <a:solidFill>
                  <a:schemeClr val="tx1"/>
                </a:solidFill>
              </a:rPr>
              <a:t>foldLeft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b="1" dirty="0">
                <a:solidFill>
                  <a:srgbClr val="00B0F0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)(_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_)</a:t>
            </a:r>
          </a:p>
          <a:p>
            <a:pPr marL="457200" lvl="1" indent="0">
              <a:buNone/>
            </a:pPr>
            <a:r>
              <a:rPr lang="en-GB" sz="2400" dirty="0"/>
              <a:t>= (((</a:t>
            </a:r>
            <a:r>
              <a:rPr lang="en-GB" sz="2400" b="1" dirty="0">
                <a:solidFill>
                  <a:srgbClr val="00B0F0"/>
                </a:solidFill>
              </a:rPr>
              <a:t>0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400" dirty="0"/>
              <a:t> 1) 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400" dirty="0"/>
              <a:t> 2) 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400" dirty="0"/>
              <a:t> 3) 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400" dirty="0"/>
              <a:t> 4</a:t>
            </a:r>
            <a:endParaRPr lang="en-GB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GB" sz="2400" b="1" dirty="0"/>
              <a:t>def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ʘ(</a:t>
            </a:r>
            <a:r>
              <a:rPr lang="en-GB" sz="2400" dirty="0" err="1">
                <a:solidFill>
                  <a:srgbClr val="FF0000"/>
                </a:solidFill>
              </a:rPr>
              <a:t>xs</a:t>
            </a:r>
            <a:r>
              <a:rPr lang="en-GB" sz="2400" dirty="0">
                <a:solidFill>
                  <a:srgbClr val="FF0000"/>
                </a:solidFill>
              </a:rPr>
              <a:t>, x) = x::xs</a:t>
            </a:r>
            <a:endParaRPr lang="en-GB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List(1, 2, 3, 4).</a:t>
            </a:r>
            <a:r>
              <a:rPr lang="en-GB" sz="2400" dirty="0" err="1">
                <a:solidFill>
                  <a:schemeClr val="tx1"/>
                </a:solidFill>
              </a:rPr>
              <a:t>foldLeft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b="1" dirty="0">
                <a:solidFill>
                  <a:srgbClr val="00B0F0"/>
                </a:solidFill>
              </a:rPr>
              <a:t>List()</a:t>
            </a:r>
            <a:r>
              <a:rPr lang="en-GB" sz="2400" dirty="0">
                <a:solidFill>
                  <a:schemeClr val="tx1"/>
                </a:solidFill>
              </a:rPr>
              <a:t>)(_</a:t>
            </a:r>
            <a:r>
              <a:rPr lang="en-GB" sz="2400" dirty="0">
                <a:solidFill>
                  <a:srgbClr val="FF0000"/>
                </a:solidFill>
              </a:rPr>
              <a:t>ʘ</a:t>
            </a:r>
            <a:r>
              <a:rPr lang="en-GB" sz="2400" dirty="0"/>
              <a:t>_</a:t>
            </a:r>
            <a:r>
              <a:rPr lang="en-GB" sz="2400" dirty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GB" sz="2400" dirty="0"/>
              <a:t>=	(((</a:t>
            </a:r>
            <a:r>
              <a:rPr lang="en-GB" sz="2400" b="1" dirty="0">
                <a:solidFill>
                  <a:srgbClr val="00B0F0"/>
                </a:solidFill>
              </a:rPr>
              <a:t>List()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ʘ</a:t>
            </a:r>
            <a:r>
              <a:rPr lang="en-GB" sz="2400" dirty="0"/>
              <a:t> 1) </a:t>
            </a:r>
            <a:r>
              <a:rPr lang="en-GB" sz="2400" dirty="0">
                <a:solidFill>
                  <a:srgbClr val="FF0000"/>
                </a:solidFill>
              </a:rPr>
              <a:t>ʘ</a:t>
            </a:r>
            <a:r>
              <a:rPr lang="en-GB" sz="2400" dirty="0"/>
              <a:t>  2) </a:t>
            </a:r>
            <a:r>
              <a:rPr lang="en-GB" sz="2400" dirty="0">
                <a:solidFill>
                  <a:srgbClr val="FF0000"/>
                </a:solidFill>
              </a:rPr>
              <a:t>ʘ</a:t>
            </a:r>
            <a:r>
              <a:rPr lang="en-GB" sz="2400" dirty="0"/>
              <a:t>  3) </a:t>
            </a:r>
            <a:r>
              <a:rPr lang="en-GB" sz="2400" dirty="0">
                <a:solidFill>
                  <a:srgbClr val="FF0000"/>
                </a:solidFill>
              </a:rPr>
              <a:t>ʘ</a:t>
            </a:r>
            <a:r>
              <a:rPr lang="en-GB" sz="2400" dirty="0"/>
              <a:t>  4</a:t>
            </a:r>
          </a:p>
          <a:p>
            <a:pPr marL="457200" lvl="1" indent="0">
              <a:buNone/>
            </a:pPr>
            <a:r>
              <a:rPr lang="en-GB" sz="2400" dirty="0"/>
              <a:t>=	((</a:t>
            </a:r>
            <a:r>
              <a:rPr lang="en-GB" sz="2400" b="1" dirty="0">
                <a:solidFill>
                  <a:srgbClr val="00B0F0"/>
                </a:solidFill>
              </a:rPr>
              <a:t>List(1)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ʘ</a:t>
            </a:r>
            <a:r>
              <a:rPr lang="en-GB" sz="2400" dirty="0"/>
              <a:t>  2) </a:t>
            </a:r>
            <a:r>
              <a:rPr lang="en-GB" sz="2400" dirty="0">
                <a:solidFill>
                  <a:srgbClr val="FF0000"/>
                </a:solidFill>
              </a:rPr>
              <a:t>ʘ</a:t>
            </a:r>
            <a:r>
              <a:rPr lang="en-GB" sz="2400" dirty="0"/>
              <a:t>  3) </a:t>
            </a:r>
            <a:r>
              <a:rPr lang="en-GB" sz="2400" dirty="0">
                <a:solidFill>
                  <a:srgbClr val="FF0000"/>
                </a:solidFill>
              </a:rPr>
              <a:t>ʘ</a:t>
            </a:r>
            <a:r>
              <a:rPr lang="en-GB" sz="2400" dirty="0"/>
              <a:t>  4</a:t>
            </a:r>
          </a:p>
          <a:p>
            <a:pPr marL="457200" lvl="1" indent="0">
              <a:buNone/>
            </a:pPr>
            <a:r>
              <a:rPr lang="en-GB" sz="2400" dirty="0"/>
              <a:t>=	(</a:t>
            </a:r>
            <a:r>
              <a:rPr lang="en-GB" sz="2400" b="1" dirty="0">
                <a:solidFill>
                  <a:srgbClr val="00B0F0"/>
                </a:solidFill>
              </a:rPr>
              <a:t>List(2, 1)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ʘ</a:t>
            </a:r>
            <a:r>
              <a:rPr lang="en-GB" sz="2400" dirty="0"/>
              <a:t>  3) </a:t>
            </a:r>
            <a:r>
              <a:rPr lang="en-GB" sz="2400" dirty="0">
                <a:solidFill>
                  <a:srgbClr val="FF0000"/>
                </a:solidFill>
              </a:rPr>
              <a:t>ʘ</a:t>
            </a:r>
            <a:r>
              <a:rPr lang="en-GB" sz="2400" dirty="0"/>
              <a:t>  4</a:t>
            </a:r>
          </a:p>
          <a:p>
            <a:pPr marL="457200" lvl="1" indent="0">
              <a:buNone/>
            </a:pPr>
            <a:r>
              <a:rPr lang="en-GB" sz="2400" dirty="0"/>
              <a:t>=	</a:t>
            </a:r>
            <a:r>
              <a:rPr lang="en-GB" sz="2400" b="1" dirty="0">
                <a:solidFill>
                  <a:srgbClr val="00B0F0"/>
                </a:solidFill>
              </a:rPr>
              <a:t>List(3, 2, 1)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ʘ</a:t>
            </a:r>
            <a:r>
              <a:rPr lang="en-GB" sz="2400" dirty="0"/>
              <a:t>  4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=</a:t>
            </a:r>
            <a:r>
              <a:rPr lang="en-GB" sz="2400" b="1" dirty="0">
                <a:solidFill>
                  <a:srgbClr val="00B0F0"/>
                </a:solidFill>
              </a:rPr>
              <a:t> 	List(4, 3, 2, 1)</a:t>
            </a:r>
            <a:r>
              <a:rPr lang="en-GB" sz="2400" dirty="0"/>
              <a:t> </a:t>
            </a:r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96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– left and right-folding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4300" y="1501140"/>
            <a:ext cx="8846819" cy="5220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      Begin with </a:t>
            </a:r>
            <a:r>
              <a:rPr lang="en-GB" sz="2400" dirty="0" err="1">
                <a:solidFill>
                  <a:schemeClr val="tx1"/>
                </a:solidFill>
              </a:rPr>
              <a:t>foldLeft</a:t>
            </a:r>
            <a:r>
              <a:rPr lang="en-GB" sz="2400" dirty="0">
                <a:solidFill>
                  <a:schemeClr val="tx1"/>
                </a:solidFill>
              </a:rPr>
              <a:t>:	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      List(1,2,3,4,5).</a:t>
            </a:r>
            <a:r>
              <a:rPr lang="en-GB" sz="2400" dirty="0" err="1">
                <a:solidFill>
                  <a:schemeClr val="tx1"/>
                </a:solidFill>
              </a:rPr>
              <a:t>foldLeft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b="1" dirty="0">
                <a:solidFill>
                  <a:srgbClr val="0070C0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)(_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tx1"/>
                </a:solidFill>
              </a:rPr>
              <a:t>_)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= ((((</a:t>
            </a:r>
            <a:r>
              <a:rPr lang="en-GB" sz="2400" b="1" dirty="0">
                <a:solidFill>
                  <a:srgbClr val="0070C0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tx1"/>
                </a:solidFill>
              </a:rPr>
              <a:t> 1)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tx1"/>
                </a:solidFill>
              </a:rPr>
              <a:t> 2)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tx1"/>
                </a:solidFill>
              </a:rPr>
              <a:t> 3)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tx1"/>
                </a:solidFill>
              </a:rPr>
              <a:t> 4)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tx1"/>
                </a:solidFill>
              </a:rPr>
              <a:t> 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= (((-1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tx1"/>
                </a:solidFill>
              </a:rPr>
              <a:t> 2)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tx1"/>
                </a:solidFill>
              </a:rPr>
              <a:t> 3)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tx1"/>
                </a:solidFill>
              </a:rPr>
              <a:t> 4)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tx1"/>
                </a:solidFill>
              </a:rPr>
              <a:t> 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= ((-3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tx1"/>
                </a:solidFill>
              </a:rPr>
              <a:t> 3)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tx1"/>
                </a:solidFill>
              </a:rPr>
              <a:t> 4)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tx1"/>
                </a:solidFill>
              </a:rPr>
              <a:t> 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= (-6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tx1"/>
                </a:solidFill>
              </a:rPr>
              <a:t> 4)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tx1"/>
                </a:solidFill>
              </a:rPr>
              <a:t> 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= -10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tx1"/>
                </a:solidFill>
              </a:rPr>
              <a:t> 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= -15</a:t>
            </a:r>
          </a:p>
          <a:p>
            <a:pPr marL="45720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B99AD-88BB-C843-97D5-42638509DB92}"/>
              </a:ext>
            </a:extLst>
          </p:cNvPr>
          <p:cNvSpPr txBox="1"/>
          <p:nvPr/>
        </p:nvSpPr>
        <p:spPr>
          <a:xfrm>
            <a:off x="4594860" y="1882204"/>
            <a:ext cx="4152900" cy="397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Compare with </a:t>
            </a:r>
            <a:r>
              <a:rPr lang="en-GB" sz="2400" dirty="0" err="1">
                <a:solidFill>
                  <a:schemeClr val="bg1">
                    <a:lumMod val="50000"/>
                  </a:schemeClr>
                </a:solidFill>
              </a:rPr>
              <a:t>foldRight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List(1,2,3,4,5).</a:t>
            </a:r>
            <a:r>
              <a:rPr lang="en-GB" sz="2400" dirty="0" err="1">
                <a:solidFill>
                  <a:schemeClr val="bg1">
                    <a:lumMod val="50000"/>
                  </a:schemeClr>
                </a:solidFill>
              </a:rPr>
              <a:t>foldRight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sz="2400" b="1" dirty="0">
                <a:solidFill>
                  <a:srgbClr val="0070C0"/>
                </a:solidFill>
              </a:rPr>
              <a:t>0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)(_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_)</a:t>
            </a: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= 1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(2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(3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(4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(5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0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))))</a:t>
            </a: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= 1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(2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(3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(4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5)))</a:t>
            </a: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= 1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(2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(3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 (-1)))</a:t>
            </a: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= 1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(2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4)</a:t>
            </a: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= 1 </a:t>
            </a:r>
            <a:r>
              <a:rPr lang="en-GB" sz="2400" dirty="0">
                <a:solidFill>
                  <a:srgbClr val="FF0000"/>
                </a:solidFill>
              </a:rPr>
              <a:t>-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 (-2)</a:t>
            </a:r>
          </a:p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= 3</a:t>
            </a:r>
          </a:p>
          <a:p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sym typeface="Helvetica Neue"/>
              </a:rPr>
              <a:t>Why are the results different?</a:t>
            </a:r>
          </a:p>
        </p:txBody>
      </p:sp>
    </p:spTree>
    <p:extLst>
      <p:ext uri="{BB962C8B-B14F-4D97-AF65-F5344CB8AC3E}">
        <p14:creationId xmlns:p14="http://schemas.microsoft.com/office/powerpoint/2010/main" val="335350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– folding left or right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22960" y="1882140"/>
            <a:ext cx="7334721" cy="4066597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When the binary operator, e.g. _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_, and the initial element, e.g. </a:t>
            </a:r>
            <a:r>
              <a:rPr lang="en-GB" sz="2400" b="1" dirty="0">
                <a:solidFill>
                  <a:srgbClr val="0070C0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, form a </a:t>
            </a:r>
            <a:r>
              <a:rPr lang="en-GB" sz="2400" i="1" dirty="0">
                <a:solidFill>
                  <a:schemeClr val="tx1"/>
                </a:solidFill>
              </a:rPr>
              <a:t>monoid</a:t>
            </a:r>
            <a:r>
              <a:rPr lang="en-GB" sz="2400" dirty="0">
                <a:solidFill>
                  <a:schemeClr val="tx1"/>
                </a:solidFill>
              </a:rPr>
              <a:t>, then:</a:t>
            </a:r>
          </a:p>
          <a:p>
            <a:endParaRPr lang="en-GB" sz="2400" dirty="0">
              <a:solidFill>
                <a:schemeClr val="tx1"/>
              </a:solidFill>
            </a:endParaRPr>
          </a:p>
          <a:p>
            <a:pPr marL="440871" lvl="1" indent="0">
              <a:buNone/>
            </a:pPr>
            <a:r>
              <a:rPr lang="en-GB" sz="2400" dirty="0" err="1">
                <a:solidFill>
                  <a:schemeClr val="tx1"/>
                </a:solidFill>
              </a:rPr>
              <a:t>xs.foldLeft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b="1" dirty="0">
                <a:solidFill>
                  <a:srgbClr val="0070C0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)(_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_) = </a:t>
            </a:r>
            <a:r>
              <a:rPr lang="en-GB" sz="2400" dirty="0" err="1">
                <a:solidFill>
                  <a:schemeClr val="tx1"/>
                </a:solidFill>
              </a:rPr>
              <a:t>xs.foldRight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b="1" dirty="0">
                <a:solidFill>
                  <a:srgbClr val="0070C0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)(_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_)</a:t>
            </a:r>
          </a:p>
          <a:p>
            <a:pPr marL="45720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A </a:t>
            </a:r>
            <a:r>
              <a:rPr lang="en-GB" sz="2400" i="1" dirty="0">
                <a:solidFill>
                  <a:schemeClr val="tx1"/>
                </a:solidFill>
              </a:rPr>
              <a:t>monoid</a:t>
            </a:r>
            <a:r>
              <a:rPr lang="en-GB" sz="2400" dirty="0">
                <a:solidFill>
                  <a:schemeClr val="tx1"/>
                </a:solidFill>
              </a:rPr>
              <a:t> is binary operator that is </a:t>
            </a:r>
            <a:r>
              <a:rPr lang="en-GB" sz="2400" i="1" dirty="0">
                <a:solidFill>
                  <a:schemeClr val="tx1"/>
                </a:solidFill>
              </a:rPr>
              <a:t>associative</a:t>
            </a:r>
            <a:endParaRPr lang="en-GB" sz="2400" i="1" dirty="0"/>
          </a:p>
          <a:p>
            <a:pPr marL="342900" lvl="1" indent="0">
              <a:buNone/>
            </a:pPr>
            <a:r>
              <a:rPr lang="en-GB" sz="2100" dirty="0">
                <a:solidFill>
                  <a:schemeClr val="tx1"/>
                </a:solidFill>
              </a:rPr>
              <a:t>(a 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100" dirty="0">
                <a:solidFill>
                  <a:schemeClr val="tx1"/>
                </a:solidFill>
              </a:rPr>
              <a:t> b) 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100" dirty="0">
                <a:solidFill>
                  <a:schemeClr val="tx1"/>
                </a:solidFill>
              </a:rPr>
              <a:t> c  =  a 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100" dirty="0">
                <a:solidFill>
                  <a:schemeClr val="tx1"/>
                </a:solidFill>
              </a:rPr>
              <a:t> (b </a:t>
            </a:r>
            <a:r>
              <a:rPr lang="en-GB" sz="2400" dirty="0">
                <a:solidFill>
                  <a:srgbClr val="FF0000"/>
                </a:solidFill>
              </a:rPr>
              <a:t>+</a:t>
            </a:r>
            <a:r>
              <a:rPr lang="en-GB" sz="2100" dirty="0">
                <a:solidFill>
                  <a:schemeClr val="tx1"/>
                </a:solidFill>
              </a:rPr>
              <a:t> c)</a:t>
            </a:r>
          </a:p>
          <a:p>
            <a:pPr marL="342900" lvl="1" indent="0">
              <a:buNone/>
            </a:pPr>
            <a:r>
              <a:rPr lang="en-GB" sz="2100" dirty="0">
                <a:solidFill>
                  <a:schemeClr val="tx1"/>
                </a:solidFill>
              </a:rPr>
              <a:t> </a:t>
            </a:r>
          </a:p>
          <a:p>
            <a:r>
              <a:rPr lang="en-GB" sz="2400" dirty="0">
                <a:solidFill>
                  <a:schemeClr val="tx1"/>
                </a:solidFill>
              </a:rPr>
              <a:t>and that has a left/right </a:t>
            </a:r>
            <a:r>
              <a:rPr lang="en-GB" sz="2400" i="1" dirty="0">
                <a:solidFill>
                  <a:schemeClr val="tx1"/>
                </a:solidFill>
              </a:rPr>
              <a:t>identity</a:t>
            </a:r>
            <a:r>
              <a:rPr lang="en-GB" sz="2400" dirty="0">
                <a:solidFill>
                  <a:schemeClr val="tx1"/>
                </a:solidFill>
              </a:rPr>
              <a:t> element </a:t>
            </a:r>
            <a:r>
              <a:rPr lang="en-GB" sz="2400" b="1" dirty="0">
                <a:solidFill>
                  <a:srgbClr val="0070C0"/>
                </a:solidFill>
              </a:rPr>
              <a:t>0</a:t>
            </a:r>
          </a:p>
          <a:p>
            <a:pPr marL="342900" lvl="1" indent="0">
              <a:buNone/>
            </a:pPr>
            <a:r>
              <a:rPr lang="en-GB" sz="2000" b="1" dirty="0">
                <a:solidFill>
                  <a:srgbClr val="0070C0"/>
                </a:solidFill>
              </a:rPr>
              <a:t>0</a:t>
            </a:r>
            <a:r>
              <a:rPr lang="en-GB" sz="2100" dirty="0"/>
              <a:t> + a  =  a  =  a + </a:t>
            </a:r>
            <a:r>
              <a:rPr lang="en-GB" sz="2000" b="1" dirty="0">
                <a:solidFill>
                  <a:srgbClr val="0070C0"/>
                </a:solidFill>
              </a:rPr>
              <a:t>0</a:t>
            </a:r>
            <a:endParaRPr lang="en-GB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Monoids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22960" y="1866901"/>
            <a:ext cx="8321040" cy="4186580"/>
          </a:xfrm>
        </p:spPr>
        <p:txBody>
          <a:bodyPr>
            <a:normAutofit fontScale="92500" lnSpcReduction="10000"/>
          </a:bodyPr>
          <a:lstStyle/>
          <a:p>
            <a:r>
              <a:rPr lang="en-GB" sz="2400" i="1" dirty="0"/>
              <a:t>Monoids</a:t>
            </a:r>
            <a:endParaRPr lang="en-GB" sz="2400" dirty="0"/>
          </a:p>
          <a:p>
            <a:pPr marL="342900" lvl="1" indent="0">
              <a:buNone/>
            </a:pPr>
            <a:r>
              <a:rPr lang="en-GB" sz="2100" dirty="0"/>
              <a:t>(_</a:t>
            </a:r>
            <a:r>
              <a:rPr lang="en-GB" sz="2100" dirty="0">
                <a:solidFill>
                  <a:srgbClr val="FF0000"/>
                </a:solidFill>
              </a:rPr>
              <a:t>*</a:t>
            </a:r>
            <a:r>
              <a:rPr lang="en-GB" sz="2100" dirty="0"/>
              <a:t>_, </a:t>
            </a:r>
            <a:r>
              <a:rPr lang="en-GB" sz="2100" b="1" dirty="0">
                <a:solidFill>
                  <a:srgbClr val="0070C0"/>
                </a:solidFill>
              </a:rPr>
              <a:t>1</a:t>
            </a:r>
            <a:r>
              <a:rPr lang="en-GB" sz="2100" dirty="0"/>
              <a:t>)			</a:t>
            </a:r>
            <a:r>
              <a:rPr lang="en-GB" sz="2100" b="1" dirty="0">
                <a:solidFill>
                  <a:srgbClr val="0070C0"/>
                </a:solidFill>
              </a:rPr>
              <a:t>1</a:t>
            </a:r>
            <a:r>
              <a:rPr lang="en-GB" sz="2100" dirty="0">
                <a:solidFill>
                  <a:srgbClr val="FF0000"/>
                </a:solidFill>
              </a:rPr>
              <a:t>*</a:t>
            </a:r>
            <a:r>
              <a:rPr lang="en-GB" sz="2100" dirty="0"/>
              <a:t>x  =  x  =  x</a:t>
            </a:r>
            <a:r>
              <a:rPr lang="en-GB" sz="2100" dirty="0">
                <a:solidFill>
                  <a:srgbClr val="FF0000"/>
                </a:solidFill>
              </a:rPr>
              <a:t>*</a:t>
            </a:r>
            <a:r>
              <a:rPr lang="en-GB" sz="2100" b="1" dirty="0">
                <a:solidFill>
                  <a:srgbClr val="0070C0"/>
                </a:solidFill>
              </a:rPr>
              <a:t>1</a:t>
            </a:r>
          </a:p>
          <a:p>
            <a:pPr marL="342900" lvl="1" indent="0">
              <a:buNone/>
            </a:pPr>
            <a:r>
              <a:rPr lang="en-GB" sz="2100" dirty="0"/>
              <a:t>(_</a:t>
            </a:r>
            <a:r>
              <a:rPr lang="en-GB" sz="2100" dirty="0">
                <a:solidFill>
                  <a:srgbClr val="FF0000"/>
                </a:solidFill>
              </a:rPr>
              <a:t>+</a:t>
            </a:r>
            <a:r>
              <a:rPr lang="en-GB" sz="2100" dirty="0"/>
              <a:t>_, </a:t>
            </a:r>
            <a:r>
              <a:rPr lang="en-GB" sz="2100" b="1" dirty="0">
                <a:solidFill>
                  <a:srgbClr val="0070C0"/>
                </a:solidFill>
              </a:rPr>
              <a:t>“”</a:t>
            </a:r>
            <a:r>
              <a:rPr lang="en-GB" sz="2100" dirty="0"/>
              <a:t>)			</a:t>
            </a:r>
            <a:r>
              <a:rPr lang="en-GB" sz="2100" b="1" dirty="0">
                <a:solidFill>
                  <a:srgbClr val="0070C0"/>
                </a:solidFill>
              </a:rPr>
              <a:t>“”</a:t>
            </a:r>
            <a:r>
              <a:rPr lang="en-GB" sz="2100" dirty="0">
                <a:solidFill>
                  <a:srgbClr val="FF0000"/>
                </a:solidFill>
              </a:rPr>
              <a:t>+</a:t>
            </a:r>
            <a:r>
              <a:rPr lang="en-GB" sz="2100" dirty="0"/>
              <a:t>s  =  s  =  s</a:t>
            </a:r>
            <a:r>
              <a:rPr lang="en-GB" sz="2100" dirty="0">
                <a:solidFill>
                  <a:srgbClr val="FF0000"/>
                </a:solidFill>
              </a:rPr>
              <a:t>+</a:t>
            </a:r>
            <a:r>
              <a:rPr lang="en-GB" sz="2100" b="1" dirty="0">
                <a:solidFill>
                  <a:srgbClr val="0070C0"/>
                </a:solidFill>
              </a:rPr>
              <a:t>””</a:t>
            </a:r>
          </a:p>
          <a:p>
            <a:pPr marL="342900" lvl="1" indent="0">
              <a:buNone/>
            </a:pPr>
            <a:r>
              <a:rPr lang="en-GB" sz="2100" dirty="0"/>
              <a:t>(_</a:t>
            </a:r>
            <a:r>
              <a:rPr lang="en-GB" sz="2100" dirty="0">
                <a:solidFill>
                  <a:srgbClr val="FF0000"/>
                </a:solidFill>
              </a:rPr>
              <a:t>&amp;&amp;</a:t>
            </a:r>
            <a:r>
              <a:rPr lang="en-GB" sz="2100" dirty="0"/>
              <a:t>_, </a:t>
            </a:r>
            <a:r>
              <a:rPr lang="en-GB" sz="2100" b="1" dirty="0">
                <a:solidFill>
                  <a:srgbClr val="0070C0"/>
                </a:solidFill>
              </a:rPr>
              <a:t>true</a:t>
            </a:r>
            <a:r>
              <a:rPr lang="en-GB" sz="2100" dirty="0"/>
              <a:t>)			</a:t>
            </a:r>
            <a:r>
              <a:rPr lang="en-GB" sz="2100" b="1" dirty="0">
                <a:solidFill>
                  <a:srgbClr val="0070C0"/>
                </a:solidFill>
              </a:rPr>
              <a:t>true</a:t>
            </a:r>
            <a:r>
              <a:rPr lang="en-GB" sz="2100" dirty="0">
                <a:solidFill>
                  <a:srgbClr val="FF0000"/>
                </a:solidFill>
              </a:rPr>
              <a:t>&amp;&amp;</a:t>
            </a:r>
            <a:r>
              <a:rPr lang="en-GB" sz="2100" dirty="0"/>
              <a:t>b  =  b  =  b</a:t>
            </a:r>
            <a:r>
              <a:rPr lang="en-GB" sz="2100" dirty="0">
                <a:solidFill>
                  <a:srgbClr val="FF0000"/>
                </a:solidFill>
              </a:rPr>
              <a:t>&amp;&amp;</a:t>
            </a:r>
            <a:r>
              <a:rPr lang="en-GB" sz="2100" b="1" dirty="0">
                <a:solidFill>
                  <a:srgbClr val="0070C0"/>
                </a:solidFill>
              </a:rPr>
              <a:t>true</a:t>
            </a:r>
          </a:p>
          <a:p>
            <a:pPr marL="342900" lvl="1" indent="0">
              <a:buNone/>
            </a:pPr>
            <a:r>
              <a:rPr lang="en-GB" sz="2100" dirty="0"/>
              <a:t>(_</a:t>
            </a:r>
            <a:r>
              <a:rPr lang="en-GB" sz="2100" dirty="0">
                <a:solidFill>
                  <a:srgbClr val="FF0000"/>
                </a:solidFill>
              </a:rPr>
              <a:t>||</a:t>
            </a:r>
            <a:r>
              <a:rPr lang="en-GB" sz="2100" dirty="0"/>
              <a:t>_, </a:t>
            </a:r>
            <a:r>
              <a:rPr lang="en-GB" sz="2100" b="1" dirty="0">
                <a:solidFill>
                  <a:srgbClr val="0070C0"/>
                </a:solidFill>
              </a:rPr>
              <a:t>false</a:t>
            </a:r>
            <a:r>
              <a:rPr lang="en-GB" sz="2100" dirty="0"/>
              <a:t>)			</a:t>
            </a:r>
            <a:r>
              <a:rPr lang="en-GB" sz="2100" b="1" dirty="0">
                <a:solidFill>
                  <a:srgbClr val="0070C0"/>
                </a:solidFill>
              </a:rPr>
              <a:t>false</a:t>
            </a:r>
            <a:r>
              <a:rPr lang="en-GB" sz="2100" dirty="0">
                <a:solidFill>
                  <a:srgbClr val="FF0000"/>
                </a:solidFill>
              </a:rPr>
              <a:t>||</a:t>
            </a:r>
            <a:r>
              <a:rPr lang="en-GB" sz="2100" dirty="0"/>
              <a:t>b  =  b  =  b</a:t>
            </a:r>
            <a:r>
              <a:rPr lang="en-GB" sz="2100" dirty="0">
                <a:solidFill>
                  <a:srgbClr val="FF0000"/>
                </a:solidFill>
              </a:rPr>
              <a:t>||</a:t>
            </a:r>
            <a:r>
              <a:rPr lang="en-GB" sz="2100" b="1" dirty="0">
                <a:solidFill>
                  <a:srgbClr val="0070C0"/>
                </a:solidFill>
              </a:rPr>
              <a:t>false</a:t>
            </a:r>
          </a:p>
          <a:p>
            <a:pPr marL="342900" lvl="1" indent="0">
              <a:buNone/>
            </a:pPr>
            <a:r>
              <a:rPr lang="en-GB" sz="2100" dirty="0"/>
              <a:t>(_</a:t>
            </a:r>
            <a:r>
              <a:rPr lang="en-GB" sz="2100" dirty="0">
                <a:solidFill>
                  <a:srgbClr val="FF0000"/>
                </a:solidFill>
              </a:rPr>
              <a:t>compose</a:t>
            </a:r>
            <a:r>
              <a:rPr lang="en-GB" sz="2100" dirty="0"/>
              <a:t>_, </a:t>
            </a:r>
            <a:r>
              <a:rPr lang="en-GB" sz="2100" b="1" dirty="0">
                <a:solidFill>
                  <a:srgbClr val="0070C0"/>
                </a:solidFill>
              </a:rPr>
              <a:t>identity</a:t>
            </a:r>
            <a:r>
              <a:rPr lang="en-GB" sz="2100" dirty="0"/>
              <a:t>)		</a:t>
            </a:r>
            <a:r>
              <a:rPr lang="en-GB" sz="2100" b="1" dirty="0">
                <a:solidFill>
                  <a:srgbClr val="0070C0"/>
                </a:solidFill>
              </a:rPr>
              <a:t>identity</a:t>
            </a:r>
            <a:r>
              <a:rPr lang="en-GB" sz="2100" dirty="0"/>
              <a:t> </a:t>
            </a:r>
            <a:r>
              <a:rPr lang="en-GB" sz="2100" dirty="0">
                <a:solidFill>
                  <a:srgbClr val="FF0000"/>
                </a:solidFill>
              </a:rPr>
              <a:t>compose</a:t>
            </a:r>
            <a:r>
              <a:rPr lang="en-GB" sz="2100" dirty="0"/>
              <a:t> f  =  f  =  f </a:t>
            </a:r>
            <a:r>
              <a:rPr lang="en-GB" sz="2100" dirty="0">
                <a:solidFill>
                  <a:srgbClr val="FF0000"/>
                </a:solidFill>
              </a:rPr>
              <a:t>compose</a:t>
            </a:r>
            <a:r>
              <a:rPr lang="en-GB" sz="2100" dirty="0"/>
              <a:t> </a:t>
            </a:r>
            <a:r>
              <a:rPr lang="en-GB" sz="2100" b="1" dirty="0">
                <a:solidFill>
                  <a:srgbClr val="0070C0"/>
                </a:solidFill>
              </a:rPr>
              <a:t>identity</a:t>
            </a:r>
            <a:r>
              <a:rPr lang="en-GB" sz="2100" dirty="0"/>
              <a:t> </a:t>
            </a:r>
          </a:p>
          <a:p>
            <a:pPr marL="342900" lvl="1" indent="0">
              <a:buNone/>
            </a:pPr>
            <a:r>
              <a:rPr lang="en-GB" sz="2100" dirty="0"/>
              <a:t>(_</a:t>
            </a:r>
            <a:r>
              <a:rPr lang="en-GB" sz="2100" dirty="0">
                <a:solidFill>
                  <a:srgbClr val="FF0000"/>
                </a:solidFill>
              </a:rPr>
              <a:t>:::</a:t>
            </a:r>
            <a:r>
              <a:rPr lang="en-GB" sz="2100" dirty="0"/>
              <a:t>_, </a:t>
            </a:r>
            <a:r>
              <a:rPr lang="en-GB" sz="2100" b="1" dirty="0">
                <a:solidFill>
                  <a:srgbClr val="0070C0"/>
                </a:solidFill>
              </a:rPr>
              <a:t>List()</a:t>
            </a:r>
            <a:r>
              <a:rPr lang="en-GB" sz="2100" dirty="0"/>
              <a:t>)			</a:t>
            </a:r>
            <a:r>
              <a:rPr lang="en-GB" sz="2100" b="1" dirty="0">
                <a:solidFill>
                  <a:srgbClr val="0070C0"/>
                </a:solidFill>
              </a:rPr>
              <a:t>List()</a:t>
            </a:r>
            <a:r>
              <a:rPr lang="en-GB" sz="2100" dirty="0">
                <a:solidFill>
                  <a:srgbClr val="FF0000"/>
                </a:solidFill>
              </a:rPr>
              <a:t>:::</a:t>
            </a:r>
            <a:r>
              <a:rPr lang="en-GB" sz="2100" dirty="0" err="1"/>
              <a:t>xs</a:t>
            </a:r>
            <a:r>
              <a:rPr lang="en-GB" sz="2100" dirty="0"/>
              <a:t>  =  </a:t>
            </a:r>
            <a:r>
              <a:rPr lang="en-GB" sz="2100" dirty="0" err="1"/>
              <a:t>xs</a:t>
            </a:r>
            <a:r>
              <a:rPr lang="en-GB" sz="2100" dirty="0"/>
              <a:t>  =  </a:t>
            </a:r>
            <a:r>
              <a:rPr lang="en-GB" sz="2100" dirty="0" err="1"/>
              <a:t>xs</a:t>
            </a:r>
            <a:r>
              <a:rPr lang="en-GB" sz="2100" dirty="0">
                <a:solidFill>
                  <a:srgbClr val="FF0000"/>
                </a:solidFill>
              </a:rPr>
              <a:t>:::</a:t>
            </a:r>
            <a:r>
              <a:rPr lang="en-GB" sz="2100" b="1" dirty="0">
                <a:solidFill>
                  <a:srgbClr val="0070C0"/>
                </a:solidFill>
              </a:rPr>
              <a:t>List()</a:t>
            </a:r>
          </a:p>
          <a:p>
            <a:pPr marL="342900" lvl="1" indent="0">
              <a:buNone/>
            </a:pPr>
            <a:endParaRPr lang="en-GB" sz="2400" dirty="0"/>
          </a:p>
          <a:p>
            <a:r>
              <a:rPr lang="en-GB" sz="2400" i="1" dirty="0"/>
              <a:t>Not</a:t>
            </a:r>
            <a:r>
              <a:rPr lang="en-GB" sz="2400" dirty="0"/>
              <a:t> monoids</a:t>
            </a:r>
          </a:p>
          <a:p>
            <a:pPr marL="342900" lvl="1" indent="0">
              <a:buNone/>
            </a:pPr>
            <a:r>
              <a:rPr lang="en-GB" sz="2100" dirty="0"/>
              <a:t>(_-_, 0)				0-x  ≠  x  =  x-0</a:t>
            </a:r>
          </a:p>
          <a:p>
            <a:pPr marL="342900" lvl="1" indent="0">
              <a:buNone/>
            </a:pPr>
            <a:r>
              <a:rPr lang="en-GB" sz="2100" dirty="0"/>
              <a:t>(_/_, 1)				1/x ≠  x  =  x/1</a:t>
            </a:r>
          </a:p>
          <a:p>
            <a:pPr marL="342900" lvl="1" indent="0">
              <a:buNone/>
            </a:pPr>
            <a:r>
              <a:rPr lang="en-GB" sz="2100" dirty="0"/>
              <a:t>(_*_, 0)				0*x ≠  x  ≠  x*0</a:t>
            </a:r>
          </a:p>
          <a:p>
            <a:endParaRPr lang="en-GB" sz="2400" dirty="0"/>
          </a:p>
          <a:p>
            <a:pPr marL="45720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78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3377</TotalTime>
  <Words>1032</Words>
  <Application>Microsoft Office PowerPoint</Application>
  <PresentationFormat>On-screen Show (4:3)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Helvetica Neue</vt:lpstr>
      <vt:lpstr>Retrospect</vt:lpstr>
      <vt:lpstr>FoldRight examples</vt:lpstr>
      <vt:lpstr>FoldRight examples</vt:lpstr>
      <vt:lpstr>List – Left folding</vt:lpstr>
      <vt:lpstr>List – left and right-folding</vt:lpstr>
      <vt:lpstr>List – left and right-folding</vt:lpstr>
      <vt:lpstr>List – folding left or right</vt:lpstr>
      <vt:lpstr>Monoids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Smallwood</dc:creator>
  <cp:lastModifiedBy>David Smallwood</cp:lastModifiedBy>
  <cp:revision>210</cp:revision>
  <dcterms:modified xsi:type="dcterms:W3CDTF">2021-03-06T16:30:38Z</dcterms:modified>
</cp:coreProperties>
</file>