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  <p:sldMasterId id="2147483800" r:id="rId2"/>
  </p:sldMasterIdLst>
  <p:notesMasterIdLst>
    <p:notesMasterId r:id="rId20"/>
  </p:notesMasterIdLst>
  <p:sldIdLst>
    <p:sldId id="324" r:id="rId3"/>
    <p:sldId id="325" r:id="rId4"/>
    <p:sldId id="326" r:id="rId5"/>
    <p:sldId id="327" r:id="rId6"/>
    <p:sldId id="347" r:id="rId7"/>
    <p:sldId id="328" r:id="rId8"/>
    <p:sldId id="329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19" d="100"/>
          <a:sy n="119" d="100"/>
        </p:scale>
        <p:origin x="13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D3FC-6BAB-4668-B072-EF2F4D99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FAE-3911-4DCF-A79A-115B53C56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D8EC-C25B-433C-8F43-F1B3303C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84EA-342E-423A-9C08-EC227B5B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202A-A7FB-4AD7-9121-308FB9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80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86C7-A008-4012-831F-62D1C0EF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90B4-4732-485E-8329-740114AC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BDA6-8295-4B44-8280-8C9EA172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BEBE-013D-4808-B71A-FB1455E5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DC78-507B-4AA9-A6FA-EEE57F5C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65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DE94E-FEA1-402B-B6F8-923F8FADD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D388-7CBE-4936-BE73-62EFE8174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CBF1-F6E4-435C-A611-F7DEF2CA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1B87-D573-4027-A414-52493D41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401F-3DC6-41C6-99A1-4570910E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3412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3566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20798" y="119157"/>
            <a:ext cx="8902404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>
              <a:defRPr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4440010" y="65439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05171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4440010" y="65439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1131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3942-7A64-43D2-B658-E4CF58A1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1A0-887E-4E8C-8E02-649C7F34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613A-9BC7-4F1C-B21A-2570DAD1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E1B3-D073-4F3C-AF2C-A888B56F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C8AD-6B9A-41CD-A721-1A66B88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616-F4EC-4B7A-B58D-83191D9D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B7323-5243-4A32-ADBE-C085C44F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0E01-E855-4F0C-884A-0A5F46B2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8A9E-EC32-4596-B8BC-13E83C06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EC2E-0845-4ECF-AEC4-8C0847CF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11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EE2-12C8-4FAE-98C8-7DAB67E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8E4B-17EE-4917-BB08-52751B51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B2AAB-6E4A-49BF-B984-66601BF7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6489-0856-41B3-9D8D-DE727E81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FF93-625A-40F6-85CB-286AB13E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0AF5-0A65-496D-8C47-6BC37774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04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010F-B4EA-43B3-A3CD-6EC52E22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A519-3998-49F6-A651-575AC4A0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6003-DF37-43CA-9377-45C5EC23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E071A-D41C-4BBC-802D-C3A59E3F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CA664-5F60-4006-A0AC-3D87BCC28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F848-ADDA-432A-A874-59CE035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8B48B-DCD3-4DF8-93DC-0A6B826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1D315-8ABD-4E54-A74E-E2F6B2A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366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C245-E7D3-45A5-9713-084FA664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F2418-EA09-43B7-8921-8D5EB604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C4EC2-4C50-4A23-B287-5D8EE1E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BA6D2-41FC-4F25-AE42-29B37427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981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411A0-930E-459D-B5A9-0C50A17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272BE-3391-48D1-8CFB-F25BF300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14B3B-A1BB-4738-B13F-AD584B4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4C03-2770-4B5C-B7AF-71A09D24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D62F-1D06-44E8-B05B-66BAC18F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58EA-7798-45A4-B96F-02FF5948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333B-849F-4F35-ABB1-6842AA9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3D65-EEE1-4290-8977-7D846D4F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666D-2D41-48D8-9BE9-50674A4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051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B5C7-ED44-45AF-93CD-1A83AF98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4F09A-4AA4-4B6C-9201-17B03FEAF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68298-6842-4FF9-9559-FBEB03C5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2B42A-5A06-4AD7-B292-CBF35D7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3B4C-1998-423A-B75D-C6E542A3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EDC5-50ED-463E-AC02-FB4FE8E0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210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0D19F-647D-4919-88C4-7D82756D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FA8D-4D44-42EB-BCF8-A5BE26E7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886F-46C8-4EDB-B9F7-7DA45D47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9A90-4C0D-4087-95D4-7AD090AF9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EAC5-5589-41D8-820A-F7035BF1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891" y="6328912"/>
            <a:ext cx="1103248" cy="47405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0798" y="92075"/>
            <a:ext cx="8902404" cy="79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022795"/>
            <a:ext cx="8229600" cy="583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440010" y="65185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6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(ASCII art)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r>
              <a:rPr lang="en-GB" sz="2400" dirty="0"/>
              <a:t>A “Picture” is a rectangular block of characters</a:t>
            </a:r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r>
              <a:rPr lang="en-GB" sz="2400" dirty="0"/>
              <a:t>(NB: The border around the text is useful to visualise the limit of the text, but is not part of the picture)</a:t>
            </a:r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4063" y="1910769"/>
          <a:ext cx="2379892" cy="1564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41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picture with depth 4 and width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36028" y="4271350"/>
          <a:ext cx="744309" cy="51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29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9881" y="1898066"/>
          <a:ext cx="1527464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95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picture that  has depth 8 and width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50283" y="1898066"/>
          <a:ext cx="377537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309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beside (+)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86347"/>
              </p:ext>
            </p:extLst>
          </p:nvPr>
        </p:nvGraphicFramePr>
        <p:xfrm>
          <a:off x="579862" y="1272109"/>
          <a:ext cx="2213265" cy="82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685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64604" y="1264923"/>
          <a:ext cx="258159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052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98493" y="4037955"/>
          <a:ext cx="4810993" cy="197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6616">
                <a:tc>
                  <a:txBody>
                    <a:bodyPr/>
                    <a:lstStyle/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13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9DB26DD-7E67-4588-B7B4-A1E52474C967}"/>
              </a:ext>
            </a:extLst>
          </p:cNvPr>
          <p:cNvSpPr/>
          <p:nvPr/>
        </p:nvSpPr>
        <p:spPr>
          <a:xfrm>
            <a:off x="2920468" y="1264923"/>
            <a:ext cx="7760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 (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52098-31EB-4374-B41D-031DBE4B52D1}"/>
              </a:ext>
            </a:extLst>
          </p:cNvPr>
          <p:cNvSpPr/>
          <p:nvPr/>
        </p:nvSpPr>
        <p:spPr>
          <a:xfrm>
            <a:off x="6376902" y="1272109"/>
            <a:ext cx="1254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BOT, ‘ ‘)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9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</a:t>
            </a:r>
            <a:r>
              <a:rPr lang="en-GB" dirty="0" err="1"/>
              <a:t>reflectH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8485" y="1585608"/>
          <a:ext cx="33330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957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decay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that colossal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wreck, boundless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bare, the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lone and level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sands stretch far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away.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77319" y="1585608"/>
          <a:ext cx="3333051" cy="2755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5521">
                <a:tc>
                  <a:txBody>
                    <a:bodyPr/>
                    <a:lstStyle/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away.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sands stretch far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lone and level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bare, the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wreck, boundless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that colossal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decay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E8C84C-FD77-49F5-9E13-2247D29715CA}"/>
              </a:ext>
            </a:extLst>
          </p:cNvPr>
          <p:cNvSpPr txBox="1"/>
          <p:nvPr/>
        </p:nvSpPr>
        <p:spPr>
          <a:xfrm>
            <a:off x="457200" y="6028326"/>
            <a:ext cx="74264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rgbClr val="000000"/>
                </a:solidFill>
                <a:sym typeface="Helvetica Neue"/>
              </a:rPr>
              <a:t>Last two lines of a poem “Ozymandias” by P B Shelley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5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</a:t>
            </a:r>
            <a:r>
              <a:rPr lang="en-GB" dirty="0" err="1"/>
              <a:t>reflectV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8485" y="1585608"/>
          <a:ext cx="33330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957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decay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that colossal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wreck, boundless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bare, the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lone and level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sands stretch far</a:t>
                      </a: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away.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77319" y="1585608"/>
          <a:ext cx="3333051" cy="2755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5521">
                <a:tc>
                  <a:txBody>
                    <a:bodyPr/>
                    <a:lstStyle/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yaced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eht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dnuoR</a:t>
                      </a:r>
                      <a:endParaRPr lang="en-GB" sz="24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lassoloc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taht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</a:t>
                      </a:r>
                      <a:endParaRPr lang="en-GB" sz="24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sseldnuob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,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kcerw</a:t>
                      </a:r>
                      <a:endParaRPr lang="en-GB" sz="24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eht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,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erab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dna</a:t>
                      </a:r>
                      <a:endParaRPr lang="en-GB" sz="24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level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dna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enol</a:t>
                      </a:r>
                      <a:endParaRPr lang="en-GB" sz="24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raf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hcterts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sdnas</a:t>
                      </a:r>
                      <a:endParaRPr lang="en-GB" sz="24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.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yawa</a:t>
                      </a:r>
                      <a:endParaRPr lang="en-GB" sz="24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05738" y="3278226"/>
            <a:ext cx="1196503" cy="230545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stack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4092" y="1455907"/>
            <a:ext cx="1196504" cy="45720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0010" y="1462393"/>
            <a:ext cx="700391" cy="457200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9620" y="1455907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125" y="1462394"/>
            <a:ext cx="865760" cy="4572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5907" y="1455907"/>
            <a:ext cx="700391" cy="4572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827" y="1451445"/>
            <a:ext cx="126459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stack( [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7555" y="1451446"/>
            <a:ext cx="126459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],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 LFT 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1559" y="5126480"/>
            <a:ext cx="865760" cy="4572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559" y="4649826"/>
            <a:ext cx="700391" cy="457200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1559" y="4192626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5738" y="3735426"/>
            <a:ext cx="1196504" cy="45720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05738" y="3278226"/>
            <a:ext cx="700391" cy="4572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84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05738" y="3278226"/>
            <a:ext cx="1196503" cy="230545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stack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4092" y="1455907"/>
            <a:ext cx="1196504" cy="45720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0010" y="1462393"/>
            <a:ext cx="700391" cy="457200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9620" y="1455907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125" y="1462394"/>
            <a:ext cx="865760" cy="4572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5907" y="1455907"/>
            <a:ext cx="700391" cy="4572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827" y="1451445"/>
            <a:ext cx="126459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stack( [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7555" y="1451446"/>
            <a:ext cx="126459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],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 RGT)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6360" y="5126480"/>
            <a:ext cx="865760" cy="4572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5368" y="4669280"/>
            <a:ext cx="700391" cy="457200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49240" y="4202353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5738" y="3735426"/>
            <a:ext cx="1196504" cy="45720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98609" y="3278226"/>
            <a:ext cx="700391" cy="4572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559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5378" y="4056635"/>
            <a:ext cx="3674765" cy="14522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spread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1643" y="1451445"/>
            <a:ext cx="1001948" cy="143767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0010" y="1462392"/>
            <a:ext cx="783743" cy="1348901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9620" y="1455907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3950" y="1452665"/>
            <a:ext cx="690662" cy="1095981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5907" y="1455906"/>
            <a:ext cx="703633" cy="859277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99" y="1451445"/>
            <a:ext cx="1435626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spread( [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7555" y="1451446"/>
            <a:ext cx="126459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],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 TOP)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5378" y="4071226"/>
            <a:ext cx="703633" cy="859277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3875" y="4071226"/>
            <a:ext cx="1001948" cy="143767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75823" y="4066362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8825" y="4056635"/>
            <a:ext cx="783743" cy="1348901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49481" y="4056635"/>
            <a:ext cx="690662" cy="1095981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700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5378" y="4056635"/>
            <a:ext cx="3674765" cy="14522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spread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1643" y="1451445"/>
            <a:ext cx="1001948" cy="143767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0010" y="1462392"/>
            <a:ext cx="783743" cy="1348901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9620" y="1455907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3950" y="1452665"/>
            <a:ext cx="690662" cy="1095981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5907" y="1455906"/>
            <a:ext cx="703633" cy="859277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99" y="1451445"/>
            <a:ext cx="1435626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spread( [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7555" y="1451446"/>
            <a:ext cx="126459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],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BOT)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5377" y="4649619"/>
            <a:ext cx="703633" cy="859277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3875" y="4071226"/>
            <a:ext cx="1001948" cy="1437670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75823" y="5051696"/>
            <a:ext cx="453002" cy="4572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31881" y="4159995"/>
            <a:ext cx="783743" cy="1348901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15624" y="4412915"/>
            <a:ext cx="690662" cy="1095981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61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 – other operations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r>
              <a:rPr lang="en-GB" sz="2400" dirty="0"/>
              <a:t>A variety of other picture operations are provided in the class Picture</a:t>
            </a:r>
          </a:p>
          <a:p>
            <a:pPr>
              <a:defRPr sz="2400"/>
            </a:pPr>
            <a:r>
              <a:rPr lang="en-GB" sz="2400" dirty="0"/>
              <a:t>For example:</a:t>
            </a:r>
          </a:p>
          <a:p>
            <a:pPr lvl="1">
              <a:defRPr sz="2400"/>
            </a:pPr>
            <a:r>
              <a:rPr lang="en-GB" sz="2400" dirty="0"/>
              <a:t>rotating pictures</a:t>
            </a:r>
          </a:p>
          <a:p>
            <a:pPr lvl="1">
              <a:defRPr sz="2400"/>
            </a:pPr>
            <a:r>
              <a:rPr lang="en-GB" sz="2400" dirty="0"/>
              <a:t>putting borders around pictures</a:t>
            </a:r>
          </a:p>
          <a:p>
            <a:pPr lvl="1">
              <a:defRPr sz="2400"/>
            </a:pPr>
            <a:r>
              <a:rPr lang="en-GB" sz="2400" dirty="0"/>
              <a:t>putting frames around pictures</a:t>
            </a:r>
          </a:p>
          <a:p>
            <a:pPr lvl="1">
              <a:defRPr sz="2400"/>
            </a:pPr>
            <a:r>
              <a:rPr lang="en-GB" sz="2400"/>
              <a:t>constructing </a:t>
            </a:r>
            <a:r>
              <a:rPr lang="en-GB" sz="2400" dirty="0"/>
              <a:t>tables</a:t>
            </a:r>
          </a:p>
          <a:p>
            <a:pPr>
              <a:defRPr sz="2400"/>
            </a:pPr>
            <a:r>
              <a:rPr lang="en-GB" sz="2400" dirty="0"/>
              <a:t>See the Picture library code for further information</a:t>
            </a:r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8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Representation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r>
              <a:rPr lang="en-GB" sz="2400" dirty="0"/>
              <a:t>A picture can be modelled using a list of lists</a:t>
            </a:r>
          </a:p>
          <a:p>
            <a:pPr>
              <a:defRPr sz="2400"/>
            </a:pPr>
            <a:r>
              <a:rPr lang="en-GB" sz="2400" dirty="0"/>
              <a:t>We will store a list of “rows”</a:t>
            </a:r>
          </a:p>
          <a:p>
            <a:pPr>
              <a:defRPr sz="2400"/>
            </a:pPr>
            <a:r>
              <a:rPr lang="en-GB" sz="2400" dirty="0"/>
              <a:t>A row is a list of characters (one per column)</a:t>
            </a:r>
          </a:p>
          <a:p>
            <a:pPr>
              <a:defRPr sz="2400"/>
            </a:pPr>
            <a:r>
              <a:rPr lang="en-GB" sz="2400" dirty="0"/>
              <a:t>All rows must be the same length – this will be an </a:t>
            </a:r>
            <a:r>
              <a:rPr lang="en-GB" sz="2400" b="1" i="1" dirty="0"/>
              <a:t>invariant</a:t>
            </a:r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306908" y="3225797"/>
          <a:ext cx="2379892" cy="1564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41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picture with depth 4 and width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179619"/>
          <a:ext cx="5153891" cy="1652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2154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T,h,i,s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,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i,s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,a, , , ],</a:t>
                      </a:r>
                    </a:p>
                    <a:p>
                      <a:pPr algn="l"/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p,i,c,t,u,r,e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,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w,i,t,h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pPr algn="l"/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d,e,p,t,h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,4, ,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a,n,d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],</a:t>
                      </a:r>
                    </a:p>
                    <a:p>
                      <a:pPr algn="l"/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w,i,d,t,h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,1,2, , , , ]]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180603"/>
            <a:ext cx="171617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A list of lists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6908" y="5180602"/>
            <a:ext cx="146129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Four rows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3604" y="5837225"/>
            <a:ext cx="322459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Each row has 12 chars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837225"/>
            <a:ext cx="291842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Padding with spaces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0718" y="3699164"/>
            <a:ext cx="103909" cy="14814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 flipV="1">
            <a:off x="2431473" y="4665518"/>
            <a:ext cx="1704109" cy="11717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endCxn id="9" idx="3"/>
          </p:cNvCxnSpPr>
          <p:nvPr/>
        </p:nvCxnSpPr>
        <p:spPr>
          <a:xfrm flipH="1" flipV="1">
            <a:off x="5611091" y="4005696"/>
            <a:ext cx="695817" cy="11749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85064" y="4831773"/>
            <a:ext cx="187036" cy="92479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30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new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79970"/>
              </p:ext>
            </p:extLst>
          </p:nvPr>
        </p:nvGraphicFramePr>
        <p:xfrm>
          <a:off x="207819" y="3067618"/>
          <a:ext cx="8229600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Picture(</a:t>
                      </a: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css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o,v,e,r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a,n,d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u,n,d,e,r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56128"/>
              </p:ext>
            </p:extLst>
          </p:nvPr>
        </p:nvGraphicFramePr>
        <p:xfrm>
          <a:off x="207819" y="885380"/>
          <a:ext cx="82296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pPr algn="l"/>
                      <a:r>
                        <a:rPr lang="en-GB" sz="1600" b="0" i="0" dirty="0">
                          <a:solidFill>
                            <a:srgbClr val="FF0000"/>
                          </a:solidFill>
                          <a:latin typeface="Consolas"/>
                        </a:rPr>
                        <a:t>class</a:t>
                      </a:r>
                      <a:r>
                        <a:rPr lang="en-GB" sz="1600" b="1" i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GB" sz="1600" b="0" i="0" dirty="0">
                          <a:solidFill>
                            <a:srgbClr val="000000"/>
                          </a:solidFill>
                          <a:latin typeface="Consolas"/>
                        </a:rPr>
                        <a:t>Picture(</a:t>
                      </a:r>
                      <a:r>
                        <a:rPr lang="en-GB" sz="1600" b="0" i="0" dirty="0" err="1">
                          <a:solidFill>
                            <a:srgbClr val="000000"/>
                          </a:solidFill>
                          <a:latin typeface="Consolas"/>
                        </a:rPr>
                        <a:t>css</a:t>
                      </a:r>
                      <a:r>
                        <a:rPr lang="en-GB" sz="1600" b="0" i="0" dirty="0">
                          <a:solidFill>
                            <a:srgbClr val="000000"/>
                          </a:solidFill>
                          <a:latin typeface="Consolas"/>
                        </a:rPr>
                        <a:t>: List[List[Char]) {</a:t>
                      </a:r>
                    </a:p>
                    <a:p>
                      <a:pPr algn="l"/>
                      <a:r>
                        <a:rPr lang="en-GB" sz="1600" i="0" dirty="0">
                          <a:solidFill>
                            <a:srgbClr val="0000C0"/>
                          </a:solidFill>
                          <a:latin typeface="Consolas"/>
                        </a:rPr>
                        <a:t>  </a:t>
                      </a:r>
                      <a:r>
                        <a:rPr lang="en-GB" sz="1600" i="0" dirty="0" err="1">
                          <a:solidFill>
                            <a:srgbClr val="FF0000"/>
                          </a:solidFill>
                          <a:latin typeface="Consolas"/>
                        </a:rPr>
                        <a:t>val</a:t>
                      </a:r>
                      <a:r>
                        <a:rPr lang="en-GB" sz="1600" i="0" dirty="0">
                          <a:solidFill>
                            <a:srgbClr val="0000C0"/>
                          </a:solidFill>
                          <a:latin typeface="Consolas"/>
                        </a:rPr>
                        <a:t> depth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GB" sz="1600" i="0" dirty="0" err="1">
                          <a:solidFill>
                            <a:srgbClr val="6A3E3E"/>
                          </a:solidFill>
                          <a:latin typeface="Consolas"/>
                        </a:rPr>
                        <a:t>css</a:t>
                      </a:r>
                      <a:r>
                        <a:rPr lang="en-GB" sz="1600" i="0" dirty="0" err="1">
                          <a:solidFill>
                            <a:srgbClr val="000000"/>
                          </a:solidFill>
                          <a:latin typeface="Consolas"/>
                        </a:rPr>
                        <a:t>.length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GB" sz="1600" i="0" dirty="0">
                          <a:solidFill>
                            <a:srgbClr val="0000C0"/>
                          </a:solidFill>
                          <a:latin typeface="Consolas"/>
                        </a:rPr>
                        <a:t>  </a:t>
                      </a:r>
                      <a:r>
                        <a:rPr lang="en-GB" sz="1600" i="0" dirty="0" err="1">
                          <a:solidFill>
                            <a:srgbClr val="FF0000"/>
                          </a:solidFill>
                          <a:latin typeface="Consolas"/>
                        </a:rPr>
                        <a:t>val</a:t>
                      </a:r>
                      <a:r>
                        <a:rPr lang="en-GB" sz="1600" i="0" dirty="0">
                          <a:solidFill>
                            <a:srgbClr val="0000C0"/>
                          </a:solidFill>
                          <a:latin typeface="Consolas"/>
                        </a:rPr>
                        <a:t> width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depth </a:t>
                      </a:r>
                      <a:r>
                        <a:rPr lang="en-GB" sz="1600" i="0" dirty="0">
                          <a:solidFill>
                            <a:srgbClr val="FF0000"/>
                          </a:solidFill>
                          <a:latin typeface="Consolas"/>
                        </a:rPr>
                        <a:t>match</a:t>
                      </a:r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 {</a:t>
                      </a:r>
                    </a:p>
                    <a:p>
                      <a:pPr algn="l"/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    </a:t>
                      </a:r>
                      <a:r>
                        <a:rPr lang="en-GB" sz="1600" i="0" dirty="0">
                          <a:solidFill>
                            <a:srgbClr val="FF0000"/>
                          </a:solidFill>
                          <a:latin typeface="Consolas"/>
                        </a:rPr>
                        <a:t>case</a:t>
                      </a:r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 0 =&gt; 0</a:t>
                      </a:r>
                    </a:p>
                    <a:p>
                      <a:pPr algn="l"/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    </a:t>
                      </a:r>
                      <a:r>
                        <a:rPr lang="en-GB" sz="1600" i="0" dirty="0">
                          <a:solidFill>
                            <a:srgbClr val="FF0000"/>
                          </a:solidFill>
                          <a:latin typeface="Consolas"/>
                        </a:rPr>
                        <a:t>case</a:t>
                      </a:r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 _ =&gt; (</a:t>
                      </a:r>
                      <a:r>
                        <a:rPr lang="en-GB" sz="1600" i="0" dirty="0" err="1">
                          <a:solidFill>
                            <a:srgbClr val="6A3E3E"/>
                          </a:solidFill>
                          <a:latin typeface="Consolas"/>
                        </a:rPr>
                        <a:t>css</a:t>
                      </a:r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 map (_.length)).max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}</a:t>
                      </a:r>
                    </a:p>
                    <a:p>
                      <a:pPr algn="l"/>
                      <a:r>
                        <a:rPr lang="en-GB" sz="1600" i="0" dirty="0">
                          <a:solidFill>
                            <a:srgbClr val="0000C0"/>
                          </a:solidFill>
                          <a:latin typeface="Consolas"/>
                        </a:rPr>
                        <a:t>  </a:t>
                      </a:r>
                      <a:r>
                        <a:rPr lang="en-GB" sz="1600" i="0" dirty="0" err="1">
                          <a:solidFill>
                            <a:srgbClr val="FF0000"/>
                          </a:solidFill>
                          <a:latin typeface="Consolas"/>
                        </a:rPr>
                        <a:t>val</a:t>
                      </a:r>
                      <a:r>
                        <a:rPr lang="en-GB" sz="1600" i="0" dirty="0">
                          <a:solidFill>
                            <a:srgbClr val="0000C0"/>
                          </a:solidFill>
                          <a:latin typeface="Consolas"/>
                        </a:rPr>
                        <a:t> text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= width </a:t>
                      </a:r>
                      <a:r>
                        <a:rPr lang="en-GB" sz="1600" i="0" dirty="0">
                          <a:solidFill>
                            <a:srgbClr val="FF0000"/>
                          </a:solidFill>
                          <a:latin typeface="Consolas"/>
                        </a:rPr>
                        <a:t>match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{</a:t>
                      </a:r>
                    </a:p>
                    <a:p>
                      <a:pPr algn="l"/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GB" sz="1600" i="0" dirty="0">
                          <a:solidFill>
                            <a:srgbClr val="FF0000"/>
                          </a:solidFill>
                          <a:latin typeface="Consolas"/>
                        </a:rPr>
                        <a:t>case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0 =&gt; List()</a:t>
                      </a:r>
                    </a:p>
                    <a:p>
                      <a:pPr algn="l"/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GB" sz="1600" i="0" dirty="0">
                          <a:solidFill>
                            <a:srgbClr val="FF0000"/>
                          </a:solidFill>
                          <a:latin typeface="Consolas"/>
                        </a:rPr>
                        <a:t>case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 _ =&gt; </a:t>
                      </a:r>
                      <a:r>
                        <a:rPr lang="en-GB" sz="1600" i="0">
                          <a:solidFill>
                            <a:srgbClr val="6A3E3E"/>
                          </a:solidFill>
                          <a:latin typeface="Consolas"/>
                        </a:rPr>
                        <a:t>css</a:t>
                      </a:r>
                      <a:r>
                        <a:rPr lang="en-GB" sz="1600" i="0">
                          <a:solidFill>
                            <a:srgbClr val="000000"/>
                          </a:solidFill>
                          <a:latin typeface="Consolas"/>
                        </a:rPr>
                        <a:t>.</a:t>
                      </a:r>
                      <a:r>
                        <a:rPr lang="en-GB" sz="1600" i="0" dirty="0" err="1">
                          <a:solidFill>
                            <a:srgbClr val="000000"/>
                          </a:solidFill>
                          <a:latin typeface="Consolas"/>
                        </a:rPr>
                        <a:t>map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GB" sz="1600" i="0" dirty="0">
                          <a:solidFill>
                            <a:srgbClr val="6A3E3E"/>
                          </a:solidFill>
                          <a:latin typeface="Consolas"/>
                        </a:rPr>
                        <a:t>_.</a:t>
                      </a:r>
                      <a:r>
                        <a:rPr lang="en-GB" sz="1600" i="0" dirty="0" err="1">
                          <a:solidFill>
                            <a:srgbClr val="6A3E3E"/>
                          </a:solidFill>
                          <a:latin typeface="Consolas"/>
                        </a:rPr>
                        <a:t>padTo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(width, </a:t>
                      </a:r>
                      <a:r>
                        <a:rPr lang="en-GB" sz="1600" i="0" dirty="0" err="1">
                          <a:solidFill>
                            <a:srgbClr val="000000"/>
                          </a:solidFill>
                          <a:latin typeface="Consolas"/>
                        </a:rPr>
                        <a:t>Picture.space</a:t>
                      </a:r>
                      <a:r>
                        <a:rPr lang="en-GB" sz="1600" i="0" dirty="0">
                          <a:solidFill>
                            <a:srgbClr val="000000"/>
                          </a:solidFill>
                          <a:latin typeface="Consolas"/>
                        </a:rPr>
                        <a:t>))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45284"/>
              </p:ext>
            </p:extLst>
          </p:nvPr>
        </p:nvGraphicFramePr>
        <p:xfrm>
          <a:off x="207819" y="4405744"/>
          <a:ext cx="7377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65"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en-GB" sz="20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</a:t>
                      </a:r>
                      <a:r>
                        <a:rPr lang="en-GB" sz="20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css</a:t>
                      </a:r>
                      <a:r>
                        <a:rPr lang="en-GB" sz="20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(_.length))    =</a:t>
                      </a:r>
                      <a:r>
                        <a:rPr lang="en-GB" sz="20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[4,3,5]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7220"/>
              </p:ext>
            </p:extLst>
          </p:nvPr>
        </p:nvGraphicFramePr>
        <p:xfrm>
          <a:off x="207819" y="5029198"/>
          <a:ext cx="73775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246">
                <a:tc>
                  <a:txBody>
                    <a:bodyPr/>
                    <a:lstStyle/>
                    <a:p>
                      <a:pPr algn="l"/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 =</a:t>
                      </a:r>
                      <a:r>
                        <a:rPr lang="en-GB" sz="20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32534"/>
              </p:ext>
            </p:extLst>
          </p:nvPr>
        </p:nvGraphicFramePr>
        <p:xfrm>
          <a:off x="207819" y="5695633"/>
          <a:ext cx="8086073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GB" sz="2000" b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GB" sz="2000" b="1" baseline="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n-GB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o,v,e,r</a:t>
                      </a: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],[</a:t>
                      </a:r>
                      <a:r>
                        <a:rPr lang="en-GB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a,n,d</a:t>
                      </a: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, ],[</a:t>
                      </a:r>
                      <a:r>
                        <a:rPr lang="en-GB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u,n,d,e,r</a:t>
                      </a: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7585365" y="3948545"/>
            <a:ext cx="110143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56" idx="3"/>
          </p:cNvCxnSpPr>
          <p:nvPr/>
        </p:nvCxnSpPr>
        <p:spPr>
          <a:xfrm flipV="1">
            <a:off x="8686800" y="1350819"/>
            <a:ext cx="0" cy="258957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H="1">
            <a:off x="4440010" y="1350818"/>
            <a:ext cx="424679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9809"/>
              </p:ext>
            </p:extLst>
          </p:nvPr>
        </p:nvGraphicFramePr>
        <p:xfrm>
          <a:off x="207819" y="3713019"/>
          <a:ext cx="7377546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depth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20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css.length</a:t>
                      </a:r>
                      <a:r>
                        <a:rPr lang="en-GB" sz="20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= </a:t>
                      </a:r>
                      <a:r>
                        <a:rPr lang="en-GB" sz="2000" b="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7585365" y="5247409"/>
            <a:ext cx="143783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V="1">
            <a:off x="9023202" y="1963882"/>
            <a:ext cx="0" cy="328352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H="1">
            <a:off x="7865918" y="1963882"/>
            <a:ext cx="11572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 flipV="1">
            <a:off x="8293892" y="2400299"/>
            <a:ext cx="0" cy="329533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/>
          <p:nvPr/>
        </p:nvCxnSpPr>
        <p:spPr>
          <a:xfrm flipH="1">
            <a:off x="7865918" y="2400299"/>
            <a:ext cx="42797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22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new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528"/>
              </p:ext>
            </p:extLst>
          </p:nvPr>
        </p:nvGraphicFramePr>
        <p:xfrm>
          <a:off x="207818" y="2642589"/>
          <a:ext cx="8136081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Picture(</a:t>
                      </a:r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“over\</a:t>
                      </a:r>
                      <a:r>
                        <a:rPr lang="en-GB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nand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GB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nunder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7819" y="885380"/>
          <a:ext cx="8229600" cy="1379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9838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def apply(text: String): Picture = {</a:t>
                      </a:r>
                    </a:p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  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val</a:t>
                      </a:r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 lines = 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text.split</a:t>
                      </a:r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(“\n”).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toList</a:t>
                      </a:r>
                      <a:endParaRPr lang="en-GB" sz="2000" b="0" dirty="0">
                        <a:solidFill>
                          <a:srgbClr val="7F0055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  Picture(lines map (_.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toList</a:t>
                      </a:r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))</a:t>
                      </a:r>
                    </a:p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}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4DB088-42C2-4763-A597-10395F594DB2}"/>
              </a:ext>
            </a:extLst>
          </p:cNvPr>
          <p:cNvSpPr txBox="1"/>
          <p:nvPr/>
        </p:nvSpPr>
        <p:spPr>
          <a:xfrm>
            <a:off x="2265947" y="4803811"/>
            <a:ext cx="461210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This is an abbreviation of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Picture.apply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(“over\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nand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nunder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”)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A7AABE-3C86-4EFC-A4AC-F41ABB71DAA4}"/>
              </a:ext>
            </a:extLst>
          </p:cNvPr>
          <p:cNvCxnSpPr>
            <a:cxnSpLocks/>
          </p:cNvCxnSpPr>
          <p:nvPr/>
        </p:nvCxnSpPr>
        <p:spPr>
          <a:xfrm flipH="1" flipV="1">
            <a:off x="1644318" y="3058523"/>
            <a:ext cx="866271" cy="17452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394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new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53845"/>
              </p:ext>
            </p:extLst>
          </p:nvPr>
        </p:nvGraphicFramePr>
        <p:xfrm>
          <a:off x="207818" y="2642589"/>
          <a:ext cx="8136081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Picture.apply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“over\</a:t>
                      </a:r>
                      <a:r>
                        <a:rPr lang="en-GB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nand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GB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nunder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7819" y="885380"/>
          <a:ext cx="8229600" cy="1379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9838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def apply(text: String): Picture = {</a:t>
                      </a:r>
                    </a:p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  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val</a:t>
                      </a:r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 lines = 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text.split</a:t>
                      </a:r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(“\n”).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toList</a:t>
                      </a:r>
                      <a:endParaRPr lang="en-GB" sz="2000" b="0" dirty="0">
                        <a:solidFill>
                          <a:srgbClr val="7F0055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  Picture(lines map (_.</a:t>
                      </a:r>
                      <a:r>
                        <a:rPr lang="en-GB" sz="2000" b="0" dirty="0" err="1">
                          <a:solidFill>
                            <a:srgbClr val="7F0055"/>
                          </a:solidFill>
                          <a:latin typeface="Consolas"/>
                        </a:rPr>
                        <a:t>toList</a:t>
                      </a:r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))</a:t>
                      </a:r>
                    </a:p>
                    <a:p>
                      <a:pPr algn="l"/>
                      <a:r>
                        <a:rPr lang="en-GB" sz="2000" b="0" dirty="0">
                          <a:solidFill>
                            <a:srgbClr val="7F0055"/>
                          </a:solidFill>
                          <a:latin typeface="Consolas"/>
                        </a:rPr>
                        <a:t>}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07817" y="4084820"/>
          <a:ext cx="8136081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text.split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(“\n”) 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{“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”,”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”,”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under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07818" y="4811602"/>
          <a:ext cx="8136081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toList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(…).       = 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[“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”,”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”,”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under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”]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07819" y="5538384"/>
          <a:ext cx="8136081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.map(…)     = [</a:t>
                      </a:r>
                      <a:r>
                        <a:rPr lang="en-GB" sz="24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o,v,e,r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</a:t>
                      </a:r>
                      <a:r>
                        <a:rPr lang="en-GB" sz="24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a,n,d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</a:t>
                      </a:r>
                      <a:r>
                        <a:rPr lang="en-GB" sz="24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u,n,d,e,r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4AE212-15D8-4CC6-8094-9B184D9FBB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816" y="3394945"/>
          <a:ext cx="8136083" cy="50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55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“</a:t>
                      </a:r>
                      <a:r>
                        <a:rPr lang="en-GB" sz="24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GB" sz="24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GB" sz="24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under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/^/ (aligned)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r>
              <a:rPr lang="en-GB" sz="2400" dirty="0"/>
              <a:t>Putting one picture above another</a:t>
            </a:r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934952" y="3068783"/>
          <a:ext cx="3010115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853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one has width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 also has the  same width - 15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6341" y="1402082"/>
          <a:ext cx="3055357" cy="897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708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one has width of 15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631443" y="1395153"/>
          <a:ext cx="3055357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052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 also has the  same width - 15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6D86BC9-969D-4214-B8ED-B588DF7EEFAE}"/>
              </a:ext>
            </a:extLst>
          </p:cNvPr>
          <p:cNvSpPr/>
          <p:nvPr/>
        </p:nvSpPr>
        <p:spPr>
          <a:xfrm>
            <a:off x="4296123" y="1637589"/>
            <a:ext cx="5517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/^/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8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|+| (aligned)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r>
              <a:rPr lang="en-GB" sz="2400" dirty="0"/>
              <a:t>Putting one picture beside another</a:t>
            </a:r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57952" y="3495503"/>
          <a:ext cx="5492076" cy="122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197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one has depth of 3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 also has an equal depth of 3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9318" y="1271852"/>
          <a:ext cx="2213265" cy="121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1575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one has depth of 3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12328" y="1264923"/>
          <a:ext cx="332509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052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GB" sz="2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 also has an equal depth of 3</a:t>
                      </a:r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A086EB-0E7F-4A18-8055-3FF7B1A3D2E8}"/>
              </a:ext>
            </a:extLst>
          </p:cNvPr>
          <p:cNvSpPr/>
          <p:nvPr/>
        </p:nvSpPr>
        <p:spPr>
          <a:xfrm>
            <a:off x="3762151" y="1555541"/>
            <a:ext cx="5806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|+|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62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</a:t>
            </a:r>
            <a:r>
              <a:rPr lang="en-GB" dirty="0" err="1"/>
              <a:t>fixWidth</a:t>
            </a:r>
            <a:r>
              <a:rPr lang="en-GB" dirty="0"/>
              <a:t>/</a:t>
            </a:r>
            <a:r>
              <a:rPr lang="en-GB" dirty="0" err="1"/>
              <a:t>fixDepth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4569" y="1279108"/>
          <a:ext cx="2213265" cy="121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1575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58774" y="1285995"/>
          <a:ext cx="3161490" cy="1204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688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4569" y="2939295"/>
          <a:ext cx="2213265" cy="121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1575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58774" y="2939295"/>
          <a:ext cx="316149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58774" y="4648120"/>
          <a:ext cx="3161490" cy="1204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688">
                <a:tc>
                  <a:txBody>
                    <a:bodyPr/>
                    <a:lstStyle/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34569" y="4648120"/>
          <a:ext cx="2213265" cy="121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1575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9D2C003-00DC-47A2-975C-575933CE1849}"/>
              </a:ext>
            </a:extLst>
          </p:cNvPr>
          <p:cNvSpPr/>
          <p:nvPr/>
        </p:nvSpPr>
        <p:spPr>
          <a:xfrm>
            <a:off x="2447834" y="1279108"/>
            <a:ext cx="26361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fixWidth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(15, LFT, ‘ ‘)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8E5D6-69BB-40E8-BE62-B8FD268F5835}"/>
              </a:ext>
            </a:extLst>
          </p:cNvPr>
          <p:cNvSpPr/>
          <p:nvPr/>
        </p:nvSpPr>
        <p:spPr>
          <a:xfrm>
            <a:off x="2447834" y="2939295"/>
            <a:ext cx="26361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fixWidth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(15, CTR, ‘ ‘)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5E49FE-1599-4E1A-BE88-92209BAF7A39}"/>
              </a:ext>
            </a:extLst>
          </p:cNvPr>
          <p:cNvSpPr/>
          <p:nvPr/>
        </p:nvSpPr>
        <p:spPr>
          <a:xfrm>
            <a:off x="2447834" y="4644686"/>
            <a:ext cx="26361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fixWidth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(15, RGT, ‘ ‘)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08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Pictures – above (^)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 marL="0" indent="0">
              <a:buNone/>
              <a:defRPr sz="2400"/>
            </a:pPr>
            <a:endParaRPr lang="en-GB" sz="2400" dirty="0"/>
          </a:p>
          <a:p>
            <a:pPr>
              <a:defRPr sz="2400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56935"/>
              </p:ext>
            </p:extLst>
          </p:nvPr>
        </p:nvGraphicFramePr>
        <p:xfrm>
          <a:off x="582202" y="1263871"/>
          <a:ext cx="221326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9647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96510" y="1264923"/>
          <a:ext cx="332509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052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+++++++++++++++++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+++++++++++++++++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+++++++++++++++++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1445" y="3644957"/>
          <a:ext cx="332509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n-GB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 gridSpan="2"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+++++++++++++++++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+++++++++++++++++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+++++++++++++++++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60CDF94-4214-4C40-B643-FF7DDB77BD18}"/>
              </a:ext>
            </a:extLst>
          </p:cNvPr>
          <p:cNvSpPr/>
          <p:nvPr/>
        </p:nvSpPr>
        <p:spPr>
          <a:xfrm>
            <a:off x="7021600" y="1264923"/>
            <a:ext cx="1254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LFT, ‘ ‘)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F7C80-D894-4B49-B767-29017572303E}"/>
              </a:ext>
            </a:extLst>
          </p:cNvPr>
          <p:cNvSpPr/>
          <p:nvPr/>
        </p:nvSpPr>
        <p:spPr>
          <a:xfrm>
            <a:off x="2920468" y="1264923"/>
            <a:ext cx="7760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  (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4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933</Words>
  <Application>Microsoft Office PowerPoint</Application>
  <PresentationFormat>On-screen Show (4:3)</PresentationFormat>
  <Paragraphs>297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Helvetica Neue</vt:lpstr>
      <vt:lpstr>Office Theme</vt:lpstr>
      <vt:lpstr>Default</vt:lpstr>
      <vt:lpstr>Pictures – (ASCII art)</vt:lpstr>
      <vt:lpstr>Pictures – Representation</vt:lpstr>
      <vt:lpstr>Pictures – new</vt:lpstr>
      <vt:lpstr>Pictures – new</vt:lpstr>
      <vt:lpstr>Pictures – new</vt:lpstr>
      <vt:lpstr>Pictures /^/ (aligned)</vt:lpstr>
      <vt:lpstr>Pictures |+| (aligned)</vt:lpstr>
      <vt:lpstr>Pictures – fixWidth/fixDepth</vt:lpstr>
      <vt:lpstr>Pictures – above (^)</vt:lpstr>
      <vt:lpstr>Pictures – beside (+)</vt:lpstr>
      <vt:lpstr>Pictures – reflectH</vt:lpstr>
      <vt:lpstr>Pictures – reflectV</vt:lpstr>
      <vt:lpstr>Pictures – stack</vt:lpstr>
      <vt:lpstr>Pictures – stack</vt:lpstr>
      <vt:lpstr>Pictures – spread</vt:lpstr>
      <vt:lpstr>Pictures – spread</vt:lpstr>
      <vt:lpstr>Picture – other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192</cp:revision>
  <dcterms:modified xsi:type="dcterms:W3CDTF">2021-03-10T20:23:22Z</dcterms:modified>
</cp:coreProperties>
</file>