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8" r:id="rId1"/>
    <p:sldMasterId id="2147483800" r:id="rId2"/>
  </p:sldMasterIdLst>
  <p:notesMasterIdLst>
    <p:notesMasterId r:id="rId13"/>
  </p:notesMasterIdLst>
  <p:sldIdLst>
    <p:sldId id="353" r:id="rId3"/>
    <p:sldId id="360" r:id="rId4"/>
    <p:sldId id="359" r:id="rId5"/>
    <p:sldId id="361" r:id="rId6"/>
    <p:sldId id="362" r:id="rId7"/>
    <p:sldId id="349" r:id="rId8"/>
    <p:sldId id="358" r:id="rId9"/>
    <p:sldId id="355" r:id="rId10"/>
    <p:sldId id="354" r:id="rId11"/>
    <p:sldId id="35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8" autoAdjust="0"/>
    <p:restoredTop sz="94737" autoAdjust="0"/>
  </p:normalViewPr>
  <p:slideViewPr>
    <p:cSldViewPr snapToGrid="0" snapToObjects="1">
      <p:cViewPr varScale="1">
        <p:scale>
          <a:sx n="141" d="100"/>
          <a:sy n="141" d="100"/>
        </p:scale>
        <p:origin x="73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D3FC-6BAB-4668-B072-EF2F4D99F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F8FAE-3911-4DCF-A79A-115B53C56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CD8EC-C25B-433C-8F43-F1B3303C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084EA-342E-423A-9C08-EC227B5B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202A-A7FB-4AD7-9121-308FB9DE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807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86C7-A008-4012-831F-62D1C0EF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B90B4-4732-485E-8329-740114ACD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BDA6-8295-4B44-8280-8C9EA172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BEBE-013D-4808-B71A-FB1455E5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DC78-507B-4AA9-A6FA-EEE57F5C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8654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DE94E-FEA1-402B-B6F8-923F8FADD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DD388-7CBE-4936-BE73-62EFE8174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ACBF1-F6E4-435C-A611-F7DEF2CA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1B87-D573-4027-A414-52493D41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4401F-3DC6-41C6-99A1-4570910E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3412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235664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120798" y="119157"/>
            <a:ext cx="8902404" cy="73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>
              <a:defRPr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4440010" y="6543993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05171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4440010" y="6543993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11131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3942-7A64-43D2-B658-E4CF58A1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21A0-887E-4E8C-8E02-649C7F34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613A-9BC7-4F1C-B21A-2570DAD1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E1B3-D073-4F3C-AF2C-A888B56F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C8AD-6B9A-41CD-A721-1A66B889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95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C616-F4EC-4B7A-B58D-83191D9D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B7323-5243-4A32-ADBE-C085C44F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A0E01-E855-4F0C-884A-0A5F46B2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B8A9E-EC32-4596-B8BC-13E83C06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EC2E-0845-4ECF-AEC4-8C0847CF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1117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9EE2-12C8-4FAE-98C8-7DAB67EF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F8E4B-17EE-4917-BB08-52751B51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B2AAB-6E4A-49BF-B984-66601BF7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36489-0856-41B3-9D8D-DE727E81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FF93-625A-40F6-85CB-286AB13E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0AF5-0A65-496D-8C47-6BC37774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047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010F-B4EA-43B3-A3CD-6EC52E22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0A519-3998-49F6-A651-575AC4A0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6003-DF37-43CA-9377-45C5EC23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E071A-D41C-4BBC-802D-C3A59E3F9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CA664-5F60-4006-A0AC-3D87BCC28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EF848-ADDA-432A-A874-59CE0355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8B48B-DCD3-4DF8-93DC-0A6B826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1D315-8ABD-4E54-A74E-E2F6B2AD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366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C245-E7D3-45A5-9713-084FA664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F2418-EA09-43B7-8921-8D5EB604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C4EC2-4C50-4A23-B287-5D8EE1E5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BA6D2-41FC-4F25-AE42-29B37427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981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411A0-930E-459D-B5A9-0C50A177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272BE-3391-48D1-8CFB-F25BF300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14B3B-A1BB-4738-B13F-AD584B43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1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4C03-2770-4B5C-B7AF-71A09D24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D62F-1D06-44E8-B05B-66BAC18F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158EA-7798-45A4-B96F-02FF59483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4333B-849F-4F35-ABB1-6842AA9D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C3D65-EEE1-4290-8977-7D846D4F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0666D-2D41-48D8-9BE9-50674A4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051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B5C7-ED44-45AF-93CD-1A83AF98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4F09A-4AA4-4B6C-9201-17B03FEAF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68298-6842-4FF9-9559-FBEB03C5A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2B42A-5A06-4AD7-B292-CBF35D7C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C3B4C-1998-423A-B75D-C6E542A3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3EDC5-50ED-463E-AC02-FB4FE8E0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210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0D19F-647D-4919-88C4-7D82756D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9FA8D-4D44-42EB-BCF8-A5BE26E7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4886F-46C8-4EDB-B9F7-7DA45D47E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9A90-4C0D-4087-95D4-7AD090AF9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8EAC5-5589-41D8-820A-F7035BF18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15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891" y="6328912"/>
            <a:ext cx="1103248" cy="47405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0798" y="92075"/>
            <a:ext cx="8902404" cy="793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022795"/>
            <a:ext cx="8229600" cy="583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4440010" y="65185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6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</p:sldLayoutIdLst>
  <p:transition spd="med"/>
  <p:hf hdr="0" ftr="0" dt="0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List – laws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8100" indent="0">
              <a:buNone/>
              <a:defRPr sz="2400"/>
            </a:pPr>
            <a:r>
              <a:rPr lang="en-GB" sz="2000" dirty="0"/>
              <a:t>Throughout this module so far we have mentioned that there are operations on lists that obey certain laws.</a:t>
            </a:r>
          </a:p>
          <a:p>
            <a:pPr marL="38100" indent="0">
              <a:buNone/>
              <a:defRPr sz="2400"/>
            </a:pPr>
            <a:r>
              <a:rPr lang="en-GB" sz="2000" dirty="0"/>
              <a:t>Here are some laws that hold for all finite lists </a:t>
            </a:r>
            <a:r>
              <a:rPr lang="en-GB" sz="2000" dirty="0" err="1"/>
              <a:t>xs</a:t>
            </a:r>
            <a:r>
              <a:rPr lang="en-GB" sz="2000" dirty="0"/>
              <a:t>, </a:t>
            </a:r>
            <a:r>
              <a:rPr lang="en-GB" sz="2000" dirty="0" err="1"/>
              <a:t>ys</a:t>
            </a:r>
            <a:r>
              <a:rPr lang="en-GB" sz="2000" dirty="0"/>
              <a:t>, </a:t>
            </a:r>
            <a:r>
              <a:rPr lang="en-GB" sz="2000" dirty="0" err="1"/>
              <a:t>zs</a:t>
            </a:r>
            <a:r>
              <a:rPr lang="en-GB" sz="2000" dirty="0"/>
              <a:t>, and pure functions f and g:</a:t>
            </a:r>
          </a:p>
          <a:p>
            <a:pPr marL="38100" indent="0">
              <a:buNone/>
              <a:defRPr sz="2400"/>
            </a:pPr>
            <a:r>
              <a:rPr lang="en-GB" sz="2000" b="1" i="1" dirty="0" err="1"/>
              <a:t>PrependAssoc</a:t>
            </a:r>
            <a:r>
              <a:rPr lang="en-GB" sz="2000" dirty="0"/>
              <a:t>:		(</a:t>
            </a:r>
            <a:r>
              <a:rPr lang="en-GB" sz="2000" dirty="0" err="1"/>
              <a:t>xs</a:t>
            </a:r>
            <a:r>
              <a:rPr lang="en-GB" sz="2000" dirty="0"/>
              <a:t> ::: </a:t>
            </a:r>
            <a:r>
              <a:rPr lang="en-GB" sz="2000" dirty="0" err="1"/>
              <a:t>ys</a:t>
            </a:r>
            <a:r>
              <a:rPr lang="en-GB" sz="2000" dirty="0"/>
              <a:t>) ::: </a:t>
            </a:r>
            <a:r>
              <a:rPr lang="en-GB" sz="2000" dirty="0" err="1"/>
              <a:t>zs</a:t>
            </a:r>
            <a:r>
              <a:rPr lang="en-GB" sz="2000" dirty="0"/>
              <a:t>    =    </a:t>
            </a:r>
            <a:r>
              <a:rPr lang="en-GB" sz="2000" dirty="0" err="1"/>
              <a:t>xs</a:t>
            </a:r>
            <a:r>
              <a:rPr lang="en-GB" sz="2000" dirty="0"/>
              <a:t> ::: (</a:t>
            </a:r>
            <a:r>
              <a:rPr lang="en-GB" sz="2000" dirty="0" err="1"/>
              <a:t>ys</a:t>
            </a:r>
            <a:r>
              <a:rPr lang="en-GB" sz="2000" dirty="0"/>
              <a:t> ::: </a:t>
            </a:r>
            <a:r>
              <a:rPr lang="en-GB" sz="2000" dirty="0" err="1"/>
              <a:t>zs</a:t>
            </a:r>
            <a:r>
              <a:rPr lang="en-GB" sz="2000" dirty="0"/>
              <a:t>)</a:t>
            </a:r>
          </a:p>
          <a:p>
            <a:pPr marL="38100" indent="0">
              <a:buNone/>
              <a:defRPr sz="2400"/>
            </a:pPr>
            <a:r>
              <a:rPr lang="en-GB" sz="2000" b="1" i="1" dirty="0" err="1"/>
              <a:t>PrependIdentity</a:t>
            </a:r>
            <a:r>
              <a:rPr lang="en-GB" sz="2000" dirty="0"/>
              <a:t>:		List() ::: </a:t>
            </a:r>
            <a:r>
              <a:rPr lang="en-GB" sz="2000" dirty="0" err="1"/>
              <a:t>xs</a:t>
            </a:r>
            <a:r>
              <a:rPr lang="en-GB" sz="2000" dirty="0"/>
              <a:t>    =    </a:t>
            </a:r>
            <a:r>
              <a:rPr lang="en-GB" sz="2000" dirty="0" err="1"/>
              <a:t>xs</a:t>
            </a:r>
            <a:r>
              <a:rPr lang="en-GB" sz="2000" dirty="0"/>
              <a:t>    =    </a:t>
            </a:r>
            <a:r>
              <a:rPr lang="en-GB" sz="2000" dirty="0" err="1"/>
              <a:t>xs</a:t>
            </a:r>
            <a:r>
              <a:rPr lang="en-GB" sz="2000" dirty="0"/>
              <a:t> ::: List()</a:t>
            </a:r>
          </a:p>
          <a:p>
            <a:pPr marL="38100" indent="0">
              <a:buNone/>
              <a:defRPr sz="2400"/>
            </a:pPr>
            <a:r>
              <a:rPr lang="en-GB" sz="2000" dirty="0"/>
              <a:t>					</a:t>
            </a:r>
            <a:r>
              <a:rPr lang="en-GB" sz="2000" i="1" dirty="0"/>
              <a:t>Therefore</a:t>
            </a:r>
            <a:r>
              <a:rPr lang="en-GB" sz="2000" dirty="0"/>
              <a:t> (_:::_, List()) </a:t>
            </a:r>
            <a:r>
              <a:rPr lang="en-GB" sz="2000" i="1" dirty="0"/>
              <a:t>is a monoid</a:t>
            </a:r>
            <a:br>
              <a:rPr lang="en-GB" sz="2000" i="1" dirty="0"/>
            </a:br>
            <a:endParaRPr lang="en-GB" sz="2000" i="1" dirty="0"/>
          </a:p>
          <a:p>
            <a:pPr marL="38100" indent="0">
              <a:buNone/>
              <a:defRPr sz="2400"/>
            </a:pPr>
            <a:r>
              <a:rPr lang="en-GB" sz="2000" b="1" i="1" dirty="0" err="1"/>
              <a:t>MapCompose</a:t>
            </a:r>
            <a:r>
              <a:rPr lang="en-GB" sz="2000" dirty="0"/>
              <a:t>:		</a:t>
            </a:r>
            <a:r>
              <a:rPr lang="en-GB" sz="2000" dirty="0" err="1"/>
              <a:t>xs</a:t>
            </a:r>
            <a:r>
              <a:rPr lang="en-GB" sz="2000" dirty="0"/>
              <a:t> map f map g    =    </a:t>
            </a:r>
            <a:r>
              <a:rPr lang="en-GB" sz="2000" dirty="0" err="1"/>
              <a:t>xs</a:t>
            </a:r>
            <a:r>
              <a:rPr lang="en-GB" sz="2000" dirty="0"/>
              <a:t> map (f </a:t>
            </a:r>
            <a:r>
              <a:rPr lang="en-GB" sz="2000" dirty="0" err="1"/>
              <a:t>andThen</a:t>
            </a:r>
            <a:r>
              <a:rPr lang="en-GB" sz="2000" dirty="0"/>
              <a:t> g)</a:t>
            </a:r>
          </a:p>
          <a:p>
            <a:pPr marL="38100" indent="0">
              <a:buNone/>
              <a:defRPr sz="2400"/>
            </a:pPr>
            <a:r>
              <a:rPr lang="en-GB" sz="2000" dirty="0"/>
              <a:t>									=   </a:t>
            </a:r>
            <a:r>
              <a:rPr lang="en-GB" sz="2000" dirty="0" err="1"/>
              <a:t>xs</a:t>
            </a:r>
            <a:r>
              <a:rPr lang="en-GB" sz="2000" dirty="0"/>
              <a:t> map (g compose f)</a:t>
            </a:r>
          </a:p>
          <a:p>
            <a:pPr marL="38100" indent="0">
              <a:buNone/>
              <a:defRPr sz="2400"/>
            </a:pPr>
            <a:r>
              <a:rPr lang="en-GB" sz="2000" b="1" i="1" dirty="0" err="1"/>
              <a:t>PrependMap</a:t>
            </a:r>
            <a:r>
              <a:rPr lang="en-GB" sz="2000" dirty="0"/>
              <a:t>:		</a:t>
            </a:r>
            <a:r>
              <a:rPr lang="en-GB" sz="2000" dirty="0" err="1"/>
              <a:t>xs</a:t>
            </a:r>
            <a:r>
              <a:rPr lang="en-GB" sz="2000" dirty="0"/>
              <a:t> map f ::: </a:t>
            </a:r>
            <a:r>
              <a:rPr lang="en-GB" sz="2000" dirty="0" err="1"/>
              <a:t>ys</a:t>
            </a:r>
            <a:r>
              <a:rPr lang="en-GB" sz="2000" dirty="0"/>
              <a:t> map f    =    (</a:t>
            </a:r>
            <a:r>
              <a:rPr lang="en-GB" sz="2000" dirty="0" err="1"/>
              <a:t>xs</a:t>
            </a:r>
            <a:r>
              <a:rPr lang="en-GB" sz="2000" dirty="0"/>
              <a:t> ::: </a:t>
            </a:r>
            <a:r>
              <a:rPr lang="en-GB" sz="2000" dirty="0" err="1"/>
              <a:t>ys</a:t>
            </a:r>
            <a:r>
              <a:rPr lang="en-GB" sz="2000" dirty="0"/>
              <a:t>) map f</a:t>
            </a:r>
          </a:p>
          <a:p>
            <a:pPr marL="38100" indent="0">
              <a:buNone/>
              <a:defRPr sz="2400"/>
            </a:pPr>
            <a:r>
              <a:rPr lang="en-GB" sz="2000" b="1" i="1" dirty="0" err="1"/>
              <a:t>MapIdentity</a:t>
            </a:r>
            <a:r>
              <a:rPr lang="en-GB" sz="2000" dirty="0"/>
              <a:t>:		</a:t>
            </a:r>
            <a:r>
              <a:rPr lang="en-GB" sz="2000" dirty="0" err="1"/>
              <a:t>xs</a:t>
            </a:r>
            <a:r>
              <a:rPr lang="en-GB" sz="2000" dirty="0"/>
              <a:t> map identity    =   identity(</a:t>
            </a:r>
            <a:r>
              <a:rPr lang="en-GB" sz="2000" dirty="0" err="1"/>
              <a:t>xs</a:t>
            </a:r>
            <a:r>
              <a:rPr lang="en-GB" sz="2000" dirty="0"/>
              <a:t>)    =    </a:t>
            </a:r>
            <a:r>
              <a:rPr lang="en-GB" sz="2000" dirty="0" err="1"/>
              <a:t>xs</a:t>
            </a:r>
            <a:endParaRPr lang="en-GB" sz="2000" dirty="0"/>
          </a:p>
          <a:p>
            <a:pPr marL="38100" indent="0">
              <a:buNone/>
              <a:defRPr sz="2400"/>
            </a:pPr>
            <a:r>
              <a:rPr lang="en-GB" sz="2000" b="1" i="1" dirty="0" err="1"/>
              <a:t>ReverseOne</a:t>
            </a:r>
            <a:r>
              <a:rPr lang="en-GB" sz="2000" dirty="0"/>
              <a:t>:			List(x).reverse    =    List(x)</a:t>
            </a:r>
          </a:p>
          <a:p>
            <a:pPr marL="38100" indent="0">
              <a:buNone/>
              <a:defRPr sz="2400"/>
            </a:pPr>
            <a:r>
              <a:rPr lang="en-GB" sz="2000" b="1" i="1" dirty="0" err="1"/>
              <a:t>PrependReverse</a:t>
            </a:r>
            <a:r>
              <a:rPr lang="en-GB" sz="2000" dirty="0"/>
              <a:t>:  	(</a:t>
            </a:r>
            <a:r>
              <a:rPr lang="en-US" sz="2000" dirty="0" err="1"/>
              <a:t>xs</a:t>
            </a:r>
            <a:r>
              <a:rPr lang="en-US" sz="2000" dirty="0"/>
              <a:t> ::: </a:t>
            </a:r>
            <a:r>
              <a:rPr lang="en-US" sz="2000" dirty="0" err="1"/>
              <a:t>ys</a:t>
            </a:r>
            <a:r>
              <a:rPr lang="en-US" sz="2000" dirty="0"/>
              <a:t>).reverse    =    </a:t>
            </a:r>
            <a:r>
              <a:rPr lang="en-US" sz="2000" dirty="0" err="1"/>
              <a:t>ys.reverse</a:t>
            </a:r>
            <a:r>
              <a:rPr lang="en-US" sz="2000" dirty="0"/>
              <a:t> ::: </a:t>
            </a:r>
            <a:r>
              <a:rPr lang="en-US" sz="2000" dirty="0" err="1"/>
              <a:t>xs.reverse</a:t>
            </a:r>
            <a:endParaRPr lang="en-US" sz="2000" dirty="0"/>
          </a:p>
          <a:p>
            <a:pPr marL="38100" indent="0">
              <a:buNone/>
              <a:defRPr sz="2400"/>
            </a:pPr>
            <a:r>
              <a:rPr lang="en-US" sz="2000" b="1" i="1" dirty="0" err="1"/>
              <a:t>ReverseUndo</a:t>
            </a:r>
            <a:r>
              <a:rPr lang="en-US" sz="2000" dirty="0"/>
              <a:t>:		</a:t>
            </a:r>
            <a:r>
              <a:rPr lang="en-US" sz="2000" dirty="0" err="1"/>
              <a:t>xs.reverse.reverse</a:t>
            </a:r>
            <a:r>
              <a:rPr lang="en-US" sz="2000" dirty="0"/>
              <a:t>    =    </a:t>
            </a:r>
            <a:r>
              <a:rPr lang="en-US" sz="2000" dirty="0" err="1"/>
              <a:t>xs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92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List – laws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8100" indent="0">
              <a:buNone/>
              <a:defRPr sz="2400"/>
            </a:pPr>
            <a:endParaRPr lang="en-US" sz="2000" b="1" dirty="0"/>
          </a:p>
          <a:p>
            <a:pPr marL="38100" indent="0">
              <a:buNone/>
              <a:defRPr sz="2400"/>
            </a:pPr>
            <a:r>
              <a:rPr lang="en-GB" sz="2000" dirty="0"/>
              <a:t>	</a:t>
            </a:r>
            <a:r>
              <a:rPr lang="en-GB" sz="2000" b="1" i="1" dirty="0" err="1"/>
              <a:t>ReverseUndo</a:t>
            </a:r>
            <a:r>
              <a:rPr lang="en-GB" sz="2000" dirty="0"/>
              <a:t>:	</a:t>
            </a:r>
            <a:r>
              <a:rPr lang="en-US" sz="2000" i="1" dirty="0" err="1"/>
              <a:t>xs.reverse.reverse</a:t>
            </a:r>
            <a:r>
              <a:rPr lang="en-US" sz="2000" i="1" dirty="0"/>
              <a:t> = </a:t>
            </a:r>
            <a:r>
              <a:rPr lang="en-US" sz="2000" i="1" dirty="0" err="1"/>
              <a:t>xs</a:t>
            </a:r>
            <a:endParaRPr lang="en-US" sz="2000" i="1" dirty="0"/>
          </a:p>
          <a:p>
            <a:pPr marL="38100" indent="0">
              <a:buNone/>
              <a:defRPr sz="2400"/>
            </a:pPr>
            <a:endParaRPr lang="en-US" sz="2000" b="1" dirty="0"/>
          </a:p>
          <a:p>
            <a:pPr marL="38100" indent="0">
              <a:buNone/>
              <a:defRPr sz="2400"/>
            </a:pPr>
            <a:r>
              <a:rPr lang="en-US" sz="2000" b="1" dirty="0"/>
              <a:t>Case</a:t>
            </a:r>
            <a:r>
              <a:rPr lang="en-US" sz="2000" dirty="0"/>
              <a:t> </a:t>
            </a:r>
            <a:r>
              <a:rPr lang="en-US" sz="2000" dirty="0" err="1"/>
              <a:t>xs</a:t>
            </a:r>
            <a:r>
              <a:rPr lang="en-US" sz="2000" dirty="0"/>
              <a:t> = y::ys</a:t>
            </a:r>
          </a:p>
          <a:p>
            <a:pPr marL="38100" indent="0">
              <a:buNone/>
              <a:defRPr sz="2400"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(y::</a:t>
            </a:r>
            <a:r>
              <a:rPr lang="en-US" sz="2000" dirty="0" err="1">
                <a:solidFill>
                  <a:srgbClr val="FF0000"/>
                </a:solidFill>
              </a:rPr>
              <a:t>ys</a:t>
            </a:r>
            <a:r>
              <a:rPr lang="en-US" sz="2000" dirty="0">
                <a:solidFill>
                  <a:srgbClr val="FF0000"/>
                </a:solidFill>
              </a:rPr>
              <a:t>).</a:t>
            </a:r>
            <a:r>
              <a:rPr lang="en-US" sz="2000" dirty="0" err="1">
                <a:solidFill>
                  <a:srgbClr val="FF0000"/>
                </a:solidFill>
              </a:rPr>
              <a:t>reverse.reverse</a:t>
            </a:r>
            <a:r>
              <a:rPr lang="en-US" sz="2000" dirty="0">
                <a:solidFill>
                  <a:srgbClr val="FF0000"/>
                </a:solidFill>
              </a:rPr>
              <a:t>				</a:t>
            </a:r>
            <a:r>
              <a:rPr lang="en-US" sz="2000" dirty="0">
                <a:solidFill>
                  <a:schemeClr val="tx1"/>
                </a:solidFill>
              </a:rPr>
              <a:t>LHS</a:t>
            </a:r>
          </a:p>
          <a:p>
            <a:pPr marL="38100" indent="0">
              <a:buNone/>
              <a:defRPr sz="2400"/>
            </a:pPr>
            <a:r>
              <a:rPr lang="en-US" sz="2000" dirty="0"/>
              <a:t>=	(</a:t>
            </a:r>
            <a:r>
              <a:rPr lang="en-US" sz="2000" dirty="0" err="1"/>
              <a:t>ys.reverse</a:t>
            </a:r>
            <a:r>
              <a:rPr lang="en-US" sz="2000" dirty="0"/>
              <a:t> ::: List(y)).reverse			reverse.2</a:t>
            </a:r>
          </a:p>
          <a:p>
            <a:pPr marL="38100" indent="0">
              <a:buNone/>
              <a:defRPr sz="2400"/>
            </a:pPr>
            <a:r>
              <a:rPr lang="en-US" sz="2000" dirty="0"/>
              <a:t>=	List(y).reverse ::: </a:t>
            </a:r>
            <a:r>
              <a:rPr lang="en-US" sz="2000" dirty="0" err="1">
                <a:solidFill>
                  <a:srgbClr val="0070C0"/>
                </a:solidFill>
              </a:rPr>
              <a:t>ys.reverse.reverse</a:t>
            </a:r>
            <a:r>
              <a:rPr lang="en-US" sz="2000" dirty="0"/>
              <a:t>	</a:t>
            </a:r>
            <a:r>
              <a:rPr lang="en-GB" sz="2000" b="1" i="1" dirty="0"/>
              <a:t> </a:t>
            </a:r>
            <a:r>
              <a:rPr lang="en-GB" sz="2000" b="1" i="1" dirty="0" err="1"/>
              <a:t>PrependReverse</a:t>
            </a:r>
            <a:endParaRPr lang="en-GB" sz="2000" b="1" i="1" dirty="0"/>
          </a:p>
          <a:p>
            <a:pPr marL="38100" indent="0">
              <a:buNone/>
              <a:defRPr sz="2400"/>
            </a:pPr>
            <a:r>
              <a:rPr lang="en-GB" sz="2000" dirty="0"/>
              <a:t>=	List(y).reverse ::: </a:t>
            </a:r>
            <a:r>
              <a:rPr lang="en-GB" sz="2000" dirty="0" err="1">
                <a:solidFill>
                  <a:srgbClr val="0070C0"/>
                </a:solidFill>
              </a:rPr>
              <a:t>ys</a:t>
            </a:r>
            <a:r>
              <a:rPr lang="en-GB" sz="2000" dirty="0">
                <a:solidFill>
                  <a:srgbClr val="0070C0"/>
                </a:solidFill>
              </a:rPr>
              <a:t>					</a:t>
            </a:r>
            <a:r>
              <a:rPr lang="en-GB" sz="2000" dirty="0">
                <a:solidFill>
                  <a:schemeClr val="tx1"/>
                </a:solidFill>
              </a:rPr>
              <a:t>by</a:t>
            </a:r>
            <a:r>
              <a:rPr lang="en-GB" sz="2000" dirty="0">
                <a:solidFill>
                  <a:srgbClr val="0070C0"/>
                </a:solidFill>
              </a:rPr>
              <a:t> induction</a:t>
            </a:r>
          </a:p>
          <a:p>
            <a:pPr marL="38100" indent="0">
              <a:buNone/>
              <a:defRPr sz="2400"/>
            </a:pPr>
            <a:r>
              <a:rPr lang="en-GB" sz="2000" dirty="0">
                <a:solidFill>
                  <a:schemeClr val="tx1"/>
                </a:solidFill>
              </a:rPr>
              <a:t>=	List(y) ::: </a:t>
            </a:r>
            <a:r>
              <a:rPr lang="en-GB" sz="2000" dirty="0" err="1">
                <a:solidFill>
                  <a:schemeClr val="tx1"/>
                </a:solidFill>
              </a:rPr>
              <a:t>ys</a:t>
            </a:r>
            <a:r>
              <a:rPr lang="en-GB" sz="2000" dirty="0">
                <a:solidFill>
                  <a:schemeClr val="tx1"/>
                </a:solidFill>
              </a:rPr>
              <a:t>							</a:t>
            </a:r>
            <a:r>
              <a:rPr lang="en-GB" sz="2000" b="1" i="1" dirty="0" err="1">
                <a:solidFill>
                  <a:schemeClr val="tx1"/>
                </a:solidFill>
              </a:rPr>
              <a:t>ReverseOne</a:t>
            </a:r>
            <a:endParaRPr lang="en-GB" sz="2000" b="1" i="1" dirty="0">
              <a:solidFill>
                <a:schemeClr val="tx1"/>
              </a:solidFill>
            </a:endParaRPr>
          </a:p>
          <a:p>
            <a:pPr marL="38100" indent="0">
              <a:buNone/>
              <a:defRPr sz="2400"/>
            </a:pPr>
            <a:r>
              <a:rPr lang="en-GB" sz="2000" dirty="0">
                <a:solidFill>
                  <a:schemeClr val="tx1"/>
                </a:solidFill>
              </a:rPr>
              <a:t>=	(y::List())	 ::: </a:t>
            </a:r>
            <a:r>
              <a:rPr lang="en-GB" sz="2000" dirty="0" err="1">
                <a:solidFill>
                  <a:schemeClr val="tx1"/>
                </a:solidFill>
              </a:rPr>
              <a:t>ys</a:t>
            </a:r>
            <a:r>
              <a:rPr lang="en-GB" sz="2000" dirty="0">
                <a:solidFill>
                  <a:schemeClr val="tx1"/>
                </a:solidFill>
              </a:rPr>
              <a:t>						Rewriting List(y)</a:t>
            </a:r>
          </a:p>
          <a:p>
            <a:pPr marL="38100" indent="0">
              <a:buNone/>
              <a:defRPr sz="2400"/>
            </a:pPr>
            <a:r>
              <a:rPr lang="en-GB" sz="2000" dirty="0">
                <a:solidFill>
                  <a:schemeClr val="tx1"/>
                </a:solidFill>
              </a:rPr>
              <a:t>=	y :: (List() ::: </a:t>
            </a:r>
            <a:r>
              <a:rPr lang="en-GB" sz="2000" dirty="0" err="1">
                <a:solidFill>
                  <a:schemeClr val="tx1"/>
                </a:solidFill>
              </a:rPr>
              <a:t>ys</a:t>
            </a:r>
            <a:r>
              <a:rPr lang="en-GB" sz="2000" dirty="0">
                <a:solidFill>
                  <a:schemeClr val="tx1"/>
                </a:solidFill>
              </a:rPr>
              <a:t>)						prepend.2</a:t>
            </a:r>
          </a:p>
          <a:p>
            <a:pPr marL="38100" indent="0">
              <a:buNone/>
              <a:defRPr sz="2400"/>
            </a:pPr>
            <a:r>
              <a:rPr lang="en-GB" sz="2000" dirty="0">
                <a:solidFill>
                  <a:schemeClr val="tx1"/>
                </a:solidFill>
              </a:rPr>
              <a:t>=	</a:t>
            </a:r>
            <a:r>
              <a:rPr lang="en-GB" sz="2000" dirty="0">
                <a:solidFill>
                  <a:srgbClr val="FF0000"/>
                </a:solidFill>
              </a:rPr>
              <a:t>y :: </a:t>
            </a:r>
            <a:r>
              <a:rPr lang="en-GB" sz="2000" dirty="0" err="1">
                <a:solidFill>
                  <a:srgbClr val="FF0000"/>
                </a:solidFill>
              </a:rPr>
              <a:t>ys</a:t>
            </a:r>
            <a:r>
              <a:rPr lang="en-GB" sz="2000" dirty="0">
                <a:solidFill>
                  <a:schemeClr val="tx1"/>
                </a:solidFill>
              </a:rPr>
              <a:t>							</a:t>
            </a:r>
            <a:r>
              <a:rPr lang="en-GB" sz="2000">
                <a:solidFill>
                  <a:schemeClr val="tx1"/>
                </a:solidFill>
              </a:rPr>
              <a:t>	prepend.1</a:t>
            </a:r>
            <a:endParaRPr lang="en-GB" sz="2000" b="1" i="1" dirty="0">
              <a:solidFill>
                <a:schemeClr val="tx1"/>
              </a:solidFill>
            </a:endParaRPr>
          </a:p>
          <a:p>
            <a:pPr marL="38100" indent="0">
              <a:buNone/>
              <a:defRPr sz="2400"/>
            </a:pPr>
            <a:r>
              <a:rPr lang="en-GB" sz="2000" b="1" dirty="0"/>
              <a:t>which establishes the case </a:t>
            </a:r>
            <a:r>
              <a:rPr lang="en-GB" sz="2000" dirty="0"/>
              <a:t>and completes the proof. </a:t>
            </a:r>
          </a:p>
          <a:p>
            <a:pPr marL="38100" indent="0">
              <a:buNone/>
              <a:defRPr sz="2400"/>
            </a:pPr>
            <a:r>
              <a:rPr lang="en-GB" sz="2000" dirty="0">
                <a:solidFill>
                  <a:schemeClr val="tx1"/>
                </a:solidFill>
              </a:rPr>
              <a:t>					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56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List – laws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8100" indent="0">
              <a:buNone/>
              <a:defRPr sz="2400"/>
            </a:pPr>
            <a:r>
              <a:rPr lang="en-GB" sz="2000" dirty="0"/>
              <a:t>Here are definitions of the methods (types omitted):</a:t>
            </a:r>
          </a:p>
          <a:p>
            <a:pPr marL="38100" indent="0">
              <a:buNone/>
              <a:defRPr sz="2400"/>
            </a:pPr>
            <a:r>
              <a:rPr lang="en-GB" sz="2000" b="1" dirty="0"/>
              <a:t>def</a:t>
            </a:r>
            <a:r>
              <a:rPr lang="en-GB" sz="2000" dirty="0"/>
              <a:t> map(f) = this </a:t>
            </a:r>
            <a:r>
              <a:rPr lang="en-GB" sz="2000" b="1" dirty="0"/>
              <a:t>match</a:t>
            </a:r>
            <a:r>
              <a:rPr lang="en-GB" sz="2000" dirty="0"/>
              <a:t> {</a:t>
            </a:r>
          </a:p>
          <a:p>
            <a:pPr marL="38100" indent="0">
              <a:buNone/>
              <a:defRPr sz="2400"/>
            </a:pPr>
            <a:r>
              <a:rPr lang="en-GB" sz="2000" dirty="0"/>
              <a:t>	</a:t>
            </a:r>
            <a:r>
              <a:rPr lang="en-GB" sz="2000" b="1" dirty="0"/>
              <a:t>case</a:t>
            </a:r>
            <a:r>
              <a:rPr lang="en-GB" sz="2000" dirty="0"/>
              <a:t> List()	=&gt; List()						// map.1</a:t>
            </a:r>
          </a:p>
          <a:p>
            <a:pPr marL="38100" indent="0">
              <a:buNone/>
              <a:defRPr sz="2400"/>
            </a:pPr>
            <a:r>
              <a:rPr lang="en-GB" sz="2000" dirty="0"/>
              <a:t>	</a:t>
            </a:r>
            <a:r>
              <a:rPr lang="en-GB" sz="2000" b="1" dirty="0"/>
              <a:t>case</a:t>
            </a:r>
            <a:r>
              <a:rPr lang="en-GB" sz="2000" dirty="0"/>
              <a:t> x::xs	=&gt; f(x) :: </a:t>
            </a:r>
            <a:r>
              <a:rPr lang="en-GB" sz="2000" dirty="0" err="1"/>
              <a:t>xs.map</a:t>
            </a:r>
            <a:r>
              <a:rPr lang="en-GB" sz="2000" dirty="0"/>
              <a:t>(f)			// map.2</a:t>
            </a:r>
          </a:p>
          <a:p>
            <a:pPr marL="38100" indent="0">
              <a:buNone/>
              <a:defRPr sz="2400"/>
            </a:pPr>
            <a:r>
              <a:rPr lang="en-GB" sz="2000" dirty="0"/>
              <a:t>}</a:t>
            </a:r>
          </a:p>
          <a:p>
            <a:pPr marL="38100" indent="0">
              <a:buNone/>
              <a:defRPr sz="2400"/>
            </a:pPr>
            <a:r>
              <a:rPr lang="en-GB" sz="2000" b="1" dirty="0"/>
              <a:t>def</a:t>
            </a:r>
            <a:r>
              <a:rPr lang="en-GB" sz="2000" dirty="0"/>
              <a:t> :::(</a:t>
            </a:r>
            <a:r>
              <a:rPr lang="en-GB" sz="2000" dirty="0" err="1"/>
              <a:t>ys</a:t>
            </a:r>
            <a:r>
              <a:rPr lang="en-GB" sz="2000" dirty="0"/>
              <a:t>) = this </a:t>
            </a:r>
            <a:r>
              <a:rPr lang="en-GB" sz="2000" b="1" dirty="0"/>
              <a:t>match</a:t>
            </a:r>
            <a:r>
              <a:rPr lang="en-GB" sz="2000" dirty="0"/>
              <a:t> {</a:t>
            </a:r>
          </a:p>
          <a:p>
            <a:pPr marL="38100" indent="0">
              <a:buNone/>
              <a:defRPr sz="2400"/>
            </a:pPr>
            <a:r>
              <a:rPr lang="en-GB" sz="2000" dirty="0"/>
              <a:t>	</a:t>
            </a:r>
            <a:r>
              <a:rPr lang="en-GB" sz="2000" b="1" dirty="0"/>
              <a:t>case</a:t>
            </a:r>
            <a:r>
              <a:rPr lang="en-GB" sz="2000" dirty="0"/>
              <a:t> List()	=&gt; </a:t>
            </a:r>
            <a:r>
              <a:rPr lang="en-GB" sz="2000" dirty="0" err="1"/>
              <a:t>ys</a:t>
            </a:r>
            <a:r>
              <a:rPr lang="en-GB" sz="2000" dirty="0"/>
              <a:t>						// prepend.1</a:t>
            </a:r>
          </a:p>
          <a:p>
            <a:pPr marL="38100" indent="0">
              <a:buNone/>
              <a:defRPr sz="2400"/>
            </a:pPr>
            <a:r>
              <a:rPr lang="en-GB" sz="2000" dirty="0"/>
              <a:t>	</a:t>
            </a:r>
            <a:r>
              <a:rPr lang="en-GB" sz="2000" b="1" dirty="0"/>
              <a:t>case</a:t>
            </a:r>
            <a:r>
              <a:rPr lang="en-GB" sz="2000" dirty="0"/>
              <a:t> x::xs	=&gt; x :: (</a:t>
            </a:r>
            <a:r>
              <a:rPr lang="en-GB" sz="2000" dirty="0" err="1"/>
              <a:t>xs</a:t>
            </a:r>
            <a:r>
              <a:rPr lang="en-GB" sz="2000" dirty="0"/>
              <a:t> ::: </a:t>
            </a:r>
            <a:r>
              <a:rPr lang="en-GB" sz="2000" dirty="0" err="1"/>
              <a:t>ys</a:t>
            </a:r>
            <a:r>
              <a:rPr lang="en-GB" sz="2000" dirty="0"/>
              <a:t>)				// prepend.2</a:t>
            </a:r>
          </a:p>
          <a:p>
            <a:pPr marL="38100" indent="0">
              <a:buNone/>
              <a:defRPr sz="2400"/>
            </a:pPr>
            <a:r>
              <a:rPr lang="en-GB" sz="2000" dirty="0"/>
              <a:t>}</a:t>
            </a:r>
          </a:p>
          <a:p>
            <a:pPr marL="38100" indent="0">
              <a:buNone/>
              <a:defRPr sz="2400"/>
            </a:pPr>
            <a:r>
              <a:rPr lang="en-GB" sz="2000" b="1" dirty="0"/>
              <a:t>def</a:t>
            </a:r>
            <a:r>
              <a:rPr lang="en-GB" sz="2000" dirty="0"/>
              <a:t> reverse = this </a:t>
            </a:r>
            <a:r>
              <a:rPr lang="en-GB" sz="2000" b="1" dirty="0"/>
              <a:t>match</a:t>
            </a:r>
            <a:r>
              <a:rPr lang="en-GB" sz="2000" dirty="0"/>
              <a:t> {</a:t>
            </a:r>
          </a:p>
          <a:p>
            <a:pPr marL="38100" indent="0">
              <a:buNone/>
              <a:defRPr sz="2400"/>
            </a:pPr>
            <a:r>
              <a:rPr lang="en-GB" sz="2000" dirty="0"/>
              <a:t>	</a:t>
            </a:r>
            <a:r>
              <a:rPr lang="en-GB" sz="2000" b="1" dirty="0"/>
              <a:t>case</a:t>
            </a:r>
            <a:r>
              <a:rPr lang="en-GB" sz="2000" dirty="0"/>
              <a:t> List()	=&gt; List()						// reverse.1</a:t>
            </a:r>
          </a:p>
          <a:p>
            <a:pPr marL="38100" indent="0">
              <a:buNone/>
              <a:defRPr sz="2400"/>
            </a:pPr>
            <a:r>
              <a:rPr lang="en-GB" sz="2000" dirty="0"/>
              <a:t>	</a:t>
            </a:r>
            <a:r>
              <a:rPr lang="en-GB" sz="2000" b="1" dirty="0"/>
              <a:t>case</a:t>
            </a:r>
            <a:r>
              <a:rPr lang="en-GB" sz="2000" dirty="0"/>
              <a:t> x::xs	=&gt; </a:t>
            </a:r>
            <a:r>
              <a:rPr lang="en-GB" sz="2000" dirty="0" err="1"/>
              <a:t>xs.reverse</a:t>
            </a:r>
            <a:r>
              <a:rPr lang="en-GB" sz="2000" dirty="0"/>
              <a:t> ::: List(x)		// reverse.2</a:t>
            </a:r>
          </a:p>
          <a:p>
            <a:pPr marL="38100" indent="0">
              <a:buNone/>
              <a:defRPr sz="2400"/>
            </a:pPr>
            <a:r>
              <a:rPr lang="en-GB" sz="2000" dirty="0"/>
              <a:t>}</a:t>
            </a:r>
          </a:p>
          <a:p>
            <a:pPr marL="38100" indent="0">
              <a:buNone/>
              <a:defRPr sz="2400"/>
            </a:pP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03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List – laws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8100" indent="0">
              <a:buNone/>
              <a:defRPr sz="2400"/>
            </a:pPr>
            <a:r>
              <a:rPr lang="en-GB" sz="2000" dirty="0"/>
              <a:t>In some cases the laws arise naturally from the definitions of the methods/functions.  For example:</a:t>
            </a:r>
          </a:p>
          <a:p>
            <a:pPr marL="38100" indent="0">
              <a:buNone/>
              <a:defRPr sz="2400"/>
            </a:pPr>
            <a:r>
              <a:rPr lang="en-GB" sz="2000" b="1" i="1" dirty="0" err="1"/>
              <a:t>ReverseOne</a:t>
            </a:r>
            <a:r>
              <a:rPr lang="en-GB" sz="2000" dirty="0"/>
              <a:t>:			List(x).reverse    =    List(x)</a:t>
            </a:r>
          </a:p>
          <a:p>
            <a:pPr marL="38100" indent="0">
              <a:buNone/>
              <a:defRPr sz="2400"/>
            </a:pPr>
            <a:endParaRPr lang="en-GB" sz="2000" dirty="0"/>
          </a:p>
          <a:p>
            <a:pPr marL="38100" indent="0">
              <a:buNone/>
              <a:defRPr sz="2400"/>
            </a:pPr>
            <a:r>
              <a:rPr lang="en-GB" sz="2000" dirty="0">
                <a:solidFill>
                  <a:srgbClr val="FF0000"/>
                </a:solidFill>
              </a:rPr>
              <a:t>List(x).reverse</a:t>
            </a:r>
          </a:p>
          <a:p>
            <a:pPr marL="38100" indent="0">
              <a:buNone/>
              <a:defRPr sz="2400"/>
            </a:pPr>
            <a:r>
              <a:rPr lang="en-GB" sz="2000" dirty="0"/>
              <a:t>=	(x :: List()).reverse			rewriting List(x)</a:t>
            </a:r>
          </a:p>
          <a:p>
            <a:pPr marL="38100" indent="0">
              <a:buNone/>
              <a:defRPr sz="2400"/>
            </a:pPr>
            <a:r>
              <a:rPr lang="en-GB" sz="2000" dirty="0"/>
              <a:t>=	List().reverse ::: List(x)			reverse.2</a:t>
            </a:r>
          </a:p>
          <a:p>
            <a:pPr marL="38100" indent="0">
              <a:buNone/>
              <a:defRPr sz="2400"/>
            </a:pPr>
            <a:r>
              <a:rPr lang="en-GB" sz="2000" dirty="0"/>
              <a:t>=	List() ::: List(x)				reverse.1</a:t>
            </a:r>
          </a:p>
          <a:p>
            <a:pPr marL="38100" indent="0">
              <a:buNone/>
              <a:defRPr sz="2400"/>
            </a:pPr>
            <a:r>
              <a:rPr lang="en-GB" sz="2000" dirty="0"/>
              <a:t>=	</a:t>
            </a:r>
            <a:r>
              <a:rPr lang="en-GB" sz="2000" dirty="0">
                <a:solidFill>
                  <a:srgbClr val="FF0000"/>
                </a:solidFill>
              </a:rPr>
              <a:t>List(x)						</a:t>
            </a:r>
            <a:r>
              <a:rPr lang="en-GB" sz="2000" dirty="0">
                <a:solidFill>
                  <a:schemeClr val="tx1"/>
                </a:solidFill>
              </a:rPr>
              <a:t>prepend.1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006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List – laws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8100" indent="0">
              <a:buNone/>
              <a:defRPr sz="2400"/>
            </a:pPr>
            <a:r>
              <a:rPr lang="en-GB" sz="2000" dirty="0"/>
              <a:t>In other cases the law can be proved using structural induction over lists.</a:t>
            </a:r>
          </a:p>
          <a:p>
            <a:pPr marL="38100" indent="0">
              <a:buNone/>
              <a:defRPr sz="2400"/>
            </a:pPr>
            <a:r>
              <a:rPr lang="en-GB" sz="2000" dirty="0"/>
              <a:t>This is based on the observation that a non-empty list is a recursive data structure with a head and a tail.</a:t>
            </a:r>
          </a:p>
          <a:p>
            <a:pPr marL="38100" indent="0">
              <a:buNone/>
              <a:defRPr sz="2400"/>
            </a:pPr>
            <a:r>
              <a:rPr lang="en-GB" sz="2000" dirty="0"/>
              <a:t>To prove some property P holds for a list </a:t>
            </a:r>
            <a:r>
              <a:rPr lang="en-GB" sz="2000" dirty="0" err="1"/>
              <a:t>xs</a:t>
            </a:r>
            <a:r>
              <a:rPr lang="en-GB" sz="2000" dirty="0"/>
              <a:t> we proceed as follows</a:t>
            </a:r>
            <a:br>
              <a:rPr lang="en-GB" sz="2000" dirty="0"/>
            </a:br>
            <a:endParaRPr lang="en-GB" sz="2000" dirty="0"/>
          </a:p>
          <a:p>
            <a:pPr marL="381000">
              <a:defRPr sz="2400"/>
            </a:pPr>
            <a:r>
              <a:rPr lang="en-GB" sz="2000" b="1" dirty="0"/>
              <a:t>Step 1</a:t>
            </a:r>
            <a:r>
              <a:rPr lang="en-GB" sz="2000" dirty="0"/>
              <a:t>. Assume that </a:t>
            </a:r>
            <a:r>
              <a:rPr lang="en-GB" sz="2000" dirty="0" err="1"/>
              <a:t>xs</a:t>
            </a:r>
            <a:r>
              <a:rPr lang="en-GB" sz="2000" dirty="0"/>
              <a:t> is empty.  Show that P(List()) holds.</a:t>
            </a:r>
          </a:p>
          <a:p>
            <a:pPr marL="381000">
              <a:defRPr sz="2400"/>
            </a:pPr>
            <a:r>
              <a:rPr lang="en-GB" sz="2000" b="1" dirty="0"/>
              <a:t>Step 2</a:t>
            </a:r>
            <a:r>
              <a:rPr lang="en-GB" sz="2000" dirty="0"/>
              <a:t>. Assume that </a:t>
            </a:r>
            <a:r>
              <a:rPr lang="en-GB" sz="2000" dirty="0" err="1"/>
              <a:t>xs</a:t>
            </a:r>
            <a:r>
              <a:rPr lang="en-GB" sz="2000" dirty="0"/>
              <a:t> is non-empty and match it against a head/tail pattern: e.g. y :: </a:t>
            </a:r>
            <a:r>
              <a:rPr lang="en-GB" sz="2000" dirty="0" err="1"/>
              <a:t>ys</a:t>
            </a:r>
            <a:endParaRPr lang="en-GB" sz="2000" dirty="0"/>
          </a:p>
          <a:p>
            <a:pPr marL="821871" lvl="1">
              <a:defRPr sz="2400"/>
            </a:pPr>
            <a:r>
              <a:rPr lang="en-GB" sz="2000" dirty="0"/>
              <a:t>Show that </a:t>
            </a:r>
            <a:r>
              <a:rPr lang="en-GB" sz="2000" b="1" dirty="0"/>
              <a:t>if</a:t>
            </a:r>
            <a:r>
              <a:rPr lang="en-GB" sz="2000" dirty="0"/>
              <a:t> P(</a:t>
            </a:r>
            <a:r>
              <a:rPr lang="en-GB" sz="2000" dirty="0" err="1"/>
              <a:t>ys</a:t>
            </a:r>
            <a:r>
              <a:rPr lang="en-GB" sz="2000" dirty="0"/>
              <a:t>) holds </a:t>
            </a:r>
            <a:r>
              <a:rPr lang="en-GB" sz="2000" b="1" dirty="0"/>
              <a:t>then</a:t>
            </a:r>
            <a:r>
              <a:rPr lang="en-GB" sz="2000" dirty="0"/>
              <a:t> P(y::</a:t>
            </a:r>
            <a:r>
              <a:rPr lang="en-GB" sz="2000" dirty="0" err="1"/>
              <a:t>ys</a:t>
            </a:r>
            <a:r>
              <a:rPr lang="en-GB" sz="2000" dirty="0"/>
              <a:t>) does also.</a:t>
            </a:r>
            <a:br>
              <a:rPr lang="en-GB" sz="2000" dirty="0"/>
            </a:br>
            <a:r>
              <a:rPr lang="en-GB" sz="2000" dirty="0"/>
              <a:t>The assumption P(</a:t>
            </a:r>
            <a:r>
              <a:rPr lang="en-GB" sz="2000" dirty="0" err="1"/>
              <a:t>ys</a:t>
            </a:r>
            <a:r>
              <a:rPr lang="en-GB" sz="2000" dirty="0"/>
              <a:t>) is called the </a:t>
            </a:r>
            <a:r>
              <a:rPr lang="en-GB" sz="2000" i="1" dirty="0"/>
              <a:t>induction hypothesis</a:t>
            </a:r>
          </a:p>
          <a:p>
            <a:pPr marL="821871" lvl="1">
              <a:defRPr sz="2400"/>
            </a:pPr>
            <a:endParaRPr lang="en-GB" sz="2000" dirty="0"/>
          </a:p>
          <a:p>
            <a:pPr marL="38100" indent="0">
              <a:buNone/>
              <a:defRPr sz="2400"/>
            </a:pPr>
            <a:r>
              <a:rPr lang="en-GB" sz="2000" dirty="0"/>
              <a:t>The intuition here is that if we can show that prepending a new element to the list maintains the property P, and that P holds for the smallest list (List()), then it must hold for all (finite) lists.  </a:t>
            </a:r>
            <a:r>
              <a:rPr lang="en-GB" sz="2000" i="1" dirty="0"/>
              <a:t>E.g. </a:t>
            </a:r>
            <a:r>
              <a:rPr lang="en-GB" sz="2000" b="1" i="1" dirty="0"/>
              <a:t>if</a:t>
            </a:r>
            <a:r>
              <a:rPr lang="en-GB" sz="2000" i="1" dirty="0"/>
              <a:t> P(List()), </a:t>
            </a:r>
            <a:r>
              <a:rPr lang="en-GB" sz="2000" b="1" i="1" dirty="0"/>
              <a:t>then</a:t>
            </a:r>
            <a:r>
              <a:rPr lang="en-GB" sz="2000" i="1" dirty="0"/>
              <a:t> P(x</a:t>
            </a:r>
            <a:r>
              <a:rPr lang="en-GB" sz="2000" i="1" baseline="-25000" dirty="0"/>
              <a:t>1</a:t>
            </a:r>
            <a:r>
              <a:rPr lang="en-GB" sz="2000" i="1" dirty="0"/>
              <a:t> :: List()); </a:t>
            </a:r>
            <a:r>
              <a:rPr lang="en-GB" sz="2000" b="1" i="1" dirty="0"/>
              <a:t>and then</a:t>
            </a:r>
            <a:r>
              <a:rPr lang="en-GB" sz="2000" i="1" dirty="0"/>
              <a:t> P(x</a:t>
            </a:r>
            <a:r>
              <a:rPr lang="en-GB" sz="2000" i="1" baseline="-25000" dirty="0"/>
              <a:t>2</a:t>
            </a:r>
            <a:r>
              <a:rPr lang="en-GB" sz="2000" i="1" dirty="0"/>
              <a:t> :: x</a:t>
            </a:r>
            <a:r>
              <a:rPr lang="en-GB" sz="2000" i="1" baseline="-25000" dirty="0"/>
              <a:t>1</a:t>
            </a:r>
            <a:r>
              <a:rPr lang="en-GB" sz="2000" i="1" dirty="0"/>
              <a:t> :: List()); </a:t>
            </a:r>
            <a:r>
              <a:rPr lang="en-GB" sz="2000" b="1" i="1" dirty="0"/>
              <a:t>and then </a:t>
            </a:r>
            <a:r>
              <a:rPr lang="en-GB" sz="2000" i="1" dirty="0"/>
              <a:t>P(x</a:t>
            </a:r>
            <a:r>
              <a:rPr lang="en-GB" sz="2000" i="1" baseline="-25000" dirty="0"/>
              <a:t>3</a:t>
            </a:r>
            <a:r>
              <a:rPr lang="en-GB" sz="2000" i="1" dirty="0"/>
              <a:t> :: x</a:t>
            </a:r>
            <a:r>
              <a:rPr lang="en-GB" sz="2000" i="1" baseline="-25000" dirty="0"/>
              <a:t>2</a:t>
            </a:r>
            <a:r>
              <a:rPr lang="en-GB" sz="2000" i="1" dirty="0"/>
              <a:t> :: x</a:t>
            </a:r>
            <a:r>
              <a:rPr lang="en-GB" sz="2000" i="1" baseline="-25000" dirty="0"/>
              <a:t>1</a:t>
            </a:r>
            <a:r>
              <a:rPr lang="en-GB" sz="2000" i="1" dirty="0"/>
              <a:t> :: List()); </a:t>
            </a:r>
            <a:r>
              <a:rPr lang="en-GB" sz="2000" b="1" i="1" dirty="0"/>
              <a:t>etc</a:t>
            </a:r>
            <a:r>
              <a:rPr lang="en-GB" sz="2000" i="1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80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List – laws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8100" indent="0">
              <a:buNone/>
              <a:defRPr sz="2400"/>
            </a:pPr>
            <a:r>
              <a:rPr lang="en-GB" sz="2000" dirty="0"/>
              <a:t>For example, let us prove:</a:t>
            </a:r>
          </a:p>
          <a:p>
            <a:pPr marL="38100" indent="0">
              <a:buNone/>
              <a:defRPr sz="2400"/>
            </a:pPr>
            <a:r>
              <a:rPr lang="en-GB" sz="2000" b="1" i="1" dirty="0"/>
              <a:t>	</a:t>
            </a:r>
            <a:r>
              <a:rPr lang="en-GB" sz="2000" b="1" i="1" dirty="0" err="1"/>
              <a:t>MapIdentity</a:t>
            </a:r>
            <a:r>
              <a:rPr lang="en-GB" sz="2000" dirty="0"/>
              <a:t>:	</a:t>
            </a:r>
            <a:r>
              <a:rPr lang="en-GB" sz="2000" dirty="0" err="1"/>
              <a:t>xs.map</a:t>
            </a:r>
            <a:r>
              <a:rPr lang="en-GB" sz="2000" dirty="0"/>
              <a:t>(identity) = identity(</a:t>
            </a:r>
            <a:r>
              <a:rPr lang="en-GB" sz="2000" dirty="0" err="1"/>
              <a:t>xs</a:t>
            </a:r>
            <a:r>
              <a:rPr lang="en-GB" sz="2000" dirty="0"/>
              <a:t>)</a:t>
            </a:r>
          </a:p>
          <a:p>
            <a:pPr marL="38100" indent="0">
              <a:buNone/>
              <a:defRPr sz="2400"/>
            </a:pPr>
            <a:r>
              <a:rPr lang="en-GB" sz="2000" i="1" dirty="0">
                <a:solidFill>
                  <a:srgbClr val="00B050"/>
                </a:solidFill>
              </a:rPr>
              <a:t>NB: From now on we will use the abbreviation [] to represent List()</a:t>
            </a:r>
          </a:p>
          <a:p>
            <a:pPr marL="38100" indent="0">
              <a:buNone/>
              <a:defRPr sz="2400"/>
            </a:pPr>
            <a:r>
              <a:rPr lang="en-GB" sz="2000" b="1" dirty="0"/>
              <a:t>Case</a:t>
            </a:r>
            <a:r>
              <a:rPr lang="en-GB" sz="2000" dirty="0"/>
              <a:t> </a:t>
            </a:r>
            <a:r>
              <a:rPr lang="en-GB" sz="2000" dirty="0" err="1"/>
              <a:t>xs</a:t>
            </a:r>
            <a:r>
              <a:rPr lang="en-GB" sz="2000" dirty="0"/>
              <a:t> = []</a:t>
            </a:r>
          </a:p>
          <a:p>
            <a:pPr marL="38100" indent="0">
              <a:buNone/>
              <a:defRPr sz="2400"/>
            </a:pPr>
            <a:r>
              <a:rPr lang="en-GB" sz="2000" dirty="0">
                <a:solidFill>
                  <a:srgbClr val="FF0000"/>
                </a:solidFill>
              </a:rPr>
              <a:t>[].map(identity)</a:t>
            </a:r>
            <a:r>
              <a:rPr lang="en-GB" sz="2000" dirty="0"/>
              <a:t>			Left hand side (LHS) of the property</a:t>
            </a:r>
          </a:p>
          <a:p>
            <a:pPr marL="38100" indent="0">
              <a:buNone/>
              <a:defRPr sz="2400"/>
            </a:pPr>
            <a:r>
              <a:rPr lang="en-GB" sz="2000" dirty="0"/>
              <a:t>=</a:t>
            </a:r>
            <a:r>
              <a:rPr lang="en-GB" sz="2000" dirty="0">
                <a:solidFill>
                  <a:schemeClr val="tx1"/>
                </a:solidFill>
              </a:rPr>
              <a:t>	[]</a:t>
            </a:r>
            <a:r>
              <a:rPr lang="en-GB" sz="2000" dirty="0"/>
              <a:t>					map.1</a:t>
            </a:r>
          </a:p>
          <a:p>
            <a:pPr marL="38100" indent="0">
              <a:buNone/>
              <a:defRPr sz="2400"/>
            </a:pPr>
            <a:r>
              <a:rPr lang="en-GB" sz="2000" dirty="0"/>
              <a:t>=	</a:t>
            </a:r>
            <a:r>
              <a:rPr lang="en-GB" sz="2000" dirty="0">
                <a:solidFill>
                  <a:srgbClr val="FF0000"/>
                </a:solidFill>
              </a:rPr>
              <a:t>identity([])</a:t>
            </a:r>
            <a:r>
              <a:rPr lang="en-GB" sz="2000" dirty="0"/>
              <a:t>			by definition of identity</a:t>
            </a:r>
          </a:p>
          <a:p>
            <a:pPr marL="38100" indent="0">
              <a:buNone/>
              <a:defRPr sz="2400"/>
            </a:pPr>
            <a:r>
              <a:rPr lang="en-GB" sz="2000" b="1" dirty="0"/>
              <a:t>Which establishes the case</a:t>
            </a:r>
            <a:r>
              <a:rPr lang="en-GB" sz="2000" dirty="0"/>
              <a:t>.</a:t>
            </a:r>
          </a:p>
          <a:p>
            <a:pPr marL="38100" indent="0">
              <a:buNone/>
              <a:defRPr sz="2400"/>
            </a:pPr>
            <a:r>
              <a:rPr lang="en-GB" sz="2000" b="1" dirty="0"/>
              <a:t>Case</a:t>
            </a:r>
            <a:r>
              <a:rPr lang="en-GB" sz="2000" dirty="0"/>
              <a:t> </a:t>
            </a:r>
            <a:r>
              <a:rPr lang="en-GB" sz="2000" dirty="0" err="1"/>
              <a:t>xs</a:t>
            </a:r>
            <a:r>
              <a:rPr lang="en-GB" sz="2000" dirty="0"/>
              <a:t> = y::ys</a:t>
            </a:r>
          </a:p>
          <a:p>
            <a:pPr marL="38100" indent="0">
              <a:buNone/>
              <a:defRPr sz="2400"/>
            </a:pPr>
            <a:r>
              <a:rPr lang="en-GB" sz="2000" dirty="0">
                <a:solidFill>
                  <a:srgbClr val="FF0000"/>
                </a:solidFill>
              </a:rPr>
              <a:t>(y::</a:t>
            </a:r>
            <a:r>
              <a:rPr lang="en-GB" sz="2000" dirty="0" err="1">
                <a:solidFill>
                  <a:srgbClr val="FF0000"/>
                </a:solidFill>
              </a:rPr>
              <a:t>ys</a:t>
            </a:r>
            <a:r>
              <a:rPr lang="en-GB" sz="2000" dirty="0">
                <a:solidFill>
                  <a:srgbClr val="FF0000"/>
                </a:solidFill>
              </a:rPr>
              <a:t>).map(identity)</a:t>
            </a:r>
            <a:r>
              <a:rPr lang="en-GB" sz="2000" dirty="0"/>
              <a:t>					LHS</a:t>
            </a:r>
          </a:p>
          <a:p>
            <a:pPr marL="38100" indent="0">
              <a:buNone/>
              <a:defRPr sz="2400"/>
            </a:pPr>
            <a:r>
              <a:rPr lang="en-GB" sz="2000" dirty="0"/>
              <a:t>=	identity(y) :: </a:t>
            </a:r>
            <a:r>
              <a:rPr lang="en-GB" sz="2000" dirty="0" err="1"/>
              <a:t>ys.map</a:t>
            </a:r>
            <a:r>
              <a:rPr lang="en-GB" sz="2000" dirty="0"/>
              <a:t>(identity)		map.2</a:t>
            </a:r>
          </a:p>
          <a:p>
            <a:pPr marL="38100" indent="0">
              <a:buNone/>
              <a:defRPr sz="2400"/>
            </a:pPr>
            <a:r>
              <a:rPr lang="en-GB" sz="2000" dirty="0"/>
              <a:t>=	y :: </a:t>
            </a:r>
            <a:r>
              <a:rPr lang="en-GB" sz="2000" dirty="0" err="1">
                <a:solidFill>
                  <a:srgbClr val="0070C0"/>
                </a:solidFill>
              </a:rPr>
              <a:t>ys.map</a:t>
            </a:r>
            <a:r>
              <a:rPr lang="en-GB" sz="2000" dirty="0">
                <a:solidFill>
                  <a:srgbClr val="0070C0"/>
                </a:solidFill>
              </a:rPr>
              <a:t>(identity)</a:t>
            </a:r>
            <a:r>
              <a:rPr lang="en-GB" sz="2000" dirty="0"/>
              <a:t>				identity(x) = x	[by definition]</a:t>
            </a:r>
          </a:p>
          <a:p>
            <a:pPr marL="38100" indent="0">
              <a:buNone/>
              <a:defRPr sz="2400"/>
            </a:pPr>
            <a:r>
              <a:rPr lang="en-GB" sz="2000" dirty="0"/>
              <a:t>=	y :: </a:t>
            </a:r>
            <a:r>
              <a:rPr lang="en-GB" sz="2000" dirty="0">
                <a:solidFill>
                  <a:srgbClr val="0070C0"/>
                </a:solidFill>
              </a:rPr>
              <a:t>identity(</a:t>
            </a:r>
            <a:r>
              <a:rPr lang="en-GB" sz="2000" dirty="0" err="1">
                <a:solidFill>
                  <a:srgbClr val="0070C0"/>
                </a:solidFill>
              </a:rPr>
              <a:t>ys</a:t>
            </a:r>
            <a:r>
              <a:rPr lang="en-GB" sz="2000" dirty="0">
                <a:solidFill>
                  <a:srgbClr val="0070C0"/>
                </a:solidFill>
              </a:rPr>
              <a:t>)	</a:t>
            </a:r>
            <a:r>
              <a:rPr lang="en-GB" sz="2000" dirty="0"/>
              <a:t>				by </a:t>
            </a:r>
            <a:r>
              <a:rPr lang="en-GB" sz="2000" dirty="0">
                <a:solidFill>
                  <a:srgbClr val="0070C0"/>
                </a:solidFill>
              </a:rPr>
              <a:t>induction</a:t>
            </a:r>
          </a:p>
          <a:p>
            <a:pPr marL="38100" indent="0">
              <a:buNone/>
              <a:defRPr sz="2400"/>
            </a:pPr>
            <a:r>
              <a:rPr lang="en-GB" sz="2000" dirty="0"/>
              <a:t>=	</a:t>
            </a:r>
            <a:r>
              <a:rPr lang="en-GB" sz="2000" dirty="0">
                <a:solidFill>
                  <a:schemeClr val="tx1"/>
                </a:solidFill>
              </a:rPr>
              <a:t>y :: </a:t>
            </a:r>
            <a:r>
              <a:rPr lang="en-GB" sz="2000" dirty="0" err="1">
                <a:solidFill>
                  <a:schemeClr val="tx1"/>
                </a:solidFill>
              </a:rPr>
              <a:t>ys</a:t>
            </a:r>
            <a:r>
              <a:rPr lang="en-GB" sz="2000" dirty="0">
                <a:solidFill>
                  <a:schemeClr val="tx1"/>
                </a:solidFill>
              </a:rPr>
              <a:t>	</a:t>
            </a:r>
            <a:r>
              <a:rPr lang="en-GB" sz="2000" dirty="0"/>
              <a:t>						by definition of identity</a:t>
            </a:r>
          </a:p>
          <a:p>
            <a:pPr marL="38100" indent="0">
              <a:buNone/>
              <a:defRPr sz="2400"/>
            </a:pPr>
            <a:r>
              <a:rPr lang="en-GB" sz="2000" dirty="0"/>
              <a:t>=	</a:t>
            </a:r>
            <a:r>
              <a:rPr lang="en-GB" sz="2000" dirty="0">
                <a:solidFill>
                  <a:srgbClr val="FF0000"/>
                </a:solidFill>
              </a:rPr>
              <a:t>identity(y::</a:t>
            </a:r>
            <a:r>
              <a:rPr lang="en-GB" sz="2000" dirty="0" err="1">
                <a:solidFill>
                  <a:srgbClr val="FF0000"/>
                </a:solidFill>
              </a:rPr>
              <a:t>ys</a:t>
            </a:r>
            <a:r>
              <a:rPr lang="en-GB" sz="2000" dirty="0">
                <a:solidFill>
                  <a:srgbClr val="FF0000"/>
                </a:solidFill>
              </a:rPr>
              <a:t>)</a:t>
            </a:r>
            <a:r>
              <a:rPr lang="en-GB" sz="2000" dirty="0"/>
              <a:t>					by definition of identity</a:t>
            </a:r>
          </a:p>
          <a:p>
            <a:pPr marL="38100" indent="0">
              <a:buNone/>
              <a:defRPr sz="2400"/>
            </a:pPr>
            <a:r>
              <a:rPr lang="en-GB" sz="2000" b="1" dirty="0"/>
              <a:t>Which establishes the case </a:t>
            </a:r>
            <a:r>
              <a:rPr lang="en-GB" sz="2000" dirty="0"/>
              <a:t>and completes the proof.</a:t>
            </a:r>
            <a:endParaRPr lang="en-GB" sz="2000" i="1" dirty="0"/>
          </a:p>
          <a:p>
            <a:pPr marL="38100" indent="0">
              <a:buNone/>
              <a:defRPr sz="2400"/>
            </a:pPr>
            <a:endParaRPr lang="en-GB" sz="2000" i="1" dirty="0"/>
          </a:p>
          <a:p>
            <a:pPr marL="38100" indent="0">
              <a:buNone/>
              <a:defRPr sz="2400"/>
            </a:pPr>
            <a:endParaRPr lang="en-GB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9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List – laws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8100" indent="0">
              <a:buNone/>
              <a:defRPr sz="2400"/>
            </a:pPr>
            <a:r>
              <a:rPr lang="en-GB" sz="2000" dirty="0"/>
              <a:t>Next, let us prove:</a:t>
            </a:r>
          </a:p>
          <a:p>
            <a:pPr marL="38100" indent="0">
              <a:buNone/>
              <a:defRPr sz="2400"/>
            </a:pPr>
            <a:r>
              <a:rPr lang="en-GB" sz="2000" b="1" i="1" dirty="0"/>
              <a:t>	 </a:t>
            </a:r>
            <a:r>
              <a:rPr lang="en-GB" sz="2000" b="1" i="1" dirty="0" err="1"/>
              <a:t>PrependAssoc</a:t>
            </a:r>
            <a:r>
              <a:rPr lang="en-GB" sz="2000" b="1" i="1" dirty="0"/>
              <a:t> </a:t>
            </a:r>
            <a:r>
              <a:rPr lang="en-GB" sz="2000" dirty="0"/>
              <a:t>:	(</a:t>
            </a:r>
            <a:r>
              <a:rPr lang="en-GB" sz="2000" dirty="0" err="1"/>
              <a:t>ps</a:t>
            </a:r>
            <a:r>
              <a:rPr lang="en-GB" sz="2000" dirty="0"/>
              <a:t> ::: </a:t>
            </a:r>
            <a:r>
              <a:rPr lang="en-GB" sz="2000" dirty="0" err="1"/>
              <a:t>qs</a:t>
            </a:r>
            <a:r>
              <a:rPr lang="en-GB" sz="2000" dirty="0"/>
              <a:t>) ::: </a:t>
            </a:r>
            <a:r>
              <a:rPr lang="en-GB" sz="2000" dirty="0" err="1"/>
              <a:t>rs</a:t>
            </a:r>
            <a:r>
              <a:rPr lang="en-GB" sz="2000" dirty="0"/>
              <a:t>    =    </a:t>
            </a:r>
            <a:r>
              <a:rPr lang="en-GB" sz="2000" dirty="0" err="1"/>
              <a:t>ps</a:t>
            </a:r>
            <a:r>
              <a:rPr lang="en-GB" sz="2000" dirty="0"/>
              <a:t> ::: (</a:t>
            </a:r>
            <a:r>
              <a:rPr lang="en-GB" sz="2000" dirty="0" err="1"/>
              <a:t>qs</a:t>
            </a:r>
            <a:r>
              <a:rPr lang="en-GB" sz="2000" dirty="0"/>
              <a:t> ::: </a:t>
            </a:r>
            <a:r>
              <a:rPr lang="en-GB" sz="2000" dirty="0" err="1"/>
              <a:t>rs</a:t>
            </a:r>
            <a:r>
              <a:rPr lang="en-GB" sz="2000" dirty="0"/>
              <a:t>)</a:t>
            </a:r>
          </a:p>
          <a:p>
            <a:pPr marL="38100" indent="0">
              <a:buNone/>
              <a:defRPr sz="2400"/>
            </a:pPr>
            <a:r>
              <a:rPr lang="en-GB" sz="2000" b="1" dirty="0"/>
              <a:t>Case</a:t>
            </a:r>
            <a:r>
              <a:rPr lang="en-GB" sz="2000" dirty="0"/>
              <a:t> </a:t>
            </a:r>
            <a:r>
              <a:rPr lang="en-GB" sz="2000" dirty="0" err="1"/>
              <a:t>ps</a:t>
            </a:r>
            <a:r>
              <a:rPr lang="en-GB" sz="2000" dirty="0"/>
              <a:t> = []</a:t>
            </a:r>
          </a:p>
          <a:p>
            <a:pPr marL="38100" indent="0">
              <a:buNone/>
              <a:defRPr sz="2400"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FF0000"/>
                </a:solidFill>
              </a:rPr>
              <a:t>[] ::: (</a:t>
            </a:r>
            <a:r>
              <a:rPr lang="en-GB" sz="2000" dirty="0" err="1">
                <a:solidFill>
                  <a:srgbClr val="FF0000"/>
                </a:solidFill>
              </a:rPr>
              <a:t>qs</a:t>
            </a:r>
            <a:r>
              <a:rPr lang="en-GB" sz="2000" dirty="0">
                <a:solidFill>
                  <a:srgbClr val="FF0000"/>
                </a:solidFill>
              </a:rPr>
              <a:t> ::: </a:t>
            </a:r>
            <a:r>
              <a:rPr lang="en-GB" sz="2000" dirty="0" err="1">
                <a:solidFill>
                  <a:srgbClr val="FF0000"/>
                </a:solidFill>
              </a:rPr>
              <a:t>rs</a:t>
            </a:r>
            <a:r>
              <a:rPr lang="en-GB" sz="2000" dirty="0">
                <a:solidFill>
                  <a:srgbClr val="FF0000"/>
                </a:solidFill>
              </a:rPr>
              <a:t>)</a:t>
            </a:r>
            <a:r>
              <a:rPr lang="en-GB" sz="2000" dirty="0"/>
              <a:t>					RHS</a:t>
            </a:r>
          </a:p>
          <a:p>
            <a:pPr marL="38100" indent="0">
              <a:buNone/>
              <a:defRPr sz="2400"/>
            </a:pPr>
            <a:r>
              <a:rPr lang="en-GB" sz="2000" dirty="0"/>
              <a:t>=	</a:t>
            </a:r>
            <a:r>
              <a:rPr lang="en-GB" sz="2000" dirty="0" err="1"/>
              <a:t>qs</a:t>
            </a:r>
            <a:r>
              <a:rPr lang="en-GB" sz="2000" dirty="0"/>
              <a:t> ::: </a:t>
            </a:r>
            <a:r>
              <a:rPr lang="en-GB" sz="2000" dirty="0" err="1"/>
              <a:t>rs</a:t>
            </a:r>
            <a:r>
              <a:rPr lang="en-GB" sz="2000" dirty="0"/>
              <a:t>							prepend.1</a:t>
            </a:r>
            <a:endParaRPr lang="en-GB" sz="2000" b="1" i="1" dirty="0"/>
          </a:p>
          <a:p>
            <a:pPr marL="38100" indent="0">
              <a:buNone/>
              <a:defRPr sz="2400"/>
            </a:pPr>
            <a:r>
              <a:rPr lang="en-GB" sz="2000" dirty="0"/>
              <a:t>=	</a:t>
            </a:r>
            <a:r>
              <a:rPr lang="en-GB" sz="2000" dirty="0">
                <a:solidFill>
                  <a:srgbClr val="FF0000"/>
                </a:solidFill>
              </a:rPr>
              <a:t>([] ::: </a:t>
            </a:r>
            <a:r>
              <a:rPr lang="en-GB" sz="2000" dirty="0" err="1">
                <a:solidFill>
                  <a:srgbClr val="FF0000"/>
                </a:solidFill>
              </a:rPr>
              <a:t>qs</a:t>
            </a:r>
            <a:r>
              <a:rPr lang="en-GB" sz="2000" dirty="0">
                <a:solidFill>
                  <a:srgbClr val="FF0000"/>
                </a:solidFill>
              </a:rPr>
              <a:t>) ::: </a:t>
            </a:r>
            <a:r>
              <a:rPr lang="en-GB" sz="2000" dirty="0" err="1">
                <a:solidFill>
                  <a:srgbClr val="FF0000"/>
                </a:solidFill>
              </a:rPr>
              <a:t>rs</a:t>
            </a:r>
            <a:r>
              <a:rPr lang="en-GB" sz="2000" dirty="0"/>
              <a:t>					prepend.1</a:t>
            </a:r>
          </a:p>
          <a:p>
            <a:pPr marL="38100" indent="0">
              <a:buNone/>
              <a:defRPr sz="2400"/>
            </a:pPr>
            <a:r>
              <a:rPr lang="en-GB" sz="2000" b="1" dirty="0"/>
              <a:t>which establishes the case</a:t>
            </a:r>
            <a:r>
              <a:rPr lang="en-GB" sz="2000" dirty="0"/>
              <a:t>. </a:t>
            </a:r>
          </a:p>
          <a:p>
            <a:pPr marL="38100" indent="0">
              <a:buNone/>
              <a:defRPr sz="2400"/>
            </a:pPr>
            <a:endParaRPr lang="en-GB" sz="2000" b="1" dirty="0"/>
          </a:p>
          <a:p>
            <a:pPr marL="38100" indent="0">
              <a:buNone/>
              <a:defRPr sz="2400"/>
            </a:pPr>
            <a:r>
              <a:rPr lang="en-GB" sz="2000" b="1" dirty="0"/>
              <a:t>Case</a:t>
            </a:r>
            <a:r>
              <a:rPr lang="en-GB" sz="2000" dirty="0"/>
              <a:t> </a:t>
            </a:r>
            <a:r>
              <a:rPr lang="en-GB" sz="2000" dirty="0" err="1"/>
              <a:t>ps</a:t>
            </a:r>
            <a:r>
              <a:rPr lang="en-GB" sz="2000" dirty="0"/>
              <a:t> = x::xs</a:t>
            </a:r>
          </a:p>
          <a:p>
            <a:pPr marL="38100" indent="0">
              <a:buNone/>
              <a:defRPr sz="2400"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FF0000"/>
                </a:solidFill>
              </a:rPr>
              <a:t>(x::</a:t>
            </a:r>
            <a:r>
              <a:rPr lang="en-GB" sz="2000" dirty="0" err="1">
                <a:solidFill>
                  <a:srgbClr val="FF0000"/>
                </a:solidFill>
              </a:rPr>
              <a:t>xs</a:t>
            </a:r>
            <a:r>
              <a:rPr lang="en-GB" sz="2000" dirty="0">
                <a:solidFill>
                  <a:srgbClr val="FF0000"/>
                </a:solidFill>
              </a:rPr>
              <a:t>) ::: (</a:t>
            </a:r>
            <a:r>
              <a:rPr lang="en-GB" sz="2000" dirty="0" err="1">
                <a:solidFill>
                  <a:srgbClr val="FF0000"/>
                </a:solidFill>
              </a:rPr>
              <a:t>qs</a:t>
            </a:r>
            <a:r>
              <a:rPr lang="en-GB" sz="2000" dirty="0">
                <a:solidFill>
                  <a:srgbClr val="FF0000"/>
                </a:solidFill>
              </a:rPr>
              <a:t> ::: </a:t>
            </a:r>
            <a:r>
              <a:rPr lang="en-GB" sz="2000" dirty="0" err="1">
                <a:solidFill>
                  <a:srgbClr val="FF0000"/>
                </a:solidFill>
              </a:rPr>
              <a:t>rs</a:t>
            </a:r>
            <a:r>
              <a:rPr lang="en-GB" sz="2000" dirty="0">
                <a:solidFill>
                  <a:srgbClr val="FF0000"/>
                </a:solidFill>
              </a:rPr>
              <a:t>)</a:t>
            </a:r>
            <a:r>
              <a:rPr lang="en-GB" sz="2000" dirty="0"/>
              <a:t>					RHS</a:t>
            </a:r>
          </a:p>
          <a:p>
            <a:pPr marL="38100" indent="0">
              <a:buNone/>
              <a:defRPr sz="2400"/>
            </a:pPr>
            <a:r>
              <a:rPr lang="en-GB" sz="2000" dirty="0"/>
              <a:t>=	x :: </a:t>
            </a: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en-GB" sz="2000" dirty="0" err="1">
                <a:solidFill>
                  <a:srgbClr val="0070C0"/>
                </a:solidFill>
              </a:rPr>
              <a:t>xs</a:t>
            </a:r>
            <a:r>
              <a:rPr lang="en-GB" sz="2000" dirty="0">
                <a:solidFill>
                  <a:srgbClr val="0070C0"/>
                </a:solidFill>
              </a:rPr>
              <a:t> ::: (</a:t>
            </a:r>
            <a:r>
              <a:rPr lang="en-GB" sz="2000" dirty="0" err="1">
                <a:solidFill>
                  <a:srgbClr val="0070C0"/>
                </a:solidFill>
              </a:rPr>
              <a:t>qs</a:t>
            </a:r>
            <a:r>
              <a:rPr lang="en-GB" sz="2000" dirty="0">
                <a:solidFill>
                  <a:srgbClr val="0070C0"/>
                </a:solidFill>
              </a:rPr>
              <a:t> ::: </a:t>
            </a:r>
            <a:r>
              <a:rPr lang="en-GB" sz="2000" dirty="0" err="1">
                <a:solidFill>
                  <a:srgbClr val="0070C0"/>
                </a:solidFill>
              </a:rPr>
              <a:t>rs</a:t>
            </a:r>
            <a:r>
              <a:rPr lang="en-GB" sz="2000" dirty="0">
                <a:solidFill>
                  <a:srgbClr val="0070C0"/>
                </a:solidFill>
              </a:rPr>
              <a:t>))</a:t>
            </a:r>
            <a:r>
              <a:rPr lang="en-GB" sz="2000" dirty="0"/>
              <a:t>				prepend.2</a:t>
            </a:r>
          </a:p>
          <a:p>
            <a:pPr marL="38100" indent="0">
              <a:buNone/>
              <a:defRPr sz="2400"/>
            </a:pPr>
            <a:r>
              <a:rPr lang="en-GB" sz="2000" dirty="0"/>
              <a:t>=	x :: </a:t>
            </a:r>
            <a:r>
              <a:rPr lang="en-GB" sz="2000" dirty="0">
                <a:solidFill>
                  <a:srgbClr val="0070C0"/>
                </a:solidFill>
              </a:rPr>
              <a:t>((</a:t>
            </a:r>
            <a:r>
              <a:rPr lang="en-GB" sz="2000" dirty="0" err="1">
                <a:solidFill>
                  <a:srgbClr val="0070C0"/>
                </a:solidFill>
              </a:rPr>
              <a:t>xs</a:t>
            </a:r>
            <a:r>
              <a:rPr lang="en-GB" sz="2000" dirty="0">
                <a:solidFill>
                  <a:srgbClr val="0070C0"/>
                </a:solidFill>
              </a:rPr>
              <a:t> ::: </a:t>
            </a:r>
            <a:r>
              <a:rPr lang="en-GB" sz="2000" dirty="0" err="1">
                <a:solidFill>
                  <a:srgbClr val="0070C0"/>
                </a:solidFill>
              </a:rPr>
              <a:t>qs</a:t>
            </a:r>
            <a:r>
              <a:rPr lang="en-GB" sz="2000" dirty="0">
                <a:solidFill>
                  <a:srgbClr val="0070C0"/>
                </a:solidFill>
              </a:rPr>
              <a:t>) ::: </a:t>
            </a:r>
            <a:r>
              <a:rPr lang="en-GB" sz="2000" dirty="0" err="1">
                <a:solidFill>
                  <a:srgbClr val="0070C0"/>
                </a:solidFill>
              </a:rPr>
              <a:t>rs</a:t>
            </a:r>
            <a:r>
              <a:rPr lang="en-GB" sz="2000" dirty="0">
                <a:solidFill>
                  <a:srgbClr val="0070C0"/>
                </a:solidFill>
              </a:rPr>
              <a:t>)</a:t>
            </a:r>
            <a:r>
              <a:rPr lang="en-GB" sz="2000" dirty="0"/>
              <a:t>				by </a:t>
            </a:r>
            <a:r>
              <a:rPr lang="en-GB" sz="2000" dirty="0">
                <a:solidFill>
                  <a:srgbClr val="0070C0"/>
                </a:solidFill>
              </a:rPr>
              <a:t>induction</a:t>
            </a:r>
          </a:p>
          <a:p>
            <a:pPr marL="38100" indent="0">
              <a:buNone/>
              <a:defRPr sz="2400"/>
            </a:pPr>
            <a:r>
              <a:rPr lang="en-GB" sz="2000" dirty="0"/>
              <a:t>=	(x :: (</a:t>
            </a:r>
            <a:r>
              <a:rPr lang="en-GB" sz="2000" dirty="0" err="1"/>
              <a:t>xs</a:t>
            </a:r>
            <a:r>
              <a:rPr lang="en-GB" sz="2000" dirty="0"/>
              <a:t> ::: </a:t>
            </a:r>
            <a:r>
              <a:rPr lang="en-GB" sz="2000" dirty="0" err="1"/>
              <a:t>qs</a:t>
            </a:r>
            <a:r>
              <a:rPr lang="en-GB" sz="2000" dirty="0"/>
              <a:t>)) ::: </a:t>
            </a:r>
            <a:r>
              <a:rPr lang="en-GB" sz="2000" dirty="0" err="1"/>
              <a:t>rs</a:t>
            </a:r>
            <a:r>
              <a:rPr lang="en-GB" sz="2000" dirty="0"/>
              <a:t>				prepend.2</a:t>
            </a:r>
          </a:p>
          <a:p>
            <a:pPr marL="38100" indent="0">
              <a:buNone/>
              <a:defRPr sz="2400"/>
            </a:pPr>
            <a:r>
              <a:rPr lang="en-GB" sz="2000" dirty="0"/>
              <a:t>=	</a:t>
            </a:r>
            <a:r>
              <a:rPr lang="en-GB" sz="2000" dirty="0">
                <a:solidFill>
                  <a:srgbClr val="FF0000"/>
                </a:solidFill>
              </a:rPr>
              <a:t>((x::</a:t>
            </a:r>
            <a:r>
              <a:rPr lang="en-GB" sz="2000" dirty="0" err="1">
                <a:solidFill>
                  <a:srgbClr val="FF0000"/>
                </a:solidFill>
              </a:rPr>
              <a:t>xs</a:t>
            </a:r>
            <a:r>
              <a:rPr lang="en-GB" sz="2000" dirty="0">
                <a:solidFill>
                  <a:srgbClr val="FF0000"/>
                </a:solidFill>
              </a:rPr>
              <a:t>) ::: </a:t>
            </a:r>
            <a:r>
              <a:rPr lang="en-GB" sz="2000" dirty="0" err="1">
                <a:solidFill>
                  <a:srgbClr val="FF0000"/>
                </a:solidFill>
              </a:rPr>
              <a:t>qs</a:t>
            </a:r>
            <a:r>
              <a:rPr lang="en-GB" sz="2000" dirty="0">
                <a:solidFill>
                  <a:srgbClr val="FF0000"/>
                </a:solidFill>
              </a:rPr>
              <a:t>) ::: </a:t>
            </a:r>
            <a:r>
              <a:rPr lang="en-GB" sz="2000" dirty="0" err="1">
                <a:solidFill>
                  <a:srgbClr val="FF0000"/>
                </a:solidFill>
              </a:rPr>
              <a:t>rs</a:t>
            </a:r>
            <a:r>
              <a:rPr lang="en-GB" sz="2000" dirty="0"/>
              <a:t>					prepend.2</a:t>
            </a:r>
          </a:p>
          <a:p>
            <a:pPr marL="38100" indent="0">
              <a:buNone/>
              <a:defRPr sz="2400"/>
            </a:pPr>
            <a:r>
              <a:rPr lang="en-GB" sz="2000" b="1" dirty="0"/>
              <a:t>which establishes the case</a:t>
            </a:r>
            <a:r>
              <a:rPr lang="en-GB" sz="2000" dirty="0"/>
              <a:t> and completes the proof.</a:t>
            </a:r>
            <a:r>
              <a:rPr lang="en-GB" sz="2400" dirty="0"/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82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List – laws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8100" indent="0">
              <a:buNone/>
              <a:defRPr sz="2400"/>
            </a:pPr>
            <a:r>
              <a:rPr lang="en-GB" sz="2000" dirty="0"/>
              <a:t>In a similar way we can show that:</a:t>
            </a:r>
          </a:p>
          <a:p>
            <a:pPr marL="38100" indent="0">
              <a:buNone/>
              <a:defRPr sz="2400"/>
            </a:pPr>
            <a:r>
              <a:rPr lang="en-GB" sz="2000" dirty="0"/>
              <a:t>	</a:t>
            </a:r>
            <a:r>
              <a:rPr lang="en-GB" sz="2000" b="1" i="1" dirty="0" err="1"/>
              <a:t>PrependReverse</a:t>
            </a:r>
            <a:r>
              <a:rPr lang="en-GB" sz="2000" dirty="0"/>
              <a:t>:  (</a:t>
            </a:r>
            <a:r>
              <a:rPr lang="en-US" sz="2000" i="1" dirty="0" err="1"/>
              <a:t>xs</a:t>
            </a:r>
            <a:r>
              <a:rPr lang="en-US" sz="2000" i="1" dirty="0"/>
              <a:t> ::: </a:t>
            </a:r>
            <a:r>
              <a:rPr lang="en-US" sz="2000" i="1" dirty="0" err="1"/>
              <a:t>ys</a:t>
            </a:r>
            <a:r>
              <a:rPr lang="en-US" sz="2000" i="1" dirty="0"/>
              <a:t>).reverse = </a:t>
            </a:r>
            <a:r>
              <a:rPr lang="en-US" sz="2000" i="1" dirty="0" err="1"/>
              <a:t>ys.reverse</a:t>
            </a:r>
            <a:r>
              <a:rPr lang="en-US" sz="2000" i="1" dirty="0"/>
              <a:t> ::: </a:t>
            </a:r>
            <a:r>
              <a:rPr lang="en-US" sz="2000" i="1" dirty="0" err="1"/>
              <a:t>xs.reverse</a:t>
            </a:r>
            <a:endParaRPr lang="en-US" sz="2000" i="1" dirty="0"/>
          </a:p>
          <a:p>
            <a:pPr marL="38100" indent="0">
              <a:buNone/>
              <a:defRPr sz="2400"/>
            </a:pPr>
            <a:endParaRPr lang="en-GB" sz="2000" dirty="0"/>
          </a:p>
          <a:p>
            <a:pPr marL="38100" indent="0">
              <a:buNone/>
              <a:defRPr sz="2400"/>
            </a:pPr>
            <a:r>
              <a:rPr lang="en-GB" sz="2000" dirty="0"/>
              <a:t>Proof will be by induction over </a:t>
            </a:r>
            <a:r>
              <a:rPr lang="en-GB" sz="2000" dirty="0" err="1"/>
              <a:t>xs</a:t>
            </a:r>
            <a:r>
              <a:rPr lang="en-GB" sz="2000" dirty="0"/>
              <a:t>:</a:t>
            </a:r>
          </a:p>
          <a:p>
            <a:pPr marL="38100" indent="0">
              <a:buNone/>
              <a:defRPr sz="2400"/>
            </a:pPr>
            <a:endParaRPr lang="en-GB" sz="2000" dirty="0"/>
          </a:p>
          <a:p>
            <a:pPr marL="38100" indent="0">
              <a:buNone/>
              <a:defRPr sz="2400"/>
            </a:pPr>
            <a:r>
              <a:rPr lang="en-US" sz="2000" b="1" dirty="0"/>
              <a:t>Case</a:t>
            </a:r>
            <a:r>
              <a:rPr lang="en-US" sz="2000" dirty="0"/>
              <a:t> </a:t>
            </a:r>
            <a:r>
              <a:rPr lang="en-US" sz="2000" dirty="0" err="1"/>
              <a:t>xs</a:t>
            </a:r>
            <a:r>
              <a:rPr lang="en-US" sz="2000" dirty="0"/>
              <a:t> = []</a:t>
            </a:r>
          </a:p>
          <a:p>
            <a:pPr marL="38100" indent="0">
              <a:buNone/>
              <a:defRPr sz="2400"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([] ::: </a:t>
            </a:r>
            <a:r>
              <a:rPr lang="en-US" sz="2000" dirty="0" err="1">
                <a:solidFill>
                  <a:srgbClr val="FF0000"/>
                </a:solidFill>
              </a:rPr>
              <a:t>ys</a:t>
            </a:r>
            <a:r>
              <a:rPr lang="en-US" sz="2000" dirty="0">
                <a:solidFill>
                  <a:srgbClr val="FF0000"/>
                </a:solidFill>
              </a:rPr>
              <a:t>).reverse </a:t>
            </a:r>
            <a:r>
              <a:rPr lang="en-US" sz="2000" dirty="0"/>
              <a:t>			LHS</a:t>
            </a:r>
          </a:p>
          <a:p>
            <a:pPr marL="38100" indent="0">
              <a:buNone/>
              <a:defRPr sz="2400"/>
            </a:pPr>
            <a:r>
              <a:rPr lang="en-US" sz="2000" dirty="0"/>
              <a:t>=	</a:t>
            </a:r>
            <a:r>
              <a:rPr lang="en-US" sz="2000" dirty="0" err="1"/>
              <a:t>ys.reverse</a:t>
            </a:r>
            <a:r>
              <a:rPr lang="en-US" sz="2000" dirty="0"/>
              <a:t>				prepend.1</a:t>
            </a:r>
          </a:p>
          <a:p>
            <a:pPr marL="38100" indent="0">
              <a:buNone/>
              <a:defRPr sz="2400"/>
            </a:pPr>
            <a:r>
              <a:rPr lang="en-US" sz="2000" dirty="0"/>
              <a:t>=	</a:t>
            </a:r>
            <a:r>
              <a:rPr lang="en-US" sz="2000" dirty="0" err="1"/>
              <a:t>ys.reverse</a:t>
            </a:r>
            <a:r>
              <a:rPr lang="en-US" sz="2000" dirty="0"/>
              <a:t> ::: []			</a:t>
            </a:r>
            <a:r>
              <a:rPr lang="en-GB" sz="2000" b="1" i="1" dirty="0" err="1"/>
              <a:t>PrependIdentity</a:t>
            </a:r>
            <a:endParaRPr lang="en-US" sz="2000" dirty="0"/>
          </a:p>
          <a:p>
            <a:pPr marL="38100" indent="0">
              <a:buNone/>
              <a:defRPr sz="2400"/>
            </a:pPr>
            <a:r>
              <a:rPr lang="en-US" sz="2000" dirty="0"/>
              <a:t>=	</a:t>
            </a:r>
            <a:r>
              <a:rPr lang="en-US" sz="2000" dirty="0" err="1">
                <a:solidFill>
                  <a:srgbClr val="FF0000"/>
                </a:solidFill>
              </a:rPr>
              <a:t>ys.reverse</a:t>
            </a:r>
            <a:r>
              <a:rPr lang="en-US" sz="2000" dirty="0">
                <a:solidFill>
                  <a:srgbClr val="FF0000"/>
                </a:solidFill>
              </a:rPr>
              <a:t> ::: [].reverse</a:t>
            </a:r>
            <a:r>
              <a:rPr lang="en-US" sz="2000" dirty="0"/>
              <a:t>	reverse.1</a:t>
            </a:r>
          </a:p>
          <a:p>
            <a:pPr marL="38100" indent="0">
              <a:buNone/>
              <a:defRPr sz="2400"/>
            </a:pPr>
            <a:r>
              <a:rPr lang="en-GB" sz="2000" b="1" dirty="0"/>
              <a:t>which establishes the case</a:t>
            </a:r>
            <a:r>
              <a:rPr lang="en-GB" sz="2000" dirty="0"/>
              <a:t>. </a:t>
            </a:r>
          </a:p>
          <a:p>
            <a:pPr marL="38100" indent="0">
              <a:buNone/>
              <a:defRPr sz="2400"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3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List – laws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8100" indent="0">
              <a:buNone/>
              <a:defRPr sz="2400"/>
            </a:pPr>
            <a:endParaRPr lang="en-GB" sz="2000" dirty="0"/>
          </a:p>
          <a:p>
            <a:pPr marL="38100" indent="0">
              <a:buNone/>
              <a:defRPr sz="2400"/>
            </a:pPr>
            <a:r>
              <a:rPr lang="en-GB" sz="2000" dirty="0"/>
              <a:t>	</a:t>
            </a:r>
            <a:r>
              <a:rPr lang="en-GB" sz="2000" b="1" i="1" dirty="0" err="1"/>
              <a:t>PrependReverse</a:t>
            </a:r>
            <a:r>
              <a:rPr lang="en-GB" sz="2000" dirty="0"/>
              <a:t>:  (</a:t>
            </a:r>
            <a:r>
              <a:rPr lang="en-US" sz="2000" i="1" dirty="0" err="1"/>
              <a:t>xs</a:t>
            </a:r>
            <a:r>
              <a:rPr lang="en-US" sz="2000" i="1" dirty="0"/>
              <a:t> ::: </a:t>
            </a:r>
            <a:r>
              <a:rPr lang="en-US" sz="2000" i="1" dirty="0" err="1"/>
              <a:t>ys</a:t>
            </a:r>
            <a:r>
              <a:rPr lang="en-US" sz="2000" i="1" dirty="0"/>
              <a:t>).reverse = </a:t>
            </a:r>
            <a:r>
              <a:rPr lang="en-US" sz="2000" i="1" dirty="0" err="1"/>
              <a:t>ys.reverse</a:t>
            </a:r>
            <a:r>
              <a:rPr lang="en-US" sz="2000" i="1" dirty="0"/>
              <a:t> ::: </a:t>
            </a:r>
            <a:r>
              <a:rPr lang="en-US" sz="2000" i="1" dirty="0" err="1"/>
              <a:t>xs.reverse</a:t>
            </a:r>
            <a:endParaRPr lang="en-US" sz="2000" i="1" dirty="0"/>
          </a:p>
          <a:p>
            <a:pPr marL="38100" indent="0">
              <a:buNone/>
              <a:defRPr sz="2400"/>
            </a:pPr>
            <a:endParaRPr lang="en-US" sz="2000" b="1" dirty="0"/>
          </a:p>
          <a:p>
            <a:pPr marL="38100" indent="0">
              <a:buNone/>
              <a:defRPr sz="2400"/>
            </a:pPr>
            <a:r>
              <a:rPr lang="en-US" sz="2000" b="1" dirty="0"/>
              <a:t>Case</a:t>
            </a:r>
            <a:r>
              <a:rPr lang="en-US" sz="2000" dirty="0"/>
              <a:t> </a:t>
            </a:r>
            <a:r>
              <a:rPr lang="en-US" sz="2000" dirty="0" err="1"/>
              <a:t>xs</a:t>
            </a:r>
            <a:r>
              <a:rPr lang="en-US" sz="2000" dirty="0"/>
              <a:t> = z::zs</a:t>
            </a:r>
          </a:p>
          <a:p>
            <a:pPr marL="38100" indent="0">
              <a:buNone/>
              <a:defRPr sz="2400"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((z::</a:t>
            </a:r>
            <a:r>
              <a:rPr lang="en-US" sz="2000" dirty="0" err="1">
                <a:solidFill>
                  <a:srgbClr val="FF0000"/>
                </a:solidFill>
              </a:rPr>
              <a:t>zs</a:t>
            </a:r>
            <a:r>
              <a:rPr lang="en-US" sz="2000" dirty="0">
                <a:solidFill>
                  <a:srgbClr val="FF0000"/>
                </a:solidFill>
              </a:rPr>
              <a:t>) ::: </a:t>
            </a:r>
            <a:r>
              <a:rPr lang="en-US" sz="2000" dirty="0" err="1">
                <a:solidFill>
                  <a:srgbClr val="FF0000"/>
                </a:solidFill>
              </a:rPr>
              <a:t>ys</a:t>
            </a:r>
            <a:r>
              <a:rPr lang="en-US" sz="2000" dirty="0">
                <a:solidFill>
                  <a:srgbClr val="FF0000"/>
                </a:solidFill>
              </a:rPr>
              <a:t>).reverse </a:t>
            </a:r>
            <a:r>
              <a:rPr lang="en-US" sz="2000" dirty="0"/>
              <a:t>					LHS</a:t>
            </a:r>
          </a:p>
          <a:p>
            <a:pPr marL="38100" indent="0">
              <a:buNone/>
              <a:defRPr sz="2400"/>
            </a:pPr>
            <a:r>
              <a:rPr lang="en-US" sz="2000" dirty="0"/>
              <a:t>=	(z :: (</a:t>
            </a:r>
            <a:r>
              <a:rPr lang="en-US" sz="2000" dirty="0" err="1"/>
              <a:t>zs</a:t>
            </a:r>
            <a:r>
              <a:rPr lang="en-US" sz="2000" dirty="0"/>
              <a:t> ::: </a:t>
            </a:r>
            <a:r>
              <a:rPr lang="en-US" sz="2000" dirty="0" err="1"/>
              <a:t>ys</a:t>
            </a:r>
            <a:r>
              <a:rPr lang="en-US" sz="2000" dirty="0"/>
              <a:t>)).reverse					prepend.2</a:t>
            </a:r>
          </a:p>
          <a:p>
            <a:pPr marL="38100" indent="0">
              <a:buNone/>
              <a:defRPr sz="2400"/>
            </a:pPr>
            <a:r>
              <a:rPr lang="en-US" sz="2000" dirty="0"/>
              <a:t>=	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zs</a:t>
            </a:r>
            <a:r>
              <a:rPr lang="en-US" sz="2000" dirty="0">
                <a:solidFill>
                  <a:srgbClr val="0070C0"/>
                </a:solidFill>
              </a:rPr>
              <a:t> ::: </a:t>
            </a:r>
            <a:r>
              <a:rPr lang="en-US" sz="2000" dirty="0" err="1">
                <a:solidFill>
                  <a:srgbClr val="0070C0"/>
                </a:solidFill>
              </a:rPr>
              <a:t>ys</a:t>
            </a:r>
            <a:r>
              <a:rPr lang="en-US" sz="2000" dirty="0">
                <a:solidFill>
                  <a:srgbClr val="0070C0"/>
                </a:solidFill>
              </a:rPr>
              <a:t>).reverse </a:t>
            </a:r>
            <a:r>
              <a:rPr lang="en-US" sz="2000" dirty="0"/>
              <a:t>::: List(z)				reverse.2</a:t>
            </a:r>
          </a:p>
          <a:p>
            <a:pPr marL="38100" indent="0">
              <a:buNone/>
              <a:defRPr sz="2400"/>
            </a:pPr>
            <a:r>
              <a:rPr lang="en-US" sz="2000" dirty="0"/>
              <a:t>=	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ys.reverse</a:t>
            </a:r>
            <a:r>
              <a:rPr lang="en-US" sz="2000" dirty="0">
                <a:solidFill>
                  <a:srgbClr val="0070C0"/>
                </a:solidFill>
              </a:rPr>
              <a:t> ::: </a:t>
            </a:r>
            <a:r>
              <a:rPr lang="en-US" sz="2000" dirty="0" err="1">
                <a:solidFill>
                  <a:srgbClr val="0070C0"/>
                </a:solidFill>
              </a:rPr>
              <a:t>zs.reverse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::: List(z)		by </a:t>
            </a:r>
            <a:r>
              <a:rPr lang="en-US" sz="2000" dirty="0">
                <a:solidFill>
                  <a:srgbClr val="0070C0"/>
                </a:solidFill>
              </a:rPr>
              <a:t>induction</a:t>
            </a:r>
            <a:r>
              <a:rPr lang="en-US" sz="2000" dirty="0"/>
              <a:t> </a:t>
            </a:r>
          </a:p>
          <a:p>
            <a:pPr marL="38100" indent="0">
              <a:buNone/>
              <a:defRPr sz="2400"/>
            </a:pPr>
            <a:r>
              <a:rPr lang="en-US" sz="2000" dirty="0"/>
              <a:t>=	</a:t>
            </a:r>
            <a:r>
              <a:rPr lang="en-US" sz="2000" dirty="0" err="1">
                <a:solidFill>
                  <a:schemeClr val="tx1"/>
                </a:solidFill>
              </a:rPr>
              <a:t>ys.reverse</a:t>
            </a:r>
            <a:r>
              <a:rPr lang="en-US" sz="2000" dirty="0">
                <a:solidFill>
                  <a:schemeClr val="tx1"/>
                </a:solidFill>
              </a:rPr>
              <a:t> ::: (</a:t>
            </a:r>
            <a:r>
              <a:rPr lang="en-US" sz="2000" dirty="0" err="1">
                <a:solidFill>
                  <a:schemeClr val="tx1"/>
                </a:solidFill>
              </a:rPr>
              <a:t>zs.reverse</a:t>
            </a:r>
            <a:r>
              <a:rPr lang="en-US" sz="2000" dirty="0">
                <a:solidFill>
                  <a:schemeClr val="tx1"/>
                </a:solidFill>
              </a:rPr>
              <a:t> ::: List(z)) </a:t>
            </a:r>
            <a:r>
              <a:rPr lang="en-US" sz="2000" dirty="0"/>
              <a:t>		</a:t>
            </a:r>
            <a:r>
              <a:rPr lang="en-US" sz="2000" b="1" i="1" dirty="0" err="1"/>
              <a:t>prependAssoc</a:t>
            </a:r>
            <a:endParaRPr lang="en-US" sz="2000" b="1" i="1" dirty="0"/>
          </a:p>
          <a:p>
            <a:pPr marL="38100" indent="0">
              <a:buNone/>
              <a:defRPr sz="2400"/>
            </a:pPr>
            <a:r>
              <a:rPr lang="en-US" sz="2000" dirty="0"/>
              <a:t>=	</a:t>
            </a:r>
            <a:r>
              <a:rPr lang="en-US" sz="2000" dirty="0" err="1">
                <a:solidFill>
                  <a:srgbClr val="FF0000"/>
                </a:solidFill>
              </a:rPr>
              <a:t>ys.reverse</a:t>
            </a:r>
            <a:r>
              <a:rPr lang="en-US" sz="2000" dirty="0">
                <a:solidFill>
                  <a:srgbClr val="FF0000"/>
                </a:solidFill>
              </a:rPr>
              <a:t> ::: ((z::</a:t>
            </a:r>
            <a:r>
              <a:rPr lang="en-US" sz="2000" dirty="0" err="1">
                <a:solidFill>
                  <a:srgbClr val="FF0000"/>
                </a:solidFill>
              </a:rPr>
              <a:t>zs</a:t>
            </a:r>
            <a:r>
              <a:rPr lang="en-US" sz="2000" dirty="0">
                <a:solidFill>
                  <a:srgbClr val="FF0000"/>
                </a:solidFill>
              </a:rPr>
              <a:t>).reverse)</a:t>
            </a:r>
            <a:r>
              <a:rPr lang="en-US" sz="2000" dirty="0">
                <a:solidFill>
                  <a:schemeClr val="tx1"/>
                </a:solidFill>
              </a:rPr>
              <a:t>			</a:t>
            </a:r>
            <a:r>
              <a:rPr lang="en-US" sz="2000" dirty="0"/>
              <a:t>reverse.2</a:t>
            </a:r>
          </a:p>
          <a:p>
            <a:pPr marL="38100" indent="0">
              <a:buNone/>
              <a:defRPr sz="2400"/>
            </a:pPr>
            <a:r>
              <a:rPr lang="en-GB" sz="2000" b="1" dirty="0"/>
              <a:t>which establishes the case </a:t>
            </a:r>
            <a:r>
              <a:rPr lang="en-GB" sz="2000" dirty="0"/>
              <a:t>and completes the proof. </a:t>
            </a:r>
          </a:p>
          <a:p>
            <a:pPr marL="38100" indent="0">
              <a:buNone/>
              <a:defRPr sz="2400"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92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List – laws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8100" indent="0">
              <a:buNone/>
              <a:defRPr sz="2400"/>
            </a:pPr>
            <a:r>
              <a:rPr lang="en-GB" sz="2000" dirty="0"/>
              <a:t>As a further example: prove the law:</a:t>
            </a:r>
          </a:p>
          <a:p>
            <a:pPr marL="38100" indent="0">
              <a:buNone/>
              <a:defRPr sz="2400"/>
            </a:pPr>
            <a:r>
              <a:rPr lang="en-GB" sz="2000" dirty="0"/>
              <a:t>	</a:t>
            </a:r>
            <a:r>
              <a:rPr lang="en-GB" sz="2000" b="1" i="1" dirty="0" err="1"/>
              <a:t>ReverseUndo</a:t>
            </a:r>
            <a:r>
              <a:rPr lang="en-GB" sz="2000" dirty="0"/>
              <a:t>:	</a:t>
            </a:r>
            <a:r>
              <a:rPr lang="en-US" sz="2000" i="1" dirty="0" err="1"/>
              <a:t>xs.reverse.reverse</a:t>
            </a:r>
            <a:r>
              <a:rPr lang="en-US" sz="2000" i="1" dirty="0"/>
              <a:t> = </a:t>
            </a:r>
            <a:r>
              <a:rPr lang="en-US" sz="2000" i="1" dirty="0" err="1"/>
              <a:t>xs</a:t>
            </a:r>
            <a:endParaRPr lang="en-US" sz="2000" i="1" dirty="0"/>
          </a:p>
          <a:p>
            <a:pPr marL="38100" indent="0">
              <a:buNone/>
              <a:defRPr sz="2400"/>
            </a:pPr>
            <a:endParaRPr lang="en-US" sz="2000" dirty="0"/>
          </a:p>
          <a:p>
            <a:pPr marL="38100" indent="0">
              <a:buNone/>
              <a:defRPr sz="2400"/>
            </a:pPr>
            <a:r>
              <a:rPr lang="en-US" sz="2000" b="1" dirty="0"/>
              <a:t>Case</a:t>
            </a:r>
            <a:r>
              <a:rPr lang="en-US" sz="2000" dirty="0"/>
              <a:t> </a:t>
            </a:r>
            <a:r>
              <a:rPr lang="en-US" sz="2000" dirty="0" err="1"/>
              <a:t>xs</a:t>
            </a:r>
            <a:r>
              <a:rPr lang="en-US" sz="2000" dirty="0"/>
              <a:t> = []</a:t>
            </a:r>
          </a:p>
          <a:p>
            <a:pPr marL="38100" indent="0">
              <a:buNone/>
              <a:defRPr sz="2400"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[].</a:t>
            </a:r>
            <a:r>
              <a:rPr lang="en-US" sz="2000" dirty="0" err="1">
                <a:solidFill>
                  <a:srgbClr val="FF0000"/>
                </a:solidFill>
              </a:rPr>
              <a:t>reverse.reverse</a:t>
            </a:r>
            <a:r>
              <a:rPr lang="en-US" sz="2000" dirty="0"/>
              <a:t>			LHS</a:t>
            </a:r>
          </a:p>
          <a:p>
            <a:pPr marL="38100" indent="0">
              <a:buNone/>
              <a:defRPr sz="2400"/>
            </a:pPr>
            <a:r>
              <a:rPr lang="en-US" sz="2000" dirty="0"/>
              <a:t>	= [].reverse					reverse.1</a:t>
            </a:r>
          </a:p>
          <a:p>
            <a:pPr marL="38100" indent="0">
              <a:buNone/>
              <a:defRPr sz="2400"/>
            </a:pPr>
            <a:r>
              <a:rPr lang="en-US" sz="2000" dirty="0"/>
              <a:t>	= </a:t>
            </a:r>
            <a:r>
              <a:rPr lang="en-US" sz="2000" dirty="0">
                <a:solidFill>
                  <a:srgbClr val="FF0000"/>
                </a:solidFill>
              </a:rPr>
              <a:t>[]</a:t>
            </a:r>
            <a:r>
              <a:rPr lang="en-US" sz="2000" dirty="0"/>
              <a:t>							reverse.1</a:t>
            </a:r>
          </a:p>
          <a:p>
            <a:pPr marL="38100" indent="0">
              <a:buNone/>
              <a:defRPr sz="2400"/>
            </a:pPr>
            <a:r>
              <a:rPr lang="en-GB" sz="2000" b="1" dirty="0"/>
              <a:t>which establishes the case</a:t>
            </a:r>
            <a:r>
              <a:rPr lang="en-GB" sz="2000" dirty="0"/>
              <a:t>. </a:t>
            </a:r>
          </a:p>
          <a:p>
            <a:pPr marL="38100" indent="0">
              <a:buNone/>
              <a:defRPr sz="2400"/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62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3468</TotalTime>
  <Words>1566</Words>
  <Application>Microsoft Office PowerPoint</Application>
  <PresentationFormat>On-screen Show (4:3)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Default</vt:lpstr>
      <vt:lpstr>List – laws</vt:lpstr>
      <vt:lpstr>List – laws</vt:lpstr>
      <vt:lpstr>List – laws</vt:lpstr>
      <vt:lpstr>List – laws</vt:lpstr>
      <vt:lpstr>List – laws</vt:lpstr>
      <vt:lpstr>List – laws</vt:lpstr>
      <vt:lpstr>List – laws</vt:lpstr>
      <vt:lpstr>List – laws</vt:lpstr>
      <vt:lpstr>List – laws</vt:lpstr>
      <vt:lpstr>List – laws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Smallwood</dc:creator>
  <cp:lastModifiedBy>David Smallwood</cp:lastModifiedBy>
  <cp:revision>212</cp:revision>
  <dcterms:modified xsi:type="dcterms:W3CDTF">2021-03-13T15:48:05Z</dcterms:modified>
</cp:coreProperties>
</file>