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8" r:id="rId1"/>
    <p:sldMasterId id="2147483804" r:id="rId2"/>
  </p:sldMasterIdLst>
  <p:notesMasterIdLst>
    <p:notesMasterId r:id="rId14"/>
  </p:notesMasterIdLst>
  <p:sldIdLst>
    <p:sldId id="317" r:id="rId3"/>
    <p:sldId id="339" r:id="rId4"/>
    <p:sldId id="318" r:id="rId5"/>
    <p:sldId id="319" r:id="rId6"/>
    <p:sldId id="322" r:id="rId7"/>
    <p:sldId id="330" r:id="rId8"/>
    <p:sldId id="323" r:id="rId9"/>
    <p:sldId id="324" r:id="rId10"/>
    <p:sldId id="325" r:id="rId11"/>
    <p:sldId id="326" r:id="rId12"/>
    <p:sldId id="32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8" autoAdjust="0"/>
    <p:restoredTop sz="94737" autoAdjust="0"/>
  </p:normalViewPr>
  <p:slideViewPr>
    <p:cSldViewPr snapToGrid="0" snapToObjects="1">
      <p:cViewPr varScale="1">
        <p:scale>
          <a:sx n="147" d="100"/>
          <a:sy n="147" d="100"/>
        </p:scale>
        <p:origin x="38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D3FC-6BAB-4668-B072-EF2F4D99F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F8FAE-3911-4DCF-A79A-115B53C56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D8EC-C25B-433C-8F43-F1B3303C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084EA-342E-423A-9C08-EC227B5B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202A-A7FB-4AD7-9121-308FB9D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807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86C7-A008-4012-831F-62D1C0EF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B90B4-4732-485E-8329-740114AC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BDA6-8295-4B44-8280-8C9EA172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BEBE-013D-4808-B71A-FB1455E5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DC78-507B-4AA9-A6FA-EEE57F5C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654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DE94E-FEA1-402B-B6F8-923F8FADD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DD388-7CBE-4936-BE73-62EFE8174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CBF1-F6E4-435C-A611-F7DEF2CA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1B87-D573-4027-A414-52493D41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401F-3DC6-41C6-99A1-4570910E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3412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78483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4440010" y="6543993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54021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3942-7A64-43D2-B658-E4CF58A1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1A0-887E-4E8C-8E02-649C7F34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613A-9BC7-4F1C-B21A-2570DAD1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E1B3-D073-4F3C-AF2C-A888B56F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C8AD-6B9A-41CD-A721-1A66B889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616-F4EC-4B7A-B58D-83191D9D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B7323-5243-4A32-ADBE-C085C44F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0E01-E855-4F0C-884A-0A5F46B2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8A9E-EC32-4596-B8BC-13E83C06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EC2E-0845-4ECF-AEC4-8C0847CF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117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9EE2-12C8-4FAE-98C8-7DAB67EF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8E4B-17EE-4917-BB08-52751B51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B2AAB-6E4A-49BF-B984-66601BF7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6489-0856-41B3-9D8D-DE727E81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FF93-625A-40F6-85CB-286AB13E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0AF5-0A65-496D-8C47-6BC37774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04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010F-B4EA-43B3-A3CD-6EC52E22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A519-3998-49F6-A651-575AC4A0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6003-DF37-43CA-9377-45C5EC23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E071A-D41C-4BBC-802D-C3A59E3F9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CA664-5F60-4006-A0AC-3D87BCC28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EF848-ADDA-432A-A874-59CE035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8B48B-DCD3-4DF8-93DC-0A6B826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1D315-8ABD-4E54-A74E-E2F6B2A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366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C245-E7D3-45A5-9713-084FA664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F2418-EA09-43B7-8921-8D5EB604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C4EC2-4C50-4A23-B287-5D8EE1E5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BA6D2-41FC-4F25-AE42-29B37427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981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411A0-930E-459D-B5A9-0C50A177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272BE-3391-48D1-8CFB-F25BF300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14B3B-A1BB-4738-B13F-AD584B43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1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4C03-2770-4B5C-B7AF-71A09D24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D62F-1D06-44E8-B05B-66BAC18F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58EA-7798-45A4-B96F-02FF5948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333B-849F-4F35-ABB1-6842AA9D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C3D65-EEE1-4290-8977-7D846D4F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666D-2D41-48D8-9BE9-50674A4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051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B5C7-ED44-45AF-93CD-1A83AF98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4F09A-4AA4-4B6C-9201-17B03FEAF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68298-6842-4FF9-9559-FBEB03C5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2B42A-5A06-4AD7-B292-CBF35D7C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C3B4C-1998-423A-B75D-C6E542A3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3EDC5-50ED-463E-AC02-FB4FE8E0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210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0D19F-647D-4919-88C4-7D82756D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FA8D-4D44-42EB-BCF8-A5BE26E7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886F-46C8-4EDB-B9F7-7DA45D47E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9A90-4C0D-4087-95D4-7AD090AF9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EAC5-5589-41D8-820A-F7035BF1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3891" y="6328912"/>
            <a:ext cx="1103248" cy="47405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0798" y="92075"/>
            <a:ext cx="8902404" cy="79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022795"/>
            <a:ext cx="8229600" cy="583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4440010" y="65185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0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transition spd="med"/>
  <p:hf hdr="0" ftr="0" dt="0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accent2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Some functional languages adopt lazy evaluation as the default.  Examples include:</a:t>
            </a:r>
          </a:p>
          <a:p>
            <a:pPr lvl="1"/>
            <a:r>
              <a:rPr lang="en-GB" sz="2400" dirty="0">
                <a:solidFill>
                  <a:srgbClr val="FF0000"/>
                </a:solidFill>
              </a:rPr>
              <a:t>Haskell</a:t>
            </a:r>
          </a:p>
          <a:p>
            <a:pPr lvl="1"/>
            <a:r>
              <a:rPr lang="en-GB" sz="2400" dirty="0">
                <a:solidFill>
                  <a:srgbClr val="0070C0"/>
                </a:solidFill>
              </a:rPr>
              <a:t>Gofer</a:t>
            </a:r>
          </a:p>
          <a:p>
            <a:pPr lvl="1"/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Miranda</a:t>
            </a:r>
          </a:p>
          <a:p>
            <a:r>
              <a:rPr lang="en-GB" sz="2400" dirty="0"/>
              <a:t>Other functional languages adopt strict evaluation. Examples include: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ML</a:t>
            </a:r>
          </a:p>
          <a:p>
            <a:pPr lvl="1"/>
            <a:r>
              <a:rPr lang="en-GB" sz="2400" dirty="0">
                <a:solidFill>
                  <a:schemeClr val="accent3"/>
                </a:solidFill>
              </a:rPr>
              <a:t>F#</a:t>
            </a:r>
            <a:r>
              <a:rPr lang="en-GB" sz="2400" dirty="0"/>
              <a:t>, and many hybrid languages such as</a:t>
            </a:r>
          </a:p>
          <a:p>
            <a:pPr lvl="1"/>
            <a:r>
              <a:rPr lang="en-GB" sz="2400" dirty="0">
                <a:solidFill>
                  <a:srgbClr val="00B050"/>
                </a:solidFill>
              </a:rPr>
              <a:t>Scala</a:t>
            </a:r>
          </a:p>
          <a:p>
            <a:pPr lvl="1"/>
            <a:r>
              <a:rPr lang="en-GB" sz="2400" dirty="0">
                <a:solidFill>
                  <a:srgbClr val="002060"/>
                </a:solidFill>
              </a:rPr>
              <a:t>Java</a:t>
            </a:r>
          </a:p>
          <a:p>
            <a:pPr lvl="1"/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82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120798" y="92075"/>
            <a:ext cx="8902404" cy="793305"/>
          </a:xfrm>
          <a:prstGeom prst="rect">
            <a:avLst/>
          </a:prstGeom>
        </p:spPr>
        <p:txBody>
          <a:bodyPr/>
          <a:lstStyle/>
          <a:p>
            <a:r>
              <a:t>Church Rosser Theorem 1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16329">
              <a:lnSpc>
                <a:spcPct val="80000"/>
              </a:lnSpc>
              <a:buSzTx/>
              <a:buNone/>
              <a:defRPr sz="2400" b="1"/>
            </a:pPr>
            <a:endParaRPr lang="en-GB" dirty="0"/>
          </a:p>
          <a:p>
            <a:pPr marL="0" indent="16329">
              <a:lnSpc>
                <a:spcPct val="80000"/>
              </a:lnSpc>
              <a:buSzTx/>
              <a:buNone/>
              <a:defRPr sz="2400" b="1"/>
            </a:pPr>
            <a:r>
              <a:rPr dirty="0"/>
              <a:t>If  X </a:t>
            </a:r>
            <a:r>
              <a:rPr dirty="0" err="1"/>
              <a:t>cnv</a:t>
            </a:r>
            <a:r>
              <a:rPr dirty="0"/>
              <a:t> Y  then there exists an expression Z such that  X red Z  and  Y red Z</a:t>
            </a:r>
            <a:endParaRPr lang="en-GB" dirty="0"/>
          </a:p>
          <a:p>
            <a:pPr marL="0" indent="16329">
              <a:lnSpc>
                <a:spcPct val="80000"/>
              </a:lnSpc>
              <a:buSzTx/>
              <a:buNone/>
              <a:defRPr sz="2400" b="1"/>
            </a:pPr>
            <a:endParaRPr dirty="0"/>
          </a:p>
          <a:p>
            <a:pPr marL="0" indent="16329">
              <a:lnSpc>
                <a:spcPct val="80000"/>
              </a:lnSpc>
              <a:buSzTx/>
              <a:buNone/>
              <a:defRPr sz="2400"/>
            </a:pPr>
            <a:r>
              <a:rPr dirty="0"/>
              <a:t>Thus it is </a:t>
            </a:r>
            <a:r>
              <a:rPr b="1" dirty="0"/>
              <a:t>not</a:t>
            </a:r>
            <a:r>
              <a:rPr dirty="0"/>
              <a:t> possible for different reduction orders to lead to different normal forms (i.e. that are not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𝞪-</a:t>
            </a:r>
            <a:r>
              <a:rPr dirty="0"/>
              <a:t> convertible)</a:t>
            </a:r>
          </a:p>
          <a:p>
            <a:pPr marL="0" indent="16329">
              <a:lnSpc>
                <a:spcPct val="80000"/>
              </a:lnSpc>
              <a:buSzTx/>
              <a:buNone/>
              <a:defRPr sz="2400"/>
            </a:pPr>
            <a:endParaRPr dirty="0"/>
          </a:p>
          <a:p>
            <a:pPr marL="0" indent="16329">
              <a:lnSpc>
                <a:spcPct val="80000"/>
              </a:lnSpc>
              <a:buSzTx/>
              <a:buNone/>
              <a:defRPr sz="2400"/>
            </a:pPr>
            <a:r>
              <a:rPr dirty="0"/>
              <a:t>In particular, it means that AOR and NOR cannot produce different normal forms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endParaRPr dirty="0"/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dirty="0"/>
              <a:t>In programming: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endParaRPr dirty="0"/>
          </a:p>
          <a:p>
            <a:pPr marL="685800" lvl="1" indent="-228600">
              <a:lnSpc>
                <a:spcPct val="80000"/>
              </a:lnSpc>
              <a:buChar char="•"/>
              <a:defRPr sz="2400"/>
            </a:pPr>
            <a:r>
              <a:rPr dirty="0"/>
              <a:t>AOR is referred to as </a:t>
            </a:r>
            <a:r>
              <a:rPr b="1" dirty="0"/>
              <a:t>eager</a:t>
            </a:r>
            <a:r>
              <a:rPr dirty="0"/>
              <a:t> evaluation or </a:t>
            </a:r>
            <a:r>
              <a:rPr b="1" dirty="0"/>
              <a:t>strict</a:t>
            </a:r>
            <a:r>
              <a:rPr dirty="0"/>
              <a:t> evaluation</a:t>
            </a:r>
          </a:p>
          <a:p>
            <a:pPr marL="685800" lvl="1" indent="-228600">
              <a:lnSpc>
                <a:spcPct val="80000"/>
              </a:lnSpc>
              <a:buChar char="•"/>
              <a:defRPr sz="2400"/>
            </a:pPr>
            <a:r>
              <a:rPr dirty="0"/>
              <a:t>NOR is referred to as </a:t>
            </a:r>
            <a:r>
              <a:rPr b="1" dirty="0"/>
              <a:t>lazy</a:t>
            </a:r>
            <a:r>
              <a:rPr dirty="0"/>
              <a:t> evaluation or </a:t>
            </a:r>
            <a:r>
              <a:rPr b="1" dirty="0"/>
              <a:t>non-strict</a:t>
            </a:r>
            <a:r>
              <a:rPr dirty="0"/>
              <a:t> evaluation</a:t>
            </a:r>
          </a:p>
        </p:txBody>
      </p:sp>
    </p:spTree>
    <p:extLst>
      <p:ext uri="{BB962C8B-B14F-4D97-AF65-F5344CB8AC3E}">
        <p14:creationId xmlns:p14="http://schemas.microsoft.com/office/powerpoint/2010/main" val="33156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120798" y="92075"/>
            <a:ext cx="8902404" cy="793305"/>
          </a:xfrm>
          <a:prstGeom prst="rect">
            <a:avLst/>
          </a:prstGeom>
        </p:spPr>
        <p:txBody>
          <a:bodyPr/>
          <a:lstStyle/>
          <a:p>
            <a:r>
              <a:t>Church Rosser Theorem 2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457200">
              <a:lnSpc>
                <a:spcPct val="80000"/>
              </a:lnSpc>
              <a:buSzTx/>
              <a:buNone/>
              <a:defRPr sz="2400" b="1"/>
            </a:pPr>
            <a:endParaRPr lang="en-GB" dirty="0"/>
          </a:p>
          <a:p>
            <a:pPr marL="0" indent="16329">
              <a:lnSpc>
                <a:spcPct val="80000"/>
              </a:lnSpc>
              <a:buSzTx/>
              <a:buNone/>
              <a:defRPr sz="2400" b="1"/>
            </a:pPr>
            <a:r>
              <a:rPr dirty="0"/>
              <a:t>If  A red B,  and B is in normal form,  then there exists a normal order reduction from A to B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endParaRPr dirty="0"/>
          </a:p>
          <a:p>
            <a:pPr marL="0" indent="0">
              <a:lnSpc>
                <a:spcPct val="80000"/>
              </a:lnSpc>
              <a:buSzTx/>
              <a:buNone/>
              <a:defRPr sz="2400"/>
            </a:pPr>
            <a:r>
              <a:rPr dirty="0"/>
              <a:t>This says that NOR is guaranteed to terminate with a normal order expression if any evaluation does</a:t>
            </a:r>
          </a:p>
          <a:p>
            <a:pPr marL="0" indent="0">
              <a:lnSpc>
                <a:spcPct val="80000"/>
              </a:lnSpc>
              <a:buSzTx/>
              <a:buNone/>
              <a:defRPr sz="2400"/>
            </a:pPr>
            <a:endParaRPr dirty="0"/>
          </a:p>
          <a:p>
            <a:pPr marL="0" indent="0">
              <a:lnSpc>
                <a:spcPct val="80000"/>
              </a:lnSpc>
              <a:buSzTx/>
              <a:buNone/>
              <a:defRPr sz="2400"/>
            </a:pPr>
            <a:r>
              <a:rPr dirty="0"/>
              <a:t>In other words: if a normal </a:t>
            </a:r>
            <a:r>
              <a:rPr lang="en-GB" dirty="0"/>
              <a:t>form </a:t>
            </a:r>
            <a:r>
              <a:rPr dirty="0"/>
              <a:t>exists then NOR is guaranteed to find it</a:t>
            </a:r>
          </a:p>
          <a:p>
            <a:pPr marL="0" indent="0">
              <a:lnSpc>
                <a:spcPct val="80000"/>
              </a:lnSpc>
              <a:buSzTx/>
              <a:buNone/>
              <a:defRPr sz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7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 some cases laziness can be applied strategically even though the predominant evaluation strategy is strict. </a:t>
            </a:r>
          </a:p>
          <a:p>
            <a:r>
              <a:rPr lang="en-GB" sz="2400" dirty="0"/>
              <a:t>This happens in C for example:</a:t>
            </a:r>
          </a:p>
          <a:p>
            <a:pPr marL="457200" lvl="1" indent="0">
              <a:buNone/>
            </a:pPr>
            <a:r>
              <a:rPr lang="en-GB" sz="2400" dirty="0"/>
              <a:t>if (</a:t>
            </a:r>
            <a:r>
              <a:rPr lang="en-GB" sz="2400" dirty="0">
                <a:solidFill>
                  <a:srgbClr val="00B050"/>
                </a:solidFill>
              </a:rPr>
              <a:t>a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&amp;&amp;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b</a:t>
            </a:r>
            <a:r>
              <a:rPr lang="en-GB" sz="2400" dirty="0"/>
              <a:t>)		if </a:t>
            </a:r>
            <a:r>
              <a:rPr lang="en-GB" sz="2400" dirty="0">
                <a:solidFill>
                  <a:srgbClr val="00B050"/>
                </a:solidFill>
              </a:rPr>
              <a:t>a</a:t>
            </a:r>
            <a:r>
              <a:rPr lang="en-GB" sz="2400" dirty="0"/>
              <a:t> is </a:t>
            </a:r>
            <a:r>
              <a:rPr lang="en-GB" sz="2400" i="1" dirty="0"/>
              <a:t>false</a:t>
            </a:r>
            <a:r>
              <a:rPr lang="en-GB" sz="2400" dirty="0"/>
              <a:t> then </a:t>
            </a:r>
            <a:r>
              <a:rPr lang="en-GB" sz="2400" dirty="0">
                <a:solidFill>
                  <a:srgbClr val="FF0000"/>
                </a:solidFill>
              </a:rPr>
              <a:t>b</a:t>
            </a:r>
            <a:r>
              <a:rPr lang="en-GB" sz="2400" dirty="0"/>
              <a:t> is not evaluated</a:t>
            </a:r>
          </a:p>
          <a:p>
            <a:pPr marL="457200" lvl="1" indent="0">
              <a:buNone/>
            </a:pPr>
            <a:r>
              <a:rPr lang="en-GB" sz="2400" dirty="0"/>
              <a:t>if (</a:t>
            </a:r>
            <a:r>
              <a:rPr lang="en-GB" sz="2400" dirty="0">
                <a:solidFill>
                  <a:srgbClr val="00B050"/>
                </a:solidFill>
              </a:rPr>
              <a:t>a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||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b</a:t>
            </a:r>
            <a:r>
              <a:rPr lang="en-GB" sz="2400" dirty="0"/>
              <a:t>)		if </a:t>
            </a:r>
            <a:r>
              <a:rPr lang="en-GB" sz="2400" dirty="0">
                <a:solidFill>
                  <a:srgbClr val="00B050"/>
                </a:solidFill>
              </a:rPr>
              <a:t>a</a:t>
            </a:r>
            <a:r>
              <a:rPr lang="en-GB" sz="2400" dirty="0"/>
              <a:t> is </a:t>
            </a:r>
            <a:r>
              <a:rPr lang="en-GB" sz="2400" i="1" dirty="0"/>
              <a:t>true</a:t>
            </a:r>
            <a:r>
              <a:rPr lang="en-GB" sz="2400" dirty="0"/>
              <a:t> then </a:t>
            </a:r>
            <a:r>
              <a:rPr lang="en-GB" sz="2400" dirty="0">
                <a:solidFill>
                  <a:srgbClr val="FF0000"/>
                </a:solidFill>
              </a:rPr>
              <a:t>b</a:t>
            </a:r>
            <a:r>
              <a:rPr lang="en-GB" sz="2400" dirty="0"/>
              <a:t> is not evaluated</a:t>
            </a:r>
          </a:p>
          <a:p>
            <a:r>
              <a:rPr lang="en-GB" sz="2400" dirty="0"/>
              <a:t>Conversely, in Haskell, which is a lazy language, the function </a:t>
            </a:r>
            <a:r>
              <a:rPr lang="en-GB" sz="2400" i="1" dirty="0"/>
              <a:t>strict</a:t>
            </a:r>
            <a:r>
              <a:rPr lang="en-GB" sz="2400" dirty="0"/>
              <a:t> can be used to make its (function) argument evaluate strictly:</a:t>
            </a:r>
          </a:p>
          <a:p>
            <a:pPr marL="457200" lvl="1" indent="0">
              <a:buNone/>
            </a:pPr>
            <a:r>
              <a:rPr lang="en-GB" sz="2400" i="1" dirty="0"/>
              <a:t>strict</a:t>
            </a:r>
            <a:r>
              <a:rPr lang="en-GB" sz="2400" dirty="0"/>
              <a:t> f x</a:t>
            </a:r>
          </a:p>
          <a:p>
            <a:pPr marL="457200" lvl="1" indent="0">
              <a:buNone/>
            </a:pPr>
            <a:r>
              <a:rPr lang="en-GB" sz="2400" dirty="0"/>
              <a:t>= (</a:t>
            </a:r>
            <a:r>
              <a:rPr lang="en-GB" sz="2400" i="1" dirty="0"/>
              <a:t>strict</a:t>
            </a:r>
            <a:r>
              <a:rPr lang="en-GB" sz="2400" dirty="0"/>
              <a:t> f)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1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Strict evaluation has the advantage of predictability</a:t>
            </a:r>
          </a:p>
          <a:p>
            <a:r>
              <a:rPr lang="en-GB" sz="2400" dirty="0"/>
              <a:t>The order of evaluation is known in advance</a:t>
            </a:r>
          </a:p>
          <a:p>
            <a:r>
              <a:rPr lang="en-GB" sz="2400" dirty="0"/>
              <a:t>This means that “side effects” (such as printing) can be inserted into code and to occur at known points in the evaluation.  E.g. in SML:</a:t>
            </a:r>
          </a:p>
          <a:p>
            <a:pPr marL="914400" lvl="2" indent="0">
              <a:buNone/>
            </a:pPr>
            <a:endParaRPr lang="en-GB" sz="2400" dirty="0"/>
          </a:p>
          <a:p>
            <a:pPr marL="478971" lvl="1" indent="0">
              <a:buNone/>
            </a:pPr>
            <a:r>
              <a:rPr lang="en-GB" sz="2400" dirty="0">
                <a:solidFill>
                  <a:srgbClr val="002060"/>
                </a:solidFill>
                <a:latin typeface="Consolas" panose="020B0609020204030204" pitchFamily="49" charset="0"/>
              </a:rPr>
              <a:t>length [ print “a\n”, print “b\n” ];</a:t>
            </a:r>
            <a:endParaRPr lang="en-GB" sz="2400" dirty="0">
              <a:latin typeface="Consolas" panose="020B0609020204030204" pitchFamily="49" charset="0"/>
            </a:endParaRPr>
          </a:p>
          <a:p>
            <a:pPr marL="478971" lvl="1" indent="0">
              <a:buNone/>
            </a:pPr>
            <a:r>
              <a:rPr lang="en-GB" sz="2400" dirty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</a:p>
          <a:p>
            <a:pPr marL="478971" lvl="1" indent="0">
              <a:buNone/>
            </a:pPr>
            <a:r>
              <a:rPr lang="en-GB" sz="2400" dirty="0">
                <a:solidFill>
                  <a:srgbClr val="7030A0"/>
                </a:solidFill>
                <a:latin typeface="Consolas" panose="020B0609020204030204" pitchFamily="49" charset="0"/>
              </a:rPr>
              <a:t>b</a:t>
            </a:r>
          </a:p>
          <a:p>
            <a:pPr marL="478971" lvl="1" indent="0">
              <a:buNone/>
            </a:pPr>
            <a:r>
              <a:rPr lang="en-GB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val</a:t>
            </a:r>
            <a:r>
              <a:rPr lang="en-GB" sz="2400" dirty="0">
                <a:solidFill>
                  <a:srgbClr val="7030A0"/>
                </a:solidFill>
                <a:latin typeface="Consolas" panose="020B0609020204030204" pitchFamily="49" charset="0"/>
              </a:rPr>
              <a:t> it = 2 : </a:t>
            </a:r>
            <a:r>
              <a:rPr lang="en-GB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0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Compare the SML example with the same experiment conducted in Haskell:</a:t>
            </a:r>
          </a:p>
          <a:p>
            <a:pPr marL="0" indent="0">
              <a:buNone/>
            </a:pPr>
            <a:endParaRPr lang="en-GB" sz="2400" dirty="0"/>
          </a:p>
          <a:p>
            <a:pPr marL="478971" lvl="1" indent="0"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length [ print “a\n”, print “b\n” ]</a:t>
            </a:r>
            <a:endParaRPr lang="en-GB" sz="2400" dirty="0">
              <a:latin typeface="Consolas" panose="020B0609020204030204" pitchFamily="49" charset="0"/>
            </a:endParaRPr>
          </a:p>
          <a:p>
            <a:pPr marL="478971" lvl="1" indent="0">
              <a:buNone/>
            </a:pPr>
            <a:r>
              <a:rPr lang="en-GB" sz="2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</a:p>
          <a:p>
            <a:pPr marL="478971" lvl="1" indent="0">
              <a:buNone/>
            </a:pPr>
            <a:r>
              <a:rPr lang="en-GB" sz="2400" dirty="0">
                <a:solidFill>
                  <a:srgbClr val="7030A0"/>
                </a:solidFill>
                <a:latin typeface="Consolas" panose="020B0609020204030204" pitchFamily="49" charset="0"/>
              </a:rPr>
              <a:t>it  :: Int</a:t>
            </a:r>
          </a:p>
          <a:p>
            <a:pPr marL="478971" lvl="1" indent="0">
              <a:buNone/>
            </a:pPr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sz="2400" dirty="0"/>
              <a:t>Clearly there are operational differences that can be observed between the two evaluation strategies</a:t>
            </a:r>
          </a:p>
          <a:p>
            <a:r>
              <a:rPr lang="en-GB" sz="2400" dirty="0"/>
              <a:t>However, there is also another question to ask: can lazy and strict evaluation of the same expression ever lead to different answers?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2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Consider the following definition:</a:t>
            </a:r>
          </a:p>
          <a:p>
            <a:pPr marL="457200" lvl="1" indent="0">
              <a:buNone/>
            </a:pPr>
            <a:r>
              <a:rPr lang="en-GB" sz="2400" dirty="0" err="1"/>
              <a:t>sqr</a:t>
            </a:r>
            <a:r>
              <a:rPr lang="en-GB" sz="2400" dirty="0"/>
              <a:t>(x)		=	x*x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Both give the same result.</a:t>
            </a:r>
          </a:p>
          <a:p>
            <a:r>
              <a:rPr lang="en-GB" sz="2400" dirty="0"/>
              <a:t>The first corresponds to strict evaluation, and</a:t>
            </a:r>
          </a:p>
          <a:p>
            <a:r>
              <a:rPr lang="en-GB" sz="2400" dirty="0"/>
              <a:t>The second to non-strict (lazy)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471" y="2295585"/>
            <a:ext cx="2893807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sqr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 (2+3)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sqr</a:t>
            </a:r>
            <a:r>
              <a:rPr lang="en-GB" sz="2400" kern="0" dirty="0">
                <a:solidFill>
                  <a:srgbClr val="000000"/>
                </a:solidFill>
                <a:latin typeface="Helvetica Neue"/>
                <a:sym typeface="Helvetica Neue"/>
              </a:rPr>
              <a:t>(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5)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5*5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7548" y="2292414"/>
            <a:ext cx="2893807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sqr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 (2+3)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(2+3)*(2+3)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5*(2+3)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5*5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25</a:t>
            </a:r>
          </a:p>
        </p:txBody>
      </p:sp>
    </p:spTree>
    <p:extLst>
      <p:ext uri="{BB962C8B-B14F-4D97-AF65-F5344CB8AC3E}">
        <p14:creationId xmlns:p14="http://schemas.microsoft.com/office/powerpoint/2010/main" val="39402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You may be concerned that the extra steps in the non-strict evaluation led to repeated evaluation of (2+3)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However, it would not be computed like this, but rather:</a:t>
            </a:r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579" y="2008222"/>
            <a:ext cx="2893807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sqr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 (2+3)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(2+3)*(2+3)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799" y="3918650"/>
            <a:ext cx="1461248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sqr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 (2+3)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66799" y="4371742"/>
            <a:ext cx="3870961" cy="881731"/>
            <a:chOff x="1066799" y="4371742"/>
            <a:chExt cx="3870961" cy="881731"/>
          </a:xfrm>
        </p:grpSpPr>
        <p:sp>
          <p:nvSpPr>
            <p:cNvPr id="15" name="TextBox 14"/>
            <p:cNvSpPr txBox="1"/>
            <p:nvPr/>
          </p:nvSpPr>
          <p:spPr>
            <a:xfrm>
              <a:off x="3821310" y="4371742"/>
              <a:ext cx="1116450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Symbol"/>
                </a:rPr>
                <a:t>(2+3)</a:t>
              </a: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6799" y="4791812"/>
              <a:ext cx="1461248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=   </a:t>
              </a: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Symbol"/>
                </a:rPr>
                <a:t>   *   </a:t>
              </a: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635162" y="4625788"/>
              <a:ext cx="0" cy="42302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400748" y="4625788"/>
              <a:ext cx="0" cy="42302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635162" y="4625788"/>
              <a:ext cx="2318138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/>
          <p:cNvGrpSpPr/>
          <p:nvPr/>
        </p:nvGrpSpPr>
        <p:grpSpPr>
          <a:xfrm>
            <a:off x="1066799" y="5206222"/>
            <a:ext cx="3312736" cy="858516"/>
            <a:chOff x="1066799" y="5206222"/>
            <a:chExt cx="3312736" cy="858516"/>
          </a:xfrm>
        </p:grpSpPr>
        <p:sp>
          <p:nvSpPr>
            <p:cNvPr id="22" name="TextBox 21"/>
            <p:cNvSpPr txBox="1"/>
            <p:nvPr/>
          </p:nvSpPr>
          <p:spPr>
            <a:xfrm>
              <a:off x="1066799" y="5603077"/>
              <a:ext cx="1461248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=   </a:t>
              </a: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Symbol"/>
                </a:rPr>
                <a:t>   *   </a:t>
              </a: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1635162" y="5437053"/>
              <a:ext cx="0" cy="42302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400748" y="5437053"/>
              <a:ext cx="0" cy="42302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635162" y="5437053"/>
              <a:ext cx="2318138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/>
            <p:cNvSpPr txBox="1"/>
            <p:nvPr/>
          </p:nvSpPr>
          <p:spPr>
            <a:xfrm>
              <a:off x="3953300" y="5206222"/>
              <a:ext cx="426235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Symbol"/>
                </a:rPr>
                <a:t>5</a:t>
              </a: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66799" y="6287762"/>
            <a:ext cx="94463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Symbol"/>
              </a:rPr>
              <a:t>=   25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8420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Now consider the following experiment. We will use the functions:</a:t>
            </a:r>
          </a:p>
          <a:p>
            <a:pPr lvl="1"/>
            <a:r>
              <a:rPr lang="en-GB" sz="2400" dirty="0"/>
              <a:t>loop x = loop (x+1)</a:t>
            </a:r>
          </a:p>
          <a:p>
            <a:pPr lvl="1"/>
            <a:r>
              <a:rPr lang="en-GB" sz="2400" dirty="0" err="1"/>
              <a:t>fst</a:t>
            </a:r>
            <a:r>
              <a:rPr lang="en-GB" sz="2400" dirty="0"/>
              <a:t>(</a:t>
            </a:r>
            <a:r>
              <a:rPr lang="en-GB" sz="2400" dirty="0" err="1">
                <a:solidFill>
                  <a:srgbClr val="FF0000"/>
                </a:solidFill>
              </a:rPr>
              <a:t>a</a:t>
            </a:r>
            <a:r>
              <a:rPr lang="en-GB" sz="2400" dirty="0" err="1"/>
              <a:t>,b</a:t>
            </a:r>
            <a:r>
              <a:rPr lang="en-GB" sz="2400" dirty="0"/>
              <a:t>) = </a:t>
            </a:r>
            <a:r>
              <a:rPr lang="en-GB" sz="2400" dirty="0">
                <a:solidFill>
                  <a:srgbClr val="FF0000"/>
                </a:solidFill>
              </a:rPr>
              <a:t>a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671" y="2848087"/>
            <a:ext cx="2893807" cy="3785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fst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(1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Helvetica Neue"/>
                <a:sym typeface="Helvetica Neue"/>
              </a:rPr>
              <a:t>+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2,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Helvetica Neue"/>
                <a:sym typeface="Helvetica Neue"/>
              </a:rPr>
              <a:t>loop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 3)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fst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(3,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Helvetica Neue"/>
                <a:sym typeface="Helvetica Neue"/>
              </a:rPr>
              <a:t>loop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 4)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fst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(3,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Helvetica Neue"/>
                <a:sym typeface="Helvetica Neue"/>
              </a:rPr>
              <a:t>loop</a:t>
            </a:r>
            <a:r>
              <a:rPr lang="en-GB" sz="2400" kern="0" dirty="0">
                <a:solidFill>
                  <a:srgbClr val="000000"/>
                </a:solidFill>
                <a:latin typeface="Helvetica Neue"/>
                <a:sym typeface="Helvetica Neue"/>
              </a:rPr>
              <a:t> 5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fst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(3,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Helvetica Neue"/>
                <a:sym typeface="Helvetica Neue"/>
              </a:rPr>
              <a:t>loop</a:t>
            </a:r>
            <a:r>
              <a:rPr lang="en-GB" sz="2400" kern="0" dirty="0">
                <a:solidFill>
                  <a:srgbClr val="000000"/>
                </a:solidFill>
                <a:latin typeface="Helvetica Neue"/>
                <a:sym typeface="Helvetica Neue"/>
              </a:rPr>
              <a:t> 6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fst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(3,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Helvetica Neue"/>
                <a:sym typeface="Helvetica Neue"/>
              </a:rPr>
              <a:t>loop</a:t>
            </a:r>
            <a:r>
              <a:rPr lang="en-GB" sz="2400" kern="0" dirty="0">
                <a:solidFill>
                  <a:srgbClr val="000000"/>
                </a:solidFill>
                <a:latin typeface="Helvetica Neue"/>
                <a:sym typeface="Helvetica Neue"/>
              </a:rPr>
              <a:t> 7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fst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(3,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Helvetica Neue"/>
                <a:sym typeface="Helvetica Neue"/>
              </a:rPr>
              <a:t>loop</a:t>
            </a:r>
            <a:r>
              <a:rPr lang="en-GB" sz="2400" kern="0" dirty="0">
                <a:solidFill>
                  <a:srgbClr val="000000"/>
                </a:solidFill>
                <a:latin typeface="Helvetica Neue"/>
                <a:sym typeface="Helvetica Neue"/>
              </a:rPr>
              <a:t> 8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fst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(3,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Helvetica Neue"/>
                <a:sym typeface="Helvetica Neue"/>
              </a:rPr>
              <a:t>loop</a:t>
            </a:r>
            <a:r>
              <a:rPr lang="en-GB" sz="2400" kern="0" dirty="0">
                <a:solidFill>
                  <a:srgbClr val="000000"/>
                </a:solidFill>
                <a:latin typeface="Helvetica Neue"/>
                <a:sym typeface="Helvetica Neue"/>
              </a:rPr>
              <a:t> 9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fst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(3,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Helvetica Neue"/>
                <a:sym typeface="Helvetica Neue"/>
              </a:rPr>
              <a:t>loop</a:t>
            </a:r>
            <a:r>
              <a:rPr lang="en-GB" sz="2400" kern="0" dirty="0">
                <a:solidFill>
                  <a:srgbClr val="000000"/>
                </a:solidFill>
                <a:latin typeface="Helvetica Neue"/>
                <a:sym typeface="Helvetica Neue"/>
              </a:rPr>
              <a:t> 10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fst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(3,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Helvetica Neue"/>
                <a:sym typeface="Helvetica Neue"/>
              </a:rPr>
              <a:t>loop</a:t>
            </a:r>
            <a:r>
              <a:rPr lang="en-GB" sz="2400" kern="0" dirty="0">
                <a:solidFill>
                  <a:srgbClr val="000000"/>
                </a:solidFill>
                <a:latin typeface="Helvetica Neue"/>
                <a:sym typeface="Helvetica Neue"/>
              </a:rPr>
              <a:t> 11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828837"/>
            <a:ext cx="2893807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	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Helvetica Neue"/>
                <a:sym typeface="Helvetica Neue"/>
              </a:rPr>
              <a:t>fst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(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Neue"/>
              </a:rPr>
              <a:t>1+2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, loop 3)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sym typeface="Helvetica Neue"/>
              </a:rPr>
              <a:t>1+2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=	3</a:t>
            </a:r>
          </a:p>
        </p:txBody>
      </p:sp>
    </p:spTree>
    <p:extLst>
      <p:ext uri="{BB962C8B-B14F-4D97-AF65-F5344CB8AC3E}">
        <p14:creationId xmlns:p14="http://schemas.microsoft.com/office/powerpoint/2010/main" val="242398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Applicative Order Reduction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 the lambda calculus we consider two reduction strategies: normal order reduction (NOR) and applicative order reduction (AOR)</a:t>
            </a:r>
          </a:p>
          <a:p>
            <a:r>
              <a:rPr lang="en-GB" sz="2400" dirty="0"/>
              <a:t>Using AOR the innermost arguments are evaluated first. Thus, e.g.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lang="el-GR" dirty="0"/>
              <a:t>		(λ</a:t>
            </a:r>
            <a:r>
              <a:rPr lang="en-GB" dirty="0"/>
              <a:t>a -&gt; (</a:t>
            </a:r>
            <a:r>
              <a:rPr lang="el-GR" dirty="0"/>
              <a:t>λ</a:t>
            </a:r>
            <a:r>
              <a:rPr lang="en-GB" dirty="0"/>
              <a:t>b -&gt; b)) ((</a:t>
            </a:r>
            <a:r>
              <a:rPr lang="el-GR" dirty="0"/>
              <a:t>λ</a:t>
            </a:r>
            <a:r>
              <a:rPr lang="en-GB" dirty="0">
                <a:highlight>
                  <a:srgbClr val="C0C0C0"/>
                </a:highlight>
              </a:rPr>
              <a:t>x</a:t>
            </a:r>
            <a:r>
              <a:rPr lang="en-GB" dirty="0"/>
              <a:t> - xx) </a:t>
            </a:r>
            <a:r>
              <a:rPr lang="en-GB" dirty="0">
                <a:highlight>
                  <a:srgbClr val="C0C0C0"/>
                </a:highlight>
              </a:rPr>
              <a:t>(</a:t>
            </a:r>
            <a:r>
              <a:rPr lang="el-GR" dirty="0">
                <a:highlight>
                  <a:srgbClr val="C0C0C0"/>
                </a:highlight>
              </a:rPr>
              <a:t>λ</a:t>
            </a:r>
            <a:r>
              <a:rPr lang="en-GB" dirty="0">
                <a:highlight>
                  <a:srgbClr val="C0C0C0"/>
                </a:highlight>
              </a:rPr>
              <a:t>x - xx)</a:t>
            </a:r>
            <a:r>
              <a:rPr lang="en-GB" dirty="0"/>
              <a:t> ) c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lang="en-GB" dirty="0"/>
              <a:t>red𝛃	(</a:t>
            </a:r>
            <a:r>
              <a:rPr lang="el-GR" dirty="0"/>
              <a:t>λ</a:t>
            </a:r>
            <a:r>
              <a:rPr lang="en-GB" dirty="0"/>
              <a:t>a -&gt; (</a:t>
            </a:r>
            <a:r>
              <a:rPr lang="el-GR" dirty="0"/>
              <a:t>λ</a:t>
            </a:r>
            <a:r>
              <a:rPr lang="en-GB" dirty="0"/>
              <a:t>b -&gt; b)) ((</a:t>
            </a:r>
            <a:r>
              <a:rPr lang="el-GR" dirty="0"/>
              <a:t>λ</a:t>
            </a:r>
            <a:r>
              <a:rPr lang="en-GB" dirty="0">
                <a:highlight>
                  <a:srgbClr val="C0C0C0"/>
                </a:highlight>
              </a:rPr>
              <a:t>x</a:t>
            </a:r>
            <a:r>
              <a:rPr lang="en-GB" dirty="0"/>
              <a:t> - xx) </a:t>
            </a:r>
            <a:r>
              <a:rPr lang="en-GB" dirty="0">
                <a:highlight>
                  <a:srgbClr val="C0C0C0"/>
                </a:highlight>
              </a:rPr>
              <a:t>(</a:t>
            </a:r>
            <a:r>
              <a:rPr lang="el-GR" dirty="0">
                <a:highlight>
                  <a:srgbClr val="C0C0C0"/>
                </a:highlight>
              </a:rPr>
              <a:t>λ</a:t>
            </a:r>
            <a:r>
              <a:rPr lang="en-GB" dirty="0">
                <a:highlight>
                  <a:srgbClr val="C0C0C0"/>
                </a:highlight>
              </a:rPr>
              <a:t>x - xx)</a:t>
            </a:r>
            <a:r>
              <a:rPr lang="en-GB" dirty="0"/>
              <a:t> ) c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lang="en-GB" dirty="0"/>
              <a:t>red𝛃	(</a:t>
            </a:r>
            <a:r>
              <a:rPr lang="el-GR" dirty="0"/>
              <a:t>λ</a:t>
            </a:r>
            <a:r>
              <a:rPr lang="en-GB" dirty="0"/>
              <a:t>a -&gt; (</a:t>
            </a:r>
            <a:r>
              <a:rPr lang="el-GR" dirty="0"/>
              <a:t>λ</a:t>
            </a:r>
            <a:r>
              <a:rPr lang="en-GB" dirty="0"/>
              <a:t>b -&gt; b)) ((</a:t>
            </a:r>
            <a:r>
              <a:rPr lang="el-GR" dirty="0"/>
              <a:t>λ</a:t>
            </a:r>
            <a:r>
              <a:rPr lang="en-GB" dirty="0">
                <a:highlight>
                  <a:srgbClr val="C0C0C0"/>
                </a:highlight>
              </a:rPr>
              <a:t>x</a:t>
            </a:r>
            <a:r>
              <a:rPr lang="en-GB" dirty="0"/>
              <a:t> - xx) </a:t>
            </a:r>
            <a:r>
              <a:rPr lang="en-GB" dirty="0">
                <a:highlight>
                  <a:srgbClr val="C0C0C0"/>
                </a:highlight>
              </a:rPr>
              <a:t>(</a:t>
            </a:r>
            <a:r>
              <a:rPr lang="el-GR" dirty="0">
                <a:highlight>
                  <a:srgbClr val="C0C0C0"/>
                </a:highlight>
              </a:rPr>
              <a:t>λ</a:t>
            </a:r>
            <a:r>
              <a:rPr lang="en-GB" dirty="0">
                <a:highlight>
                  <a:srgbClr val="C0C0C0"/>
                </a:highlight>
              </a:rPr>
              <a:t>x - xx)</a:t>
            </a:r>
            <a:r>
              <a:rPr lang="en-GB" dirty="0"/>
              <a:t> ) c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lang="en-GB" dirty="0"/>
              <a:t>etc.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endParaRPr lang="en-GB" dirty="0"/>
          </a:p>
          <a:p>
            <a:pPr>
              <a:lnSpc>
                <a:spcPct val="80000"/>
              </a:lnSpc>
              <a:buSzTx/>
              <a:defRPr sz="2400"/>
            </a:pPr>
            <a:r>
              <a:rPr lang="en-GB" dirty="0"/>
              <a:t>Evaluating the “inner” </a:t>
            </a:r>
            <a:r>
              <a:rPr lang="en-GB" dirty="0" err="1"/>
              <a:t>redex</a:t>
            </a:r>
            <a:r>
              <a:rPr lang="en-GB" dirty="0"/>
              <a:t> first leads to non-termination. This is called </a:t>
            </a:r>
            <a:r>
              <a:rPr lang="en-GB" b="1" dirty="0"/>
              <a:t>applicative order reduction</a:t>
            </a:r>
            <a:r>
              <a:rPr lang="en-GB" dirty="0"/>
              <a:t> (AOR).</a:t>
            </a:r>
          </a:p>
          <a:p>
            <a:pPr marL="457200" lvl="1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39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Order Reduction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defRPr sz="2400"/>
            </a:pPr>
            <a:r>
              <a:rPr lang="en-GB" dirty="0"/>
              <a:t>However, suppose that we evaluate the “outermost” </a:t>
            </a:r>
            <a:r>
              <a:rPr lang="en-GB" dirty="0" err="1"/>
              <a:t>redex</a:t>
            </a:r>
            <a:r>
              <a:rPr lang="en-GB" dirty="0"/>
              <a:t> first. This is called </a:t>
            </a:r>
            <a:r>
              <a:rPr lang="en-GB" b="1" dirty="0"/>
              <a:t>normal order reduction</a:t>
            </a:r>
            <a:r>
              <a:rPr lang="en-GB" dirty="0"/>
              <a:t> (NOR)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endParaRPr lang="en-GB" dirty="0"/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lang="en-GB" dirty="0"/>
              <a:t>		(</a:t>
            </a:r>
            <a:r>
              <a:rPr lang="en-GB" dirty="0" err="1"/>
              <a:t>λ</a:t>
            </a:r>
            <a:r>
              <a:rPr lang="en-GB" dirty="0" err="1">
                <a:highlight>
                  <a:srgbClr val="C0C0C0"/>
                </a:highlight>
              </a:rPr>
              <a:t>a</a:t>
            </a:r>
            <a:r>
              <a:rPr lang="en-GB" dirty="0"/>
              <a:t> -&gt; (</a:t>
            </a:r>
            <a:r>
              <a:rPr lang="en-GB" dirty="0" err="1"/>
              <a:t>λb</a:t>
            </a:r>
            <a:r>
              <a:rPr lang="en-GB" dirty="0"/>
              <a:t> -&gt; b)) </a:t>
            </a:r>
            <a:r>
              <a:rPr lang="en-GB" dirty="0">
                <a:highlight>
                  <a:srgbClr val="C0C0C0"/>
                </a:highlight>
              </a:rPr>
              <a:t>((</a:t>
            </a:r>
            <a:r>
              <a:rPr lang="en-GB" dirty="0" err="1">
                <a:highlight>
                  <a:srgbClr val="C0C0C0"/>
                </a:highlight>
              </a:rPr>
              <a:t>λx</a:t>
            </a:r>
            <a:r>
              <a:rPr lang="en-GB" dirty="0">
                <a:highlight>
                  <a:srgbClr val="C0C0C0"/>
                </a:highlight>
              </a:rPr>
              <a:t> - xx) (</a:t>
            </a:r>
            <a:r>
              <a:rPr lang="en-GB" dirty="0" err="1">
                <a:highlight>
                  <a:srgbClr val="C0C0C0"/>
                </a:highlight>
              </a:rPr>
              <a:t>λx</a:t>
            </a:r>
            <a:r>
              <a:rPr lang="en-GB" dirty="0">
                <a:highlight>
                  <a:srgbClr val="C0C0C0"/>
                </a:highlight>
              </a:rPr>
              <a:t> - xx))</a:t>
            </a:r>
            <a:r>
              <a:rPr lang="en-GB" dirty="0"/>
              <a:t> c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lang="en-GB" dirty="0"/>
              <a:t>red𝛃	(</a:t>
            </a:r>
            <a:r>
              <a:rPr lang="en-GB" dirty="0" err="1"/>
              <a:t>λb</a:t>
            </a:r>
            <a:r>
              <a:rPr lang="en-GB" dirty="0"/>
              <a:t> -&gt; b) c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lang="en-GB" dirty="0"/>
              <a:t>red𝛃	c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endParaRPr lang="en-GB" dirty="0"/>
          </a:p>
          <a:p>
            <a:pPr marL="0" indent="-440871">
              <a:lnSpc>
                <a:spcPct val="80000"/>
              </a:lnSpc>
              <a:buSzTx/>
              <a:defRPr sz="2400"/>
            </a:pPr>
            <a:r>
              <a:rPr lang="en-GB" dirty="0"/>
              <a:t>This evaluation reduces the expression to normal form.</a:t>
            </a:r>
          </a:p>
          <a:p>
            <a:pPr marL="457200" lvl="1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45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</TotalTime>
  <Words>927</Words>
  <Application>Microsoft Office PowerPoint</Application>
  <PresentationFormat>On-screen Show (4:3)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Helvetica Neue</vt:lpstr>
      <vt:lpstr>Symbol</vt:lpstr>
      <vt:lpstr>Office Theme</vt:lpstr>
      <vt:lpstr>1_Default</vt:lpstr>
      <vt:lpstr>Lazy evaluation</vt:lpstr>
      <vt:lpstr>Lazy evaluation</vt:lpstr>
      <vt:lpstr>Strict evaluation</vt:lpstr>
      <vt:lpstr>Lazy evaluation</vt:lpstr>
      <vt:lpstr>Evaluation order</vt:lpstr>
      <vt:lpstr>Efficiency</vt:lpstr>
      <vt:lpstr>Evaluation order</vt:lpstr>
      <vt:lpstr>Applicative Order Reduction</vt:lpstr>
      <vt:lpstr>Normal Order Reduction</vt:lpstr>
      <vt:lpstr>Church Rosser Theorem 1</vt:lpstr>
      <vt:lpstr>Church Rosser Theorem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Smallwood</dc:creator>
  <cp:lastModifiedBy>David Smallwood</cp:lastModifiedBy>
  <cp:revision>219</cp:revision>
  <dcterms:modified xsi:type="dcterms:W3CDTF">2021-03-16T21:46:34Z</dcterms:modified>
</cp:coreProperties>
</file>