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5"/>
  </p:notes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4" r:id="rId12"/>
    <p:sldId id="395" r:id="rId13"/>
    <p:sldId id="39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81" d="100"/>
          <a:sy n="81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77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875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330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610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091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65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808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467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376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latest version of Scala (2.13.5) contains the lazy, immutable collection: </a:t>
            </a:r>
            <a:r>
              <a:rPr lang="en-GB" sz="2000" dirty="0" err="1"/>
              <a:t>LazyList</a:t>
            </a:r>
            <a:r>
              <a:rPr lang="en-GB" sz="2000" dirty="0"/>
              <a:t>[+A]</a:t>
            </a:r>
          </a:p>
          <a:p>
            <a:pPr marL="0" indent="0">
              <a:buNone/>
            </a:pPr>
            <a:r>
              <a:rPr lang="en-GB" dirty="0"/>
              <a:t>Instances of this data structure evaluate their elements upon demand</a:t>
            </a:r>
          </a:p>
          <a:p>
            <a:pPr marL="0" indent="0">
              <a:buNone/>
            </a:pP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nats</a:t>
            </a:r>
            <a:r>
              <a:rPr lang="en-GB" dirty="0"/>
              <a:t>: </a:t>
            </a:r>
            <a:r>
              <a:rPr lang="en-GB" dirty="0" err="1"/>
              <a:t>LazyList</a:t>
            </a:r>
            <a:r>
              <a:rPr lang="en-GB" dirty="0"/>
              <a:t>[Int] = </a:t>
            </a:r>
            <a:r>
              <a:rPr lang="en-GB" dirty="0" err="1"/>
              <a:t>LazyList.from</a:t>
            </a:r>
            <a:r>
              <a:rPr lang="en-GB" dirty="0"/>
              <a:t>(0, 1)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nats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nats</a:t>
            </a:r>
            <a:r>
              <a:rPr lang="en-GB" dirty="0"/>
              <a:t>(3))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nats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F8F45-BF5C-45F2-AC75-CC8EE2C36820}"/>
              </a:ext>
            </a:extLst>
          </p:cNvPr>
          <p:cNvSpPr txBox="1"/>
          <p:nvPr/>
        </p:nvSpPr>
        <p:spPr>
          <a:xfrm>
            <a:off x="3738560" y="3750148"/>
            <a:ext cx="401104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LazyList</a:t>
            </a:r>
            <a:r>
              <a:rPr lang="en-US" sz="2000" dirty="0"/>
              <a:t>(&lt;not computed&gt;)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LazyList</a:t>
            </a:r>
            <a:r>
              <a:rPr lang="en-US" sz="2000" dirty="0"/>
              <a:t>(0, 1, 2, 3, &lt;not computed&gt;)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588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Maclaurin Series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mathematics a Maclaurin series is an infinite sum that can be used to approximate certain mathematical functions.</a:t>
            </a:r>
          </a:p>
          <a:p>
            <a:pPr marL="0" indent="0">
              <a:buNone/>
            </a:pPr>
            <a:r>
              <a:rPr lang="en-GB" dirty="0"/>
              <a:t>The more terms that are summed, the more accurate the approximation becomes.</a:t>
            </a:r>
          </a:p>
          <a:p>
            <a:pPr marL="0" indent="0">
              <a:buNone/>
            </a:pPr>
            <a:r>
              <a:rPr lang="en-GB" dirty="0"/>
              <a:t>For example, consider the exponential function</a:t>
            </a:r>
          </a:p>
          <a:p>
            <a:pPr marL="0" indent="0">
              <a:buNone/>
            </a:pPr>
            <a:r>
              <a:rPr lang="en-GB" dirty="0"/>
              <a:t>		e</a:t>
            </a:r>
            <a:r>
              <a:rPr lang="en-GB" baseline="30000" dirty="0"/>
              <a:t>x  </a:t>
            </a:r>
            <a:r>
              <a:rPr lang="en-GB" dirty="0"/>
              <a:t>= Lim</a:t>
            </a:r>
            <a:r>
              <a:rPr lang="en-GB" baseline="-25000" dirty="0"/>
              <a:t>n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→∞</a:t>
            </a:r>
            <a:r>
              <a:rPr lang="en-GB" dirty="0"/>
              <a:t>(1 + x/n)</a:t>
            </a:r>
            <a:r>
              <a:rPr lang="en-GB" baseline="30000" dirty="0"/>
              <a:t>n</a:t>
            </a:r>
            <a:endParaRPr lang="en-GB" baseline="-25000" dirty="0"/>
          </a:p>
          <a:p>
            <a:pPr marL="0" indent="0">
              <a:buNone/>
            </a:pPr>
            <a:r>
              <a:rPr lang="en-GB" dirty="0"/>
              <a:t>Which can be approximated by the series: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  <a:r>
              <a:rPr lang="en-GB" dirty="0"/>
              <a:t>(</a:t>
            </a:r>
            <a:r>
              <a:rPr lang="en-GB" dirty="0" err="1"/>
              <a:t>x</a:t>
            </a:r>
            <a:r>
              <a:rPr lang="en-GB" baseline="30000" dirty="0" err="1"/>
              <a:t>n</a:t>
            </a:r>
            <a:r>
              <a:rPr lang="en-GB" dirty="0"/>
              <a:t> / n!)  =  1  +  x  +  x</a:t>
            </a:r>
            <a:r>
              <a:rPr lang="en-GB" baseline="30000" dirty="0"/>
              <a:t>2</a:t>
            </a:r>
            <a:r>
              <a:rPr lang="en-GB" dirty="0"/>
              <a:t>/2  +  x</a:t>
            </a:r>
            <a:r>
              <a:rPr lang="en-GB" baseline="30000" dirty="0"/>
              <a:t>3</a:t>
            </a:r>
            <a:r>
              <a:rPr lang="en-GB" dirty="0"/>
              <a:t>/6  +  …</a:t>
            </a:r>
          </a:p>
          <a:p>
            <a:pPr marL="0" indent="0">
              <a:buNone/>
            </a:pPr>
            <a:r>
              <a:rPr lang="en-GB" dirty="0"/>
              <a:t>We can express this series as an infinite list using Scala’s </a:t>
            </a:r>
            <a:r>
              <a:rPr lang="en-GB" dirty="0" err="1"/>
              <a:t>LazyList</a:t>
            </a:r>
            <a:r>
              <a:rPr lang="en-GB" dirty="0"/>
              <a:t> data structure.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Maclaurin Series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</a:t>
            </a:r>
            <a:r>
              <a:rPr lang="en-GB" dirty="0"/>
              <a:t> e(x: Double)(t: Int): Double = {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 err="1"/>
              <a:t>val</a:t>
            </a:r>
            <a:r>
              <a:rPr lang="en-GB" dirty="0"/>
              <a:t> factorials: </a:t>
            </a:r>
            <a:r>
              <a:rPr lang="en-GB" dirty="0" err="1"/>
              <a:t>LazyList</a:t>
            </a:r>
            <a:r>
              <a:rPr lang="en-GB" dirty="0"/>
              <a:t>[Long] = </a:t>
            </a:r>
            <a:r>
              <a:rPr lang="en-GB" dirty="0" err="1">
                <a:solidFill>
                  <a:srgbClr val="00B050"/>
                </a:solidFill>
              </a:rPr>
              <a:t>nats.tail.scanLeft</a:t>
            </a:r>
            <a:r>
              <a:rPr lang="en-GB" dirty="0">
                <a:solidFill>
                  <a:srgbClr val="00B050"/>
                </a:solidFill>
              </a:rPr>
              <a:t>(1L)(_ * _)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powersOfX</a:t>
            </a:r>
            <a:r>
              <a:rPr lang="en-GB" dirty="0"/>
              <a:t>: </a:t>
            </a:r>
            <a:r>
              <a:rPr lang="en-GB" dirty="0" err="1"/>
              <a:t>LazyList</a:t>
            </a:r>
            <a:r>
              <a:rPr lang="en-GB" dirty="0"/>
              <a:t>[Double] = </a:t>
            </a:r>
            <a:r>
              <a:rPr lang="en-GB" dirty="0" err="1">
                <a:solidFill>
                  <a:srgbClr val="00B0F0"/>
                </a:solidFill>
              </a:rPr>
              <a:t>LazyList.iterate</a:t>
            </a:r>
            <a:r>
              <a:rPr lang="en-GB" dirty="0">
                <a:solidFill>
                  <a:srgbClr val="00B0F0"/>
                </a:solidFill>
              </a:rPr>
              <a:t>(1.0)(_ * x)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 err="1"/>
              <a:t>val</a:t>
            </a:r>
            <a:r>
              <a:rPr lang="en-GB" dirty="0"/>
              <a:t> terms: </a:t>
            </a:r>
            <a:r>
              <a:rPr lang="en-GB" dirty="0" err="1"/>
              <a:t>LazyList</a:t>
            </a:r>
            <a:r>
              <a:rPr lang="en-GB" dirty="0"/>
              <a:t>[Double] =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powersOfX</a:t>
            </a:r>
            <a:r>
              <a:rPr lang="en-GB" dirty="0"/>
              <a:t> </a:t>
            </a:r>
            <a:r>
              <a:rPr lang="en-GB" dirty="0" err="1"/>
              <a:t>lazyZip</a:t>
            </a:r>
            <a:r>
              <a:rPr lang="en-GB" dirty="0"/>
              <a:t> (factorials map (_.</a:t>
            </a:r>
            <a:r>
              <a:rPr lang="en-GB" dirty="0" err="1"/>
              <a:t>toDouble</a:t>
            </a:r>
            <a:r>
              <a:rPr lang="en-GB" dirty="0"/>
              <a:t>)) map (_ / _)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>
                <a:solidFill>
                  <a:srgbClr val="FF0000"/>
                </a:solidFill>
              </a:rPr>
              <a:t>terms.take</a:t>
            </a:r>
            <a:r>
              <a:rPr lang="en-GB" dirty="0">
                <a:solidFill>
                  <a:srgbClr val="FF0000"/>
                </a:solidFill>
              </a:rPr>
              <a:t>(t).sum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8A98B-CDDD-4347-A868-DF92C3031520}"/>
              </a:ext>
            </a:extLst>
          </p:cNvPr>
          <p:cNvSpPr txBox="1"/>
          <p:nvPr/>
        </p:nvSpPr>
        <p:spPr>
          <a:xfrm>
            <a:off x="2917469" y="4810948"/>
            <a:ext cx="3354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  <a:r>
              <a:rPr lang="en-GB" sz="32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n∈(1..t) </a:t>
            </a:r>
            <a:r>
              <a:rPr lang="en-GB" sz="3200" dirty="0"/>
              <a:t>(</a:t>
            </a:r>
            <a:r>
              <a:rPr lang="en-GB" sz="3200" dirty="0" err="1">
                <a:solidFill>
                  <a:srgbClr val="00B0F0"/>
                </a:solidFill>
              </a:rPr>
              <a:t>x</a:t>
            </a:r>
            <a:r>
              <a:rPr lang="en-GB" sz="3200" baseline="30000" dirty="0" err="1">
                <a:solidFill>
                  <a:srgbClr val="00B0F0"/>
                </a:solidFill>
              </a:rPr>
              <a:t>n</a:t>
            </a:r>
            <a:r>
              <a:rPr lang="en-GB" sz="3200" dirty="0"/>
              <a:t> / </a:t>
            </a:r>
            <a:r>
              <a:rPr lang="en-GB" sz="3200" dirty="0">
                <a:solidFill>
                  <a:srgbClr val="00B050"/>
                </a:solidFill>
              </a:rPr>
              <a:t>n!</a:t>
            </a:r>
            <a:r>
              <a:rPr lang="en-GB" sz="3200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16DBF-3C7F-4ADC-AC2D-660FBEFDEA70}"/>
              </a:ext>
            </a:extLst>
          </p:cNvPr>
          <p:cNvCxnSpPr/>
          <p:nvPr/>
        </p:nvCxnSpPr>
        <p:spPr>
          <a:xfrm flipV="1">
            <a:off x="5177642" y="2636322"/>
            <a:ext cx="0" cy="21746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0B551-B3B5-4142-9EA4-9880E5BDD87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594858" y="3111335"/>
            <a:ext cx="1" cy="16996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7BA93A-FDE4-471F-A13F-938B57E6F92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173185" y="4286994"/>
            <a:ext cx="744284" cy="816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Maclaurin Series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857902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E.g. </a:t>
            </a:r>
            <a:r>
              <a:rPr lang="en-GB" dirty="0"/>
              <a:t> e(x = </a:t>
            </a:r>
            <a:r>
              <a:rPr lang="en-GB" dirty="0">
                <a:solidFill>
                  <a:srgbClr val="0070C0"/>
                </a:solidFill>
              </a:rPr>
              <a:t>1.5</a:t>
            </a:r>
            <a:r>
              <a:rPr lang="en-GB" dirty="0"/>
              <a:t>)(t = </a:t>
            </a:r>
            <a:r>
              <a:rPr lang="en-GB" dirty="0">
                <a:solidFill>
                  <a:srgbClr val="FF0000"/>
                </a:solidFill>
              </a:rPr>
              <a:t>7</a:t>
            </a:r>
            <a:r>
              <a:rPr lang="en-GB" dirty="0"/>
              <a:t>) = {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 err="1"/>
              <a:t>val</a:t>
            </a:r>
            <a:r>
              <a:rPr lang="en-GB" dirty="0"/>
              <a:t> factorials: </a:t>
            </a:r>
            <a:r>
              <a:rPr lang="en-GB" dirty="0" err="1"/>
              <a:t>LazyList</a:t>
            </a:r>
            <a:r>
              <a:rPr lang="en-GB" dirty="0"/>
              <a:t>[Long] = </a:t>
            </a:r>
            <a:r>
              <a:rPr lang="en-GB" dirty="0" err="1"/>
              <a:t>nats.tail.scanLeft</a:t>
            </a:r>
            <a:r>
              <a:rPr lang="en-GB" dirty="0"/>
              <a:t>(1L)(_ * _)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1  1  2  6  24  120  720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5040  40320  362880 …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powersOfX</a:t>
            </a:r>
            <a:r>
              <a:rPr lang="en-GB" dirty="0"/>
              <a:t>: </a:t>
            </a:r>
            <a:r>
              <a:rPr lang="en-GB" dirty="0" err="1"/>
              <a:t>LazyList</a:t>
            </a:r>
            <a:r>
              <a:rPr lang="en-GB" dirty="0"/>
              <a:t>[Double] = </a:t>
            </a:r>
            <a:r>
              <a:rPr lang="en-GB" dirty="0" err="1"/>
              <a:t>LazyList.iterate</a:t>
            </a:r>
            <a:r>
              <a:rPr lang="en-GB" dirty="0"/>
              <a:t>(1.0)(_ * x)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1.0  1.5  2.25  3.375  5.0625  7.59375  11.390625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17.0859375 …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 err="1"/>
              <a:t>val</a:t>
            </a:r>
            <a:r>
              <a:rPr lang="en-GB" dirty="0"/>
              <a:t> terms: </a:t>
            </a:r>
            <a:r>
              <a:rPr lang="en-GB" dirty="0" err="1"/>
              <a:t>LazyList</a:t>
            </a:r>
            <a:r>
              <a:rPr lang="en-GB" dirty="0"/>
              <a:t>[Double] =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powersOfX</a:t>
            </a:r>
            <a:r>
              <a:rPr lang="en-GB" dirty="0"/>
              <a:t> </a:t>
            </a:r>
            <a:r>
              <a:rPr lang="en-GB" dirty="0" err="1"/>
              <a:t>lazyZip</a:t>
            </a:r>
            <a:r>
              <a:rPr lang="en-GB" dirty="0"/>
              <a:t> (factorials map (_.</a:t>
            </a:r>
            <a:r>
              <a:rPr lang="en-GB" dirty="0" err="1"/>
              <a:t>toDouble</a:t>
            </a:r>
            <a:r>
              <a:rPr lang="en-GB" dirty="0"/>
              <a:t>)) map (_ / _)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1.0  1.5  1.125  0.5625  0.2109375  0.06328125  0.0158203125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… 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terms.take</a:t>
            </a:r>
            <a:r>
              <a:rPr lang="en-GB" dirty="0"/>
              <a:t>(t).sum</a:t>
            </a:r>
            <a:br>
              <a:rPr lang="en-GB" dirty="0"/>
            </a:br>
            <a:r>
              <a:rPr lang="en-GB" dirty="0"/>
              <a:t>}	 = </a:t>
            </a:r>
            <a:r>
              <a:rPr lang="en-GB" dirty="0">
                <a:solidFill>
                  <a:srgbClr val="FF0000"/>
                </a:solidFill>
              </a:rPr>
              <a:t>4.4775390625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For comparison:  </a:t>
            </a:r>
            <a:r>
              <a:rPr lang="en-GB" dirty="0" err="1">
                <a:solidFill>
                  <a:schemeClr val="tx1"/>
                </a:solidFill>
              </a:rPr>
              <a:t>Math.exp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1.5</a:t>
            </a:r>
            <a:r>
              <a:rPr lang="en-GB" dirty="0">
                <a:solidFill>
                  <a:schemeClr val="tx1"/>
                </a:solidFill>
              </a:rPr>
              <a:t>) = 4.4816890703380645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Maclaurin Series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857902" cy="4325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Experiments: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e(1.5)(7)		=	</a:t>
            </a:r>
            <a:r>
              <a:rPr lang="en-GB" dirty="0">
                <a:solidFill>
                  <a:srgbClr val="FF0000"/>
                </a:solidFill>
              </a:rPr>
              <a:t>4.4</a:t>
            </a:r>
            <a:r>
              <a:rPr lang="en-GB" dirty="0">
                <a:solidFill>
                  <a:schemeClr val="tx1"/>
                </a:solidFill>
              </a:rPr>
              <a:t>775390625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e(1.5)(10)	=	</a:t>
            </a:r>
            <a:r>
              <a:rPr lang="en-GB" dirty="0">
                <a:solidFill>
                  <a:srgbClr val="FF0000"/>
                </a:solidFill>
              </a:rPr>
              <a:t>4.4816</a:t>
            </a:r>
            <a:r>
              <a:rPr lang="en-GB" dirty="0">
                <a:solidFill>
                  <a:schemeClr val="tx1"/>
                </a:solidFill>
              </a:rPr>
              <a:t>70706612723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e(1.5)(12)	=	</a:t>
            </a:r>
            <a:r>
              <a:rPr lang="en-GB" dirty="0">
                <a:solidFill>
                  <a:srgbClr val="FF0000"/>
                </a:solidFill>
              </a:rPr>
              <a:t>4.48168</a:t>
            </a:r>
            <a:r>
              <a:rPr lang="en-GB" dirty="0">
                <a:solidFill>
                  <a:schemeClr val="tx1"/>
                </a:solidFill>
              </a:rPr>
              <a:t>8764497831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e(1.5)(14)	=	</a:t>
            </a:r>
            <a:r>
              <a:rPr lang="en-GB" dirty="0">
                <a:solidFill>
                  <a:srgbClr val="FF0000"/>
                </a:solidFill>
              </a:rPr>
              <a:t>4.4816890</a:t>
            </a:r>
            <a:r>
              <a:rPr lang="en-GB" dirty="0">
                <a:solidFill>
                  <a:schemeClr val="tx1"/>
                </a:solidFill>
              </a:rPr>
              <a:t>6662014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e(1.5)(16)	=	</a:t>
            </a:r>
            <a:r>
              <a:rPr lang="en-GB" dirty="0">
                <a:solidFill>
                  <a:srgbClr val="FF0000"/>
                </a:solidFill>
              </a:rPr>
              <a:t>4.4816890703</a:t>
            </a:r>
            <a:r>
              <a:rPr lang="en-GB" dirty="0">
                <a:solidFill>
                  <a:schemeClr val="tx1"/>
                </a:solidFill>
              </a:rPr>
              <a:t>03651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e(1.5)(18)	=	</a:t>
            </a:r>
            <a:r>
              <a:rPr lang="en-GB" dirty="0">
                <a:solidFill>
                  <a:srgbClr val="FF0000"/>
                </a:solidFill>
              </a:rPr>
              <a:t>4.48168907033</a:t>
            </a:r>
            <a:r>
              <a:rPr lang="en-GB" dirty="0">
                <a:solidFill>
                  <a:schemeClr val="tx1"/>
                </a:solidFill>
              </a:rPr>
              <a:t>7815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e(1.5)(19)	=	</a:t>
            </a:r>
            <a:r>
              <a:rPr lang="en-GB" dirty="0">
                <a:solidFill>
                  <a:srgbClr val="FF0000"/>
                </a:solidFill>
              </a:rPr>
              <a:t>4.48168907033804</a:t>
            </a:r>
            <a:r>
              <a:rPr lang="en-GB" dirty="0">
                <a:solidFill>
                  <a:schemeClr val="tx1"/>
                </a:solidFill>
              </a:rPr>
              <a:t>6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e(1.5)(20)	=	</a:t>
            </a:r>
            <a:r>
              <a:rPr lang="en-GB" dirty="0">
                <a:solidFill>
                  <a:srgbClr val="FF0000"/>
                </a:solidFill>
              </a:rPr>
              <a:t>4.4816890703380645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</a:rPr>
              <a:t>Math.exp</a:t>
            </a:r>
            <a:r>
              <a:rPr lang="en-GB" b="1" dirty="0">
                <a:solidFill>
                  <a:srgbClr val="FF0000"/>
                </a:solidFill>
              </a:rPr>
              <a:t>(1.5) 		=	</a:t>
            </a:r>
            <a:r>
              <a:rPr lang="en-GB" dirty="0">
                <a:solidFill>
                  <a:srgbClr val="FF0000"/>
                </a:solidFill>
              </a:rPr>
              <a:t>4.4816890703380645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5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Lazy lists can be used to approximate infinite lists.</a:t>
            </a:r>
          </a:p>
          <a:p>
            <a:pPr marL="0" indent="0">
              <a:buNone/>
            </a:pP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nats</a:t>
            </a:r>
            <a:r>
              <a:rPr lang="en-GB" dirty="0"/>
              <a:t> = </a:t>
            </a:r>
            <a:r>
              <a:rPr lang="en-GB" dirty="0" err="1"/>
              <a:t>LazyList.from</a:t>
            </a:r>
            <a:r>
              <a:rPr lang="en-GB" dirty="0"/>
              <a:t>(0, 1)</a:t>
            </a:r>
          </a:p>
          <a:p>
            <a:pPr marL="0" indent="0">
              <a:buNone/>
            </a:pPr>
            <a:r>
              <a:rPr lang="en-GB" dirty="0"/>
              <a:t>Although none of these could be evaluated fully, each can be evaluated partially as far as required. Consider </a:t>
            </a:r>
            <a:r>
              <a:rPr lang="en-GB" dirty="0" err="1"/>
              <a:t>nats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3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3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4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CD918-D4F5-4C45-891C-E6C6873E641B}"/>
              </a:ext>
            </a:extLst>
          </p:cNvPr>
          <p:cNvSpPr txBox="1"/>
          <p:nvPr/>
        </p:nvSpPr>
        <p:spPr>
          <a:xfrm>
            <a:off x="4734775" y="3734199"/>
            <a:ext cx="3333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of these represents a better approximation of the infinite list of natural numbers.</a:t>
            </a:r>
          </a:p>
          <a:p>
            <a:endParaRPr lang="en-GB" dirty="0"/>
          </a:p>
          <a:p>
            <a:r>
              <a:rPr lang="en-GB" dirty="0"/>
              <a:t>In each case </a:t>
            </a:r>
            <a:r>
              <a:rPr lang="en-GB" sz="2000" i="1" dirty="0">
                <a:solidFill>
                  <a:srgbClr val="7030A0"/>
                </a:solidFill>
              </a:rPr>
              <a:t>undefined</a:t>
            </a:r>
            <a:r>
              <a:rPr lang="en-GB" dirty="0"/>
              <a:t> is replaced by a list with a defined head and an undefined tail</a:t>
            </a:r>
          </a:p>
        </p:txBody>
      </p:sp>
    </p:spTree>
    <p:extLst>
      <p:ext uri="{BB962C8B-B14F-4D97-AF65-F5344CB8AC3E}">
        <p14:creationId xmlns:p14="http://schemas.microsoft.com/office/powerpoint/2010/main" val="28117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a similar way.</a:t>
            </a:r>
          </a:p>
          <a:p>
            <a:pPr marL="0" indent="0">
              <a:buNone/>
            </a:pPr>
            <a:r>
              <a:rPr lang="en-GB" b="1" dirty="0" err="1"/>
              <a:t>val</a:t>
            </a:r>
            <a:r>
              <a:rPr lang="en-GB" dirty="0"/>
              <a:t> ones = </a:t>
            </a:r>
            <a:r>
              <a:rPr lang="en-GB" dirty="0" err="1"/>
              <a:t>LazyList.continually</a:t>
            </a:r>
            <a:r>
              <a:rPr lang="en-GB" dirty="0"/>
              <a:t>(1)</a:t>
            </a:r>
          </a:p>
          <a:p>
            <a:pPr marL="0" indent="0">
              <a:buNone/>
            </a:pPr>
            <a:r>
              <a:rPr lang="en-GB" dirty="0"/>
              <a:t>Consider the sequence of partial lists: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/>
              <a:t>This sequence converges to the infinite list of 1s:  (1, 1, 1, 1, …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a similar way.</a:t>
            </a:r>
          </a:p>
          <a:p>
            <a:pPr marL="0" indent="0">
              <a:buNone/>
            </a:pPr>
            <a:r>
              <a:rPr lang="en-GB" b="1" dirty="0" err="1"/>
              <a:t>val</a:t>
            </a:r>
            <a:r>
              <a:rPr lang="en-GB" dirty="0"/>
              <a:t> evens = </a:t>
            </a:r>
            <a:r>
              <a:rPr lang="en-GB" dirty="0" err="1"/>
              <a:t>nats</a:t>
            </a:r>
            <a:r>
              <a:rPr lang="en-GB" dirty="0"/>
              <a:t> map (_*2)</a:t>
            </a:r>
          </a:p>
          <a:p>
            <a:pPr marL="0" indent="0">
              <a:buNone/>
            </a:pPr>
            <a:r>
              <a:rPr lang="en-GB" dirty="0"/>
              <a:t>Again, consider the sequence of partial lists for evens: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4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4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6</a:t>
            </a:r>
            <a:r>
              <a:rPr lang="en-GB" dirty="0"/>
              <a:t> 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/>
              <a:t>This sequence converges to the infinite list:  (0, 2, 4, 6, …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 all sequences of partial lists converge to an infinite list.</a:t>
            </a:r>
          </a:p>
          <a:p>
            <a:pPr marL="0" indent="0">
              <a:buNone/>
            </a:pPr>
            <a:r>
              <a:rPr lang="en-GB" b="1" dirty="0"/>
              <a:t>lazy </a:t>
            </a:r>
            <a:r>
              <a:rPr lang="en-GB" b="1" dirty="0" err="1"/>
              <a:t>val</a:t>
            </a:r>
            <a:r>
              <a:rPr lang="en-GB" b="1" dirty="0"/>
              <a:t> </a:t>
            </a:r>
            <a:r>
              <a:rPr lang="en-GB" i="1" dirty="0">
                <a:solidFill>
                  <a:srgbClr val="7030A0"/>
                </a:solidFill>
              </a:rPr>
              <a:t>undefined </a:t>
            </a:r>
            <a:r>
              <a:rPr lang="en-GB" dirty="0"/>
              <a:t>: </a:t>
            </a:r>
            <a:r>
              <a:rPr lang="en-GB" dirty="0" err="1"/>
              <a:t>LazyList</a:t>
            </a:r>
            <a:r>
              <a:rPr lang="en-GB" dirty="0"/>
              <a:t>[Int] =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b="1" dirty="0" err="1"/>
              <a:t>val</a:t>
            </a:r>
            <a:r>
              <a:rPr lang="en-GB" b="1" dirty="0"/>
              <a:t> </a:t>
            </a:r>
            <a:r>
              <a:rPr lang="en-GB" dirty="0" err="1"/>
              <a:t>onlyTwo</a:t>
            </a:r>
            <a:r>
              <a:rPr lang="en-GB" dirty="0"/>
              <a:t>: </a:t>
            </a:r>
            <a:r>
              <a:rPr lang="en-GB" dirty="0" err="1"/>
              <a:t>LazyList</a:t>
            </a:r>
            <a:r>
              <a:rPr lang="en-GB" dirty="0"/>
              <a:t>[Int] =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GB" dirty="0"/>
              <a:t>This sequence converges to the partial list  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#:: 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infinite lists means that any prefix can be computed on demand.</a:t>
            </a:r>
          </a:p>
          <a:p>
            <a:pPr marL="0" indent="0">
              <a:buNone/>
            </a:pPr>
            <a:r>
              <a:rPr lang="en-GB" dirty="0"/>
              <a:t>There is no need to place an arbitrary limit on the size of the list.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lazy</a:t>
            </a:r>
            <a:r>
              <a:rPr lang="en-GB" dirty="0"/>
              <a:t> </a:t>
            </a:r>
            <a:r>
              <a:rPr lang="en-GB" b="1" dirty="0" err="1"/>
              <a:t>val</a:t>
            </a:r>
            <a:r>
              <a:rPr lang="en-GB" dirty="0"/>
              <a:t> fibs: </a:t>
            </a:r>
            <a:r>
              <a:rPr lang="en-GB" dirty="0" err="1"/>
              <a:t>LazyList</a:t>
            </a:r>
            <a:r>
              <a:rPr lang="en-GB" dirty="0"/>
              <a:t>[Long] =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B0F0"/>
                </a:solidFill>
              </a:rPr>
              <a:t>0L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1L</a:t>
            </a:r>
            <a:r>
              <a:rPr lang="en-GB" dirty="0"/>
              <a:t> #:: fibs.zip(</a:t>
            </a:r>
            <a:r>
              <a:rPr lang="en-GB" dirty="0" err="1"/>
              <a:t>fibs.tail</a:t>
            </a:r>
            <a:r>
              <a:rPr lang="en-GB" dirty="0"/>
              <a:t>).map 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fibs =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 #::	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∎ </a:t>
            </a:r>
            <a:r>
              <a:rPr lang="en-GB" dirty="0"/>
              <a:t>zip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∎ </a:t>
            </a:r>
            <a:r>
              <a:rPr lang="en-GB" dirty="0"/>
              <a:t>map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/>
              <a:t>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6DA88D-35CD-4B1C-B5AE-F23C00949D34}"/>
              </a:ext>
            </a:extLst>
          </p:cNvPr>
          <p:cNvCxnSpPr/>
          <p:nvPr/>
        </p:nvCxnSpPr>
        <p:spPr>
          <a:xfrm>
            <a:off x="3664085" y="4234774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55432-B9B0-4311-8508-E620AB331017}"/>
              </a:ext>
            </a:extLst>
          </p:cNvPr>
          <p:cNvCxnSpPr/>
          <p:nvPr/>
        </p:nvCxnSpPr>
        <p:spPr>
          <a:xfrm>
            <a:off x="4270443" y="3874851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A92900-97B4-4CFE-A716-7732B3DD42DB}"/>
              </a:ext>
            </a:extLst>
          </p:cNvPr>
          <p:cNvCxnSpPr/>
          <p:nvPr/>
        </p:nvCxnSpPr>
        <p:spPr>
          <a:xfrm flipH="1">
            <a:off x="2723745" y="3874851"/>
            <a:ext cx="1546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D085AA-1638-4196-BF10-B1AD42A9F1F4}"/>
              </a:ext>
            </a:extLst>
          </p:cNvPr>
          <p:cNvCxnSpPr>
            <a:cxnSpLocks/>
          </p:cNvCxnSpPr>
          <p:nvPr/>
        </p:nvCxnSpPr>
        <p:spPr>
          <a:xfrm flipH="1" flipV="1">
            <a:off x="1789889" y="4643336"/>
            <a:ext cx="18741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4E093-CC45-4548-9043-D54C4421A639}"/>
              </a:ext>
            </a:extLst>
          </p:cNvPr>
          <p:cNvCxnSpPr/>
          <p:nvPr/>
        </p:nvCxnSpPr>
        <p:spPr>
          <a:xfrm flipV="1">
            <a:off x="1789889" y="4370962"/>
            <a:ext cx="0" cy="27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5C94E-02E2-481E-8A42-F705D0D2D9E1}"/>
              </a:ext>
            </a:extLst>
          </p:cNvPr>
          <p:cNvCxnSpPr/>
          <p:nvPr/>
        </p:nvCxnSpPr>
        <p:spPr>
          <a:xfrm>
            <a:off x="2723745" y="3874851"/>
            <a:ext cx="0" cy="23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E19CAF-F92D-4FD9-9FFD-71A9C4FB6D5F}"/>
              </a:ext>
            </a:extLst>
          </p:cNvPr>
          <p:cNvCxnSpPr>
            <a:cxnSpLocks/>
          </p:cNvCxnSpPr>
          <p:nvPr/>
        </p:nvCxnSpPr>
        <p:spPr>
          <a:xfrm flipH="1">
            <a:off x="1786647" y="5687443"/>
            <a:ext cx="1825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FA22C1-1CA5-4915-BC5E-2EDF9B2D0123}"/>
              </a:ext>
            </a:extLst>
          </p:cNvPr>
          <p:cNvCxnSpPr/>
          <p:nvPr/>
        </p:nvCxnSpPr>
        <p:spPr>
          <a:xfrm flipV="1">
            <a:off x="1786647" y="533724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F3CF-7989-4A09-ADD9-FA1C77E0F4E7}"/>
              </a:ext>
            </a:extLst>
          </p:cNvPr>
          <p:cNvCxnSpPr/>
          <p:nvPr/>
        </p:nvCxnSpPr>
        <p:spPr>
          <a:xfrm flipV="1">
            <a:off x="2723745" y="533724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1B4D21-F02A-4348-B21A-3CFE0C862D7A}"/>
              </a:ext>
            </a:extLst>
          </p:cNvPr>
          <p:cNvCxnSpPr>
            <a:cxnSpLocks/>
          </p:cNvCxnSpPr>
          <p:nvPr/>
        </p:nvCxnSpPr>
        <p:spPr>
          <a:xfrm flipH="1" flipV="1">
            <a:off x="3612204" y="5295091"/>
            <a:ext cx="1" cy="39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lus Sign 32">
            <a:extLst>
              <a:ext uri="{FF2B5EF4-FFF2-40B4-BE49-F238E27FC236}">
                <a16:creationId xmlns:a16="http://schemas.microsoft.com/office/drawing/2014/main" id="{60A3905A-642E-4187-840A-1470E0C6C11F}"/>
              </a:ext>
            </a:extLst>
          </p:cNvPr>
          <p:cNvSpPr/>
          <p:nvPr/>
        </p:nvSpPr>
        <p:spPr>
          <a:xfrm>
            <a:off x="2153054" y="5328290"/>
            <a:ext cx="132957" cy="1686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infinite lists means that any prefix can be computed on demand</a:t>
            </a:r>
          </a:p>
          <a:p>
            <a:pPr marL="0" indent="0">
              <a:buNone/>
            </a:pPr>
            <a:r>
              <a:rPr lang="en-GB" dirty="0"/>
              <a:t>There is no need to place an arbitrary limit on the size of the list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lazy</a:t>
            </a:r>
            <a:r>
              <a:rPr lang="en-GB" dirty="0"/>
              <a:t> </a:t>
            </a:r>
            <a:r>
              <a:rPr lang="en-GB" b="1" dirty="0" err="1"/>
              <a:t>val</a:t>
            </a:r>
            <a:r>
              <a:rPr lang="en-GB" dirty="0"/>
              <a:t> fibs: </a:t>
            </a:r>
            <a:r>
              <a:rPr lang="en-GB" dirty="0" err="1"/>
              <a:t>LazyList</a:t>
            </a:r>
            <a:r>
              <a:rPr lang="en-GB" dirty="0"/>
              <a:t>[Long] =</a:t>
            </a:r>
          </a:p>
          <a:p>
            <a:pPr marL="0" indent="0">
              <a:buNone/>
            </a:pPr>
            <a:r>
              <a:rPr lang="en-GB" dirty="0"/>
              <a:t>      0L #:: 1L #:: fibs.zip(</a:t>
            </a:r>
            <a:r>
              <a:rPr lang="en-GB" dirty="0" err="1"/>
              <a:t>fibs.tail</a:t>
            </a:r>
            <a:r>
              <a:rPr lang="en-GB" dirty="0"/>
              <a:t>).map 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fibs =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 #::	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∎ </a:t>
            </a:r>
            <a:r>
              <a:rPr lang="en-GB" dirty="0"/>
              <a:t>zip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∎ </a:t>
            </a:r>
            <a:r>
              <a:rPr lang="en-GB" dirty="0"/>
              <a:t>map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/>
              <a:t>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   #::	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6DA88D-35CD-4B1C-B5AE-F23C00949D34}"/>
              </a:ext>
            </a:extLst>
          </p:cNvPr>
          <p:cNvCxnSpPr/>
          <p:nvPr/>
        </p:nvCxnSpPr>
        <p:spPr>
          <a:xfrm>
            <a:off x="3664085" y="4234774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55432-B9B0-4311-8508-E620AB331017}"/>
              </a:ext>
            </a:extLst>
          </p:cNvPr>
          <p:cNvCxnSpPr/>
          <p:nvPr/>
        </p:nvCxnSpPr>
        <p:spPr>
          <a:xfrm>
            <a:off x="4270443" y="3874851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A92900-97B4-4CFE-A716-7732B3DD42DB}"/>
              </a:ext>
            </a:extLst>
          </p:cNvPr>
          <p:cNvCxnSpPr/>
          <p:nvPr/>
        </p:nvCxnSpPr>
        <p:spPr>
          <a:xfrm flipH="1">
            <a:off x="2723745" y="3874851"/>
            <a:ext cx="1546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D085AA-1638-4196-BF10-B1AD42A9F1F4}"/>
              </a:ext>
            </a:extLst>
          </p:cNvPr>
          <p:cNvCxnSpPr>
            <a:cxnSpLocks/>
          </p:cNvCxnSpPr>
          <p:nvPr/>
        </p:nvCxnSpPr>
        <p:spPr>
          <a:xfrm flipH="1" flipV="1">
            <a:off x="1789889" y="4643336"/>
            <a:ext cx="18741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4E093-CC45-4548-9043-D54C4421A639}"/>
              </a:ext>
            </a:extLst>
          </p:cNvPr>
          <p:cNvCxnSpPr/>
          <p:nvPr/>
        </p:nvCxnSpPr>
        <p:spPr>
          <a:xfrm flipV="1">
            <a:off x="1789889" y="4370962"/>
            <a:ext cx="0" cy="27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5C94E-02E2-481E-8A42-F705D0D2D9E1}"/>
              </a:ext>
            </a:extLst>
          </p:cNvPr>
          <p:cNvCxnSpPr/>
          <p:nvPr/>
        </p:nvCxnSpPr>
        <p:spPr>
          <a:xfrm>
            <a:off x="2723745" y="3874851"/>
            <a:ext cx="0" cy="23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E19CAF-F92D-4FD9-9FFD-71A9C4FB6D5F}"/>
              </a:ext>
            </a:extLst>
          </p:cNvPr>
          <p:cNvCxnSpPr>
            <a:cxnSpLocks/>
          </p:cNvCxnSpPr>
          <p:nvPr/>
        </p:nvCxnSpPr>
        <p:spPr>
          <a:xfrm flipH="1">
            <a:off x="2699425" y="5687443"/>
            <a:ext cx="1825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FA22C1-1CA5-4915-BC5E-2EDF9B2D0123}"/>
              </a:ext>
            </a:extLst>
          </p:cNvPr>
          <p:cNvCxnSpPr/>
          <p:nvPr/>
        </p:nvCxnSpPr>
        <p:spPr>
          <a:xfrm flipV="1">
            <a:off x="2699425" y="533724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F3CF-7989-4A09-ADD9-FA1C77E0F4E7}"/>
              </a:ext>
            </a:extLst>
          </p:cNvPr>
          <p:cNvCxnSpPr/>
          <p:nvPr/>
        </p:nvCxnSpPr>
        <p:spPr>
          <a:xfrm flipV="1">
            <a:off x="3636523" y="533724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1B4D21-F02A-4348-B21A-3CFE0C862D7A}"/>
              </a:ext>
            </a:extLst>
          </p:cNvPr>
          <p:cNvCxnSpPr>
            <a:cxnSpLocks/>
          </p:cNvCxnSpPr>
          <p:nvPr/>
        </p:nvCxnSpPr>
        <p:spPr>
          <a:xfrm flipH="1" flipV="1">
            <a:off x="4524982" y="5295091"/>
            <a:ext cx="1" cy="39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lus Sign 32">
            <a:extLst>
              <a:ext uri="{FF2B5EF4-FFF2-40B4-BE49-F238E27FC236}">
                <a16:creationId xmlns:a16="http://schemas.microsoft.com/office/drawing/2014/main" id="{60A3905A-642E-4187-840A-1470E0C6C11F}"/>
              </a:ext>
            </a:extLst>
          </p:cNvPr>
          <p:cNvSpPr/>
          <p:nvPr/>
        </p:nvSpPr>
        <p:spPr>
          <a:xfrm>
            <a:off x="3065832" y="5328290"/>
            <a:ext cx="132957" cy="1686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9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infinite lists means that any prefix can be computed on demand</a:t>
            </a:r>
          </a:p>
          <a:p>
            <a:pPr marL="0" indent="0">
              <a:buNone/>
            </a:pPr>
            <a:r>
              <a:rPr lang="en-GB" dirty="0"/>
              <a:t>There is no need to place an arbitrary limit on the size of the list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lazy</a:t>
            </a:r>
            <a:r>
              <a:rPr lang="en-GB" dirty="0"/>
              <a:t> </a:t>
            </a:r>
            <a:r>
              <a:rPr lang="en-GB" b="1" dirty="0" err="1"/>
              <a:t>val</a:t>
            </a:r>
            <a:r>
              <a:rPr lang="en-GB" dirty="0"/>
              <a:t> fibs: </a:t>
            </a:r>
            <a:r>
              <a:rPr lang="en-GB" dirty="0" err="1"/>
              <a:t>LazyList</a:t>
            </a:r>
            <a:r>
              <a:rPr lang="en-GB" dirty="0"/>
              <a:t>[Long] =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B0F0"/>
                </a:solidFill>
              </a:rPr>
              <a:t>0L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1L</a:t>
            </a:r>
            <a:r>
              <a:rPr lang="en-GB" dirty="0"/>
              <a:t> #:: fibs.zip(</a:t>
            </a:r>
            <a:r>
              <a:rPr lang="en-GB" dirty="0" err="1"/>
              <a:t>fibs.tail</a:t>
            </a:r>
            <a:r>
              <a:rPr lang="en-GB" dirty="0"/>
              <a:t>).map 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fibs =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 #::	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∎ </a:t>
            </a:r>
            <a:r>
              <a:rPr lang="en-GB" dirty="0"/>
              <a:t>zip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∎ </a:t>
            </a:r>
            <a:r>
              <a:rPr lang="en-GB" dirty="0"/>
              <a:t>map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/>
              <a:t>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3</a:t>
            </a:r>
            <a:r>
              <a:rPr lang="en-GB" dirty="0"/>
              <a:t>    #::	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6DA88D-35CD-4B1C-B5AE-F23C00949D34}"/>
              </a:ext>
            </a:extLst>
          </p:cNvPr>
          <p:cNvCxnSpPr/>
          <p:nvPr/>
        </p:nvCxnSpPr>
        <p:spPr>
          <a:xfrm>
            <a:off x="3664085" y="4234774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55432-B9B0-4311-8508-E620AB331017}"/>
              </a:ext>
            </a:extLst>
          </p:cNvPr>
          <p:cNvCxnSpPr/>
          <p:nvPr/>
        </p:nvCxnSpPr>
        <p:spPr>
          <a:xfrm>
            <a:off x="4270443" y="3874851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A92900-97B4-4CFE-A716-7732B3DD42DB}"/>
              </a:ext>
            </a:extLst>
          </p:cNvPr>
          <p:cNvCxnSpPr/>
          <p:nvPr/>
        </p:nvCxnSpPr>
        <p:spPr>
          <a:xfrm flipH="1">
            <a:off x="2723745" y="3874851"/>
            <a:ext cx="1546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D085AA-1638-4196-BF10-B1AD42A9F1F4}"/>
              </a:ext>
            </a:extLst>
          </p:cNvPr>
          <p:cNvCxnSpPr>
            <a:cxnSpLocks/>
          </p:cNvCxnSpPr>
          <p:nvPr/>
        </p:nvCxnSpPr>
        <p:spPr>
          <a:xfrm flipH="1" flipV="1">
            <a:off x="1789889" y="4643336"/>
            <a:ext cx="18741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4E093-CC45-4548-9043-D54C4421A639}"/>
              </a:ext>
            </a:extLst>
          </p:cNvPr>
          <p:cNvCxnSpPr/>
          <p:nvPr/>
        </p:nvCxnSpPr>
        <p:spPr>
          <a:xfrm flipV="1">
            <a:off x="1789889" y="4370962"/>
            <a:ext cx="0" cy="27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5C94E-02E2-481E-8A42-F705D0D2D9E1}"/>
              </a:ext>
            </a:extLst>
          </p:cNvPr>
          <p:cNvCxnSpPr/>
          <p:nvPr/>
        </p:nvCxnSpPr>
        <p:spPr>
          <a:xfrm>
            <a:off x="2723745" y="3874851"/>
            <a:ext cx="0" cy="23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E19CAF-F92D-4FD9-9FFD-71A9C4FB6D5F}"/>
              </a:ext>
            </a:extLst>
          </p:cNvPr>
          <p:cNvCxnSpPr>
            <a:cxnSpLocks/>
          </p:cNvCxnSpPr>
          <p:nvPr/>
        </p:nvCxnSpPr>
        <p:spPr>
          <a:xfrm flipH="1">
            <a:off x="3612204" y="5680963"/>
            <a:ext cx="1825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FA22C1-1CA5-4915-BC5E-2EDF9B2D0123}"/>
              </a:ext>
            </a:extLst>
          </p:cNvPr>
          <p:cNvCxnSpPr/>
          <p:nvPr/>
        </p:nvCxnSpPr>
        <p:spPr>
          <a:xfrm flipV="1">
            <a:off x="3612204" y="533076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F3CF-7989-4A09-ADD9-FA1C77E0F4E7}"/>
              </a:ext>
            </a:extLst>
          </p:cNvPr>
          <p:cNvCxnSpPr/>
          <p:nvPr/>
        </p:nvCxnSpPr>
        <p:spPr>
          <a:xfrm flipV="1">
            <a:off x="4549302" y="533076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1B4D21-F02A-4348-B21A-3CFE0C862D7A}"/>
              </a:ext>
            </a:extLst>
          </p:cNvPr>
          <p:cNvCxnSpPr>
            <a:cxnSpLocks/>
          </p:cNvCxnSpPr>
          <p:nvPr/>
        </p:nvCxnSpPr>
        <p:spPr>
          <a:xfrm flipH="1" flipV="1">
            <a:off x="5437761" y="5288611"/>
            <a:ext cx="1" cy="39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lus Sign 32">
            <a:extLst>
              <a:ext uri="{FF2B5EF4-FFF2-40B4-BE49-F238E27FC236}">
                <a16:creationId xmlns:a16="http://schemas.microsoft.com/office/drawing/2014/main" id="{60A3905A-642E-4187-840A-1470E0C6C11F}"/>
              </a:ext>
            </a:extLst>
          </p:cNvPr>
          <p:cNvSpPr/>
          <p:nvPr/>
        </p:nvSpPr>
        <p:spPr>
          <a:xfrm>
            <a:off x="3978611" y="5321810"/>
            <a:ext cx="132957" cy="1686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7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AD7-EC17-44F1-8D7A-2B16ABE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FEC-41D5-4BA0-893A-76151C8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3560"/>
            <a:ext cx="7543799" cy="43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infinite lists means that any prefix can be computed on demand</a:t>
            </a:r>
          </a:p>
          <a:p>
            <a:pPr marL="0" indent="0">
              <a:buNone/>
            </a:pPr>
            <a:r>
              <a:rPr lang="en-GB" dirty="0"/>
              <a:t>There is no need to place an arbitrary limit on the size of the list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lazy</a:t>
            </a:r>
            <a:r>
              <a:rPr lang="en-GB" dirty="0"/>
              <a:t> </a:t>
            </a:r>
            <a:r>
              <a:rPr lang="en-GB" b="1" dirty="0" err="1"/>
              <a:t>val</a:t>
            </a:r>
            <a:r>
              <a:rPr lang="en-GB" dirty="0"/>
              <a:t> fibs: </a:t>
            </a:r>
            <a:r>
              <a:rPr lang="en-GB" dirty="0" err="1"/>
              <a:t>LazyList</a:t>
            </a:r>
            <a:r>
              <a:rPr lang="en-GB" dirty="0"/>
              <a:t>[Long] =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B0F0"/>
                </a:solidFill>
              </a:rPr>
              <a:t>0L</a:t>
            </a:r>
            <a:r>
              <a:rPr lang="en-GB" dirty="0"/>
              <a:t> #:: </a:t>
            </a:r>
            <a:r>
              <a:rPr lang="en-GB" dirty="0">
                <a:solidFill>
                  <a:srgbClr val="00B0F0"/>
                </a:solidFill>
              </a:rPr>
              <a:t>1L</a:t>
            </a:r>
            <a:r>
              <a:rPr lang="en-GB" dirty="0"/>
              <a:t> #:: fibs.zip(</a:t>
            </a:r>
            <a:r>
              <a:rPr lang="en-GB" dirty="0" err="1"/>
              <a:t>fibs.tail</a:t>
            </a:r>
            <a:r>
              <a:rPr lang="en-GB" dirty="0"/>
              <a:t>).map 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fibs =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 #::	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∎ </a:t>
            </a:r>
            <a:r>
              <a:rPr lang="en-GB" dirty="0"/>
              <a:t>zip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∎ </a:t>
            </a:r>
            <a:r>
              <a:rPr lang="en-GB" dirty="0"/>
              <a:t>map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/>
              <a:t>{ n =&gt; n._1 + n._2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0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1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2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3</a:t>
            </a:r>
            <a:r>
              <a:rPr lang="en-GB" dirty="0"/>
              <a:t>    #::	</a:t>
            </a:r>
            <a:r>
              <a:rPr lang="en-GB" dirty="0">
                <a:solidFill>
                  <a:srgbClr val="00B0F0"/>
                </a:solidFill>
              </a:rPr>
              <a:t>5</a:t>
            </a:r>
            <a:r>
              <a:rPr lang="en-GB" dirty="0"/>
              <a:t>    #::	</a:t>
            </a:r>
            <a:r>
              <a:rPr lang="en-GB" i="1" dirty="0">
                <a:solidFill>
                  <a:srgbClr val="7030A0"/>
                </a:solidFill>
              </a:rPr>
              <a:t>undefined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1B13-9C56-4F9C-949E-0EB600F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6DA88D-35CD-4B1C-B5AE-F23C00949D34}"/>
              </a:ext>
            </a:extLst>
          </p:cNvPr>
          <p:cNvCxnSpPr/>
          <p:nvPr/>
        </p:nvCxnSpPr>
        <p:spPr>
          <a:xfrm>
            <a:off x="3664085" y="4234774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55432-B9B0-4311-8508-E620AB331017}"/>
              </a:ext>
            </a:extLst>
          </p:cNvPr>
          <p:cNvCxnSpPr/>
          <p:nvPr/>
        </p:nvCxnSpPr>
        <p:spPr>
          <a:xfrm>
            <a:off x="4270443" y="3874851"/>
            <a:ext cx="0" cy="4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A92900-97B4-4CFE-A716-7732B3DD42DB}"/>
              </a:ext>
            </a:extLst>
          </p:cNvPr>
          <p:cNvCxnSpPr/>
          <p:nvPr/>
        </p:nvCxnSpPr>
        <p:spPr>
          <a:xfrm flipH="1">
            <a:off x="2723745" y="3874851"/>
            <a:ext cx="1546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D085AA-1638-4196-BF10-B1AD42A9F1F4}"/>
              </a:ext>
            </a:extLst>
          </p:cNvPr>
          <p:cNvCxnSpPr>
            <a:cxnSpLocks/>
          </p:cNvCxnSpPr>
          <p:nvPr/>
        </p:nvCxnSpPr>
        <p:spPr>
          <a:xfrm flipH="1" flipV="1">
            <a:off x="1789889" y="4643336"/>
            <a:ext cx="18741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4E093-CC45-4548-9043-D54C4421A639}"/>
              </a:ext>
            </a:extLst>
          </p:cNvPr>
          <p:cNvCxnSpPr/>
          <p:nvPr/>
        </p:nvCxnSpPr>
        <p:spPr>
          <a:xfrm flipV="1">
            <a:off x="1789889" y="4370962"/>
            <a:ext cx="0" cy="27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5C94E-02E2-481E-8A42-F705D0D2D9E1}"/>
              </a:ext>
            </a:extLst>
          </p:cNvPr>
          <p:cNvCxnSpPr/>
          <p:nvPr/>
        </p:nvCxnSpPr>
        <p:spPr>
          <a:xfrm>
            <a:off x="2723745" y="3874851"/>
            <a:ext cx="0" cy="23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E19CAF-F92D-4FD9-9FFD-71A9C4FB6D5F}"/>
              </a:ext>
            </a:extLst>
          </p:cNvPr>
          <p:cNvCxnSpPr>
            <a:cxnSpLocks/>
          </p:cNvCxnSpPr>
          <p:nvPr/>
        </p:nvCxnSpPr>
        <p:spPr>
          <a:xfrm flipH="1">
            <a:off x="4549302" y="5668003"/>
            <a:ext cx="1825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FA22C1-1CA5-4915-BC5E-2EDF9B2D0123}"/>
              </a:ext>
            </a:extLst>
          </p:cNvPr>
          <p:cNvCxnSpPr/>
          <p:nvPr/>
        </p:nvCxnSpPr>
        <p:spPr>
          <a:xfrm flipV="1">
            <a:off x="4549302" y="531780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F3CF-7989-4A09-ADD9-FA1C77E0F4E7}"/>
              </a:ext>
            </a:extLst>
          </p:cNvPr>
          <p:cNvCxnSpPr/>
          <p:nvPr/>
        </p:nvCxnSpPr>
        <p:spPr>
          <a:xfrm flipV="1">
            <a:off x="5486400" y="5317803"/>
            <a:ext cx="3242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1B4D21-F02A-4348-B21A-3CFE0C862D7A}"/>
              </a:ext>
            </a:extLst>
          </p:cNvPr>
          <p:cNvCxnSpPr>
            <a:cxnSpLocks/>
          </p:cNvCxnSpPr>
          <p:nvPr/>
        </p:nvCxnSpPr>
        <p:spPr>
          <a:xfrm flipH="1" flipV="1">
            <a:off x="6374859" y="5275651"/>
            <a:ext cx="1" cy="39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lus Sign 32">
            <a:extLst>
              <a:ext uri="{FF2B5EF4-FFF2-40B4-BE49-F238E27FC236}">
                <a16:creationId xmlns:a16="http://schemas.microsoft.com/office/drawing/2014/main" id="{60A3905A-642E-4187-840A-1470E0C6C11F}"/>
              </a:ext>
            </a:extLst>
          </p:cNvPr>
          <p:cNvSpPr/>
          <p:nvPr/>
        </p:nvSpPr>
        <p:spPr>
          <a:xfrm>
            <a:off x="4915709" y="5308850"/>
            <a:ext cx="132957" cy="1686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948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1273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Helvetica Neue</vt:lpstr>
      <vt:lpstr>Retrospect</vt:lpstr>
      <vt:lpstr>Lazy Lists</vt:lpstr>
      <vt:lpstr>Lazy Lists</vt:lpstr>
      <vt:lpstr>Lazy Lists</vt:lpstr>
      <vt:lpstr>Lazy Lists</vt:lpstr>
      <vt:lpstr>Lazy Lists</vt:lpstr>
      <vt:lpstr>Infinite Lists</vt:lpstr>
      <vt:lpstr>Infinite Lists</vt:lpstr>
      <vt:lpstr>Infinite Lists</vt:lpstr>
      <vt:lpstr>Infinite Lists</vt:lpstr>
      <vt:lpstr>Maclaurin Series Expansion</vt:lpstr>
      <vt:lpstr>Maclaurin Series Expansion</vt:lpstr>
      <vt:lpstr>Maclaurin Series Expansion</vt:lpstr>
      <vt:lpstr>Maclaurin Series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197</cp:revision>
  <dcterms:modified xsi:type="dcterms:W3CDTF">2021-03-17T21:39:22Z</dcterms:modified>
</cp:coreProperties>
</file>