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9" r:id="rId1"/>
  </p:sldMasterIdLst>
  <p:notesMasterIdLst>
    <p:notesMasterId r:id="rId14"/>
  </p:notesMasterIdLst>
  <p:sldIdLst>
    <p:sldId id="258" r:id="rId2"/>
    <p:sldId id="334" r:id="rId3"/>
    <p:sldId id="319" r:id="rId4"/>
    <p:sldId id="311" r:id="rId5"/>
    <p:sldId id="320" r:id="rId6"/>
    <p:sldId id="312" r:id="rId7"/>
    <p:sldId id="313" r:id="rId8"/>
    <p:sldId id="321" r:id="rId9"/>
    <p:sldId id="314" r:id="rId10"/>
    <p:sldId id="330" r:id="rId11"/>
    <p:sldId id="333" r:id="rId12"/>
    <p:sldId id="33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8" autoAdjust="0"/>
    <p:restoredTop sz="94737" autoAdjust="0"/>
  </p:normalViewPr>
  <p:slideViewPr>
    <p:cSldViewPr snapToGrid="0" snapToObjects="1">
      <p:cViewPr varScale="1">
        <p:scale>
          <a:sx n="152" d="100"/>
          <a:sy n="152" d="100"/>
        </p:scale>
        <p:origin x="1554" y="150"/>
      </p:cViewPr>
      <p:guideLst>
        <p:guide orient="horz" pos="2160"/>
        <p:guide pos="2880"/>
      </p:guideLst>
    </p:cSldViewPr>
  </p:slideViewPr>
  <p:outlineViewPr>
    <p:cViewPr>
      <p:scale>
        <a:sx n="33" d="100"/>
        <a:sy n="33" d="100"/>
      </p:scale>
      <p:origin x="14"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5864311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86CB4B4D-7CA3-9044-876B-883B54F8677D}" type="slidenum">
              <a:rPr lang="en-GB" smtClean="0"/>
              <a:t>‹#›</a:t>
            </a:fld>
            <a:endParaRPr lang="en-GB"/>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1106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0857351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7845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54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9969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8080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1929332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6580376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39984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8160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61BEF0D-F0BB-DE4B-95CE-6DB70DBA9567}" type="datetimeFigureOut">
              <a:rPr lang="en-US" smtClean="0"/>
              <a:pPr/>
              <a:t>1/24/2021</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3670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1/24/2021</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3687131066"/>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se.chalmers.se/~rjmh/Papers/whyfp.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cademic.oup.com/nsr/article/2/3/349/142787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normAutofit/>
          </a:bodyPr>
          <a:lstStyle/>
          <a:p>
            <a:r>
              <a:rPr dirty="0"/>
              <a:t>Functional Programming</a:t>
            </a:r>
          </a:p>
        </p:txBody>
      </p:sp>
      <p:sp>
        <p:nvSpPr>
          <p:cNvPr id="56" name="Shape 56"/>
          <p:cNvSpPr>
            <a:spLocks noGrp="1"/>
          </p:cNvSpPr>
          <p:nvPr>
            <p:ph idx="1"/>
          </p:nvPr>
        </p:nvSpPr>
        <p:spPr>
          <a:prstGeom prst="rect">
            <a:avLst/>
          </a:prstGeom>
        </p:spPr>
        <p:txBody>
          <a:bodyPr>
            <a:normAutofit fontScale="85000" lnSpcReduction="20000"/>
          </a:bodyPr>
          <a:lstStyle/>
          <a:p>
            <a:pPr>
              <a:defRPr sz="2400"/>
            </a:pPr>
            <a:r>
              <a:rPr sz="2800" dirty="0"/>
              <a:t>Functional Programming (FP) </a:t>
            </a:r>
            <a:r>
              <a:rPr lang="en-GB" sz="2800" dirty="0"/>
              <a:t>is one of the major programming paradigms alongside, e.g.</a:t>
            </a:r>
          </a:p>
          <a:p>
            <a:pPr lvl="1">
              <a:defRPr sz="2400"/>
            </a:pPr>
            <a:r>
              <a:rPr lang="en-GB" sz="2400" dirty="0"/>
              <a:t>(Traditional) </a:t>
            </a:r>
            <a:r>
              <a:rPr lang="en-GB" sz="2400" dirty="0">
                <a:solidFill>
                  <a:srgbClr val="7030A0"/>
                </a:solidFill>
              </a:rPr>
              <a:t>imperative </a:t>
            </a:r>
            <a:r>
              <a:rPr lang="en-GB" sz="2400" dirty="0"/>
              <a:t>(e.g. C, Fortran, Pascal, Ada, …)</a:t>
            </a:r>
          </a:p>
          <a:p>
            <a:pPr lvl="1">
              <a:defRPr sz="2400"/>
            </a:pPr>
            <a:r>
              <a:rPr lang="en-GB" sz="2400" dirty="0">
                <a:solidFill>
                  <a:srgbClr val="7030A0"/>
                </a:solidFill>
              </a:rPr>
              <a:t>Object-oriented </a:t>
            </a:r>
            <a:r>
              <a:rPr lang="en-GB" sz="2400" dirty="0"/>
              <a:t>(e.g. Java, C#, C++)</a:t>
            </a:r>
          </a:p>
          <a:p>
            <a:pPr>
              <a:defRPr sz="2400"/>
            </a:pPr>
            <a:r>
              <a:rPr lang="en-GB" sz="2800" dirty="0"/>
              <a:t>FP represents a </a:t>
            </a:r>
            <a:r>
              <a:rPr lang="en-GB" sz="2800" i="1" dirty="0">
                <a:solidFill>
                  <a:srgbClr val="FF0000"/>
                </a:solidFill>
              </a:rPr>
              <a:t>declarative</a:t>
            </a:r>
            <a:r>
              <a:rPr lang="en-GB" sz="2800" dirty="0"/>
              <a:t> programming style rather than an </a:t>
            </a:r>
            <a:r>
              <a:rPr lang="en-GB" sz="2800" i="1" dirty="0"/>
              <a:t>imperative</a:t>
            </a:r>
            <a:r>
              <a:rPr lang="en-GB" sz="2800" dirty="0"/>
              <a:t> one</a:t>
            </a:r>
          </a:p>
          <a:p>
            <a:pPr>
              <a:defRPr sz="2400"/>
            </a:pPr>
            <a:r>
              <a:rPr lang="en-GB" sz="2800" dirty="0"/>
              <a:t>Modern hybrid languages take a blended view – particularly </a:t>
            </a:r>
            <a:r>
              <a:rPr lang="en-GB" sz="2800" dirty="0">
                <a:solidFill>
                  <a:srgbClr val="0070C0"/>
                </a:solidFill>
              </a:rPr>
              <a:t>Scala </a:t>
            </a:r>
            <a:r>
              <a:rPr lang="en-GB" sz="2800" dirty="0"/>
              <a:t>(FP/OO)</a:t>
            </a:r>
          </a:p>
        </p:txBody>
      </p:sp>
      <p:sp>
        <p:nvSpPr>
          <p:cNvPr id="2" name="Slide Number Placeholder 1"/>
          <p:cNvSpPr>
            <a:spLocks noGrp="1"/>
          </p:cNvSpPr>
          <p:nvPr>
            <p:ph type="sldNum" sz="quarter" idx="12"/>
          </p:nvPr>
        </p:nvSpPr>
        <p:spPr/>
        <p:txBody>
          <a:bodyPr/>
          <a:lstStyle/>
          <a:p>
            <a:fld id="{86CB4B4D-7CA3-9044-876B-883B54F8677D}" type="slidenum">
              <a:rPr lang="en-GB" smtClean="0"/>
              <a:t>1</a:t>
            </a:fld>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rPr lang="en-GB" dirty="0"/>
              <a:t>Why functional programming matters</a:t>
            </a:r>
            <a:endParaRPr dirty="0"/>
          </a:p>
        </p:txBody>
      </p:sp>
      <p:sp>
        <p:nvSpPr>
          <p:cNvPr id="77" name="Shape 77"/>
          <p:cNvSpPr>
            <a:spLocks noGrp="1"/>
          </p:cNvSpPr>
          <p:nvPr>
            <p:ph idx="1"/>
          </p:nvPr>
        </p:nvSpPr>
        <p:spPr>
          <a:xfrm>
            <a:off x="1443491" y="2040398"/>
            <a:ext cx="7243308" cy="3952324"/>
          </a:xfrm>
          <a:prstGeom prst="rect">
            <a:avLst/>
          </a:prstGeom>
        </p:spPr>
        <p:txBody>
          <a:bodyPr>
            <a:normAutofit fontScale="62500" lnSpcReduction="20000"/>
          </a:bodyPr>
          <a:lstStyle/>
          <a:p>
            <a:pPr>
              <a:defRPr sz="2400"/>
            </a:pPr>
            <a:endParaRPr lang="en-GB" dirty="0"/>
          </a:p>
          <a:p>
            <a:pPr>
              <a:defRPr sz="2400"/>
            </a:pPr>
            <a:r>
              <a:rPr lang="en-GB" sz="2800" dirty="0"/>
              <a:t>There is a video lecture given by </a:t>
            </a:r>
            <a:r>
              <a:rPr lang="en-GB" sz="2800" dirty="0">
                <a:solidFill>
                  <a:srgbClr val="7030A0"/>
                </a:solidFill>
              </a:rPr>
              <a:t>John Hughes </a:t>
            </a:r>
            <a:r>
              <a:rPr lang="en-GB" sz="2800" dirty="0"/>
              <a:t>and </a:t>
            </a:r>
            <a:r>
              <a:rPr lang="en-GB" sz="2800" dirty="0">
                <a:solidFill>
                  <a:srgbClr val="7030A0"/>
                </a:solidFill>
              </a:rPr>
              <a:t>Mary Sheeran </a:t>
            </a:r>
            <a:r>
              <a:rPr lang="en-GB" sz="2800" dirty="0"/>
              <a:t>on this topic. You can find it linked in the Library Resources tab on Blackboard.</a:t>
            </a:r>
          </a:p>
          <a:p>
            <a:pPr>
              <a:defRPr sz="2400"/>
            </a:pPr>
            <a:r>
              <a:rPr lang="en-GB" sz="2800" dirty="0"/>
              <a:t>In that lecture Hughes and Sheeran give another fascinating timeline tracing important historical events in FP.  The presentation benefits from their explanation of the significance of the figures and languages that shaped the evolution of FP.</a:t>
            </a:r>
          </a:p>
          <a:p>
            <a:pPr>
              <a:defRPr sz="2400"/>
            </a:pPr>
            <a:r>
              <a:rPr lang="en-GB" sz="2800" dirty="0"/>
              <a:t>Most importantly, there is a common theme of programming with </a:t>
            </a:r>
            <a:r>
              <a:rPr lang="en-GB" sz="2800">
                <a:solidFill>
                  <a:srgbClr val="FF0000"/>
                </a:solidFill>
              </a:rPr>
              <a:t>combinators</a:t>
            </a:r>
            <a:r>
              <a:rPr lang="en-GB" sz="2800"/>
              <a:t>.</a:t>
            </a:r>
            <a:endParaRPr lang="en-GB" sz="2800" dirty="0"/>
          </a:p>
          <a:p>
            <a:pPr>
              <a:defRPr sz="2400"/>
            </a:pPr>
            <a:r>
              <a:rPr lang="en-GB" sz="2800" dirty="0"/>
              <a:t>Please watch the video and marvel at Backus’ and Henderson’s insights into program composition from the 1970s. Look at some modern applications and see why Functional Programming Matters!</a:t>
            </a:r>
          </a:p>
          <a:p>
            <a:pPr>
              <a:defRPr sz="2400"/>
            </a:pPr>
            <a:endParaRPr lang="en-GB" sz="2800" dirty="0"/>
          </a:p>
          <a:p>
            <a:pPr>
              <a:defRPr sz="2400"/>
            </a:pPr>
            <a:endParaRPr sz="2800" dirty="0"/>
          </a:p>
          <a:p>
            <a:pPr>
              <a:defRPr sz="2400"/>
            </a:pPr>
            <a:endParaRPr lang="en-GB" sz="2800" dirty="0"/>
          </a:p>
        </p:txBody>
      </p:sp>
      <p:sp>
        <p:nvSpPr>
          <p:cNvPr id="2" name="Slide Number Placeholder 1"/>
          <p:cNvSpPr>
            <a:spLocks noGrp="1"/>
          </p:cNvSpPr>
          <p:nvPr>
            <p:ph type="sldNum" sz="quarter" idx="12"/>
          </p:nvPr>
        </p:nvSpPr>
        <p:spPr/>
        <p:txBody>
          <a:bodyPr/>
          <a:lstStyle/>
          <a:p>
            <a:fld id="{86CB4B4D-7CA3-9044-876B-883B54F8677D}" type="slidenum">
              <a:rPr lang="en-GB" smtClean="0"/>
              <a:t>10</a:t>
            </a:fld>
            <a:endParaRPr lang="en-GB"/>
          </a:p>
        </p:txBody>
      </p:sp>
    </p:spTree>
    <p:extLst>
      <p:ext uri="{BB962C8B-B14F-4D97-AF65-F5344CB8AC3E}">
        <p14:creationId xmlns:p14="http://schemas.microsoft.com/office/powerpoint/2010/main" val="169046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rPr lang="en-GB" dirty="0"/>
              <a:t>Why functional programming matters</a:t>
            </a:r>
            <a:endParaRPr dirty="0"/>
          </a:p>
        </p:txBody>
      </p:sp>
      <p:sp>
        <p:nvSpPr>
          <p:cNvPr id="77" name="Shape 77"/>
          <p:cNvSpPr>
            <a:spLocks noGrp="1"/>
          </p:cNvSpPr>
          <p:nvPr>
            <p:ph idx="1"/>
          </p:nvPr>
        </p:nvSpPr>
        <p:spPr>
          <a:xfrm>
            <a:off x="1443491" y="2040398"/>
            <a:ext cx="7243308" cy="3952324"/>
          </a:xfrm>
          <a:prstGeom prst="rect">
            <a:avLst/>
          </a:prstGeom>
        </p:spPr>
        <p:txBody>
          <a:bodyPr>
            <a:normAutofit fontScale="62500" lnSpcReduction="20000"/>
          </a:bodyPr>
          <a:lstStyle/>
          <a:p>
            <a:pPr>
              <a:defRPr sz="2400"/>
            </a:pPr>
            <a:r>
              <a:rPr lang="en-GB" sz="2800" dirty="0"/>
              <a:t>The paper mentioned in the Hughes and Sheeran video has become a classic paper in computer science. </a:t>
            </a:r>
          </a:p>
          <a:p>
            <a:pPr>
              <a:defRPr sz="2400"/>
            </a:pPr>
            <a:r>
              <a:rPr lang="en-GB" sz="2800" i="1" dirty="0">
                <a:solidFill>
                  <a:srgbClr val="0070C0"/>
                </a:solidFill>
              </a:rPr>
              <a:t>“Why Functional Programming Matters” </a:t>
            </a:r>
            <a:r>
              <a:rPr lang="en-GB" sz="2900" dirty="0"/>
              <a:t>(1989)</a:t>
            </a:r>
          </a:p>
          <a:p>
            <a:pPr>
              <a:defRPr sz="2400"/>
            </a:pPr>
            <a:r>
              <a:rPr lang="en-GB" sz="2800" dirty="0"/>
              <a:t>There is a link with full reference to the paper in the Library Resources tab</a:t>
            </a:r>
          </a:p>
          <a:p>
            <a:pPr>
              <a:defRPr sz="2400"/>
            </a:pPr>
            <a:r>
              <a:rPr lang="en-GB" sz="2800" dirty="0"/>
              <a:t>It can also be located here:</a:t>
            </a:r>
            <a:br>
              <a:rPr lang="en-GB" sz="2800" dirty="0"/>
            </a:br>
            <a:br>
              <a:rPr lang="en-GB" sz="2500" b="1" dirty="0"/>
            </a:br>
            <a:r>
              <a:rPr lang="en-GB" sz="2800" dirty="0">
                <a:hlinkClick r:id="rId2"/>
              </a:rPr>
              <a:t>www.cse.chalmers.se/~rjmh/Papers/whyfp.html</a:t>
            </a:r>
            <a:br>
              <a:rPr lang="en-GB" sz="2800" dirty="0"/>
            </a:br>
            <a:endParaRPr lang="en-GB" sz="2800" dirty="0"/>
          </a:p>
          <a:p>
            <a:pPr>
              <a:defRPr sz="2400"/>
            </a:pPr>
            <a:r>
              <a:rPr lang="en-GB" sz="2800" dirty="0"/>
              <a:t>In particular Hughes discusses the importance of Higher Order Functions and Lazy Evaluation</a:t>
            </a:r>
            <a:br>
              <a:rPr lang="en-GB" sz="2800" dirty="0"/>
            </a:br>
            <a:endParaRPr lang="en-GB" sz="2800" dirty="0"/>
          </a:p>
          <a:p>
            <a:pPr>
              <a:defRPr sz="2400"/>
            </a:pPr>
            <a:endParaRPr sz="2800" dirty="0"/>
          </a:p>
          <a:p>
            <a:pPr>
              <a:defRPr sz="2400"/>
            </a:pPr>
            <a:endParaRPr lang="en-GB" sz="2800" dirty="0"/>
          </a:p>
        </p:txBody>
      </p:sp>
      <p:sp>
        <p:nvSpPr>
          <p:cNvPr id="2" name="Slide Number Placeholder 1"/>
          <p:cNvSpPr>
            <a:spLocks noGrp="1"/>
          </p:cNvSpPr>
          <p:nvPr>
            <p:ph type="sldNum" sz="quarter" idx="1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178509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rPr lang="en-GB" dirty="0"/>
              <a:t>How functional </a:t>
            </a:r>
            <a:r>
              <a:rPr lang="en-GB"/>
              <a:t>programming mattered</a:t>
            </a:r>
            <a:endParaRPr dirty="0"/>
          </a:p>
        </p:txBody>
      </p:sp>
      <p:sp>
        <p:nvSpPr>
          <p:cNvPr id="77" name="Shape 77"/>
          <p:cNvSpPr>
            <a:spLocks noGrp="1"/>
          </p:cNvSpPr>
          <p:nvPr>
            <p:ph idx="1"/>
          </p:nvPr>
        </p:nvSpPr>
        <p:spPr>
          <a:xfrm>
            <a:off x="1443491" y="2025285"/>
            <a:ext cx="7243308" cy="3341297"/>
          </a:xfrm>
          <a:prstGeom prst="rect">
            <a:avLst/>
          </a:prstGeom>
        </p:spPr>
        <p:txBody>
          <a:bodyPr>
            <a:normAutofit fontScale="85000" lnSpcReduction="20000"/>
          </a:bodyPr>
          <a:lstStyle/>
          <a:p>
            <a:pPr fontAlgn="base"/>
            <a:r>
              <a:rPr lang="en-GB" sz="2600" dirty="0"/>
              <a:t>You may also be interested to read a reflective piece in which the authors review the effect that FP has had during the intervening 25 years: </a:t>
            </a:r>
          </a:p>
          <a:p>
            <a:pPr fontAlgn="base"/>
            <a:r>
              <a:rPr lang="en-GB" sz="2200" i="1" dirty="0">
                <a:solidFill>
                  <a:srgbClr val="0070C0"/>
                </a:solidFill>
              </a:rPr>
              <a:t>“How functional programming mattered”</a:t>
            </a:r>
          </a:p>
          <a:p>
            <a:pPr marL="0" indent="0" fontAlgn="base">
              <a:buNone/>
            </a:pPr>
            <a:r>
              <a:rPr lang="en-GB" dirty="0"/>
              <a:t>		Zhenjiang Hu, John Hughes, Meng Wang</a:t>
            </a:r>
          </a:p>
          <a:p>
            <a:pPr fontAlgn="base"/>
            <a:r>
              <a:rPr lang="en-GB" dirty="0"/>
              <a:t>13 July 2015</a:t>
            </a:r>
          </a:p>
          <a:p>
            <a:pPr fontAlgn="base"/>
            <a:r>
              <a:rPr lang="en-GB" dirty="0"/>
              <a:t>There is also a link to this paper on the Library Resources tab</a:t>
            </a:r>
          </a:p>
          <a:p>
            <a:pPr fontAlgn="base"/>
            <a:r>
              <a:rPr lang="en-GB" sz="2400" dirty="0">
                <a:hlinkClick r:id="rId2"/>
              </a:rPr>
              <a:t>https://academic.oup.com/nsr/article/2/3/349/1427872</a:t>
            </a:r>
            <a:endParaRPr lang="en-GB" sz="2400" dirty="0"/>
          </a:p>
          <a:p>
            <a:pPr fontAlgn="base"/>
            <a:endParaRPr sz="2400" dirty="0"/>
          </a:p>
          <a:p>
            <a:pPr>
              <a:defRPr sz="2400"/>
            </a:pPr>
            <a:endParaRPr lang="en-GB" sz="2800" dirty="0"/>
          </a:p>
        </p:txBody>
      </p:sp>
      <p:sp>
        <p:nvSpPr>
          <p:cNvPr id="2" name="Slide Number Placeholder 1"/>
          <p:cNvSpPr>
            <a:spLocks noGrp="1"/>
          </p:cNvSpPr>
          <p:nvPr>
            <p:ph type="sldNum" sz="quarter" idx="1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417387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normAutofit/>
          </a:bodyPr>
          <a:lstStyle/>
          <a:p>
            <a:r>
              <a:rPr dirty="0"/>
              <a:t>Functional Programming</a:t>
            </a:r>
          </a:p>
        </p:txBody>
      </p:sp>
      <p:sp>
        <p:nvSpPr>
          <p:cNvPr id="56" name="Shape 56"/>
          <p:cNvSpPr>
            <a:spLocks noGrp="1"/>
          </p:cNvSpPr>
          <p:nvPr>
            <p:ph idx="1"/>
          </p:nvPr>
        </p:nvSpPr>
        <p:spPr>
          <a:prstGeom prst="rect">
            <a:avLst/>
          </a:prstGeom>
        </p:spPr>
        <p:txBody>
          <a:bodyPr>
            <a:normAutofit fontScale="70000" lnSpcReduction="20000"/>
          </a:bodyPr>
          <a:lstStyle/>
          <a:p>
            <a:pPr>
              <a:defRPr sz="2400"/>
            </a:pPr>
            <a:r>
              <a:rPr sz="2800" dirty="0"/>
              <a:t>FP</a:t>
            </a:r>
            <a:r>
              <a:rPr lang="en-GB" sz="2800" dirty="0"/>
              <a:t> is not new!</a:t>
            </a:r>
          </a:p>
          <a:p>
            <a:pPr>
              <a:defRPr sz="2400"/>
            </a:pPr>
            <a:r>
              <a:rPr lang="en-GB" sz="2800" dirty="0"/>
              <a:t>It</a:t>
            </a:r>
            <a:r>
              <a:rPr sz="2800" dirty="0"/>
              <a:t> is a style of programming that emerged in the </a:t>
            </a:r>
            <a:r>
              <a:rPr lang="en-GB" sz="2800" dirty="0"/>
              <a:t>1</a:t>
            </a:r>
            <a:r>
              <a:rPr sz="2800" dirty="0"/>
              <a:t>950s</a:t>
            </a:r>
            <a:r>
              <a:rPr lang="en-GB" sz="2800" dirty="0"/>
              <a:t> (</a:t>
            </a:r>
            <a:r>
              <a:rPr lang="en-GB" sz="2800" dirty="0">
                <a:solidFill>
                  <a:srgbClr val="0070C0"/>
                </a:solidFill>
              </a:rPr>
              <a:t>LISP</a:t>
            </a:r>
            <a:r>
              <a:rPr lang="en-GB" sz="2800" dirty="0"/>
              <a:t>).</a:t>
            </a:r>
          </a:p>
          <a:p>
            <a:pPr>
              <a:defRPr sz="2400"/>
            </a:pPr>
            <a:r>
              <a:rPr lang="en-GB" sz="2800" dirty="0"/>
              <a:t>In fact, as a high-level programming language that is still in use today, it was predated only by Fortran.</a:t>
            </a:r>
          </a:p>
          <a:p>
            <a:pPr>
              <a:defRPr sz="2400"/>
            </a:pPr>
            <a:r>
              <a:rPr lang="en-GB" sz="2800" dirty="0"/>
              <a:t>(See </a:t>
            </a:r>
            <a:r>
              <a:rPr lang="en-GB" sz="2800" dirty="0">
                <a:solidFill>
                  <a:srgbClr val="0070C0"/>
                </a:solidFill>
              </a:rPr>
              <a:t>Clojure</a:t>
            </a:r>
            <a:r>
              <a:rPr lang="en-GB" sz="2800" dirty="0"/>
              <a:t>, a JVM language, for a modern take on LISP)</a:t>
            </a:r>
            <a:endParaRPr sz="2800" dirty="0"/>
          </a:p>
          <a:p>
            <a:pPr>
              <a:defRPr sz="2400"/>
            </a:pPr>
            <a:r>
              <a:rPr lang="en-GB" sz="2800" dirty="0"/>
              <a:t>FP</a:t>
            </a:r>
            <a:r>
              <a:rPr sz="2800" dirty="0"/>
              <a:t> </a:t>
            </a:r>
            <a:r>
              <a:rPr lang="en-GB" sz="2800" dirty="0"/>
              <a:t>is </a:t>
            </a:r>
            <a:r>
              <a:rPr sz="2800" dirty="0"/>
              <a:t>based on the theory of </a:t>
            </a:r>
            <a:r>
              <a:rPr sz="2800" dirty="0" err="1"/>
              <a:t>func</a:t>
            </a:r>
            <a:r>
              <a:rPr lang="en-GB" sz="2800" dirty="0"/>
              <a:t>t</a:t>
            </a:r>
            <a:r>
              <a:rPr sz="2800" dirty="0"/>
              <a:t>ions, </a:t>
            </a:r>
            <a:r>
              <a:rPr lang="en-GB" sz="2800" dirty="0"/>
              <a:t>called </a:t>
            </a:r>
            <a:r>
              <a:rPr sz="2800" dirty="0"/>
              <a:t>the </a:t>
            </a:r>
            <a:r>
              <a:rPr sz="2800" dirty="0">
                <a:solidFill>
                  <a:srgbClr val="FF0000"/>
                </a:solidFill>
              </a:rPr>
              <a:t>lambda calculus</a:t>
            </a:r>
            <a:r>
              <a:rPr sz="2800" dirty="0"/>
              <a:t>, that had been developed in the 1930s by the American Logician </a:t>
            </a:r>
            <a:r>
              <a:rPr sz="2800" dirty="0">
                <a:solidFill>
                  <a:srgbClr val="7030A0"/>
                </a:solidFill>
              </a:rPr>
              <a:t>Alonzo Church</a:t>
            </a:r>
            <a:r>
              <a:rPr lang="en-GB" sz="2800" dirty="0"/>
              <a:t>.</a:t>
            </a:r>
            <a:endParaRPr sz="2800" dirty="0"/>
          </a:p>
        </p:txBody>
      </p:sp>
      <p:sp>
        <p:nvSpPr>
          <p:cNvPr id="2" name="Slide Number Placeholder 1"/>
          <p:cNvSpPr>
            <a:spLocks noGrp="1"/>
          </p:cNvSpPr>
          <p:nvPr>
            <p:ph type="sldNum" sz="quarter" idx="12"/>
          </p:nvPr>
        </p:nvSpPr>
        <p:spPr/>
        <p:txBody>
          <a:bodyPr/>
          <a:lstStyle/>
          <a:p>
            <a:fld id="{86CB4B4D-7CA3-9044-876B-883B54F8677D}" type="slidenum">
              <a:rPr lang="en-GB" smtClean="0"/>
              <a:t>2</a:t>
            </a:fld>
            <a:endParaRPr lang="en-GB"/>
          </a:p>
        </p:txBody>
      </p:sp>
    </p:spTree>
    <p:extLst>
      <p:ext uri="{BB962C8B-B14F-4D97-AF65-F5344CB8AC3E}">
        <p14:creationId xmlns:p14="http://schemas.microsoft.com/office/powerpoint/2010/main" val="171756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normAutofit/>
          </a:bodyPr>
          <a:lstStyle/>
          <a:p>
            <a:r>
              <a:rPr lang="en-GB" dirty="0"/>
              <a:t>Early days…</a:t>
            </a:r>
            <a:endParaRPr dirty="0"/>
          </a:p>
        </p:txBody>
      </p:sp>
      <p:sp>
        <p:nvSpPr>
          <p:cNvPr id="56" name="Shape 56"/>
          <p:cNvSpPr>
            <a:spLocks noGrp="1"/>
          </p:cNvSpPr>
          <p:nvPr>
            <p:ph idx="1"/>
          </p:nvPr>
        </p:nvSpPr>
        <p:spPr>
          <a:prstGeom prst="rect">
            <a:avLst/>
          </a:prstGeom>
        </p:spPr>
        <p:txBody>
          <a:bodyPr>
            <a:normAutofit fontScale="62500" lnSpcReduction="20000"/>
          </a:bodyPr>
          <a:lstStyle/>
          <a:p>
            <a:pPr>
              <a:defRPr sz="2400"/>
            </a:pPr>
            <a:endParaRPr lang="en-GB" sz="2800" dirty="0"/>
          </a:p>
          <a:p>
            <a:pPr>
              <a:defRPr sz="2400"/>
            </a:pPr>
            <a:r>
              <a:rPr sz="3200" dirty="0"/>
              <a:t>Examples of early functional programming languages included LISP (1958), Scheme (1970); ML (1973)</a:t>
            </a:r>
            <a:r>
              <a:rPr lang="en-GB" sz="3200" dirty="0"/>
              <a:t>.</a:t>
            </a:r>
            <a:endParaRPr sz="3200" dirty="0"/>
          </a:p>
          <a:p>
            <a:pPr>
              <a:defRPr sz="2400"/>
            </a:pPr>
            <a:r>
              <a:rPr sz="3200" dirty="0"/>
              <a:t>An Open Standard for functional programming research </a:t>
            </a:r>
            <a:r>
              <a:rPr lang="en-GB" sz="3200" dirty="0"/>
              <a:t>began</a:t>
            </a:r>
            <a:r>
              <a:rPr sz="3200" dirty="0"/>
              <a:t> in 1987 and the language for this research was Haskell.</a:t>
            </a:r>
            <a:endParaRPr lang="en-GB" sz="3200" dirty="0"/>
          </a:p>
          <a:p>
            <a:pPr>
              <a:defRPr sz="2400"/>
            </a:pPr>
            <a:r>
              <a:rPr sz="3200" dirty="0"/>
              <a:t>Haskell has driven research into FP for three decades and has had an influence on the design of other programming languages</a:t>
            </a:r>
            <a:r>
              <a:rPr lang="en-GB" sz="3200" dirty="0"/>
              <a:t>.</a:t>
            </a:r>
            <a:endParaRPr sz="3200" dirty="0"/>
          </a:p>
        </p:txBody>
      </p:sp>
      <p:sp>
        <p:nvSpPr>
          <p:cNvPr id="2" name="Slide Number Placeholder 1"/>
          <p:cNvSpPr>
            <a:spLocks noGrp="1"/>
          </p:cNvSpPr>
          <p:nvPr>
            <p:ph type="sldNum" sz="quarter" idx="12"/>
          </p:nvPr>
        </p:nvSpPr>
        <p:spPr/>
        <p:txBody>
          <a:bodyPr/>
          <a:lstStyle/>
          <a:p>
            <a:fld id="{86CB4B4D-7CA3-9044-876B-883B54F8677D}" type="slidenum">
              <a:rPr lang="en-GB" smtClean="0"/>
              <a:t>3</a:t>
            </a:fld>
            <a:endParaRPr lang="en-GB"/>
          </a:p>
        </p:txBody>
      </p:sp>
    </p:spTree>
    <p:extLst>
      <p:ext uri="{BB962C8B-B14F-4D97-AF65-F5344CB8AC3E}">
        <p14:creationId xmlns:p14="http://schemas.microsoft.com/office/powerpoint/2010/main" val="19071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Timeline</a:t>
            </a:r>
            <a:endParaRPr dirty="0"/>
          </a:p>
        </p:txBody>
      </p:sp>
      <p:sp>
        <p:nvSpPr>
          <p:cNvPr id="56" name="Shape 56"/>
          <p:cNvSpPr>
            <a:spLocks noGrp="1"/>
          </p:cNvSpPr>
          <p:nvPr>
            <p:ph idx="1"/>
          </p:nvPr>
        </p:nvSpPr>
        <p:spPr>
          <a:xfrm>
            <a:off x="457200" y="1022795"/>
            <a:ext cx="8229600" cy="5511569"/>
          </a:xfrm>
          <a:prstGeom prst="rect">
            <a:avLst/>
          </a:prstGeom>
        </p:spPr>
        <p:txBody>
          <a:bodyPr>
            <a:normAutofit/>
          </a:bodyPr>
          <a:lstStyle/>
          <a:p>
            <a:pPr>
              <a:defRPr sz="2400"/>
            </a:pPr>
            <a:endParaRPr lang="en-GB" sz="2800" dirty="0"/>
          </a:p>
          <a:p>
            <a:pPr>
              <a:defRPr sz="2400"/>
            </a:pPr>
            <a:endParaRPr lang="en-GB" dirty="0"/>
          </a:p>
          <a:p>
            <a:pPr marL="914400" lvl="2" indent="0">
              <a:buNone/>
              <a:defRPr sz="2400"/>
            </a:pPr>
            <a:r>
              <a:rPr lang="en-GB" sz="2000" dirty="0"/>
              <a:t>Professor</a:t>
            </a:r>
            <a:r>
              <a:rPr lang="en-GB" sz="2000" dirty="0">
                <a:solidFill>
                  <a:srgbClr val="7030A0"/>
                </a:solidFill>
              </a:rPr>
              <a:t> Graham Hutton </a:t>
            </a:r>
            <a:r>
              <a:rPr lang="en-GB" sz="2000" dirty="0"/>
              <a:t>(University of Nottingham) lists the following history of key events </a:t>
            </a:r>
            <a:r>
              <a:rPr lang="en-GB" sz="2000" i="1" dirty="0"/>
              <a:t>(Hutton, G., Programming in Haskell, 2</a:t>
            </a:r>
            <a:r>
              <a:rPr lang="en-GB" sz="2000" i="1" baseline="30000" dirty="0"/>
              <a:t>nd</a:t>
            </a:r>
            <a:r>
              <a:rPr lang="en-GB" sz="2000" i="1" dirty="0"/>
              <a:t> Ed., Cambridge University Press 2016; pp8-9)</a:t>
            </a:r>
          </a:p>
          <a:p>
            <a:pPr marL="914400" lvl="2" indent="0">
              <a:buNone/>
              <a:defRPr sz="2400"/>
            </a:pPr>
            <a:endParaRPr lang="en-GB" sz="2000" i="1" dirty="0"/>
          </a:p>
          <a:p>
            <a:pPr lvl="2">
              <a:defRPr sz="2400"/>
            </a:pPr>
            <a:r>
              <a:rPr lang="en-GB" sz="2000" dirty="0"/>
              <a:t>1930s: Alonzo Church – developed the lambda calculus.</a:t>
            </a:r>
          </a:p>
          <a:p>
            <a:pPr lvl="2">
              <a:defRPr sz="2400"/>
            </a:pPr>
            <a:r>
              <a:rPr lang="en-GB" sz="2000" dirty="0"/>
              <a:t>1950s: John McCarthy – </a:t>
            </a:r>
            <a:r>
              <a:rPr lang="en-GB" sz="2000" dirty="0">
                <a:solidFill>
                  <a:srgbClr val="0070C0"/>
                </a:solidFill>
              </a:rPr>
              <a:t>LISP</a:t>
            </a:r>
            <a:r>
              <a:rPr lang="en-GB" sz="2000" dirty="0"/>
              <a:t> (</a:t>
            </a:r>
            <a:r>
              <a:rPr lang="en-GB" sz="2000" dirty="0">
                <a:solidFill>
                  <a:srgbClr val="0070C0"/>
                </a:solidFill>
              </a:rPr>
              <a:t>Lis</a:t>
            </a:r>
            <a:r>
              <a:rPr lang="en-GB" sz="2000" dirty="0"/>
              <a:t>t </a:t>
            </a:r>
            <a:r>
              <a:rPr lang="en-GB" sz="2000" dirty="0">
                <a:solidFill>
                  <a:srgbClr val="0070C0"/>
                </a:solidFill>
              </a:rPr>
              <a:t>P</a:t>
            </a:r>
            <a:r>
              <a:rPr lang="en-GB" sz="2000" dirty="0"/>
              <a:t>rocessing language)</a:t>
            </a:r>
          </a:p>
          <a:p>
            <a:pPr lvl="2">
              <a:defRPr sz="2400"/>
            </a:pPr>
            <a:r>
              <a:rPr lang="en-GB" sz="2000" dirty="0"/>
              <a:t>1960s: Peter Landin – </a:t>
            </a:r>
            <a:r>
              <a:rPr lang="en-GB" sz="2000" dirty="0">
                <a:solidFill>
                  <a:srgbClr val="0070C0"/>
                </a:solidFill>
              </a:rPr>
              <a:t>ISWIM</a:t>
            </a:r>
            <a:r>
              <a:rPr lang="en-GB" sz="2000" dirty="0"/>
              <a:t> (“</a:t>
            </a:r>
            <a:r>
              <a:rPr lang="en-GB" sz="2000" dirty="0">
                <a:solidFill>
                  <a:srgbClr val="0070C0"/>
                </a:solidFill>
              </a:rPr>
              <a:t>I</a:t>
            </a:r>
            <a:r>
              <a:rPr lang="en-GB" sz="2000" dirty="0"/>
              <a:t>f you </a:t>
            </a:r>
            <a:r>
              <a:rPr lang="en-GB" sz="2000" dirty="0">
                <a:solidFill>
                  <a:srgbClr val="0070C0"/>
                </a:solidFill>
              </a:rPr>
              <a:t>S</a:t>
            </a:r>
            <a:r>
              <a:rPr lang="en-GB" sz="2000" dirty="0"/>
              <a:t>ee </a:t>
            </a:r>
            <a:r>
              <a:rPr lang="en-GB" sz="2000" dirty="0">
                <a:solidFill>
                  <a:srgbClr val="0070C0"/>
                </a:solidFill>
              </a:rPr>
              <a:t>W</a:t>
            </a:r>
            <a:r>
              <a:rPr lang="en-GB" sz="2000" dirty="0"/>
              <a:t>hat </a:t>
            </a:r>
            <a:r>
              <a:rPr lang="en-GB" sz="2000" dirty="0">
                <a:solidFill>
                  <a:srgbClr val="0070C0"/>
                </a:solidFill>
              </a:rPr>
              <a:t>I</a:t>
            </a:r>
            <a:r>
              <a:rPr lang="en-GB" sz="2000" dirty="0"/>
              <a:t> </a:t>
            </a:r>
            <a:r>
              <a:rPr lang="en-GB" sz="2000" dirty="0">
                <a:solidFill>
                  <a:srgbClr val="0070C0"/>
                </a:solidFill>
              </a:rPr>
              <a:t>M</a:t>
            </a:r>
            <a:r>
              <a:rPr lang="en-GB" sz="2000" dirty="0"/>
              <a:t>ean”); </a:t>
            </a:r>
            <a:r>
              <a:rPr lang="en-GB" sz="2000" dirty="0">
                <a:solidFill>
                  <a:srgbClr val="FF0000"/>
                </a:solidFill>
              </a:rPr>
              <a:t>no variable assignments</a:t>
            </a:r>
            <a:r>
              <a:rPr lang="en-GB" sz="2000" dirty="0"/>
              <a:t>.</a:t>
            </a:r>
            <a:endParaRPr sz="2000" dirty="0"/>
          </a:p>
        </p:txBody>
      </p:sp>
      <p:sp>
        <p:nvSpPr>
          <p:cNvPr id="2" name="Slide Number Placeholder 1"/>
          <p:cNvSpPr>
            <a:spLocks noGrp="1"/>
          </p:cNvSpPr>
          <p:nvPr>
            <p:ph type="sldNum" sz="quarter" idx="12"/>
          </p:nvPr>
        </p:nvSpPr>
        <p:spPr/>
        <p:txBody>
          <a:bodyPr/>
          <a:lstStyle/>
          <a:p>
            <a:fld id="{86CB4B4D-7CA3-9044-876B-883B54F8677D}" type="slidenum">
              <a:rPr lang="en-GB" smtClean="0"/>
              <a:t>4</a:t>
            </a:fld>
            <a:endParaRPr lang="en-GB" dirty="0"/>
          </a:p>
        </p:txBody>
      </p:sp>
    </p:spTree>
    <p:extLst>
      <p:ext uri="{BB962C8B-B14F-4D97-AF65-F5344CB8AC3E}">
        <p14:creationId xmlns:p14="http://schemas.microsoft.com/office/powerpoint/2010/main" val="320554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4" end="4"/>
                                            </p:txEl>
                                          </p:spTgt>
                                        </p:tgtEl>
                                        <p:attrNameLst>
                                          <p:attrName>style.visibility</p:attrName>
                                        </p:attrNameLst>
                                      </p:cBhvr>
                                      <p:to>
                                        <p:strVal val="visible"/>
                                      </p:to>
                                    </p:set>
                                    <p:animEffect transition="in" filter="fade">
                                      <p:cBhvr>
                                        <p:cTn id="7" dur="500"/>
                                        <p:tgtEl>
                                          <p:spTgt spid="5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5" end="5"/>
                                            </p:txEl>
                                          </p:spTgt>
                                        </p:tgtEl>
                                        <p:attrNameLst>
                                          <p:attrName>style.visibility</p:attrName>
                                        </p:attrNameLst>
                                      </p:cBhvr>
                                      <p:to>
                                        <p:strVal val="visible"/>
                                      </p:to>
                                    </p:set>
                                    <p:animEffect transition="in" filter="fade">
                                      <p:cBhvr>
                                        <p:cTn id="12" dur="500"/>
                                        <p:tgtEl>
                                          <p:spTgt spid="5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6" end="6"/>
                                            </p:txEl>
                                          </p:spTgt>
                                        </p:tgtEl>
                                        <p:attrNameLst>
                                          <p:attrName>style.visibility</p:attrName>
                                        </p:attrNameLst>
                                      </p:cBhvr>
                                      <p:to>
                                        <p:strVal val="visible"/>
                                      </p:to>
                                    </p:set>
                                    <p:animEffect transition="in" filter="fade">
                                      <p:cBhvr>
                                        <p:cTn id="17"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Timeline</a:t>
            </a:r>
            <a:endParaRPr dirty="0"/>
          </a:p>
        </p:txBody>
      </p:sp>
      <p:sp>
        <p:nvSpPr>
          <p:cNvPr id="56" name="Shape 56"/>
          <p:cNvSpPr>
            <a:spLocks noGrp="1"/>
          </p:cNvSpPr>
          <p:nvPr>
            <p:ph idx="1"/>
          </p:nvPr>
        </p:nvSpPr>
        <p:spPr>
          <a:prstGeom prst="rect">
            <a:avLst/>
          </a:prstGeom>
        </p:spPr>
        <p:txBody>
          <a:bodyPr>
            <a:normAutofit fontScale="62500" lnSpcReduction="20000"/>
          </a:bodyPr>
          <a:lstStyle/>
          <a:p>
            <a:pPr>
              <a:lnSpc>
                <a:spcPct val="140000"/>
              </a:lnSpc>
              <a:defRPr sz="2400"/>
            </a:pPr>
            <a:r>
              <a:rPr lang="en-GB" sz="3000" dirty="0"/>
              <a:t>1970s: John Backus – FP (Functional Programming); emphasized higher order functions. (Turing Award Lecture </a:t>
            </a:r>
            <a:r>
              <a:rPr lang="en-GB" sz="3000" dirty="0">
                <a:solidFill>
                  <a:srgbClr val="0070C0"/>
                </a:solidFill>
              </a:rPr>
              <a:t>“</a:t>
            </a:r>
            <a:r>
              <a:rPr lang="en-GB" sz="3000" i="1" dirty="0">
                <a:solidFill>
                  <a:srgbClr val="0070C0"/>
                </a:solidFill>
              </a:rPr>
              <a:t>Can Programming Be Liberated from the von Neumann style? A Functional Style and Its Algebra of Programs</a:t>
            </a:r>
            <a:r>
              <a:rPr lang="en-GB" sz="3000" dirty="0">
                <a:solidFill>
                  <a:srgbClr val="0070C0"/>
                </a:solidFill>
              </a:rPr>
              <a:t>” </a:t>
            </a:r>
            <a:r>
              <a:rPr lang="en-GB" sz="3000" dirty="0"/>
              <a:t>John Backus, 1978, CACM Vol 21, No. 8) (There is a link in the Resources List).</a:t>
            </a:r>
          </a:p>
          <a:p>
            <a:pPr>
              <a:lnSpc>
                <a:spcPct val="140000"/>
              </a:lnSpc>
              <a:defRPr sz="2400"/>
            </a:pPr>
            <a:r>
              <a:rPr lang="en-GB" sz="3000" dirty="0"/>
              <a:t>1970s: Robin Milner – </a:t>
            </a:r>
            <a:r>
              <a:rPr lang="en-GB" sz="3000" dirty="0">
                <a:solidFill>
                  <a:srgbClr val="0070C0"/>
                </a:solidFill>
              </a:rPr>
              <a:t>ML</a:t>
            </a:r>
            <a:r>
              <a:rPr lang="en-GB" sz="3000" dirty="0"/>
              <a:t> (</a:t>
            </a:r>
            <a:r>
              <a:rPr lang="en-GB" sz="3000" dirty="0">
                <a:solidFill>
                  <a:srgbClr val="0070C0"/>
                </a:solidFill>
              </a:rPr>
              <a:t>M</a:t>
            </a:r>
            <a:r>
              <a:rPr lang="en-GB" sz="3000" dirty="0"/>
              <a:t>eta </a:t>
            </a:r>
            <a:r>
              <a:rPr lang="en-GB" sz="3000" dirty="0">
                <a:solidFill>
                  <a:srgbClr val="0070C0"/>
                </a:solidFill>
              </a:rPr>
              <a:t>L</a:t>
            </a:r>
            <a:r>
              <a:rPr lang="en-GB" sz="3000" dirty="0"/>
              <a:t>anguage); introduced </a:t>
            </a:r>
            <a:r>
              <a:rPr lang="en-GB" sz="3000" dirty="0">
                <a:solidFill>
                  <a:srgbClr val="7030A0"/>
                </a:solidFill>
              </a:rPr>
              <a:t>polymorphic types </a:t>
            </a:r>
            <a:r>
              <a:rPr lang="en-GB" sz="3000" dirty="0"/>
              <a:t>and </a:t>
            </a:r>
            <a:r>
              <a:rPr lang="en-GB" sz="3000" dirty="0">
                <a:solidFill>
                  <a:srgbClr val="7030A0"/>
                </a:solidFill>
              </a:rPr>
              <a:t>type inference</a:t>
            </a:r>
            <a:r>
              <a:rPr lang="en-GB" sz="3000" dirty="0"/>
              <a:t>.</a:t>
            </a:r>
          </a:p>
          <a:p>
            <a:pPr>
              <a:lnSpc>
                <a:spcPct val="140000"/>
              </a:lnSpc>
              <a:defRPr sz="2400"/>
            </a:pPr>
            <a:r>
              <a:rPr lang="en-GB" sz="3000" dirty="0"/>
              <a:t>1970s &amp; 1980s: David Turner – </a:t>
            </a:r>
            <a:r>
              <a:rPr lang="en-GB" sz="3000" dirty="0">
                <a:solidFill>
                  <a:srgbClr val="0070C0"/>
                </a:solidFill>
              </a:rPr>
              <a:t>Miranda</a:t>
            </a:r>
            <a:r>
              <a:rPr lang="en-GB" sz="3000" dirty="0"/>
              <a:t>; used </a:t>
            </a:r>
            <a:r>
              <a:rPr lang="en-GB" sz="3000" dirty="0">
                <a:solidFill>
                  <a:srgbClr val="FF0000"/>
                </a:solidFill>
              </a:rPr>
              <a:t>lazy evaluation</a:t>
            </a:r>
            <a:r>
              <a:rPr lang="en-GB" sz="3000" dirty="0"/>
              <a:t>.</a:t>
            </a:r>
          </a:p>
          <a:p>
            <a:pPr lvl="1">
              <a:defRPr sz="2400"/>
            </a:pPr>
            <a:endParaRPr dirty="0"/>
          </a:p>
        </p:txBody>
      </p:sp>
      <p:sp>
        <p:nvSpPr>
          <p:cNvPr id="2" name="Slide Number Placeholder 1"/>
          <p:cNvSpPr>
            <a:spLocks noGrp="1"/>
          </p:cNvSpPr>
          <p:nvPr>
            <p:ph type="sldNum" sz="quarter" idx="12"/>
          </p:nvPr>
        </p:nvSpPr>
        <p:spPr/>
        <p:txBody>
          <a:bodyPr/>
          <a:lstStyle/>
          <a:p>
            <a:fld id="{86CB4B4D-7CA3-9044-876B-883B54F8677D}" type="slidenum">
              <a:rPr lang="en-GB" smtClean="0"/>
              <a:t>5</a:t>
            </a:fld>
            <a:endParaRPr lang="en-GB"/>
          </a:p>
        </p:txBody>
      </p:sp>
    </p:spTree>
    <p:extLst>
      <p:ext uri="{BB962C8B-B14F-4D97-AF65-F5344CB8AC3E}">
        <p14:creationId xmlns:p14="http://schemas.microsoft.com/office/powerpoint/2010/main" val="308045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1" end="1"/>
                                            </p:txEl>
                                          </p:spTgt>
                                        </p:tgtEl>
                                        <p:attrNameLst>
                                          <p:attrName>style.visibility</p:attrName>
                                        </p:attrNameLst>
                                      </p:cBhvr>
                                      <p:to>
                                        <p:strVal val="visible"/>
                                      </p:to>
                                    </p:set>
                                    <p:animEffect transition="in" filter="fade">
                                      <p:cBhvr>
                                        <p:cTn id="7" dur="500"/>
                                        <p:tgtEl>
                                          <p:spTgt spid="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2" end="2"/>
                                            </p:txEl>
                                          </p:spTgt>
                                        </p:tgtEl>
                                        <p:attrNameLst>
                                          <p:attrName>style.visibility</p:attrName>
                                        </p:attrNameLst>
                                      </p:cBhvr>
                                      <p:to>
                                        <p:strVal val="visible"/>
                                      </p:to>
                                    </p:set>
                                    <p:animEffect transition="in" filter="fade">
                                      <p:cBhvr>
                                        <p:cTn id="12" dur="5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Timeline</a:t>
            </a:r>
            <a:endParaRPr dirty="0"/>
          </a:p>
        </p:txBody>
      </p:sp>
      <p:sp>
        <p:nvSpPr>
          <p:cNvPr id="56" name="Shape 56"/>
          <p:cNvSpPr>
            <a:spLocks noGrp="1"/>
          </p:cNvSpPr>
          <p:nvPr>
            <p:ph idx="1"/>
          </p:nvPr>
        </p:nvSpPr>
        <p:spPr>
          <a:xfrm>
            <a:off x="1443491" y="2015733"/>
            <a:ext cx="6571343" cy="3987776"/>
          </a:xfrm>
          <a:prstGeom prst="rect">
            <a:avLst/>
          </a:prstGeom>
        </p:spPr>
        <p:txBody>
          <a:bodyPr>
            <a:normAutofit fontScale="62500" lnSpcReduction="20000"/>
          </a:bodyPr>
          <a:lstStyle/>
          <a:p>
            <a:pPr>
              <a:defRPr sz="2400"/>
            </a:pPr>
            <a:r>
              <a:rPr lang="en-GB" sz="3200" dirty="0"/>
              <a:t>1987: International Committee agreed to create </a:t>
            </a:r>
            <a:r>
              <a:rPr lang="en-GB" sz="3200" dirty="0">
                <a:solidFill>
                  <a:srgbClr val="0070C0"/>
                </a:solidFill>
              </a:rPr>
              <a:t>Haskell</a:t>
            </a:r>
            <a:r>
              <a:rPr lang="en-GB" sz="3200" dirty="0"/>
              <a:t>; a standard, </a:t>
            </a:r>
            <a:r>
              <a:rPr lang="en-GB" sz="3200" dirty="0">
                <a:solidFill>
                  <a:srgbClr val="7030A0"/>
                </a:solidFill>
              </a:rPr>
              <a:t>non-strict</a:t>
            </a:r>
            <a:r>
              <a:rPr lang="en-GB" sz="3200" dirty="0"/>
              <a:t> (lazy) pure functional language.</a:t>
            </a:r>
            <a:br>
              <a:rPr lang="en-GB" sz="3200" dirty="0"/>
            </a:br>
            <a:endParaRPr lang="en-GB" sz="3200" dirty="0"/>
          </a:p>
          <a:p>
            <a:pPr>
              <a:defRPr sz="2400"/>
            </a:pPr>
            <a:r>
              <a:rPr lang="en-GB" sz="3200" dirty="0"/>
              <a:t>1990s: Philip </a:t>
            </a:r>
            <a:r>
              <a:rPr lang="en-GB" sz="3200" dirty="0" err="1"/>
              <a:t>Wadler</a:t>
            </a:r>
            <a:r>
              <a:rPr lang="en-GB" sz="3200" dirty="0"/>
              <a:t> – </a:t>
            </a:r>
            <a:r>
              <a:rPr lang="en-GB" sz="3200" dirty="0">
                <a:solidFill>
                  <a:srgbClr val="FF0000"/>
                </a:solidFill>
              </a:rPr>
              <a:t>type classes </a:t>
            </a:r>
            <a:r>
              <a:rPr lang="en-GB" sz="3200" dirty="0"/>
              <a:t>for overloading; </a:t>
            </a:r>
            <a:r>
              <a:rPr lang="en-GB" sz="3200" dirty="0">
                <a:solidFill>
                  <a:srgbClr val="FF0000"/>
                </a:solidFill>
              </a:rPr>
              <a:t>monads</a:t>
            </a:r>
            <a:r>
              <a:rPr lang="en-GB" sz="3200" dirty="0"/>
              <a:t> for handling effects.</a:t>
            </a:r>
            <a:br>
              <a:rPr lang="en-GB" sz="3200" dirty="0"/>
            </a:br>
            <a:endParaRPr lang="en-GB" sz="3200" dirty="0"/>
          </a:p>
          <a:p>
            <a:pPr>
              <a:defRPr sz="2400"/>
            </a:pPr>
            <a:r>
              <a:rPr lang="en-GB" sz="3200" dirty="0"/>
              <a:t>2003: Haskell Committee produced Haskell Report detailing the first stable version of Haskell.</a:t>
            </a:r>
            <a:br>
              <a:rPr lang="en-GB" sz="3200" dirty="0"/>
            </a:br>
            <a:endParaRPr lang="en-GB" sz="3200" dirty="0"/>
          </a:p>
          <a:p>
            <a:pPr>
              <a:defRPr sz="2400"/>
            </a:pPr>
            <a:r>
              <a:rPr lang="en-GB" sz="3200" dirty="0"/>
              <a:t>2010: Revised Haskell Report – containing updated language features.</a:t>
            </a:r>
            <a:endParaRPr sz="3200" dirty="0"/>
          </a:p>
        </p:txBody>
      </p:sp>
      <p:sp>
        <p:nvSpPr>
          <p:cNvPr id="2" name="Slide Number Placeholder 1"/>
          <p:cNvSpPr>
            <a:spLocks noGrp="1"/>
          </p:cNvSpPr>
          <p:nvPr>
            <p:ph type="sldNum" sz="quarter" idx="12"/>
          </p:nvPr>
        </p:nvSpPr>
        <p:spPr/>
        <p:txBody>
          <a:bodyPr/>
          <a:lstStyle/>
          <a:p>
            <a:fld id="{86CB4B4D-7CA3-9044-876B-883B54F8677D}" type="slidenum">
              <a:rPr lang="en-GB" smtClean="0"/>
              <a:t>6</a:t>
            </a:fld>
            <a:endParaRPr lang="en-GB"/>
          </a:p>
        </p:txBody>
      </p:sp>
    </p:spTree>
    <p:extLst>
      <p:ext uri="{BB962C8B-B14F-4D97-AF65-F5344CB8AC3E}">
        <p14:creationId xmlns:p14="http://schemas.microsoft.com/office/powerpoint/2010/main" val="335045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animEffect transition="in" filter="fade">
                                      <p:cBhvr>
                                        <p:cTn id="7" dur="500"/>
                                        <p:tgtEl>
                                          <p:spTgt spid="5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3" end="3"/>
                                            </p:txEl>
                                          </p:spTgt>
                                        </p:tgtEl>
                                        <p:attrNameLst>
                                          <p:attrName>style.visibility</p:attrName>
                                        </p:attrNameLst>
                                      </p:cBhvr>
                                      <p:to>
                                        <p:strVal val="visible"/>
                                      </p:to>
                                    </p:set>
                                    <p:animEffect transition="in" filter="fade">
                                      <p:cBhvr>
                                        <p:cTn id="12" dur="500"/>
                                        <p:tgtEl>
                                          <p:spTgt spid="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Parallel Timeline</a:t>
            </a:r>
            <a:endParaRPr dirty="0"/>
          </a:p>
        </p:txBody>
      </p:sp>
      <p:sp>
        <p:nvSpPr>
          <p:cNvPr id="56" name="Shape 56"/>
          <p:cNvSpPr>
            <a:spLocks noGrp="1"/>
          </p:cNvSpPr>
          <p:nvPr>
            <p:ph idx="1"/>
          </p:nvPr>
        </p:nvSpPr>
        <p:spPr>
          <a:prstGeom prst="rect">
            <a:avLst/>
          </a:prstGeom>
        </p:spPr>
        <p:txBody>
          <a:bodyPr>
            <a:normAutofit fontScale="62500" lnSpcReduction="20000"/>
          </a:bodyPr>
          <a:lstStyle/>
          <a:p>
            <a:pPr marL="0" indent="0">
              <a:buNone/>
              <a:defRPr sz="2400"/>
            </a:pPr>
            <a:r>
              <a:rPr lang="en-GB" sz="3200" dirty="0"/>
              <a:t>Alongside Hutton’s timeline we could also add the following notable events:</a:t>
            </a:r>
          </a:p>
          <a:p>
            <a:pPr marL="0" indent="0">
              <a:buNone/>
              <a:defRPr sz="2400"/>
            </a:pPr>
            <a:endParaRPr lang="en-GB" sz="2800" dirty="0"/>
          </a:p>
          <a:p>
            <a:pPr>
              <a:defRPr sz="2400"/>
            </a:pPr>
            <a:r>
              <a:rPr lang="en-GB" sz="3200" dirty="0"/>
              <a:t>1998: Ericsson – </a:t>
            </a:r>
            <a:r>
              <a:rPr lang="en-GB" sz="3200" dirty="0">
                <a:solidFill>
                  <a:srgbClr val="0070C0"/>
                </a:solidFill>
              </a:rPr>
              <a:t>Erlang</a:t>
            </a:r>
            <a:r>
              <a:rPr lang="en-GB" sz="3200" dirty="0"/>
              <a:t> released as Open Source; a general purpose functional/concurrent programming language.</a:t>
            </a:r>
          </a:p>
          <a:p>
            <a:pPr>
              <a:defRPr sz="2400"/>
            </a:pPr>
            <a:endParaRPr lang="en-GB" sz="3200" dirty="0"/>
          </a:p>
          <a:p>
            <a:pPr>
              <a:defRPr sz="2400"/>
            </a:pPr>
            <a:r>
              <a:rPr lang="en-GB" sz="3200" dirty="0"/>
              <a:t>2004: Martin </a:t>
            </a:r>
            <a:r>
              <a:rPr lang="en-GB" sz="3200" dirty="0" err="1"/>
              <a:t>Odersky</a:t>
            </a:r>
            <a:r>
              <a:rPr lang="en-GB" sz="3200" dirty="0"/>
              <a:t> – </a:t>
            </a:r>
            <a:r>
              <a:rPr lang="en-GB" sz="3200" dirty="0">
                <a:solidFill>
                  <a:srgbClr val="0070C0"/>
                </a:solidFill>
              </a:rPr>
              <a:t>Scala</a:t>
            </a:r>
            <a:r>
              <a:rPr lang="en-GB" sz="3200" dirty="0"/>
              <a:t> (Scalable Language); first public release (design began three years earlier).</a:t>
            </a:r>
          </a:p>
          <a:p>
            <a:pPr lvl="1">
              <a:defRPr sz="2400"/>
            </a:pPr>
            <a:endParaRPr lang="en-GB" sz="2800" dirty="0"/>
          </a:p>
          <a:p>
            <a:pPr lvl="1">
              <a:defRPr sz="2400"/>
            </a:pPr>
            <a:endParaRPr sz="2800" dirty="0"/>
          </a:p>
        </p:txBody>
      </p:sp>
      <p:sp>
        <p:nvSpPr>
          <p:cNvPr id="2" name="Slide Number Placeholder 1"/>
          <p:cNvSpPr>
            <a:spLocks noGrp="1"/>
          </p:cNvSpPr>
          <p:nvPr>
            <p:ph type="sldNum" sz="quarter" idx="12"/>
          </p:nvPr>
        </p:nvSpPr>
        <p:spPr/>
        <p:txBody>
          <a:bodyPr/>
          <a:lstStyle/>
          <a:p>
            <a:fld id="{86CB4B4D-7CA3-9044-876B-883B54F8677D}" type="slidenum">
              <a:rPr lang="en-GB" smtClean="0"/>
              <a:t>7</a:t>
            </a:fld>
            <a:endParaRPr lang="en-GB"/>
          </a:p>
        </p:txBody>
      </p:sp>
    </p:spTree>
    <p:extLst>
      <p:ext uri="{BB962C8B-B14F-4D97-AF65-F5344CB8AC3E}">
        <p14:creationId xmlns:p14="http://schemas.microsoft.com/office/powerpoint/2010/main" val="302888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4" end="4"/>
                                            </p:txEl>
                                          </p:spTgt>
                                        </p:tgtEl>
                                        <p:attrNameLst>
                                          <p:attrName>style.visibility</p:attrName>
                                        </p:attrNameLst>
                                      </p:cBhvr>
                                      <p:to>
                                        <p:strVal val="visible"/>
                                      </p:to>
                                    </p:set>
                                    <p:animEffect transition="in" filter="fade">
                                      <p:cBhvr>
                                        <p:cTn id="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Parallel Timeline</a:t>
            </a:r>
            <a:endParaRPr dirty="0"/>
          </a:p>
        </p:txBody>
      </p:sp>
      <p:sp>
        <p:nvSpPr>
          <p:cNvPr id="56" name="Shape 56"/>
          <p:cNvSpPr>
            <a:spLocks noGrp="1"/>
          </p:cNvSpPr>
          <p:nvPr>
            <p:ph idx="1"/>
          </p:nvPr>
        </p:nvSpPr>
        <p:spPr>
          <a:prstGeom prst="rect">
            <a:avLst/>
          </a:prstGeom>
        </p:spPr>
        <p:txBody>
          <a:bodyPr>
            <a:normAutofit fontScale="40000" lnSpcReduction="20000"/>
          </a:bodyPr>
          <a:lstStyle/>
          <a:p>
            <a:pPr>
              <a:defRPr sz="2400"/>
            </a:pPr>
            <a:r>
              <a:rPr lang="en-GB" sz="4200" dirty="0"/>
              <a:t>2005: Dom Syme at Microsoft Research – </a:t>
            </a:r>
            <a:r>
              <a:rPr lang="en-GB" sz="4200" dirty="0">
                <a:solidFill>
                  <a:srgbClr val="0070C0"/>
                </a:solidFill>
              </a:rPr>
              <a:t>F#1.0</a:t>
            </a:r>
            <a:r>
              <a:rPr lang="en-GB" sz="4200" dirty="0"/>
              <a:t>; a strict, strongly typed functional/object hybrid language running on Visual Studio 2005.</a:t>
            </a:r>
          </a:p>
          <a:p>
            <a:pPr marL="0" indent="0">
              <a:buNone/>
              <a:defRPr sz="2400"/>
            </a:pPr>
            <a:endParaRPr lang="en-GB" sz="4200" dirty="0"/>
          </a:p>
          <a:p>
            <a:pPr>
              <a:defRPr sz="2400"/>
            </a:pPr>
            <a:r>
              <a:rPr lang="en-GB" sz="4200" dirty="0"/>
              <a:t>2007: Microsoft – </a:t>
            </a:r>
            <a:r>
              <a:rPr lang="en-GB" sz="4200" dirty="0">
                <a:solidFill>
                  <a:srgbClr val="0070C0"/>
                </a:solidFill>
              </a:rPr>
              <a:t>LINQ</a:t>
            </a:r>
            <a:r>
              <a:rPr lang="en-GB" sz="4200" dirty="0"/>
              <a:t> (Language Integrated Query); .NET framework adding query capabilities to .NET languages; </a:t>
            </a:r>
            <a:r>
              <a:rPr lang="en-GB" sz="4200" i="1" dirty="0">
                <a:solidFill>
                  <a:schemeClr val="accent3">
                    <a:lumMod val="75000"/>
                  </a:schemeClr>
                </a:solidFill>
              </a:rPr>
              <a:t>influenced by SQL and Haskell</a:t>
            </a:r>
            <a:r>
              <a:rPr lang="en-GB" sz="4200" dirty="0"/>
              <a:t>.</a:t>
            </a:r>
          </a:p>
          <a:p>
            <a:pPr marL="0" indent="0">
              <a:buNone/>
              <a:defRPr sz="2400"/>
            </a:pPr>
            <a:endParaRPr lang="en-GB" sz="4200" dirty="0"/>
          </a:p>
          <a:p>
            <a:pPr>
              <a:defRPr sz="2400"/>
            </a:pPr>
            <a:r>
              <a:rPr lang="en-GB" sz="4200" dirty="0"/>
              <a:t>2008: </a:t>
            </a:r>
            <a:r>
              <a:rPr lang="en-GB" sz="4200" dirty="0">
                <a:solidFill>
                  <a:srgbClr val="0070C0"/>
                </a:solidFill>
              </a:rPr>
              <a:t>C#3.0 </a:t>
            </a:r>
            <a:r>
              <a:rPr lang="en-GB" sz="4200" dirty="0"/>
              <a:t>includes support for functional programming concepts including </a:t>
            </a:r>
            <a:r>
              <a:rPr lang="en-GB" sz="4200" dirty="0">
                <a:solidFill>
                  <a:srgbClr val="FF0000"/>
                </a:solidFill>
              </a:rPr>
              <a:t>lambda</a:t>
            </a:r>
            <a:r>
              <a:rPr lang="en-GB" sz="4200" dirty="0"/>
              <a:t> expressions.</a:t>
            </a:r>
          </a:p>
          <a:p>
            <a:pPr lvl="1">
              <a:defRPr sz="2400"/>
            </a:pPr>
            <a:endParaRPr lang="en-GB" dirty="0"/>
          </a:p>
          <a:p>
            <a:pPr lvl="1">
              <a:defRPr sz="2400"/>
            </a:pPr>
            <a:endParaRPr dirty="0"/>
          </a:p>
        </p:txBody>
      </p:sp>
      <p:sp>
        <p:nvSpPr>
          <p:cNvPr id="2" name="Slide Number Placeholder 1"/>
          <p:cNvSpPr>
            <a:spLocks noGrp="1"/>
          </p:cNvSpPr>
          <p:nvPr>
            <p:ph type="sldNum" sz="quarter" idx="12"/>
          </p:nvPr>
        </p:nvSpPr>
        <p:spPr/>
        <p:txBody>
          <a:bodyPr/>
          <a:lstStyle/>
          <a:p>
            <a:fld id="{86CB4B4D-7CA3-9044-876B-883B54F8677D}" type="slidenum">
              <a:rPr lang="en-GB" smtClean="0"/>
              <a:t>8</a:t>
            </a:fld>
            <a:endParaRPr lang="en-GB"/>
          </a:p>
        </p:txBody>
      </p:sp>
    </p:spTree>
    <p:extLst>
      <p:ext uri="{BB962C8B-B14F-4D97-AF65-F5344CB8AC3E}">
        <p14:creationId xmlns:p14="http://schemas.microsoft.com/office/powerpoint/2010/main" val="146147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animEffect transition="in" filter="fade">
                                      <p:cBhvr>
                                        <p:cTn id="7" dur="500"/>
                                        <p:tgtEl>
                                          <p:spTgt spid="5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4" end="4"/>
                                            </p:txEl>
                                          </p:spTgt>
                                        </p:tgtEl>
                                        <p:attrNameLst>
                                          <p:attrName>style.visibility</p:attrName>
                                        </p:attrNameLst>
                                      </p:cBhvr>
                                      <p:to>
                                        <p:strVal val="visible"/>
                                      </p:to>
                                    </p:set>
                                    <p:animEffect transition="in" filter="fade">
                                      <p:cBhvr>
                                        <p:cTn id="12"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rPr lang="en-GB" dirty="0"/>
              <a:t>Parallel Timeline</a:t>
            </a:r>
            <a:endParaRPr dirty="0"/>
          </a:p>
        </p:txBody>
      </p:sp>
      <p:sp>
        <p:nvSpPr>
          <p:cNvPr id="56" name="Shape 56"/>
          <p:cNvSpPr>
            <a:spLocks noGrp="1"/>
          </p:cNvSpPr>
          <p:nvPr>
            <p:ph idx="1"/>
          </p:nvPr>
        </p:nvSpPr>
        <p:spPr>
          <a:prstGeom prst="rect">
            <a:avLst/>
          </a:prstGeom>
        </p:spPr>
        <p:txBody>
          <a:bodyPr>
            <a:normAutofit fontScale="55000" lnSpcReduction="20000"/>
          </a:bodyPr>
          <a:lstStyle/>
          <a:p>
            <a:pPr>
              <a:defRPr sz="2400"/>
            </a:pPr>
            <a:r>
              <a:rPr lang="en-GB" sz="3200" dirty="0"/>
              <a:t>2009: </a:t>
            </a:r>
            <a:r>
              <a:rPr lang="en-GB" sz="3200" dirty="0">
                <a:solidFill>
                  <a:srgbClr val="0070C0"/>
                </a:solidFill>
              </a:rPr>
              <a:t>PHP5.3</a:t>
            </a:r>
            <a:r>
              <a:rPr lang="en-GB" sz="3200" dirty="0"/>
              <a:t> introduces support for </a:t>
            </a:r>
            <a:r>
              <a:rPr lang="en-GB" sz="3200" dirty="0">
                <a:solidFill>
                  <a:srgbClr val="FF0000"/>
                </a:solidFill>
              </a:rPr>
              <a:t>closures</a:t>
            </a:r>
            <a:r>
              <a:rPr lang="en-GB" sz="3200" dirty="0"/>
              <a:t>.</a:t>
            </a:r>
          </a:p>
          <a:p>
            <a:pPr>
              <a:defRPr sz="2400"/>
            </a:pPr>
            <a:endParaRPr lang="en-GB" sz="3200" dirty="0"/>
          </a:p>
          <a:p>
            <a:pPr>
              <a:defRPr sz="2400"/>
            </a:pPr>
            <a:r>
              <a:rPr lang="en-GB" sz="3200" dirty="0"/>
              <a:t>2011: </a:t>
            </a:r>
            <a:r>
              <a:rPr lang="en-GB" sz="3200" dirty="0">
                <a:solidFill>
                  <a:srgbClr val="0070C0"/>
                </a:solidFill>
              </a:rPr>
              <a:t>C++11</a:t>
            </a:r>
            <a:r>
              <a:rPr lang="en-GB" sz="3200" dirty="0"/>
              <a:t> approved by ISO; introduces </a:t>
            </a:r>
            <a:r>
              <a:rPr lang="en-GB" sz="3200" dirty="0">
                <a:solidFill>
                  <a:srgbClr val="FF0000"/>
                </a:solidFill>
              </a:rPr>
              <a:t>lambda</a:t>
            </a:r>
            <a:r>
              <a:rPr lang="en-GB" sz="3200" dirty="0"/>
              <a:t> functions.</a:t>
            </a:r>
          </a:p>
          <a:p>
            <a:pPr>
              <a:defRPr sz="2400"/>
            </a:pPr>
            <a:endParaRPr lang="en-GB" sz="3200" dirty="0"/>
          </a:p>
          <a:p>
            <a:pPr>
              <a:defRPr sz="2400"/>
            </a:pPr>
            <a:r>
              <a:rPr lang="en-GB" sz="3200" dirty="0"/>
              <a:t>2013: </a:t>
            </a:r>
            <a:r>
              <a:rPr lang="en-GB" sz="3200" dirty="0">
                <a:solidFill>
                  <a:srgbClr val="0070C0"/>
                </a:solidFill>
              </a:rPr>
              <a:t>Scala 2.10 </a:t>
            </a:r>
            <a:r>
              <a:rPr lang="en-GB" sz="3200" dirty="0"/>
              <a:t>incorporates </a:t>
            </a:r>
            <a:r>
              <a:rPr lang="en-GB" sz="3200" dirty="0" err="1">
                <a:solidFill>
                  <a:srgbClr val="0070C0"/>
                </a:solidFill>
              </a:rPr>
              <a:t>Akka</a:t>
            </a:r>
            <a:r>
              <a:rPr lang="en-GB" sz="3200" dirty="0">
                <a:solidFill>
                  <a:srgbClr val="0070C0"/>
                </a:solidFill>
              </a:rPr>
              <a:t> 2.0</a:t>
            </a:r>
            <a:r>
              <a:rPr lang="en-GB" sz="3200" dirty="0"/>
              <a:t> as part of the standard release.</a:t>
            </a:r>
          </a:p>
          <a:p>
            <a:pPr>
              <a:defRPr sz="2400"/>
            </a:pPr>
            <a:endParaRPr lang="en-GB" sz="3200" dirty="0"/>
          </a:p>
          <a:p>
            <a:pPr>
              <a:defRPr sz="2400"/>
            </a:pPr>
            <a:r>
              <a:rPr lang="en-GB" sz="3200" dirty="0"/>
              <a:t>2014: Release of </a:t>
            </a:r>
            <a:r>
              <a:rPr lang="en-GB" sz="3200" dirty="0">
                <a:solidFill>
                  <a:srgbClr val="0070C0"/>
                </a:solidFill>
              </a:rPr>
              <a:t>Java 8</a:t>
            </a:r>
            <a:r>
              <a:rPr lang="en-GB" sz="3200" dirty="0"/>
              <a:t>; support for </a:t>
            </a:r>
            <a:r>
              <a:rPr lang="en-GB" sz="3200" dirty="0">
                <a:solidFill>
                  <a:srgbClr val="FF0000"/>
                </a:solidFill>
              </a:rPr>
              <a:t>lambda</a:t>
            </a:r>
            <a:r>
              <a:rPr lang="en-GB" sz="3200" dirty="0"/>
              <a:t> expressions and other functional-style features.</a:t>
            </a:r>
          </a:p>
          <a:p>
            <a:pPr lvl="1">
              <a:defRPr sz="2400"/>
            </a:pPr>
            <a:endParaRPr lang="en-GB" dirty="0"/>
          </a:p>
          <a:p>
            <a:pPr lvl="1">
              <a:defRPr sz="2400"/>
            </a:pPr>
            <a:endParaRPr lang="en-GB" dirty="0"/>
          </a:p>
          <a:p>
            <a:pPr lvl="1">
              <a:defRPr sz="2400"/>
            </a:pPr>
            <a:endParaRPr dirty="0"/>
          </a:p>
        </p:txBody>
      </p:sp>
      <p:sp>
        <p:nvSpPr>
          <p:cNvPr id="2" name="Slide Number Placeholder 1"/>
          <p:cNvSpPr>
            <a:spLocks noGrp="1"/>
          </p:cNvSpPr>
          <p:nvPr>
            <p:ph type="sldNum" sz="quarter" idx="12"/>
          </p:nvPr>
        </p:nvSpPr>
        <p:spPr/>
        <p:txBody>
          <a:bodyPr/>
          <a:lstStyle/>
          <a:p>
            <a:fld id="{86CB4B4D-7CA3-9044-876B-883B54F8677D}" type="slidenum">
              <a:rPr lang="en-GB" smtClean="0"/>
              <a:t>9</a:t>
            </a:fld>
            <a:endParaRPr lang="en-GB"/>
          </a:p>
        </p:txBody>
      </p:sp>
    </p:spTree>
    <p:extLst>
      <p:ext uri="{BB962C8B-B14F-4D97-AF65-F5344CB8AC3E}">
        <p14:creationId xmlns:p14="http://schemas.microsoft.com/office/powerpoint/2010/main" val="23773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animEffect transition="in" filter="fade">
                                      <p:cBhvr>
                                        <p:cTn id="7" dur="500"/>
                                        <p:tgtEl>
                                          <p:spTgt spid="5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4" end="4"/>
                                            </p:txEl>
                                          </p:spTgt>
                                        </p:tgtEl>
                                        <p:attrNameLst>
                                          <p:attrName>style.visibility</p:attrName>
                                        </p:attrNameLst>
                                      </p:cBhvr>
                                      <p:to>
                                        <p:strVal val="visible"/>
                                      </p:to>
                                    </p:set>
                                    <p:animEffect transition="in" filter="fade">
                                      <p:cBhvr>
                                        <p:cTn id="12" dur="500"/>
                                        <p:tgtEl>
                                          <p:spTgt spid="5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6" end="6"/>
                                            </p:txEl>
                                          </p:spTgt>
                                        </p:tgtEl>
                                        <p:attrNameLst>
                                          <p:attrName>style.visibility</p:attrName>
                                        </p:attrNameLst>
                                      </p:cBhvr>
                                      <p:to>
                                        <p:strVal val="visible"/>
                                      </p:to>
                                    </p:set>
                                    <p:animEffect transition="in" filter="fade">
                                      <p:cBhvr>
                                        <p:cTn id="17"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990</TotalTime>
  <Words>929</Words>
  <Application>Microsoft Office PowerPoint</Application>
  <PresentationFormat>On-screen Show (4:3)</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Helvetica Neue</vt:lpstr>
      <vt:lpstr>Gallery</vt:lpstr>
      <vt:lpstr>Functional Programming</vt:lpstr>
      <vt:lpstr>Functional Programming</vt:lpstr>
      <vt:lpstr>Early days…</vt:lpstr>
      <vt:lpstr>Timeline</vt:lpstr>
      <vt:lpstr>Timeline</vt:lpstr>
      <vt:lpstr>Timeline</vt:lpstr>
      <vt:lpstr>Parallel Timeline</vt:lpstr>
      <vt:lpstr>Parallel Timeline</vt:lpstr>
      <vt:lpstr>Parallel Timeline</vt:lpstr>
      <vt:lpstr>Why functional programming matters</vt:lpstr>
      <vt:lpstr>Why functional programming matters</vt:lpstr>
      <vt:lpstr>How functional programming mattered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Smallwood</cp:lastModifiedBy>
  <cp:revision>85</cp:revision>
  <dcterms:modified xsi:type="dcterms:W3CDTF">2021-01-24T14:12:41Z</dcterms:modified>
</cp:coreProperties>
</file>